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4_7A51B31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3" r:id="rId2"/>
    <p:sldMasterId id="2147483660" r:id="rId3"/>
    <p:sldMasterId id="2147483720" r:id="rId4"/>
  </p:sldMasterIdLst>
  <p:notesMasterIdLst>
    <p:notesMasterId r:id="rId36"/>
  </p:notesMasterIdLst>
  <p:sldIdLst>
    <p:sldId id="256" r:id="rId5"/>
    <p:sldId id="263" r:id="rId6"/>
    <p:sldId id="264" r:id="rId7"/>
    <p:sldId id="266" r:id="rId8"/>
    <p:sldId id="265" r:id="rId9"/>
    <p:sldId id="296" r:id="rId10"/>
    <p:sldId id="295" r:id="rId11"/>
    <p:sldId id="294" r:id="rId12"/>
    <p:sldId id="293" r:id="rId13"/>
    <p:sldId id="292" r:id="rId14"/>
    <p:sldId id="291" r:id="rId15"/>
    <p:sldId id="290" r:id="rId16"/>
    <p:sldId id="289" r:id="rId17"/>
    <p:sldId id="288" r:id="rId18"/>
    <p:sldId id="287" r:id="rId19"/>
    <p:sldId id="286" r:id="rId20"/>
    <p:sldId id="285" r:id="rId21"/>
    <p:sldId id="284" r:id="rId22"/>
    <p:sldId id="283" r:id="rId23"/>
    <p:sldId id="282" r:id="rId24"/>
    <p:sldId id="271" r:id="rId25"/>
    <p:sldId id="270" r:id="rId26"/>
    <p:sldId id="269" r:id="rId27"/>
    <p:sldId id="268" r:id="rId28"/>
    <p:sldId id="272" r:id="rId29"/>
    <p:sldId id="281" r:id="rId30"/>
    <p:sldId id="280" r:id="rId31"/>
    <p:sldId id="273" r:id="rId32"/>
    <p:sldId id="276" r:id="rId33"/>
    <p:sldId id="275" r:id="rId34"/>
    <p:sldId id="274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CA7539-0695-2FB1-6013-6436FE916DBE}" name="Fadil Isamotu" initials="FI" userId="S::misamot1@jh.edu::2a3afb6a-b16d-4e9f-98e7-cd5f9e1c87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A64D7-D2C7-8783-4D43-1AB5E559BCD7}" v="13" dt="2022-08-29T20:43:13.307"/>
    <p1510:client id="{0C72BE7F-BBEA-7E7A-B11F-17B139BD8117}" v="26" dt="2022-09-28T03:59:38.245"/>
    <p1510:client id="{1185B475-4DA9-1820-D954-74C669F7EEDD}" v="1" dt="2022-09-28T04:00:13.483"/>
    <p1510:client id="{1235F73E-654F-32B3-0A72-E1C06D3786B8}" v="14" dt="2022-10-04T15:28:22.695"/>
    <p1510:client id="{23E94E8A-4774-A092-5BC2-C03B78E729B0}" v="2" dt="2022-10-02T21:02:40.323"/>
    <p1510:client id="{28CBA29A-B1D0-375D-2847-B430BA5AA188}" v="2" dt="2022-09-13T02:12:24.571"/>
    <p1510:client id="{42223DBE-FE83-C96C-B2A0-27DB91A60301}" v="13" dt="2022-10-04T18:07:36.796"/>
    <p1510:client id="{43078919-BC1B-059F-5688-B50037A7B1E1}" v="1" dt="2022-09-29T16:09:45.507"/>
    <p1510:client id="{43518232-35E8-638A-AB96-38C90CFAEA05}" v="31" dt="2022-09-13T21:06:34.798"/>
    <p1510:client id="{446B7F0E-D0A8-B669-A987-5BF65D77D20A}" v="17" dt="2022-09-28T03:47:54.325"/>
    <p1510:client id="{48CF8B10-471D-E54B-8ED4-6919F848F229}" v="1" dt="2022-08-23T18:23:54.041"/>
    <p1510:client id="{4C6E562B-80BE-00A9-1327-E4709E92FB62}" v="18" dt="2022-09-09T20:04:48.314"/>
    <p1510:client id="{5294E809-3BE6-E468-1301-00B5051B3D66}" v="10" dt="2022-09-09T16:11:01.466"/>
    <p1510:client id="{57AFC49B-30E4-BCC6-19BF-A644F763D3AB}" v="7" dt="2022-09-06T22:43:10.406"/>
    <p1510:client id="{5B2953F3-B718-A938-5E94-81166C337EA1}" v="1" dt="2022-10-04T15:38:01.331"/>
    <p1510:client id="{5F841B00-76C3-3E0C-381E-3C08ECC66E87}" v="51" dt="2022-10-04T17:39:51.489"/>
    <p1510:client id="{65056696-A349-DB39-EDC7-C60C14592F57}" v="16" dt="2022-10-04T19:07:03.394"/>
    <p1510:client id="{70EC3EB0-E858-039E-546F-9696649DF7EB}" v="18" dt="2022-09-01T20:17:44.837"/>
    <p1510:client id="{76C992AF-AE9D-72B3-02B3-389100A22E4C}" v="2" dt="2022-09-20T20:17:44.340"/>
    <p1510:client id="{781E2580-C685-8AC8-BD8C-C977575D9CAB}" v="7" dt="2022-10-04T18:10:42.314"/>
    <p1510:client id="{9542A679-B4F8-6203-9AE0-E41E3E47CACA}" v="1" dt="2022-09-27T14:54:16.807"/>
    <p1510:client id="{96CC639D-9C0A-B874-4448-C77C0C1166F9}" v="35" dt="2022-10-04T17:36:31.513"/>
    <p1510:client id="{A698491D-0151-6F02-F39A-9AE6F3A42B96}" v="1" dt="2022-09-13T02:17:29.216"/>
    <p1510:client id="{B1BCF45C-6329-F80F-A05F-30E3DB684B49}" v="66" dt="2022-10-04T17:34:00.514"/>
    <p1510:client id="{B8EBD373-F095-AE58-D3C7-2C3701EB5CAE}" v="1" dt="2022-08-23T18:21:43.543"/>
    <p1510:client id="{E4C1BD5A-CFFC-5524-6178-38605580A9F3}" v="21" dt="2022-10-04T15:23:23.832"/>
    <p1510:client id="{E7DAF715-D7EB-B544-B6C4-FDE745AE9862}" v="2" dt="2022-08-24T00:10:06.655"/>
    <p1510:client id="{FEEC8B6C-0B88-4AE6-7F01-46D1B70EFB59}" v="9" dt="2022-09-06T22:37:50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comments/modernComment_114_7A51B3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C5D272-64A1-497D-9EE4-B0DE205B147B}" authorId="{8ACA7539-0695-2FB1-6013-6436FE916DBE}" created="2022-10-04T12:11:02.4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52174614" sldId="276"/>
      <ac:spMk id="3" creationId="{167F8E73-2333-64A3-2432-D115194AD9BB}"/>
      <ac:txMk cp="0" len="63">
        <ac:context len="220" hash="464966391"/>
      </ac:txMk>
    </ac:txMkLst>
    <p188:pos x="7379179" y="420537"/>
    <p188:txBody>
      <a:bodyPr/>
      <a:lstStyle/>
      <a:p>
        <a:r>
          <a:rPr lang="en-US"/>
          <a:t>The paper actually addresses this on page 4. It points to a paper written by the same author.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600fd156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600fd156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00fd156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00fd1567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600fd1567e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600fd1567e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F993-25E2-634E-BAAE-979470ED3484}" type="datetimeFigureOut">
              <a:rPr lang="en-CN" smtClean="0"/>
              <a:t>10/04/2022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AF8F-34DA-FD49-A130-D082037323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4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05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01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0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9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7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7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48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8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8/10/relationships/comments" Target="../comments/modernComment_114_7A51B316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Session #11: </a:t>
            </a:r>
            <a:br>
              <a:rPr lang="en"/>
            </a:br>
            <a:r>
              <a:rPr lang="en"/>
              <a:t>Memorization and Privacy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/>
            <a:r>
              <a:rPr lang="en" sz="2200"/>
              <a:t>Tuesday, October 4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CSCI 601.771: Self-supervised Statistical Models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04268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448"/>
            <a:ext cx="9144000" cy="13016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77D4A-551D-3EFA-DDE4-746535C7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367080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</a:rPr>
              <a:t>Graphs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109800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165105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8A5A0C38-08FD-3D0C-B7B2-732FC2FCF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2026378"/>
            <a:ext cx="8622616" cy="25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6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A6624-615E-7DED-5E80-19C10F9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881" y="595469"/>
            <a:ext cx="5089395" cy="55493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/>
              <a:t>What is </a:t>
            </a:r>
            <a:r>
              <a:rPr lang="en-US" b="1">
                <a:solidFill>
                  <a:schemeClr val="accent1"/>
                </a:solidFill>
              </a:rPr>
              <a:t>memorization</a:t>
            </a:r>
            <a:r>
              <a:rPr lang="en-US" b="1"/>
              <a:t> </a:t>
            </a:r>
            <a:r>
              <a:rPr lang="en-US"/>
              <a:t>?</a:t>
            </a:r>
            <a:endParaRPr lang="en-US">
              <a:cs typeface="Calibri Light"/>
            </a:endParaRPr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7" y="1"/>
            <a:ext cx="866357" cy="443257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61789" y="0"/>
            <a:ext cx="1303051" cy="719652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187184"/>
            <a:ext cx="119806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7"/>
            <a:ext cx="1161135" cy="766763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73321" y="4288430"/>
            <a:ext cx="1328707" cy="855071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117B5B-80F5-6DAF-6A4F-784E83A66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1" r="10707" b="-3"/>
          <a:stretch/>
        </p:blipFill>
        <p:spPr>
          <a:xfrm>
            <a:off x="473880" y="449040"/>
            <a:ext cx="3883687" cy="388368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90385" y="4694067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657E2-8F45-70C7-4C48-180C5736F595}"/>
              </a:ext>
            </a:extLst>
          </p:cNvPr>
          <p:cNvSpPr txBox="1"/>
          <p:nvPr/>
        </p:nvSpPr>
        <p:spPr>
          <a:xfrm>
            <a:off x="4694464" y="1347107"/>
            <a:ext cx="387803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Wingdings"/>
              <a:buChar char="Ø"/>
            </a:pPr>
            <a:r>
              <a:rPr lang="en-US" sz="1650">
                <a:latin typeface="Calibri Light"/>
                <a:cs typeface="Calibri"/>
              </a:rPr>
              <a:t>A</a:t>
            </a:r>
            <a:r>
              <a:rPr lang="en-US" sz="1650">
                <a:latin typeface="Calibri Light"/>
                <a:ea typeface="+mn-lt"/>
                <a:cs typeface="+mn-lt"/>
              </a:rPr>
              <a:t> string s is </a:t>
            </a:r>
            <a:r>
              <a:rPr lang="en-US" sz="1650" b="1">
                <a:solidFill>
                  <a:schemeClr val="accent1"/>
                </a:solidFill>
                <a:latin typeface="Calibri Light"/>
                <a:ea typeface="+mn-lt"/>
                <a:cs typeface="+mn-lt"/>
              </a:rPr>
              <a:t>extractable </a:t>
            </a:r>
            <a:r>
              <a:rPr lang="en-US" sz="1650">
                <a:latin typeface="Calibri Light"/>
                <a:ea typeface="+mn-lt"/>
                <a:cs typeface="+mn-lt"/>
              </a:rPr>
              <a:t>with k tokens of </a:t>
            </a:r>
            <a:r>
              <a:rPr lang="en-US" sz="1650" b="1">
                <a:solidFill>
                  <a:schemeClr val="accent1"/>
                </a:solidFill>
                <a:latin typeface="Calibri Light"/>
                <a:ea typeface="+mn-lt"/>
                <a:cs typeface="+mn-lt"/>
              </a:rPr>
              <a:t>context</a:t>
            </a:r>
            <a:r>
              <a:rPr lang="en-US" sz="1650">
                <a:latin typeface="Calibri Light"/>
                <a:ea typeface="+mn-lt"/>
                <a:cs typeface="+mn-lt"/>
              </a:rPr>
              <a:t> from a model f if there exists a (length-k) string p, such that the concatenation [p || s] is contained in the training data for f , and f produces s when prompted with p using </a:t>
            </a:r>
            <a:r>
              <a:rPr lang="en-US" sz="1650" b="1">
                <a:solidFill>
                  <a:schemeClr val="accent1"/>
                </a:solidFill>
                <a:latin typeface="Calibri Light"/>
                <a:ea typeface="+mn-lt"/>
                <a:cs typeface="+mn-lt"/>
              </a:rPr>
              <a:t>greedy decoding</a:t>
            </a:r>
            <a:r>
              <a:rPr lang="en-US" sz="1650">
                <a:latin typeface="Calibri Light"/>
                <a:ea typeface="+mn-lt"/>
                <a:cs typeface="+mn-lt"/>
              </a:rPr>
              <a:t>.</a:t>
            </a:r>
            <a:endParaRPr lang="en-US" sz="1650">
              <a:latin typeface="Calibri Light"/>
              <a:cs typeface="Calibri"/>
            </a:endParaRPr>
          </a:p>
          <a:p>
            <a:endParaRPr lang="en-US" sz="1650">
              <a:latin typeface="Calibri Light"/>
              <a:cs typeface="Calibri"/>
            </a:endParaRPr>
          </a:p>
          <a:p>
            <a:pPr marL="214313" indent="-214313">
              <a:buFont typeface="Wingdings"/>
              <a:buChar char="Ø"/>
            </a:pPr>
            <a:r>
              <a:rPr lang="en-US" sz="1650">
                <a:latin typeface="Calibri Light"/>
                <a:cs typeface="Calibri"/>
              </a:rPr>
              <a:t>Greedy decoding just picks the next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/>
              </a:rPr>
              <a:t>token</a:t>
            </a:r>
            <a:r>
              <a:rPr lang="en-US" sz="1650">
                <a:latin typeface="Calibri Light"/>
                <a:cs typeface="Calibri"/>
              </a:rPr>
              <a:t> containing the largest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/>
              </a:rPr>
              <a:t>probability</a:t>
            </a:r>
            <a:r>
              <a:rPr lang="en-US" sz="1650">
                <a:latin typeface="Calibri Light"/>
                <a:cs typeface="Calibri"/>
              </a:rPr>
              <a:t> – the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/>
              </a:rPr>
              <a:t>argmax</a:t>
            </a:r>
          </a:p>
          <a:p>
            <a:endParaRPr lang="en-US" sz="1650">
              <a:latin typeface="Calibri Light"/>
              <a:cs typeface="Calibri"/>
            </a:endParaRPr>
          </a:p>
          <a:p>
            <a:endParaRPr lang="en-US" sz="1650">
              <a:latin typeface="Calibri Light"/>
              <a:cs typeface="Calibri"/>
            </a:endParaRPr>
          </a:p>
          <a:p>
            <a:pPr marL="214313" indent="-214313">
              <a:buFont typeface="Wingdings"/>
              <a:buChar char="Ø"/>
            </a:pPr>
            <a:endParaRPr lang="en-US" sz="1650">
              <a:latin typeface="Calibri Light"/>
              <a:cs typeface="Calibri"/>
            </a:endParaRPr>
          </a:p>
          <a:p>
            <a:endParaRPr lang="en-US" sz="1050">
              <a:latin typeface="Calibri Light"/>
              <a:cs typeface="Calibri"/>
            </a:endParaRPr>
          </a:p>
          <a:p>
            <a:endParaRPr lang="en-US" sz="105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04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9143771" cy="5139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B2EEC-C986-A2AC-9B5B-E647FFC8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847" y="433182"/>
            <a:ext cx="3890247" cy="972836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Creating the</a:t>
            </a:r>
            <a:r>
              <a:rPr lang="en-US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dataset:</a:t>
            </a:r>
            <a:endParaRPr lang="en-US" b="1" kern="1200">
              <a:solidFill>
                <a:schemeClr val="accent1"/>
              </a:solidFill>
              <a:latin typeface="+mj-lt"/>
              <a:cs typeface="Calibri Ligh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-4482"/>
            <a:ext cx="4679006" cy="5147984"/>
            <a:chOff x="305" y="-5977"/>
            <a:chExt cx="6238675" cy="686397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1" name="Picture 11" descr="Chart, icon&#10;&#10;Description automatically generated">
            <a:extLst>
              <a:ext uri="{FF2B5EF4-FFF2-40B4-BE49-F238E27FC236}">
                <a16:creationId xmlns:a16="http://schemas.microsoft.com/office/drawing/2014/main" id="{0D30DA88-2C86-497E-FA88-C2A5DC54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3" y="1281793"/>
            <a:ext cx="2686049" cy="26860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3EBC1D-DEDC-85FD-36BB-D0FF49AFCFF5}"/>
              </a:ext>
            </a:extLst>
          </p:cNvPr>
          <p:cNvSpPr txBox="1"/>
          <p:nvPr/>
        </p:nvSpPr>
        <p:spPr>
          <a:xfrm>
            <a:off x="5004707" y="1065440"/>
            <a:ext cx="3804557" cy="38549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Wingdings"/>
              <a:buChar char="Ø"/>
            </a:pPr>
            <a:r>
              <a:rPr lang="en-US" sz="1650">
                <a:latin typeface="Calibri Light"/>
                <a:cs typeface="Calibri" panose="020F0502020204030204"/>
              </a:rPr>
              <a:t>Ideally we want to test on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every </a:t>
            </a:r>
            <a:r>
              <a:rPr lang="en-US" sz="1650">
                <a:latin typeface="Calibri Light"/>
                <a:cs typeface="Calibri" panose="020F0502020204030204"/>
              </a:rPr>
              <a:t>sequence but this is too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computationally expensive</a:t>
            </a:r>
          </a:p>
          <a:p>
            <a:pPr marL="214313" indent="-214313">
              <a:buFont typeface="Wingdings"/>
              <a:buChar char="Ø"/>
            </a:pPr>
            <a:endParaRPr lang="en-US" sz="1650" b="1">
              <a:solidFill>
                <a:schemeClr val="accent1"/>
              </a:solidFill>
              <a:latin typeface="Calibri Light"/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r>
              <a:rPr lang="en-US" sz="1650">
                <a:latin typeface="Calibri Light"/>
                <a:cs typeface="Calibri" panose="020F0502020204030204"/>
              </a:rPr>
              <a:t>The authors use a small but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REPRESENTATIVE</a:t>
            </a:r>
            <a:r>
              <a:rPr lang="en-US" sz="1650">
                <a:latin typeface="Calibri Light"/>
                <a:cs typeface="Calibri" panose="020F0502020204030204"/>
              </a:rPr>
              <a:t> sample to get statistical confidence (50,000 sequences)</a:t>
            </a:r>
          </a:p>
          <a:p>
            <a:endParaRPr lang="en-US" sz="1650">
              <a:solidFill>
                <a:srgbClr val="000000"/>
              </a:solidFill>
              <a:latin typeface="Calibri Light"/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r>
              <a:rPr lang="en-US" sz="1650">
                <a:solidFill>
                  <a:srgbClr val="000000"/>
                </a:solidFill>
                <a:latin typeface="Calibri Light"/>
                <a:cs typeface="Calibri" panose="020F0502020204030204"/>
              </a:rPr>
              <a:t>To account for duplication – the set is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duplication normalized</a:t>
            </a:r>
          </a:p>
          <a:p>
            <a:endParaRPr lang="en-US" sz="1650" b="1">
              <a:solidFill>
                <a:schemeClr val="accent1"/>
              </a:solidFill>
              <a:latin typeface="Calibri Light"/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r>
              <a:rPr lang="en-US" sz="1650">
                <a:solidFill>
                  <a:srgbClr val="000000"/>
                </a:solidFill>
                <a:latin typeface="Calibri Light"/>
                <a:cs typeface="Calibri" panose="020F0502020204030204"/>
              </a:rPr>
              <a:t>This means we have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repeated</a:t>
            </a:r>
            <a:r>
              <a:rPr lang="en-US" sz="1650">
                <a:solidFill>
                  <a:srgbClr val="000000"/>
                </a:solidFill>
                <a:latin typeface="Calibri Light"/>
                <a:cs typeface="Calibri" panose="020F0502020204030204"/>
              </a:rPr>
              <a:t> sequences which influence's </a:t>
            </a:r>
            <a:r>
              <a:rPr lang="en-US" sz="165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memorization</a:t>
            </a:r>
            <a:r>
              <a:rPr lang="en-US" sz="1650">
                <a:solidFill>
                  <a:srgbClr val="000000"/>
                </a:solidFill>
                <a:latin typeface="Calibri Light"/>
                <a:cs typeface="Calibri" panose="020F0502020204030204"/>
              </a:rPr>
              <a:t>!</a:t>
            </a:r>
          </a:p>
          <a:p>
            <a:pPr marL="214313" indent="-214313">
              <a:buFont typeface="Wingdings"/>
              <a:buChar char="Ø"/>
            </a:pPr>
            <a:endParaRPr lang="en-US" sz="1050" b="1">
              <a:solidFill>
                <a:srgbClr val="4472C4"/>
              </a:solidFill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endParaRPr lang="en-US" sz="1050">
              <a:solidFill>
                <a:srgbClr val="000000"/>
              </a:solidFill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endParaRPr lang="en-US" sz="1050" b="1">
              <a:solidFill>
                <a:schemeClr val="accent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186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FB90E-8C41-9B32-4F03-6B79070C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824" y="260995"/>
            <a:ext cx="3943398" cy="514991"/>
          </a:xfrm>
        </p:spPr>
        <p:txBody>
          <a:bodyPr anchor="b">
            <a:normAutofit/>
          </a:bodyPr>
          <a:lstStyle/>
          <a:p>
            <a:r>
              <a:rPr lang="en-US" sz="3000">
                <a:cs typeface="Calibri Light"/>
              </a:rPr>
              <a:t>Setting up </a:t>
            </a:r>
            <a:r>
              <a:rPr lang="en-US" sz="3000" b="1">
                <a:solidFill>
                  <a:schemeClr val="accent1"/>
                </a:solidFill>
                <a:cs typeface="Calibri Light"/>
              </a:rPr>
              <a:t>experiments</a:t>
            </a:r>
            <a:r>
              <a:rPr lang="en-US" sz="3000">
                <a:cs typeface="Calibri Light"/>
              </a:rPr>
              <a:t>:</a:t>
            </a:r>
          </a:p>
        </p:txBody>
      </p:sp>
      <p:pic>
        <p:nvPicPr>
          <p:cNvPr id="4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40B7300E-CA6E-82D7-0078-0984BCED8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" r="11613" b="-1"/>
          <a:stretch/>
        </p:blipFill>
        <p:spPr>
          <a:xfrm>
            <a:off x="15" y="324"/>
            <a:ext cx="4829161" cy="480623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53FF2A-73F2-19A5-6472-DA87DE2A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181380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806556"/>
            <a:ext cx="9143999" cy="3429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806556"/>
            <a:ext cx="6086475" cy="3369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CB6C5-FF05-6D38-B4AC-07C2BA89800C}"/>
              </a:ext>
            </a:extLst>
          </p:cNvPr>
          <p:cNvSpPr txBox="1"/>
          <p:nvPr/>
        </p:nvSpPr>
        <p:spPr>
          <a:xfrm>
            <a:off x="5051652" y="1061358"/>
            <a:ext cx="3969884" cy="35548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Wingdings"/>
              <a:buChar char="Ø"/>
            </a:pPr>
            <a:r>
              <a:rPr lang="en-US" sz="2400">
                <a:latin typeface="Calibri Light"/>
                <a:cs typeface="Calibri" panose="020F0502020204030204"/>
              </a:rPr>
              <a:t>The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Pile </a:t>
            </a:r>
            <a:r>
              <a:rPr lang="en-US" sz="2400">
                <a:latin typeface="Calibri Light"/>
                <a:cs typeface="Calibri" panose="020F0502020204030204"/>
              </a:rPr>
              <a:t>which is the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largest</a:t>
            </a:r>
            <a:r>
              <a:rPr lang="en-US" sz="2400">
                <a:latin typeface="Calibri Light"/>
                <a:cs typeface="Calibri" panose="020F0502020204030204"/>
              </a:rPr>
              <a:t> publicly available</a:t>
            </a:r>
            <a:r>
              <a:rPr lang="en-US" sz="2400">
                <a:solidFill>
                  <a:schemeClr val="accent1"/>
                </a:solidFill>
                <a:latin typeface="Calibri Light"/>
                <a:cs typeface="Calibri" panose="020F0502020204030204"/>
              </a:rPr>
              <a:t> 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 </a:t>
            </a:r>
            <a:r>
              <a:rPr lang="en-US" sz="2400">
                <a:latin typeface="Calibri Light"/>
                <a:cs typeface="Calibri" panose="020F0502020204030204"/>
              </a:rPr>
              <a:t>dataset is used</a:t>
            </a:r>
          </a:p>
          <a:p>
            <a:endParaRPr lang="en-US" sz="2400">
              <a:solidFill>
                <a:srgbClr val="000000"/>
              </a:solidFill>
              <a:latin typeface="Calibri Light"/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r>
              <a:rPr lang="en-US" sz="2400">
                <a:solidFill>
                  <a:srgbClr val="000000"/>
                </a:solidFill>
                <a:latin typeface="Calibri Light"/>
                <a:cs typeface="Calibri" panose="020F0502020204030204"/>
              </a:rPr>
              <a:t>The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GPT-Neo</a:t>
            </a:r>
            <a:r>
              <a:rPr lang="en-US" sz="2400">
                <a:solidFill>
                  <a:srgbClr val="000000"/>
                </a:solidFill>
                <a:latin typeface="Calibri Light"/>
                <a:cs typeface="Calibri" panose="020F0502020204030204"/>
              </a:rPr>
              <a:t> Family of models is used </a:t>
            </a:r>
          </a:p>
          <a:p>
            <a:endParaRPr lang="en-US" sz="2400">
              <a:solidFill>
                <a:srgbClr val="000000"/>
              </a:solidFill>
              <a:latin typeface="Calibri Light"/>
              <a:cs typeface="Calibri" panose="020F0502020204030204"/>
            </a:endParaRPr>
          </a:p>
          <a:p>
            <a:pPr marL="214313" indent="-214313">
              <a:buFont typeface="Wingdings"/>
              <a:buChar char="Ø"/>
            </a:pPr>
            <a:r>
              <a:rPr lang="en-US" sz="2400">
                <a:solidFill>
                  <a:srgbClr val="000000"/>
                </a:solidFill>
                <a:latin typeface="Calibri Light"/>
                <a:cs typeface="Calibri" panose="020F0502020204030204"/>
              </a:rPr>
              <a:t>Parameters range from 1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25 million to 6 billion</a:t>
            </a:r>
          </a:p>
          <a:p>
            <a:pPr marL="214313" indent="-214313">
              <a:buFont typeface="Wingdings"/>
              <a:buChar char="Ø"/>
            </a:pPr>
            <a:endParaRPr lang="en-US" sz="1050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1450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5A26-4E71-C395-3A8E-310AC305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471950"/>
            <a:ext cx="2629121" cy="1216741"/>
          </a:xfrm>
        </p:spPr>
        <p:txBody>
          <a:bodyPr>
            <a:normAutofit/>
          </a:bodyPr>
          <a:lstStyle/>
          <a:p>
            <a:r>
              <a:rPr lang="en-US" sz="3075" b="1">
                <a:solidFill>
                  <a:schemeClr val="accent1"/>
                </a:solidFill>
                <a:cs typeface="Calibri Light"/>
              </a:rPr>
              <a:t>Bigger Models Memorize More</a:t>
            </a:r>
          </a:p>
        </p:txBody>
      </p:sp>
      <p:sp>
        <p:nvSpPr>
          <p:cNvPr id="33" name="Content Placeholder 22">
            <a:extLst>
              <a:ext uri="{FF2B5EF4-FFF2-40B4-BE49-F238E27FC236}">
                <a16:creationId xmlns:a16="http://schemas.microsoft.com/office/drawing/2014/main" id="{7FF0013C-6AA9-073B-A6A3-BA28DAD54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1828801"/>
            <a:ext cx="2629121" cy="2839064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latin typeface="Calibri Light"/>
                <a:cs typeface="Calibri" panose="020F0502020204030204"/>
              </a:rPr>
              <a:t>There is a  </a:t>
            </a:r>
            <a:r>
              <a:rPr lang="en-US" sz="18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log linear trend </a:t>
            </a:r>
            <a:r>
              <a:rPr lang="en-US" sz="1800">
                <a:latin typeface="Calibri Light"/>
                <a:cs typeface="Calibri" panose="020F0502020204030204"/>
              </a:rPr>
              <a:t>with respect to increasing model size</a:t>
            </a:r>
          </a:p>
          <a:p>
            <a:pPr marL="0" indent="0">
              <a:buNone/>
            </a:pPr>
            <a:endParaRPr lang="en-US" sz="1800">
              <a:latin typeface="Calibri Light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800">
                <a:latin typeface="Calibri Light"/>
                <a:cs typeface="Calibri" panose="020F0502020204030204"/>
              </a:rPr>
              <a:t>GPT-2 is used as a baseline which confirms the models are </a:t>
            </a:r>
            <a:r>
              <a:rPr lang="en-US" sz="18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memorizing and not just generalizing 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FDB0CC12-303B-81C5-C41D-736E92B4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97" y="781663"/>
            <a:ext cx="4514498" cy="35777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222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DB49-1604-0AFC-263A-39B4DF66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471950"/>
            <a:ext cx="2629121" cy="1216741"/>
          </a:xfrm>
        </p:spPr>
        <p:txBody>
          <a:bodyPr>
            <a:normAutofit/>
          </a:bodyPr>
          <a:lstStyle/>
          <a:p>
            <a:r>
              <a:rPr lang="en-US" sz="2775" b="1">
                <a:solidFill>
                  <a:schemeClr val="accent1"/>
                </a:solidFill>
                <a:cs typeface="Calibri Light"/>
              </a:rPr>
              <a:t>Repeated Strings Are Memorized More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73AFB7-4D3A-1124-5190-4EF89947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1828801"/>
            <a:ext cx="2629121" cy="2839064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>
                <a:latin typeface="Calibri Light"/>
                <a:cs typeface="Calibri" panose="020F0502020204030204"/>
              </a:rPr>
              <a:t>Between 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2</a:t>
            </a:r>
            <a:r>
              <a:rPr lang="en-US">
                <a:latin typeface="Calibri Light"/>
                <a:cs typeface="Calibri" panose="020F0502020204030204"/>
              </a:rPr>
              <a:t> and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 900 </a:t>
            </a:r>
            <a:r>
              <a:rPr lang="en-US">
                <a:latin typeface="Calibri Light"/>
                <a:cs typeface="Calibri" panose="020F0502020204030204"/>
              </a:rPr>
              <a:t>duplicates are tested on</a:t>
            </a:r>
            <a:r>
              <a:rPr lang="en-US">
                <a:solidFill>
                  <a:schemeClr val="accent1"/>
                </a:solidFill>
                <a:latin typeface="Calibri Light"/>
                <a:cs typeface="Calibri" panose="020F0502020204030204"/>
              </a:rPr>
              <a:t> 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>
                <a:latin typeface="Calibri Light"/>
                <a:cs typeface="Calibri" panose="020F0502020204030204"/>
              </a:rPr>
              <a:t>There is once again a 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log linear relationship</a:t>
            </a:r>
            <a:r>
              <a:rPr lang="en-US">
                <a:latin typeface="Calibri Light"/>
                <a:cs typeface="Calibri" panose="020F0502020204030204"/>
              </a:rPr>
              <a:t> between the number of repetitions and fraction extractable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2851BD50-F288-A3C3-4CEF-B1909CBB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498" y="605695"/>
            <a:ext cx="3866294" cy="3929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10150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5A26-4E71-C395-3A8E-310AC305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61" y="471950"/>
            <a:ext cx="2965757" cy="1216741"/>
          </a:xfrm>
        </p:spPr>
        <p:txBody>
          <a:bodyPr>
            <a:normAutofit/>
          </a:bodyPr>
          <a:lstStyle/>
          <a:p>
            <a:r>
              <a:rPr lang="en-US" sz="2775" b="1">
                <a:solidFill>
                  <a:schemeClr val="accent1"/>
                </a:solidFill>
                <a:cs typeface="Calibri Light"/>
              </a:rPr>
              <a:t>Longer Context = More memorization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6FBDB3-4B29-7B78-C471-5E25B3E4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62" y="1781828"/>
            <a:ext cx="3161476" cy="283906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>
                <a:latin typeface="Calibri Light"/>
                <a:cs typeface="Calibri"/>
              </a:rPr>
              <a:t>Language models may only show 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/>
              </a:rPr>
              <a:t>memorization</a:t>
            </a:r>
            <a:r>
              <a:rPr lang="en-US">
                <a:latin typeface="Calibri Light"/>
                <a:cs typeface="Calibri"/>
              </a:rPr>
              <a:t>  when prompted with sufficiently long 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/>
              </a:rPr>
              <a:t>context</a:t>
            </a:r>
            <a:endParaRPr lang="en-US">
              <a:solidFill>
                <a:schemeClr val="accent1"/>
              </a:solidFill>
              <a:latin typeface="Calibri Light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>
                <a:latin typeface="Calibri Light"/>
                <a:cs typeface="Calibri"/>
              </a:rPr>
              <a:t>This is good as it protects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/>
              </a:rPr>
              <a:t> privacy</a:t>
            </a:r>
            <a:r>
              <a:rPr lang="en-US">
                <a:latin typeface="Calibri Light"/>
                <a:cs typeface="Calibri"/>
              </a:rPr>
              <a:t> but may leave </a:t>
            </a:r>
            <a:r>
              <a:rPr lang="en-US" b="1">
                <a:solidFill>
                  <a:schemeClr val="accent1"/>
                </a:solidFill>
                <a:latin typeface="Calibri Light"/>
                <a:cs typeface="Calibri"/>
              </a:rPr>
              <a:t>vulnerabilities </a:t>
            </a:r>
            <a:r>
              <a:rPr lang="en-US">
                <a:latin typeface="Calibri Light"/>
                <a:cs typeface="Calibri"/>
              </a:rPr>
              <a:t>open</a:t>
            </a:r>
            <a:endParaRPr lang="en-US">
              <a:latin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59EEE33-3CF8-A555-302E-F4A7F1E56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97" y="642994"/>
            <a:ext cx="4514498" cy="38550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958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AC18EF2-1EEB-8998-AF38-5FB2A2940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8" y="295224"/>
            <a:ext cx="2400416" cy="2148048"/>
          </a:xfrm>
          <a:prstGeom prst="rect">
            <a:avLst/>
          </a:prstGeom>
        </p:spPr>
      </p:pic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29FC864-35E0-6A73-5F81-06F53104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7" y="2572292"/>
            <a:ext cx="2447575" cy="2226337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022" y="467456"/>
            <a:ext cx="4928098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BA18F-79D3-9A4B-91C8-DFDD7992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066" y="468725"/>
            <a:ext cx="4905008" cy="119792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  <a:cs typeface="Calibri Light"/>
              </a:rPr>
              <a:t>Random Data Set Sampling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27A643-B3A4-DD7D-B6E5-A2F2B3ED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841" y="1473661"/>
            <a:ext cx="3371412" cy="3009086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400">
                <a:latin typeface="Calibri Light"/>
                <a:cs typeface="Calibri" panose="020F0502020204030204"/>
              </a:rPr>
              <a:t>We sample truly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random</a:t>
            </a:r>
            <a:r>
              <a:rPr lang="en-US" sz="2400">
                <a:latin typeface="Calibri Light"/>
                <a:cs typeface="Calibri" panose="020F0502020204030204"/>
              </a:rPr>
              <a:t> sequences this time for a total of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100,000</a:t>
            </a:r>
            <a:r>
              <a:rPr lang="en-US" sz="2400">
                <a:latin typeface="Calibri Light"/>
                <a:cs typeface="Calibri" panose="020F0502020204030204"/>
              </a:rPr>
              <a:t> unique sequences </a:t>
            </a:r>
          </a:p>
          <a:p>
            <a:pPr marL="0" indent="0">
              <a:buNone/>
            </a:pPr>
            <a:endParaRPr lang="en-US" sz="2400">
              <a:latin typeface="Calibri Light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>
                <a:latin typeface="Calibri Light"/>
                <a:cs typeface="Calibri" panose="020F0502020204030204"/>
              </a:rPr>
              <a:t>The overall probability of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 memorization</a:t>
            </a:r>
            <a:r>
              <a:rPr lang="en-US" sz="2400">
                <a:latin typeface="Calibri Light"/>
                <a:cs typeface="Calibri" panose="020F0502020204030204"/>
              </a:rPr>
              <a:t> is lower however, the </a:t>
            </a:r>
            <a:r>
              <a:rPr lang="en-US" sz="2400" b="1">
                <a:solidFill>
                  <a:schemeClr val="accent1"/>
                </a:solidFill>
                <a:latin typeface="Calibri Light"/>
                <a:cs typeface="Calibri" panose="020F0502020204030204"/>
              </a:rPr>
              <a:t>trends</a:t>
            </a:r>
            <a:r>
              <a:rPr lang="en-US" sz="2400">
                <a:latin typeface="Calibri Light"/>
                <a:cs typeface="Calibri" panose="020F0502020204030204"/>
              </a:rPr>
              <a:t> remain the same</a:t>
            </a:r>
            <a:r>
              <a:rPr lang="en-US" sz="1800">
                <a:cs typeface="Calibri" panose="020F0502020204030204"/>
              </a:rPr>
              <a:t> </a:t>
            </a:r>
          </a:p>
          <a:p>
            <a:pPr>
              <a:buFont typeface="Wingdings" panose="020B0604020202020204" pitchFamily="34" charset="0"/>
              <a:buChar char="Ø"/>
            </a:pP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521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B94B-2217-D770-36C3-54BBE9FD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3" y="471950"/>
            <a:ext cx="3404168" cy="1216741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  <a:cs typeface="Calibri Light"/>
              </a:rPr>
              <a:t>Different Strategies for search and decode 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437AD9-FA87-DA80-AA62-9BCFFAB2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3" y="1797486"/>
            <a:ext cx="2629121" cy="2839064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1500">
                <a:cs typeface="Calibri"/>
              </a:rPr>
              <a:t>Testing is done using </a:t>
            </a:r>
            <a:r>
              <a:rPr lang="en-US" sz="1500" b="1">
                <a:solidFill>
                  <a:schemeClr val="accent1"/>
                </a:solidFill>
                <a:cs typeface="Calibri"/>
              </a:rPr>
              <a:t>beam search</a:t>
            </a:r>
            <a:r>
              <a:rPr lang="en-US" sz="1500">
                <a:cs typeface="Calibri"/>
              </a:rPr>
              <a:t> vs standard </a:t>
            </a:r>
            <a:r>
              <a:rPr lang="en-US" sz="1500" b="1">
                <a:solidFill>
                  <a:schemeClr val="accent1"/>
                </a:solidFill>
                <a:cs typeface="Calibri"/>
              </a:rPr>
              <a:t>greedy decoding</a:t>
            </a:r>
            <a:endParaRPr lang="en-US">
              <a:solidFill>
                <a:schemeClr val="accent1"/>
              </a:solidFill>
            </a:endParaRPr>
          </a:p>
          <a:p>
            <a:pPr>
              <a:buFont typeface="Wingdings" panose="020B0604020202020204" pitchFamily="34" charset="0"/>
              <a:buChar char="Ø"/>
            </a:pPr>
            <a:endParaRPr lang="en-US" sz="1500" b="1">
              <a:solidFill>
                <a:schemeClr val="accent1"/>
              </a:solidFill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1500">
                <a:cs typeface="Calibri"/>
              </a:rPr>
              <a:t>The second experiment tests for whether the prompt is anywhere in the data </a:t>
            </a:r>
          </a:p>
          <a:p>
            <a:endParaRPr lang="en-US" sz="1500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E91364E-F170-7EB3-7694-5CD6298FA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551" y="605695"/>
            <a:ext cx="4034189" cy="3929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1453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336041"/>
            <a:ext cx="5401456" cy="113157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DBCCD-3F02-E63B-191F-CAC1A702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521208"/>
            <a:ext cx="4957791" cy="781812"/>
          </a:xfrm>
        </p:spPr>
        <p:txBody>
          <a:bodyPr>
            <a:normAutofit/>
          </a:bodyPr>
          <a:lstStyle/>
          <a:p>
            <a:r>
              <a:rPr lang="en-US" sz="3150">
                <a:solidFill>
                  <a:srgbClr val="FFFFFF"/>
                </a:solidFill>
                <a:cs typeface="Calibri Light"/>
              </a:rPr>
              <a:t>Replication study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337666"/>
            <a:ext cx="1396289" cy="1129946"/>
          </a:xfrm>
          <a:prstGeom prst="rect">
            <a:avLst/>
          </a:prstGeom>
          <a:solidFill>
            <a:srgbClr val="ED9542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6" y="339952"/>
            <a:ext cx="1397074" cy="112892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1597914"/>
            <a:ext cx="5404104" cy="3202686"/>
          </a:xfrm>
          <a:prstGeom prst="rect">
            <a:avLst/>
          </a:prstGeom>
          <a:solidFill>
            <a:srgbClr val="ED9542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66D0C50-563E-2356-900D-5A946552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06" y="2038719"/>
            <a:ext cx="5096528" cy="23189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1595761"/>
            <a:ext cx="2915493" cy="320483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59D5E6-9036-BE83-73B2-48562B71E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983" y="1795344"/>
            <a:ext cx="2520159" cy="2805670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>
                <a:cs typeface="Calibri" panose="020F0502020204030204"/>
              </a:rPr>
              <a:t>This was done on </a:t>
            </a:r>
            <a:r>
              <a:rPr lang="en-US" b="1">
                <a:solidFill>
                  <a:schemeClr val="accent1"/>
                </a:solidFill>
                <a:cs typeface="Calibri"/>
              </a:rPr>
              <a:t>T5 models</a:t>
            </a:r>
          </a:p>
          <a:p>
            <a:pPr marL="0" indent="0">
              <a:buNone/>
            </a:pPr>
            <a:endParaRPr lang="en-US" b="1">
              <a:solidFill>
                <a:schemeClr val="accent1"/>
              </a:solidFill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>
                <a:cs typeface="Calibri" panose="020F0502020204030204"/>
              </a:rPr>
              <a:t>The relationship with </a:t>
            </a:r>
            <a:r>
              <a:rPr lang="en-US" b="1">
                <a:solidFill>
                  <a:schemeClr val="accent1"/>
                </a:solidFill>
                <a:cs typeface="Calibri" panose="020F0502020204030204"/>
              </a:rPr>
              <a:t>model  size</a:t>
            </a:r>
            <a:r>
              <a:rPr lang="en-US">
                <a:cs typeface="Calibri" panose="020F0502020204030204"/>
              </a:rPr>
              <a:t> is clear however not with </a:t>
            </a:r>
            <a:r>
              <a:rPr lang="en-US" b="1">
                <a:solidFill>
                  <a:schemeClr val="accent1"/>
                </a:solidFill>
                <a:cs typeface="Calibri" panose="020F0502020204030204"/>
              </a:rPr>
              <a:t>repetitions</a:t>
            </a:r>
          </a:p>
          <a:p>
            <a:pPr marL="0" indent="0">
              <a:buNone/>
            </a:pPr>
            <a:endParaRPr lang="en-US" sz="1350" b="1">
              <a:solidFill>
                <a:schemeClr val="accent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321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8F30-CFCC-31B3-6E93-5AA2E41D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9A270-FD60-8FCA-C8B2-196CEA1DA1F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318098-3BF0-4093-665E-666AF4DB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64" y="83652"/>
            <a:ext cx="4547347" cy="49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1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8174-0B9A-B418-DDA8-A4879C4E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9" y="471950"/>
            <a:ext cx="3380682" cy="1216741"/>
          </a:xfrm>
        </p:spPr>
        <p:txBody>
          <a:bodyPr>
            <a:normAutofit/>
          </a:bodyPr>
          <a:lstStyle/>
          <a:p>
            <a:r>
              <a:rPr lang="en-US" sz="3075" b="1">
                <a:solidFill>
                  <a:schemeClr val="accent1"/>
                </a:solidFill>
                <a:cs typeface="Calibri Light"/>
              </a:rPr>
              <a:t>De–Duplication: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372E3E-F6D7-38D1-3254-1D7B1528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0" y="1758342"/>
            <a:ext cx="2629121" cy="2839064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500">
                <a:cs typeface="Calibri"/>
              </a:rPr>
              <a:t>Exhibits less </a:t>
            </a:r>
            <a:r>
              <a:rPr lang="en-US" sz="1500" b="1">
                <a:solidFill>
                  <a:schemeClr val="accent1"/>
                </a:solidFill>
                <a:cs typeface="Calibri"/>
              </a:rPr>
              <a:t>memorization</a:t>
            </a:r>
            <a:r>
              <a:rPr lang="en-US" sz="1500">
                <a:cs typeface="Calibri"/>
              </a:rPr>
              <a:t> than</a:t>
            </a:r>
            <a:r>
              <a:rPr lang="en-US" sz="1500" b="1">
                <a:solidFill>
                  <a:schemeClr val="accent1"/>
                </a:solidFill>
                <a:cs typeface="Calibri"/>
              </a:rPr>
              <a:t> duplicated</a:t>
            </a:r>
            <a:r>
              <a:rPr lang="en-US" sz="1500">
                <a:cs typeface="Calibri"/>
              </a:rPr>
              <a:t> dataset</a:t>
            </a:r>
          </a:p>
          <a:p>
            <a:r>
              <a:rPr lang="en-US" sz="1500" b="1">
                <a:solidFill>
                  <a:schemeClr val="accent1"/>
                </a:solidFill>
                <a:cs typeface="Calibri"/>
              </a:rPr>
              <a:t>De-duplication</a:t>
            </a:r>
            <a:r>
              <a:rPr lang="en-US" sz="1500">
                <a:cs typeface="Calibri"/>
              </a:rPr>
              <a:t> is helpful up until approximately </a:t>
            </a:r>
            <a:r>
              <a:rPr lang="en-US" sz="1500" b="1">
                <a:solidFill>
                  <a:schemeClr val="accent1"/>
                </a:solidFill>
                <a:cs typeface="Calibri"/>
              </a:rPr>
              <a:t>100 repeats</a:t>
            </a:r>
            <a:r>
              <a:rPr lang="en-US" sz="1500">
                <a:cs typeface="Calibri"/>
              </a:rPr>
              <a:t> after that it is imperfect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1625304-B587-2770-FBF2-4D65A87B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97" y="772117"/>
            <a:ext cx="4514498" cy="35968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633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0851"/>
            <a:ext cx="9144001" cy="418179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35550" y="4725900"/>
            <a:ext cx="34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🔭</a:t>
            </a:r>
            <a:r>
              <a:rPr lang="en" sz="1200"/>
              <a:t>A</a:t>
            </a:r>
            <a:r>
              <a:rPr lang="en" sz="1100"/>
              <a:t>mmar Latheef, Ayo Ajayi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89662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Ideas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Paper motivation: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 language models memorize training data which can violate user privacy, degrade utility, and hurts fairness.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Experiments on GPT-Neo model, GPT-2 model, and T5 masked language model. The main results: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Bigger models memorize more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Repeated strings are memorized more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Longer context discovers more memorization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135550" y="4725900"/>
            <a:ext cx="34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🔭</a:t>
            </a:r>
            <a:r>
              <a:rPr lang="en" sz="1200"/>
              <a:t>A</a:t>
            </a:r>
            <a:r>
              <a:rPr lang="en" sz="1100"/>
              <a:t>mmar Latheef, Ayo Ajayi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07340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Beyond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other methods can we use to effectively prepare datasets to reduce memorization issue within large language models?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Paper proposes deduplication and finds that: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Models trained on deduplicated datasets memorize less data than models trained without deduplicated data sets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Deduplication does not help with for sequences repeated more than ~100 times.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determine possible prompts to use that will minimize the memorization issue in large language models?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other ways can we quantify memorization?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135550" y="4725900"/>
            <a:ext cx="34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🔭</a:t>
            </a:r>
            <a:r>
              <a:rPr lang="en" sz="1200"/>
              <a:t>A</a:t>
            </a:r>
            <a:r>
              <a:rPr lang="en" sz="1100"/>
              <a:t>mmar Latheef, Ayo Ajayi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69950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for Memorization of Sensitive Information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paper measured direct memorization in LMs by testing if the model completes the text in training data if given context.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Instead, test if models memorize associations between people and their data.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&lt;Name&gt;’s physical address is _______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is unlikely to be the real prefix of a specific person’s address in the training data. But we want to test if the model can associate the name with the address, assuming the data exists in the training corpus.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Huang et al (2022) tested this with emails, attempting to get LMs to reveal email addresses.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Deduplication could be used on sensitive information in the training dataset.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135550" y="4725900"/>
            <a:ext cx="34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🔭</a:t>
            </a:r>
            <a:r>
              <a:rPr lang="en" sz="1200"/>
              <a:t>A</a:t>
            </a:r>
            <a:r>
              <a:rPr lang="en" sz="1100"/>
              <a:t>mmar Latheef, Ayo Ajayi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343737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35A10A4-3B52-167C-1D92-658A58132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7500" b="37500"/>
          <a:stretch/>
        </p:blipFill>
        <p:spPr>
          <a:xfrm>
            <a:off x="-2285" y="7"/>
            <a:ext cx="9143999" cy="5143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991962"/>
            <a:ext cx="8178794" cy="19884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cs typeface="Calibri Light"/>
              </a:rPr>
              <a:t>Reviewers</a:t>
            </a:r>
          </a:p>
        </p:txBody>
      </p:sp>
    </p:spTree>
    <p:extLst>
      <p:ext uri="{BB962C8B-B14F-4D97-AF65-F5344CB8AC3E}">
        <p14:creationId xmlns:p14="http://schemas.microsoft.com/office/powerpoint/2010/main" val="2760425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44701-5074-EC65-ADD3-E4366A61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2535"/>
            <a:ext cx="2475738" cy="1234440"/>
          </a:xfrm>
        </p:spPr>
        <p:txBody>
          <a:bodyPr>
            <a:normAutofit/>
          </a:bodyPr>
          <a:lstStyle/>
          <a:p>
            <a:r>
              <a:rPr lang="en-US" sz="2100"/>
              <a:t>Pros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A09-CB31-2469-C0DE-E315ED78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858" y="528106"/>
            <a:ext cx="5143500" cy="1234440"/>
          </a:xfrm>
        </p:spPr>
        <p:txBody>
          <a:bodyPr vert="horz" lIns="0" tIns="34290" rIns="0" bIns="34290" rtlCol="0" anchor="ctr">
            <a:normAutofit/>
          </a:bodyPr>
          <a:lstStyle/>
          <a:p>
            <a:pPr>
              <a:buFont typeface="Wingdings"/>
              <a:buChar char="§"/>
            </a:pPr>
            <a:r>
              <a:rPr lang="en-US" sz="1350">
                <a:cs typeface="Calibri" panose="020F0502020204030204"/>
              </a:rPr>
              <a:t>Convincing Model and dataset choices</a:t>
            </a:r>
          </a:p>
          <a:p>
            <a:pPr>
              <a:buFont typeface="Wingdings"/>
              <a:buChar char="§"/>
            </a:pPr>
            <a:r>
              <a:rPr lang="en-US" sz="1350">
                <a:cs typeface="Calibri" panose="020F0502020204030204"/>
              </a:rPr>
              <a:t>Strong motivation</a:t>
            </a:r>
          </a:p>
          <a:p>
            <a:pPr>
              <a:buFont typeface="Wingdings"/>
              <a:buChar char="§"/>
            </a:pPr>
            <a:endParaRPr lang="en-US" sz="1350">
              <a:cs typeface="Calibri" panose="020F0502020204030204"/>
            </a:endParaRPr>
          </a:p>
          <a:p>
            <a:pPr>
              <a:buFont typeface="Wingdings"/>
              <a:buChar char="§"/>
            </a:pPr>
            <a:endParaRPr lang="en-US" sz="1350">
              <a:cs typeface="Calibri" panose="020F0502020204030204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0B4A626-07A4-E4B5-44EC-76D3AFED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8" y="2244254"/>
            <a:ext cx="2688336" cy="2150669"/>
          </a:xfrm>
          <a:prstGeom prst="rect">
            <a:avLst/>
          </a:prstGeom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D00B90E-BC6F-BC0E-2792-572539B5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26" y="2149469"/>
            <a:ext cx="5215636" cy="10555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6CD7513-D14E-33C6-6AA4-F52CC1DA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087" y="3749951"/>
            <a:ext cx="5634736" cy="593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BC2F92-4F22-1A92-D6E4-B3E2CCCCA18F}"/>
              </a:ext>
            </a:extLst>
          </p:cNvPr>
          <p:cNvSpPr txBox="1"/>
          <p:nvPr/>
        </p:nvSpPr>
        <p:spPr>
          <a:xfrm>
            <a:off x="3994151" y="3230563"/>
            <a:ext cx="4379912" cy="196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25" i="1">
                <a:ea typeface="+mn-lt"/>
                <a:cs typeface="+mn-lt"/>
              </a:rPr>
              <a:t>Figure2-</a:t>
            </a:r>
            <a:r>
              <a:rPr lang="en-US" sz="825">
                <a:ea typeface="+mn-lt"/>
                <a:cs typeface="+mn-lt"/>
              </a:rPr>
              <a:t> (memorization definition) from</a:t>
            </a:r>
            <a:r>
              <a:rPr lang="en-US" sz="825" i="1">
                <a:ea typeface="+mn-lt"/>
                <a:cs typeface="+mn-lt"/>
              </a:rPr>
              <a:t> Counterfactual Memorization in Neural Language Models</a:t>
            </a:r>
            <a:endParaRPr lang="en-US" sz="825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D3754-0D05-700B-19D4-5609FE72D13E}"/>
              </a:ext>
            </a:extLst>
          </p:cNvPr>
          <p:cNvSpPr txBox="1"/>
          <p:nvPr/>
        </p:nvSpPr>
        <p:spPr>
          <a:xfrm>
            <a:off x="415925" y="4418012"/>
            <a:ext cx="267811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25" i="1">
                <a:ea typeface="+mn-lt"/>
                <a:cs typeface="+mn-lt"/>
              </a:rPr>
              <a:t>Figure1-</a:t>
            </a:r>
            <a:r>
              <a:rPr lang="en-US" sz="825">
                <a:ea typeface="+mn-lt"/>
                <a:cs typeface="+mn-lt"/>
              </a:rPr>
              <a:t> (memorization definition) from</a:t>
            </a:r>
            <a:r>
              <a:rPr lang="en-US" sz="825" i="1">
                <a:ea typeface="+mn-lt"/>
                <a:cs typeface="+mn-lt"/>
              </a:rPr>
              <a:t> Extracting Training Data from Large Language Models</a:t>
            </a:r>
            <a:endParaRPr lang="en-US" sz="825" i="1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A446B-2FCB-96E7-BF32-97232F209E72}"/>
              </a:ext>
            </a:extLst>
          </p:cNvPr>
          <p:cNvSpPr txBox="1"/>
          <p:nvPr/>
        </p:nvSpPr>
        <p:spPr>
          <a:xfrm>
            <a:off x="3257551" y="4344987"/>
            <a:ext cx="4379912" cy="196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25" i="1">
                <a:ea typeface="+mn-lt"/>
                <a:cs typeface="+mn-lt"/>
              </a:rPr>
              <a:t>Figure2-</a:t>
            </a:r>
            <a:r>
              <a:rPr lang="en-US" sz="825">
                <a:ea typeface="+mn-lt"/>
                <a:cs typeface="+mn-lt"/>
              </a:rPr>
              <a:t> (memorization definition) from</a:t>
            </a:r>
            <a:r>
              <a:rPr lang="en-US" sz="825" i="1">
                <a:ea typeface="+mn-lt"/>
                <a:cs typeface="+mn-lt"/>
              </a:rPr>
              <a:t> the paper</a:t>
            </a:r>
            <a:endParaRPr lang="en-US" sz="825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68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061D-8CA3-D7EC-117E-DF9C48B1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Some clarification/future work?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D35C06DA-22DF-E207-7E2F-5A515E7F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"/>
          <a:stretch/>
        </p:blipFill>
        <p:spPr>
          <a:xfrm>
            <a:off x="837421" y="1215558"/>
            <a:ext cx="4499448" cy="190863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109754D-C437-8E7B-6D3C-29345E937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3" r="-62" b="-532"/>
          <a:stretch/>
        </p:blipFill>
        <p:spPr>
          <a:xfrm>
            <a:off x="836762" y="3569550"/>
            <a:ext cx="4335315" cy="478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61A476-5A3F-EEFD-7295-725B61B2432A}"/>
              </a:ext>
            </a:extLst>
          </p:cNvPr>
          <p:cNvSpPr txBox="1"/>
          <p:nvPr/>
        </p:nvSpPr>
        <p:spPr>
          <a:xfrm>
            <a:off x="5540854" y="1414701"/>
            <a:ext cx="1678766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Would the Pile-derived prompts give an accurate representation of how the GPT-2 family perform?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B5B9B-D4F1-489C-6A9A-172AEDD7798F}"/>
              </a:ext>
            </a:extLst>
          </p:cNvPr>
          <p:cNvSpPr txBox="1"/>
          <p:nvPr/>
        </p:nvSpPr>
        <p:spPr>
          <a:xfrm>
            <a:off x="5540854" y="3398776"/>
            <a:ext cx="167876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How is it exponential?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5275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4701-5074-EC65-ADD3-E4366A61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A09-CB31-2469-C0DE-E315ED78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388505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>
                <a:ea typeface="+mn-lt"/>
                <a:cs typeface="+mn-lt"/>
              </a:rPr>
              <a:t>✅ Analysis of diverse properties that significantly impact memorization</a:t>
            </a:r>
            <a:endParaRPr lang="en-US">
              <a:cs typeface="Calibri" panose="020F0502020204030204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ea typeface="+mn-lt"/>
                <a:cs typeface="+mn-lt"/>
              </a:rPr>
              <a:t>✅</a:t>
            </a:r>
            <a:r>
              <a:rPr lang="en-US">
                <a:cs typeface="Calibri" panose="020F0502020204030204"/>
              </a:rPr>
              <a:t> Replication study on different language models and datasets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ea typeface="+mn-lt"/>
                <a:cs typeface="+mn-lt"/>
              </a:rPr>
              <a:t>✅ </a:t>
            </a:r>
            <a:r>
              <a:rPr lang="en-US">
                <a:cs typeface="Calibri" panose="020F0502020204030204"/>
              </a:rPr>
              <a:t>Thorough Methodology and Experiments section</a:t>
            </a:r>
            <a:endParaRPr lang="en-US"/>
          </a:p>
          <a:p>
            <a:pPr marL="0" indent="0">
              <a:lnSpc>
                <a:spcPct val="200000"/>
              </a:lnSpc>
              <a:buNone/>
            </a:pPr>
            <a:r>
              <a:rPr lang="en-US">
                <a:ea typeface="+mn-lt"/>
                <a:cs typeface="+mn-lt"/>
              </a:rPr>
              <a:t>✅ Straightforward data visualization and examples</a:t>
            </a:r>
            <a:endParaRPr lang="en-US"/>
          </a:p>
          <a:p>
            <a:pPr>
              <a:lnSpc>
                <a:spcPct val="200000"/>
              </a:lnSpc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0447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0CAC-F116-5F1A-5867-D7CE6C55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8E73-2333-64A3-2432-D115194AD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No analysis about the modified "duplication-normalized" dataset(not open-source)</a:t>
            </a:r>
            <a:endParaRPr lang="en-US" sz="1800">
              <a:cs typeface="Calibri"/>
            </a:endParaRPr>
          </a:p>
          <a:p>
            <a:pPr marL="342900" indent="-342900">
              <a:lnSpc>
                <a:spcPct val="200000"/>
              </a:lnSpc>
            </a:pPr>
            <a:r>
              <a:rPr lang="en-US" sz="1800">
                <a:ea typeface="+mn-lt"/>
                <a:cs typeface="+mn-lt"/>
              </a:rPr>
              <a:t>Only consider model comparing, no single model analysis (i.e. What's the repetition threshold of a model "remember" a certain sequence)</a:t>
            </a:r>
            <a:endParaRPr lang="en-US" sz="135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8" name="Picture 5" descr="Text&#10;&#10;Description automatically generated">
            <a:extLst>
              <a:ext uri="{FF2B5EF4-FFF2-40B4-BE49-F238E27FC236}">
                <a16:creationId xmlns:a16="http://schemas.microsoft.com/office/drawing/2014/main" id="{8C14B27F-542C-D8A0-29C8-34070338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57" y="3298553"/>
            <a:ext cx="6127595" cy="16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46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8F30-CFCC-31B3-6E93-5AA2E41D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CA9A-6804-AB58-DF1D-B3B8ACC05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9A270-FD60-8FCA-C8B2-196CEA1DA1F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7FE130C-2F42-2FA9-4258-98130D81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14" y="1247069"/>
            <a:ext cx="6110568" cy="2038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3193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0CAC-F116-5F1A-5867-D7CE6C55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8E73-2333-64A3-2432-D115194AD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Report the sequence as “extractable” if the next 50 tokens (25words) emitted by the model exactly match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800">
                <a:ea typeface="+mn-lt"/>
                <a:cs typeface="+mn-lt"/>
              </a:rPr>
              <a:t>Model has some amount of memorization not shared by each other model. (Even the 125M model memorizes a few sequences the 6B model does not.) Go over those sequences.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FDAF9D2A-62D1-054D-A301-2761D4FB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080" y="3195400"/>
            <a:ext cx="4366632" cy="177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4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0CAC-F116-5F1A-5867-D7CE6C55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8E73-2333-64A3-2432-D115194AD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>
                <a:ea typeface="+mn-lt"/>
                <a:cs typeface="+mn-lt"/>
              </a:rPr>
              <a:t>Fraction extractable decreased in specific range for data repetition</a:t>
            </a:r>
            <a:endParaRPr lang="en-US"/>
          </a:p>
          <a:p>
            <a:pPr>
              <a:lnSpc>
                <a:spcPct val="200000"/>
              </a:lnSpc>
            </a:pPr>
            <a:r>
              <a:rPr lang="en-US">
                <a:cs typeface="Calibri" panose="020F0502020204030204"/>
              </a:rPr>
              <a:t>No discussion on why this phenomenon occurs </a:t>
            </a: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BFD938F9-C8A7-9C45-9483-5B36DBE35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715" y="2768537"/>
            <a:ext cx="6652631" cy="21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9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7552-0F14-4645-D370-0B444638F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57EC5-7D0C-2213-A126-EC4143C14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B643-58CF-212C-90F2-F494F2518F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F5C092-2A71-5999-A101-DCCC80A7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718" y="1288166"/>
            <a:ext cx="5419492" cy="27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5DE3-82C9-3BF1-6DC1-3923C55D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D87A5-1B97-9454-942B-B6E9805EF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5D845-53CE-8AAF-8204-66CE746D061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E74D0300-57BB-6DDE-C3E9-CF071F03F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52" b="57834"/>
          <a:stretch/>
        </p:blipFill>
        <p:spPr>
          <a:xfrm>
            <a:off x="1039852" y="731942"/>
            <a:ext cx="3413679" cy="3675125"/>
          </a:xfrm>
          <a:prstGeom prst="rect">
            <a:avLst/>
          </a:prstGeom>
        </p:spPr>
      </p:pic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EE5E9B32-50BF-8A16-CD23-73946930E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90" t="49959" r="210" b="4519"/>
          <a:stretch/>
        </p:blipFill>
        <p:spPr>
          <a:xfrm>
            <a:off x="4998534" y="555379"/>
            <a:ext cx="3420634" cy="39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1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cs typeface="Calibri Light"/>
              </a:rPr>
            </a:br>
            <a:r>
              <a:rPr lang="en-US" b="1">
                <a:ea typeface="+mj-lt"/>
                <a:cs typeface="+mj-lt"/>
              </a:rPr>
              <a:t>Quantifying Memorization Across Neural Language Models</a:t>
            </a:r>
            <a:endParaRPr lang="en-US">
              <a:ea typeface="+mj-lt"/>
              <a:cs typeface="+mj-l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endParaRPr lang="en-US" sz="2100" b="1">
              <a:ea typeface="+mn-lt"/>
              <a:cs typeface="+mn-lt"/>
            </a:endParaRPr>
          </a:p>
          <a:p>
            <a:r>
              <a:rPr lang="en-US" sz="2100">
                <a:ea typeface="+mn-lt"/>
                <a:cs typeface="+mn-lt"/>
              </a:rPr>
              <a:t>Stake Holder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A3468F4-D523-B290-DDEA-8D9A90B62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04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037D-7CE4-1932-0345-0420649F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Paper Main Idea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2FB-ACFB-0D8A-5745-FAE0BA55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algn="ctr"/>
            <a:endParaRPr lang="en-US">
              <a:cs typeface="Calibri"/>
            </a:endParaRPr>
          </a:p>
          <a:p>
            <a:pPr marL="0" indent="0" algn="ctr">
              <a:buNone/>
            </a:pPr>
            <a:r>
              <a:rPr lang="en-US">
                <a:cs typeface="Calibri"/>
              </a:rPr>
              <a:t>As Language Models get Larger, Memorization within the model  increases, and arises concerns </a:t>
            </a:r>
          </a:p>
        </p:txBody>
      </p:sp>
    </p:spTree>
    <p:extLst>
      <p:ext uri="{BB962C8B-B14F-4D97-AF65-F5344CB8AC3E}">
        <p14:creationId xmlns:p14="http://schemas.microsoft.com/office/powerpoint/2010/main" val="18054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0173-4395-5305-608A-3F272ED4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Properties that Impacts Memorization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CCB4D-822C-2533-6DDB-B2B4809D9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cs typeface="Calibri"/>
              </a:rPr>
              <a:t>Model Scale: Larger models memorize 2-5X more than smaller models </a:t>
            </a:r>
          </a:p>
          <a:p>
            <a:r>
              <a:rPr lang="en-US">
                <a:cs typeface="Calibri"/>
              </a:rPr>
              <a:t>Data Duplication: Repeated words are more likely to be memorized </a:t>
            </a:r>
          </a:p>
          <a:p>
            <a:r>
              <a:rPr lang="en-US">
                <a:cs typeface="Calibri"/>
              </a:rPr>
              <a:t>Context: Longer context sentences are easier to extract</a:t>
            </a:r>
          </a:p>
        </p:txBody>
      </p:sp>
    </p:spTree>
    <p:extLst>
      <p:ext uri="{BB962C8B-B14F-4D97-AF65-F5344CB8AC3E}">
        <p14:creationId xmlns:p14="http://schemas.microsoft.com/office/powerpoint/2010/main" val="426425552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31</Slides>
  <Notes>5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Simple Light</vt:lpstr>
      <vt:lpstr>Simple Light</vt:lpstr>
      <vt:lpstr>office theme</vt:lpstr>
      <vt:lpstr>Office Theme</vt:lpstr>
      <vt:lpstr>Session #11:  Memorization and Privacy</vt:lpstr>
      <vt:lpstr>PowerPoint Presentation</vt:lpstr>
      <vt:lpstr>PowerPoint Presentation</vt:lpstr>
      <vt:lpstr>PowerPoint Presentation</vt:lpstr>
      <vt:lpstr>PowerPoint Presentation</vt:lpstr>
      <vt:lpstr> Quantifying Memorization Across Neural Language Models </vt:lpstr>
      <vt:lpstr>PowerPoint Presentation</vt:lpstr>
      <vt:lpstr>Paper Main Idea </vt:lpstr>
      <vt:lpstr>Properties that Impacts Memorization</vt:lpstr>
      <vt:lpstr>Graphs </vt:lpstr>
      <vt:lpstr>What is memorization ?</vt:lpstr>
      <vt:lpstr>Creating the dataset:</vt:lpstr>
      <vt:lpstr>Setting up experiments:</vt:lpstr>
      <vt:lpstr>Bigger Models Memorize More</vt:lpstr>
      <vt:lpstr>Repeated Strings Are Memorized More</vt:lpstr>
      <vt:lpstr>Longer Context = More memorization</vt:lpstr>
      <vt:lpstr>Random Data Set Sampling </vt:lpstr>
      <vt:lpstr>Different Strategies for search and decode </vt:lpstr>
      <vt:lpstr>Replication study</vt:lpstr>
      <vt:lpstr>De–Duplication:</vt:lpstr>
      <vt:lpstr>PowerPoint Presentation</vt:lpstr>
      <vt:lpstr>Main Ideas</vt:lpstr>
      <vt:lpstr>Looking Beyond</vt:lpstr>
      <vt:lpstr>Testing for Memorization of Sensitive Information</vt:lpstr>
      <vt:lpstr>Reviewers</vt:lpstr>
      <vt:lpstr>Pros</vt:lpstr>
      <vt:lpstr>Some clarification/future work?</vt:lpstr>
      <vt:lpstr>Pros</vt:lpstr>
      <vt:lpstr>Limitations</vt:lpstr>
      <vt:lpstr>Limitations</vt:lpstr>
      <vt:lpstr>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revision>4</cp:revision>
  <dcterms:modified xsi:type="dcterms:W3CDTF">2022-10-04T19:07:33Z</dcterms:modified>
</cp:coreProperties>
</file>