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15_883659D2.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2" r:id="rId2"/>
    <p:sldMasterId id="2147483689" r:id="rId3"/>
  </p:sldMasterIdLst>
  <p:notesMasterIdLst>
    <p:notesMasterId r:id="rId51"/>
  </p:notesMasterIdLst>
  <p:sldIdLst>
    <p:sldId id="256" r:id="rId4"/>
    <p:sldId id="305" r:id="rId5"/>
    <p:sldId id="267" r:id="rId6"/>
    <p:sldId id="266" r:id="rId7"/>
    <p:sldId id="265" r:id="rId8"/>
    <p:sldId id="263" r:id="rId9"/>
    <p:sldId id="276" r:id="rId10"/>
    <p:sldId id="278" r:id="rId11"/>
    <p:sldId id="280" r:id="rId12"/>
    <p:sldId id="281" r:id="rId13"/>
    <p:sldId id="279" r:id="rId14"/>
    <p:sldId id="298" r:id="rId15"/>
    <p:sldId id="297" r:id="rId16"/>
    <p:sldId id="296" r:id="rId17"/>
    <p:sldId id="295" r:id="rId18"/>
    <p:sldId id="294" r:id="rId19"/>
    <p:sldId id="293" r:id="rId20"/>
    <p:sldId id="292" r:id="rId21"/>
    <p:sldId id="291" r:id="rId22"/>
    <p:sldId id="290" r:id="rId23"/>
    <p:sldId id="289" r:id="rId24"/>
    <p:sldId id="274" r:id="rId25"/>
    <p:sldId id="264" r:id="rId26"/>
    <p:sldId id="268" r:id="rId27"/>
    <p:sldId id="277" r:id="rId28"/>
    <p:sldId id="275" r:id="rId29"/>
    <p:sldId id="282" r:id="rId30"/>
    <p:sldId id="283" r:id="rId31"/>
    <p:sldId id="285" r:id="rId32"/>
    <p:sldId id="269" r:id="rId33"/>
    <p:sldId id="271" r:id="rId34"/>
    <p:sldId id="272" r:id="rId35"/>
    <p:sldId id="270" r:id="rId36"/>
    <p:sldId id="284" r:id="rId37"/>
    <p:sldId id="309" r:id="rId38"/>
    <p:sldId id="308" r:id="rId39"/>
    <p:sldId id="286" r:id="rId40"/>
    <p:sldId id="310" r:id="rId41"/>
    <p:sldId id="311" r:id="rId42"/>
    <p:sldId id="288" r:id="rId43"/>
    <p:sldId id="306" r:id="rId44"/>
    <p:sldId id="307" r:id="rId45"/>
    <p:sldId id="300" r:id="rId46"/>
    <p:sldId id="301" r:id="rId47"/>
    <p:sldId id="302" r:id="rId48"/>
    <p:sldId id="303" r:id="rId49"/>
    <p:sldId id="304" r:id="rId50"/>
  </p:sldIdLst>
  <p:sldSz cx="9144000" cy="5143500" type="screen16x9"/>
  <p:notesSz cx="6858000" cy="9144000"/>
  <p:embeddedFontLst>
    <p:embeddedFont>
      <p:font typeface="Corbel" panose="020B050302020402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97BE05-7214-46BD-569F-A0959E827800}" name="Daniel Khashabi" initials="DK" userId="S::dkhasha1@jh.edu::62390808-c838-45e6-be59-d6fd0d208bc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372068-C04B-C357-94F6-7DF73951CBFF}" v="2" dt="2022-10-27T17:00:44.242"/>
    <p1510:client id="{0AAA610E-8D6D-31D0-B69A-BD26A6E895BF}" v="5" dt="2022-10-27T18:15:13.722"/>
    <p1510:client id="{0ADF99FB-4942-A980-05B1-698246229046}" v="17" dt="2022-10-27T17:37:40.329"/>
    <p1510:client id="{1AF4CDC7-942A-9084-D3B5-41CBEAE3FFA8}" v="33" dt="2022-10-27T17:30:13.549"/>
    <p1510:client id="{1CF201DA-AB42-1D5B-F1A7-6A9168A16A9F}" v="269" dt="2022-10-27T15:10:43.866"/>
    <p1510:client id="{22ED7748-BDE1-3EC5-0172-996E06D1569A}" v="96" dt="2022-10-26T22:14:27.869"/>
    <p1510:client id="{3250F9B4-6A2F-5042-838E-30D6BB9C9E22}" v="384" dt="2022-10-27T17:32:53.291"/>
    <p1510:client id="{49487CA0-5C3A-37B2-B54A-F339362169D9}" v="4" dt="2022-10-27T17:50:17.579"/>
    <p1510:client id="{4CAE2FBC-C57A-248C-EFD3-4CC685CB4C2B}" v="499" vWet="500" dt="2022-10-27T15:12:01.779"/>
    <p1510:client id="{5575857A-C6A8-17EF-9C8F-74E05B0FBD55}" v="13" dt="2022-10-27T04:29:06.188"/>
    <p1510:client id="{565499C3-921A-7E4E-BF40-076A649A0B3E}" v="5" dt="2022-10-27T17:35:01.074"/>
    <p1510:client id="{58FC731B-4711-88C6-CB64-497C5FA703B8}" v="64" dt="2022-10-26T22:07:48.599"/>
    <p1510:client id="{60163B71-5405-63CF-A614-756E61877AD2}" v="4" dt="2022-10-27T16:07:50.488"/>
    <p1510:client id="{6059800B-1526-766D-6FF1-E34117052927}" v="106" dt="2022-10-27T00:02:12.972"/>
    <p1510:client id="{68E0C367-49D1-0A71-81DD-EA3734F308E1}" v="91" dt="2022-10-27T17:03:47.679"/>
    <p1510:client id="{69BD7D4B-EAD8-D82C-F964-BA2C09342A15}" v="29" dt="2022-10-27T03:41:20.248"/>
    <p1510:client id="{6AD01A80-B123-3142-AE29-DC05F4A2FA6C}" v="13" dt="2022-10-27T17:23:23.349"/>
    <p1510:client id="{6AD6877F-F4EC-43CE-9523-A0CE36C105F1}" v="80" dt="2022-10-27T17:34:46.999"/>
    <p1510:client id="{7A5E9B6F-836A-EFE7-3870-E1AE51AA28D4}" v="1" dt="2022-10-27T17:09:55.122"/>
    <p1510:client id="{81D02D24-774D-F2D5-9DF9-45B5A6479890}" v="906" dt="2022-10-27T17:08:38.376"/>
    <p1510:client id="{87ADB653-5D3B-EE57-B375-DC8F55757BE5}" v="1" dt="2022-10-27T19:57:13.271"/>
    <p1510:client id="{91020BBC-43DA-DB4B-B1CD-D3B14CC83C15}" v="148" dt="2022-10-27T17:36:47.691"/>
    <p1510:client id="{A3E96CCE-410F-62AD-5E55-343FC00B354A}" v="577" dt="2022-10-27T14:46:02.132"/>
    <p1510:client id="{C520F614-521D-84D7-24B6-9B4C831533A3}" v="171" dt="2022-10-27T18:20:12.664"/>
    <p1510:client id="{F509FB17-928F-4F32-5DED-C3798906F3EA}" v="6" dt="2022-10-27T00:45:39.099"/>
    <p1510:client id="{F54C926D-BFDB-1288-7069-A5BE5F16E012}" v="20" dt="2022-10-27T16:59:38.718"/>
    <p1510:client id="{FB03D468-FF19-D5B4-B327-2A448BEF535F}" v="92" dt="2022-10-27T17:37:41.2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2.fntdata"/><Relationship Id="rId58" Type="http://schemas.openxmlformats.org/officeDocument/2006/relationships/theme" Target="theme/theme1.xml"/><Relationship Id="rId5" Type="http://schemas.openxmlformats.org/officeDocument/2006/relationships/slide" Target="slides/slide2.xml"/><Relationship Id="rId61" Type="http://schemas.microsoft.com/office/2018/10/relationships/authors" Target="author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1.fntdata"/><Relationship Id="rId60"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s>
</file>

<file path=ppt/comments/modernComment_115_883659D2.xml><?xml version="1.0" encoding="utf-8"?>
<p188:cmLst xmlns:a="http://schemas.openxmlformats.org/drawingml/2006/main" xmlns:r="http://schemas.openxmlformats.org/officeDocument/2006/relationships" xmlns:p188="http://schemas.microsoft.com/office/powerpoint/2018/8/main">
  <p188:cm id="{4C8DE96C-F721-4681-B042-C064EF73B36C}" authorId="{AC97BE05-7214-46BD-569F-A0959E827800}" created="2022-10-27T17:17:53.491">
    <pc:sldMkLst xmlns:pc="http://schemas.microsoft.com/office/powerpoint/2013/main/command">
      <pc:docMk/>
      <pc:sldMk cId="2285263314" sldId="277"/>
    </pc:sldMkLst>
    <p188:txBody>
      <a:bodyPr/>
      <a:lstStyle/>
      <a:p>
        <a:r>
          <a:rPr lang="en-US"/>
          <a:t>[@Aayush Mishra] [@Boyuan Zheng] [@Iliana Maifeld-Carucci] on your slides please add the website or code base which you have used to generate these outputs.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77dd19ee2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77dd19ee2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77dd19ee28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77dd19ee28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77dd19ee28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77dd19ee28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77dd19ee28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77dd19ee28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77dd19ee28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77dd19ee28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77dd19ee28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77dd19ee28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77dd19ee28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77dd19ee28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77dd19ee28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77dd19ee28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3bf7aca97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3bf7aca97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5585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3bf7aca97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3bf7aca97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7827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3bf7aca97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3bf7aca97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835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3bf7aca97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3bf7aca97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6286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3bf7aca97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3bf7aca97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0313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3bf7aca97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3bf7aca97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7618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3bf7aca97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3bf7aca97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3709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77dd19ee2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77dd19ee2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3" name="Google Shape;13;p2"/>
          <p:cNvPicPr preferRelativeResize="0"/>
          <p:nvPr/>
        </p:nvPicPr>
        <p:blipFill>
          <a:blip r:embed="rId2">
            <a:alphaModFix/>
          </a:blip>
          <a:stretch>
            <a:fillRect/>
          </a:stretch>
        </p:blipFill>
        <p:spPr>
          <a:xfrm>
            <a:off x="3114987" y="4176500"/>
            <a:ext cx="2914028" cy="7128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6" name="Google Shape;36;p7"/>
          <p:cNvSpPr txBox="1">
            <a:spLocks noGrp="1"/>
          </p:cNvSpPr>
          <p:nvPr>
            <p:ph type="body" idx="2"/>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9" name="Google Shape;39;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189" lvl="0" indent="-228594">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189" lvl="0" indent="-342892" algn="ctr">
              <a:spcBef>
                <a:spcPts val="0"/>
              </a:spcBef>
              <a:spcAft>
                <a:spcPts val="0"/>
              </a:spcAft>
              <a:buSzPts val="1800"/>
              <a:buChar char="●"/>
              <a:defRPr/>
            </a:lvl1pPr>
            <a:lvl2pPr marL="914378" lvl="1" indent="-317492" algn="ctr">
              <a:spcBef>
                <a:spcPts val="0"/>
              </a:spcBef>
              <a:spcAft>
                <a:spcPts val="0"/>
              </a:spcAft>
              <a:buSzPts val="1400"/>
              <a:buChar char="○"/>
              <a:defRPr/>
            </a:lvl2pPr>
            <a:lvl3pPr marL="1371566" lvl="2" indent="-317492" algn="ctr">
              <a:spcBef>
                <a:spcPts val="0"/>
              </a:spcBef>
              <a:spcAft>
                <a:spcPts val="0"/>
              </a:spcAft>
              <a:buSzPts val="1400"/>
              <a:buChar char="■"/>
              <a:defRPr/>
            </a:lvl3pPr>
            <a:lvl4pPr marL="1828754" lvl="3" indent="-317492" algn="ctr">
              <a:spcBef>
                <a:spcPts val="0"/>
              </a:spcBef>
              <a:spcAft>
                <a:spcPts val="0"/>
              </a:spcAft>
              <a:buSzPts val="1400"/>
              <a:buChar char="●"/>
              <a:defRPr/>
            </a:lvl4pPr>
            <a:lvl5pPr marL="2285943" lvl="4" indent="-317492" algn="ctr">
              <a:spcBef>
                <a:spcPts val="0"/>
              </a:spcBef>
              <a:spcAft>
                <a:spcPts val="0"/>
              </a:spcAft>
              <a:buSzPts val="1400"/>
              <a:buChar char="○"/>
              <a:defRPr/>
            </a:lvl5pPr>
            <a:lvl6pPr marL="2743132" lvl="5" indent="-317492" algn="ctr">
              <a:spcBef>
                <a:spcPts val="0"/>
              </a:spcBef>
              <a:spcAft>
                <a:spcPts val="0"/>
              </a:spcAft>
              <a:buSzPts val="1400"/>
              <a:buChar char="■"/>
              <a:defRPr/>
            </a:lvl6pPr>
            <a:lvl7pPr marL="3200320" lvl="6" indent="-317492" algn="ctr">
              <a:spcBef>
                <a:spcPts val="0"/>
              </a:spcBef>
              <a:spcAft>
                <a:spcPts val="0"/>
              </a:spcAft>
              <a:buSzPts val="1400"/>
              <a:buChar char="●"/>
              <a:defRPr/>
            </a:lvl7pPr>
            <a:lvl8pPr marL="3657509" lvl="7" indent="-317492" algn="ctr">
              <a:spcBef>
                <a:spcPts val="0"/>
              </a:spcBef>
              <a:spcAft>
                <a:spcPts val="0"/>
              </a:spcAft>
              <a:buSzPts val="1400"/>
              <a:buChar char="○"/>
              <a:defRPr/>
            </a:lvl8pPr>
            <a:lvl9pPr marL="4114697" lvl="8" indent="-317492"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1513-21BA-69D9-46B3-4288DF1F8502}"/>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2229FC8F-EFCF-946C-FB4F-829BDABC18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960B3578-F61A-3D71-7DF9-7749DF4EAC02}"/>
              </a:ext>
            </a:extLst>
          </p:cNvPr>
          <p:cNvSpPr>
            <a:spLocks noGrp="1"/>
          </p:cNvSpPr>
          <p:nvPr>
            <p:ph type="dt" sz="half" idx="10"/>
          </p:nvPr>
        </p:nvSpPr>
        <p:spPr/>
        <p:txBody>
          <a:bodyPr/>
          <a:lstStyle/>
          <a:p>
            <a:fld id="{0104F993-25E2-634E-BAAE-979470ED3484}" type="datetimeFigureOut">
              <a:rPr lang="en-CN" smtClean="0"/>
              <a:t>10/27/2022</a:t>
            </a:fld>
            <a:endParaRPr lang="en-CN"/>
          </a:p>
        </p:txBody>
      </p:sp>
      <p:sp>
        <p:nvSpPr>
          <p:cNvPr id="5" name="Footer Placeholder 4">
            <a:extLst>
              <a:ext uri="{FF2B5EF4-FFF2-40B4-BE49-F238E27FC236}">
                <a16:creationId xmlns:a16="http://schemas.microsoft.com/office/drawing/2014/main" id="{E0F369B4-94DC-374C-B891-76485760FDE2}"/>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4B622DF6-B9CC-948D-B599-46DBCBE950DD}"/>
              </a:ext>
            </a:extLst>
          </p:cNvPr>
          <p:cNvSpPr>
            <a:spLocks noGrp="1"/>
          </p:cNvSpPr>
          <p:nvPr>
            <p:ph type="sldNum" sz="quarter" idx="12"/>
          </p:nvPr>
        </p:nvSpPr>
        <p:spPr/>
        <p:txBody>
          <a:bodyPr/>
          <a:lstStyle/>
          <a:p>
            <a:fld id="{6C74AF8F-34DA-FD49-A130-D08203732350}" type="slidenum">
              <a:rPr lang="en-CN" smtClean="0"/>
              <a:t>‹#›</a:t>
            </a:fld>
            <a:endParaRPr lang="en-CN"/>
          </a:p>
        </p:txBody>
      </p:sp>
    </p:spTree>
    <p:extLst>
      <p:ext uri="{BB962C8B-B14F-4D97-AF65-F5344CB8AC3E}">
        <p14:creationId xmlns:p14="http://schemas.microsoft.com/office/powerpoint/2010/main" val="1145179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3" name="Google Shape;13;p2"/>
          <p:cNvPicPr preferRelativeResize="0"/>
          <p:nvPr/>
        </p:nvPicPr>
        <p:blipFill>
          <a:blip r:embed="rId2">
            <a:alphaModFix/>
          </a:blip>
          <a:stretch>
            <a:fillRect/>
          </a:stretch>
        </p:blipFill>
        <p:spPr>
          <a:xfrm>
            <a:off x="3114987" y="4176500"/>
            <a:ext cx="2914028" cy="712850"/>
          </a:xfrm>
          <a:prstGeom prst="rect">
            <a:avLst/>
          </a:prstGeom>
          <a:noFill/>
          <a:ln>
            <a:noFill/>
          </a:ln>
        </p:spPr>
      </p:pic>
    </p:spTree>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1" name="Google Shape;21;p4"/>
          <p:cNvSpPr txBox="1">
            <a:spLocks noGrp="1"/>
          </p:cNvSpPr>
          <p:nvPr>
            <p:ph type="body" idx="2"/>
          </p:nvPr>
        </p:nvSpPr>
        <p:spPr>
          <a:xfrm>
            <a:off x="931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7" name="Google Shape;27;p5"/>
          <p:cNvSpPr txBox="1">
            <a:spLocks noGrp="1"/>
          </p:cNvSpPr>
          <p:nvPr>
            <p:ph type="body" idx="3"/>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1" name="Google Shape;31;p6"/>
          <p:cNvSpPr txBox="1">
            <a:spLocks noGrp="1"/>
          </p:cNvSpPr>
          <p:nvPr>
            <p:ph type="body" idx="1"/>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6" name="Google Shape;36;p7"/>
          <p:cNvSpPr txBox="1">
            <a:spLocks noGrp="1"/>
          </p:cNvSpPr>
          <p:nvPr>
            <p:ph type="body" idx="2"/>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9" name="Google Shape;39;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1" name="Google Shape;21;p4"/>
          <p:cNvSpPr txBox="1">
            <a:spLocks noGrp="1"/>
          </p:cNvSpPr>
          <p:nvPr>
            <p:ph type="body" idx="2"/>
          </p:nvPr>
        </p:nvSpPr>
        <p:spPr>
          <a:xfrm>
            <a:off x="93155" y="4695967"/>
            <a:ext cx="3155100" cy="4539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292093" rtl="0">
              <a:spcBef>
                <a:spcPts val="0"/>
              </a:spcBef>
              <a:spcAft>
                <a:spcPts val="0"/>
              </a:spcAft>
              <a:buSzPts val="1000"/>
              <a:buChar char="○"/>
              <a:defRPr sz="1000"/>
            </a:lvl2pPr>
            <a:lvl3pPr marL="1371566" lvl="2" indent="-292093" rtl="0">
              <a:spcBef>
                <a:spcPts val="0"/>
              </a:spcBef>
              <a:spcAft>
                <a:spcPts val="0"/>
              </a:spcAft>
              <a:buSzPts val="1000"/>
              <a:buChar char="■"/>
              <a:defRPr sz="1000"/>
            </a:lvl3pPr>
            <a:lvl4pPr marL="1828754" lvl="3" indent="-292093" rtl="0">
              <a:spcBef>
                <a:spcPts val="0"/>
              </a:spcBef>
              <a:spcAft>
                <a:spcPts val="0"/>
              </a:spcAft>
              <a:buSzPts val="1000"/>
              <a:buChar char="●"/>
              <a:defRPr sz="1000"/>
            </a:lvl4pPr>
            <a:lvl5pPr marL="2285943" lvl="4" indent="-292093" rtl="0">
              <a:spcBef>
                <a:spcPts val="0"/>
              </a:spcBef>
              <a:spcAft>
                <a:spcPts val="0"/>
              </a:spcAft>
              <a:buSzPts val="1000"/>
              <a:buChar char="○"/>
              <a:defRPr sz="1000"/>
            </a:lvl5pPr>
            <a:lvl6pPr marL="2743132" lvl="5" indent="-292093" rtl="0">
              <a:spcBef>
                <a:spcPts val="0"/>
              </a:spcBef>
              <a:spcAft>
                <a:spcPts val="0"/>
              </a:spcAft>
              <a:buSzPts val="1000"/>
              <a:buChar char="■"/>
              <a:defRPr sz="1000"/>
            </a:lvl6pPr>
            <a:lvl7pPr marL="3200320" lvl="6" indent="-292093" rtl="0">
              <a:spcBef>
                <a:spcPts val="0"/>
              </a:spcBef>
              <a:spcAft>
                <a:spcPts val="0"/>
              </a:spcAft>
              <a:buSzPts val="1000"/>
              <a:buChar char="●"/>
              <a:defRPr sz="1000"/>
            </a:lvl7pPr>
            <a:lvl8pPr marL="3657509" lvl="7" indent="-292093" rtl="0">
              <a:spcBef>
                <a:spcPts val="0"/>
              </a:spcBef>
              <a:spcAft>
                <a:spcPts val="0"/>
              </a:spcAft>
              <a:buSzPts val="1000"/>
              <a:buChar char="○"/>
              <a:defRPr sz="1000"/>
            </a:lvl8pPr>
            <a:lvl9pPr marL="4114697" lvl="8" indent="-292093" rtl="0">
              <a:spcBef>
                <a:spcPts val="0"/>
              </a:spcBef>
              <a:spcAft>
                <a:spcPts val="0"/>
              </a:spcAft>
              <a:buSzPts val="1000"/>
              <a:buChar char="■"/>
              <a:defRPr sz="10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13994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35497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7" name="Google Shape;27;p5"/>
          <p:cNvSpPr txBox="1">
            <a:spLocks noGrp="1"/>
          </p:cNvSpPr>
          <p:nvPr>
            <p:ph type="body" idx="3"/>
          </p:nvPr>
        </p:nvSpPr>
        <p:spPr>
          <a:xfrm>
            <a:off x="16955" y="4695967"/>
            <a:ext cx="3155100" cy="4539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292093" rtl="0">
              <a:spcBef>
                <a:spcPts val="0"/>
              </a:spcBef>
              <a:spcAft>
                <a:spcPts val="0"/>
              </a:spcAft>
              <a:buSzPts val="1000"/>
              <a:buChar char="○"/>
              <a:defRPr sz="1000"/>
            </a:lvl2pPr>
            <a:lvl3pPr marL="1371566" lvl="2" indent="-292093" rtl="0">
              <a:spcBef>
                <a:spcPts val="0"/>
              </a:spcBef>
              <a:spcAft>
                <a:spcPts val="0"/>
              </a:spcAft>
              <a:buSzPts val="1000"/>
              <a:buChar char="■"/>
              <a:defRPr sz="1000"/>
            </a:lvl3pPr>
            <a:lvl4pPr marL="1828754" lvl="3" indent="-292093" rtl="0">
              <a:spcBef>
                <a:spcPts val="0"/>
              </a:spcBef>
              <a:spcAft>
                <a:spcPts val="0"/>
              </a:spcAft>
              <a:buSzPts val="1000"/>
              <a:buChar char="●"/>
              <a:defRPr sz="1000"/>
            </a:lvl4pPr>
            <a:lvl5pPr marL="2285943" lvl="4" indent="-292093" rtl="0">
              <a:spcBef>
                <a:spcPts val="0"/>
              </a:spcBef>
              <a:spcAft>
                <a:spcPts val="0"/>
              </a:spcAft>
              <a:buSzPts val="1000"/>
              <a:buChar char="○"/>
              <a:defRPr sz="1000"/>
            </a:lvl5pPr>
            <a:lvl6pPr marL="2743132" lvl="5" indent="-292093" rtl="0">
              <a:spcBef>
                <a:spcPts val="0"/>
              </a:spcBef>
              <a:spcAft>
                <a:spcPts val="0"/>
              </a:spcAft>
              <a:buSzPts val="1000"/>
              <a:buChar char="■"/>
              <a:defRPr sz="1000"/>
            </a:lvl6pPr>
            <a:lvl7pPr marL="3200320" lvl="6" indent="-292093" rtl="0">
              <a:spcBef>
                <a:spcPts val="0"/>
              </a:spcBef>
              <a:spcAft>
                <a:spcPts val="0"/>
              </a:spcAft>
              <a:buSzPts val="1000"/>
              <a:buChar char="●"/>
              <a:defRPr sz="1000"/>
            </a:lvl7pPr>
            <a:lvl8pPr marL="3657509" lvl="7" indent="-292093" rtl="0">
              <a:spcBef>
                <a:spcPts val="0"/>
              </a:spcBef>
              <a:spcAft>
                <a:spcPts val="0"/>
              </a:spcAft>
              <a:buSzPts val="1000"/>
              <a:buChar char="○"/>
              <a:defRPr sz="1000"/>
            </a:lvl8pPr>
            <a:lvl9pPr marL="4114697" lvl="8" indent="-292093" rtl="0">
              <a:spcBef>
                <a:spcPts val="0"/>
              </a:spcBef>
              <a:spcAft>
                <a:spcPts val="0"/>
              </a:spcAft>
              <a:buSzPts val="1000"/>
              <a:buChar char="■"/>
              <a:defRPr sz="10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1" name="Google Shape;31;p6"/>
          <p:cNvSpPr txBox="1">
            <a:spLocks noGrp="1"/>
          </p:cNvSpPr>
          <p:nvPr>
            <p:ph type="body" idx="1"/>
          </p:nvPr>
        </p:nvSpPr>
        <p:spPr>
          <a:xfrm>
            <a:off x="16955" y="4695967"/>
            <a:ext cx="3155100" cy="4539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292093" rtl="0">
              <a:spcBef>
                <a:spcPts val="0"/>
              </a:spcBef>
              <a:spcAft>
                <a:spcPts val="0"/>
              </a:spcAft>
              <a:buSzPts val="1000"/>
              <a:buChar char="○"/>
              <a:defRPr sz="1000"/>
            </a:lvl2pPr>
            <a:lvl3pPr marL="1371566" lvl="2" indent="-292093" rtl="0">
              <a:spcBef>
                <a:spcPts val="0"/>
              </a:spcBef>
              <a:spcAft>
                <a:spcPts val="0"/>
              </a:spcAft>
              <a:buSzPts val="1000"/>
              <a:buChar char="■"/>
              <a:defRPr sz="1000"/>
            </a:lvl3pPr>
            <a:lvl4pPr marL="1828754" lvl="3" indent="-292093" rtl="0">
              <a:spcBef>
                <a:spcPts val="0"/>
              </a:spcBef>
              <a:spcAft>
                <a:spcPts val="0"/>
              </a:spcAft>
              <a:buSzPts val="1000"/>
              <a:buChar char="●"/>
              <a:defRPr sz="1000"/>
            </a:lvl4pPr>
            <a:lvl5pPr marL="2285943" lvl="4" indent="-292093" rtl="0">
              <a:spcBef>
                <a:spcPts val="0"/>
              </a:spcBef>
              <a:spcAft>
                <a:spcPts val="0"/>
              </a:spcAft>
              <a:buSzPts val="1000"/>
              <a:buChar char="○"/>
              <a:defRPr sz="1000"/>
            </a:lvl5pPr>
            <a:lvl6pPr marL="2743132" lvl="5" indent="-292093" rtl="0">
              <a:spcBef>
                <a:spcPts val="0"/>
              </a:spcBef>
              <a:spcAft>
                <a:spcPts val="0"/>
              </a:spcAft>
              <a:buSzPts val="1000"/>
              <a:buChar char="■"/>
              <a:defRPr sz="1000"/>
            </a:lvl6pPr>
            <a:lvl7pPr marL="3200320" lvl="6" indent="-292093" rtl="0">
              <a:spcBef>
                <a:spcPts val="0"/>
              </a:spcBef>
              <a:spcAft>
                <a:spcPts val="0"/>
              </a:spcAft>
              <a:buSzPts val="1000"/>
              <a:buChar char="●"/>
              <a:defRPr sz="1000"/>
            </a:lvl7pPr>
            <a:lvl8pPr marL="3657509" lvl="7" indent="-292093" rtl="0">
              <a:spcBef>
                <a:spcPts val="0"/>
              </a:spcBef>
              <a:spcAft>
                <a:spcPts val="0"/>
              </a:spcAft>
              <a:buSzPts val="1000"/>
              <a:buChar char="○"/>
              <a:defRPr sz="1000"/>
            </a:lvl8pPr>
            <a:lvl9pPr marL="4114697" lvl="8" indent="-292093" rtl="0">
              <a:spcBef>
                <a:spcPts val="0"/>
              </a:spcBef>
              <a:spcAft>
                <a:spcPts val="0"/>
              </a:spcAft>
              <a:buSzPts val="1000"/>
              <a:buChar char="■"/>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189" lvl="0" indent="-304793">
              <a:spcBef>
                <a:spcPts val="0"/>
              </a:spcBef>
              <a:spcAft>
                <a:spcPts val="0"/>
              </a:spcAft>
              <a:buSzPts val="1200"/>
              <a:buChar char="●"/>
              <a:defRPr sz="12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6" name="Google Shape;36;p7"/>
          <p:cNvSpPr txBox="1">
            <a:spLocks noGrp="1"/>
          </p:cNvSpPr>
          <p:nvPr>
            <p:ph type="body" idx="2"/>
          </p:nvPr>
        </p:nvSpPr>
        <p:spPr>
          <a:xfrm>
            <a:off x="16955" y="4695967"/>
            <a:ext cx="3155100" cy="4539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292093" rtl="0">
              <a:spcBef>
                <a:spcPts val="0"/>
              </a:spcBef>
              <a:spcAft>
                <a:spcPts val="0"/>
              </a:spcAft>
              <a:buSzPts val="1000"/>
              <a:buChar char="○"/>
              <a:defRPr sz="1000"/>
            </a:lvl2pPr>
            <a:lvl3pPr marL="1371566" lvl="2" indent="-292093" rtl="0">
              <a:spcBef>
                <a:spcPts val="0"/>
              </a:spcBef>
              <a:spcAft>
                <a:spcPts val="0"/>
              </a:spcAft>
              <a:buSzPts val="1000"/>
              <a:buChar char="■"/>
              <a:defRPr sz="1000"/>
            </a:lvl3pPr>
            <a:lvl4pPr marL="1828754" lvl="3" indent="-292093" rtl="0">
              <a:spcBef>
                <a:spcPts val="0"/>
              </a:spcBef>
              <a:spcAft>
                <a:spcPts val="0"/>
              </a:spcAft>
              <a:buSzPts val="1000"/>
              <a:buChar char="●"/>
              <a:defRPr sz="1000"/>
            </a:lvl4pPr>
            <a:lvl5pPr marL="2285943" lvl="4" indent="-292093" rtl="0">
              <a:spcBef>
                <a:spcPts val="0"/>
              </a:spcBef>
              <a:spcAft>
                <a:spcPts val="0"/>
              </a:spcAft>
              <a:buSzPts val="1000"/>
              <a:buChar char="○"/>
              <a:defRPr sz="1000"/>
            </a:lvl5pPr>
            <a:lvl6pPr marL="2743132" lvl="5" indent="-292093" rtl="0">
              <a:spcBef>
                <a:spcPts val="0"/>
              </a:spcBef>
              <a:spcAft>
                <a:spcPts val="0"/>
              </a:spcAft>
              <a:buSzPts val="1000"/>
              <a:buChar char="■"/>
              <a:defRPr sz="1000"/>
            </a:lvl6pPr>
            <a:lvl7pPr marL="3200320" lvl="6" indent="-292093" rtl="0">
              <a:spcBef>
                <a:spcPts val="0"/>
              </a:spcBef>
              <a:spcAft>
                <a:spcPts val="0"/>
              </a:spcAft>
              <a:buSzPts val="1000"/>
              <a:buChar char="●"/>
              <a:defRPr sz="1000"/>
            </a:lvl7pPr>
            <a:lvl8pPr marL="3657509" lvl="7" indent="-292093" rtl="0">
              <a:spcBef>
                <a:spcPts val="0"/>
              </a:spcBef>
              <a:spcAft>
                <a:spcPts val="0"/>
              </a:spcAft>
              <a:buSzPts val="1000"/>
              <a:buChar char="○"/>
              <a:defRPr sz="1000"/>
            </a:lvl8pPr>
            <a:lvl9pPr marL="4114697" lvl="8" indent="-292093" rtl="0">
              <a:spcBef>
                <a:spcPts val="0"/>
              </a:spcBef>
              <a:spcAft>
                <a:spcPts val="0"/>
              </a:spcAft>
              <a:buSzPts val="1000"/>
              <a:buChar char="■"/>
              <a:defRPr sz="1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1" name="Google Shape;21;p4"/>
          <p:cNvSpPr txBox="1">
            <a:spLocks noGrp="1"/>
          </p:cNvSpPr>
          <p:nvPr>
            <p:ph type="body" idx="2"/>
          </p:nvPr>
        </p:nvSpPr>
        <p:spPr>
          <a:xfrm>
            <a:off x="931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7" name="Google Shape;27;p5"/>
          <p:cNvSpPr txBox="1">
            <a:spLocks noGrp="1"/>
          </p:cNvSpPr>
          <p:nvPr>
            <p:ph type="body" idx="3"/>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1" name="Google Shape;31;p6"/>
          <p:cNvSpPr txBox="1">
            <a:spLocks noGrp="1"/>
          </p:cNvSpPr>
          <p:nvPr>
            <p:ph type="body" idx="1"/>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Corbel"/>
              <a:buNone/>
              <a:defRPr sz="2800">
                <a:solidFill>
                  <a:schemeClr val="dk1"/>
                </a:solidFill>
                <a:latin typeface="Corbel"/>
                <a:ea typeface="Corbel"/>
                <a:cs typeface="Corbel"/>
                <a:sym typeface="Corbe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Corbel"/>
              <a:buChar char="●"/>
              <a:defRPr sz="1800">
                <a:solidFill>
                  <a:schemeClr val="dk2"/>
                </a:solidFill>
                <a:latin typeface="Corbel"/>
                <a:ea typeface="Corbel"/>
                <a:cs typeface="Corbel"/>
                <a:sym typeface="Corbel"/>
              </a:defRPr>
            </a:lvl1pPr>
            <a:lvl2pPr marL="914400" lvl="1"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2pPr>
            <a:lvl3pPr marL="1371600" lvl="2"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3pPr>
            <a:lvl4pPr marL="1828800" lvl="3"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4pPr>
            <a:lvl5pPr marL="2286000" lvl="4"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5pPr>
            <a:lvl6pPr marL="2743200" lvl="5"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6pPr>
            <a:lvl7pPr marL="3200400" lvl="6"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7pPr>
            <a:lvl8pPr marL="3657600" lvl="7"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8pPr>
            <a:lvl9pPr marL="4114800" lvl="8"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82" r:id="rId3"/>
    <p:sldLayoutId id="2147483683" r:id="rId4"/>
    <p:sldLayoutId id="2147483684" r:id="rId5"/>
    <p:sldLayoutId id="2147483685" r:id="rId6"/>
    <p:sldLayoutId id="2147483650" r:id="rId7"/>
    <p:sldLayoutId id="2147483651" r:id="rId8"/>
    <p:sldLayoutId id="2147483652" r:id="rId9"/>
    <p:sldLayoutId id="2147483653" r:id="rId10"/>
    <p:sldLayoutId id="2147483654" r:id="rId11"/>
    <p:sldLayoutId id="2147483686" r:id="rId12"/>
    <p:sldLayoutId id="2147483687" r:id="rId13"/>
    <p:sldLayoutId id="2147483688" r:id="rId14"/>
    <p:sldLayoutId id="2147483655" r:id="rId15"/>
    <p:sldLayoutId id="2147483656" r:id="rId16"/>
    <p:sldLayoutId id="2147483657" r:id="rId17"/>
    <p:sldLayoutId id="2147483658" r:id="rId18"/>
    <p:sldLayoutId id="2147483674"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Corbel"/>
              <a:buNone/>
              <a:defRPr sz="2800">
                <a:solidFill>
                  <a:schemeClr val="dk1"/>
                </a:solidFill>
                <a:latin typeface="Corbel"/>
                <a:ea typeface="Corbel"/>
                <a:cs typeface="Corbel"/>
                <a:sym typeface="Corbe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Corbel"/>
              <a:buChar char="●"/>
              <a:defRPr sz="1800">
                <a:solidFill>
                  <a:schemeClr val="dk2"/>
                </a:solidFill>
                <a:latin typeface="Corbel"/>
                <a:ea typeface="Corbel"/>
                <a:cs typeface="Corbel"/>
                <a:sym typeface="Corbel"/>
              </a:defRPr>
            </a:lvl1pPr>
            <a:lvl2pPr marL="914400" lvl="1"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2pPr>
            <a:lvl3pPr marL="1371600" lvl="2"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3pPr>
            <a:lvl4pPr marL="1828800" lvl="3"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4pPr>
            <a:lvl5pPr marL="2286000" lvl="4"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5pPr>
            <a:lvl6pPr marL="2743200" lvl="5"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6pPr>
            <a:lvl7pPr marL="3200400" lvl="6"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7pPr>
            <a:lvl8pPr marL="3657600" lvl="7"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8pPr>
            <a:lvl9pPr marL="4114800" lvl="8"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microsoft.com/office/2018/10/relationships/comments" Target="../comments/modernComment_115_883659D2.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2.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fontScale="90000"/>
          </a:bodyPr>
          <a:lstStyle/>
          <a:p>
            <a:r>
              <a:rPr lang="en" sz="4800"/>
              <a:t>Session #18: </a:t>
            </a:r>
            <a:br>
              <a:rPr lang="en" sz="4800"/>
            </a:br>
            <a:r>
              <a:rPr lang="en" sz="4800"/>
              <a:t>Self-Supervised Vision-Lang Models</a:t>
            </a:r>
          </a:p>
        </p:txBody>
      </p:sp>
      <p:sp>
        <p:nvSpPr>
          <p:cNvPr id="60" name="Google Shape;60;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lnSpcReduction="10000"/>
          </a:bodyPr>
          <a:lstStyle/>
          <a:p>
            <a:r>
              <a:rPr lang="en" sz="2200"/>
              <a:t>Thursday, October 27</a:t>
            </a:r>
          </a:p>
          <a:p>
            <a:pPr marL="0" lvl="0" indent="0" algn="ctr">
              <a:spcBef>
                <a:spcPts val="0"/>
              </a:spcBef>
              <a:spcAft>
                <a:spcPts val="0"/>
              </a:spcAft>
              <a:buNone/>
            </a:pPr>
            <a:r>
              <a:rPr lang="en" sz="2200"/>
              <a:t>CSCI 601.771: Self-supervised Statistical Models</a:t>
            </a:r>
            <a:endParaRPr sz="2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r>
              <a:rPr lang="en"/>
              <a:t>Stakeholder: Image Manipulation</a:t>
            </a:r>
          </a:p>
        </p:txBody>
      </p:sp>
      <p:sp>
        <p:nvSpPr>
          <p:cNvPr id="67" name="Google Shape;67;p14"/>
          <p:cNvSpPr txBox="1">
            <a:spLocks noGrp="1"/>
          </p:cNvSpPr>
          <p:nvPr>
            <p:ph type="body" idx="2"/>
          </p:nvPr>
        </p:nvSpPr>
        <p:spPr>
          <a:xfrm>
            <a:off x="93155" y="4695967"/>
            <a:ext cx="3155100" cy="453900"/>
          </a:xfrm>
          <a:prstGeom prst="rect">
            <a:avLst/>
          </a:prstGeom>
        </p:spPr>
        <p:txBody>
          <a:bodyPr spcFirstLastPara="1" wrap="square" lIns="91425" tIns="91425" rIns="91425" bIns="91425" anchor="t" anchorCtr="0">
            <a:normAutofit fontScale="55000" lnSpcReduction="20000"/>
          </a:bodyPr>
          <a:lstStyle/>
          <a:p>
            <a:pPr marL="0" indent="0">
              <a:spcAft>
                <a:spcPts val="1200"/>
              </a:spcAft>
              <a:buClr>
                <a:schemeClr val="dk1"/>
              </a:buClr>
              <a:buSzPts val="1100"/>
              <a:buNone/>
            </a:pPr>
            <a:r>
              <a:rPr lang="en"/>
              <a:t>🔎:  Isabel, Vicky</a:t>
            </a:r>
          </a:p>
        </p:txBody>
      </p:sp>
      <p:sp>
        <p:nvSpPr>
          <p:cNvPr id="2" name="Slide Number Placeholder 1">
            <a:extLst>
              <a:ext uri="{FF2B5EF4-FFF2-40B4-BE49-F238E27FC236}">
                <a16:creationId xmlns:a16="http://schemas.microsoft.com/office/drawing/2014/main" id="{0EAE3E06-6DF5-5571-B1A3-0B1E3A4346F7}"/>
              </a:ext>
            </a:extLst>
          </p:cNvPr>
          <p:cNvSpPr>
            <a:spLocks noGrp="1"/>
          </p:cNvSpPr>
          <p:nvPr>
            <p:ph type="sldNum" idx="12"/>
          </p:nvPr>
        </p:nvSpPr>
        <p:spPr/>
        <p:txBody>
          <a:bodyPr/>
          <a:lstStyle/>
          <a:p>
            <a:fld id="{00000000-1234-1234-1234-123412341234}" type="slidenum">
              <a:rPr lang="en"/>
              <a:t>10</a:t>
            </a:fld>
            <a:endParaRPr lang="en-US"/>
          </a:p>
        </p:txBody>
      </p:sp>
      <p:sp>
        <p:nvSpPr>
          <p:cNvPr id="11" name="Google Shape;66;p14">
            <a:extLst>
              <a:ext uri="{FF2B5EF4-FFF2-40B4-BE49-F238E27FC236}">
                <a16:creationId xmlns:a16="http://schemas.microsoft.com/office/drawing/2014/main" id="{7E811235-C9CC-571B-8A62-35D9A3E65103}"/>
              </a:ext>
            </a:extLst>
          </p:cNvPr>
          <p:cNvSpPr txBox="1">
            <a:spLocks noGrp="1"/>
          </p:cNvSpPr>
          <p:nvPr>
            <p:ph type="body" idx="1"/>
          </p:nvPr>
        </p:nvSpPr>
        <p:spPr>
          <a:xfrm>
            <a:off x="311700" y="1208820"/>
            <a:ext cx="8158992" cy="3303710"/>
          </a:xfrm>
          <a:prstGeom prst="rect">
            <a:avLst/>
          </a:prstGeom>
        </p:spPr>
        <p:txBody>
          <a:bodyPr spcFirstLastPara="1" wrap="square" lIns="91425" tIns="91425" rIns="91425" bIns="91425" anchor="t" anchorCtr="0">
            <a:normAutofit/>
          </a:bodyPr>
          <a:lstStyle/>
          <a:p>
            <a:pPr marL="114300" indent="0">
              <a:lnSpc>
                <a:spcPct val="114999"/>
              </a:lnSpc>
              <a:buNone/>
            </a:pPr>
            <a:r>
              <a:rPr lang="en" b="1" u="sng"/>
              <a:t>Interpolation: </a:t>
            </a:r>
            <a:r>
              <a:rPr lang="en"/>
              <a:t>rotate embeddings with spherical interpolation</a:t>
            </a:r>
            <a:endParaRPr lang="en-US"/>
          </a:p>
        </p:txBody>
      </p:sp>
      <p:pic>
        <p:nvPicPr>
          <p:cNvPr id="3" name="Picture 4" descr="Shape, arrow&#10;&#10;Description automatically generated">
            <a:extLst>
              <a:ext uri="{FF2B5EF4-FFF2-40B4-BE49-F238E27FC236}">
                <a16:creationId xmlns:a16="http://schemas.microsoft.com/office/drawing/2014/main" id="{7232B7FA-E808-3CFD-38C3-A6A07DFA9521}"/>
              </a:ext>
            </a:extLst>
          </p:cNvPr>
          <p:cNvPicPr>
            <a:picLocks noChangeAspect="1"/>
          </p:cNvPicPr>
          <p:nvPr/>
        </p:nvPicPr>
        <p:blipFill>
          <a:blip r:embed="rId3"/>
          <a:stretch>
            <a:fillRect/>
          </a:stretch>
        </p:blipFill>
        <p:spPr>
          <a:xfrm>
            <a:off x="1151090" y="2119489"/>
            <a:ext cx="6791995" cy="2295723"/>
          </a:xfrm>
          <a:prstGeom prst="rect">
            <a:avLst/>
          </a:prstGeom>
        </p:spPr>
      </p:pic>
    </p:spTree>
    <p:extLst>
      <p:ext uri="{BB962C8B-B14F-4D97-AF65-F5344CB8AC3E}">
        <p14:creationId xmlns:p14="http://schemas.microsoft.com/office/powerpoint/2010/main" val="4140814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r>
              <a:rPr lang="en"/>
              <a:t>Stakeholder: Image Manipulation</a:t>
            </a:r>
          </a:p>
        </p:txBody>
      </p:sp>
      <p:sp>
        <p:nvSpPr>
          <p:cNvPr id="67" name="Google Shape;67;p14"/>
          <p:cNvSpPr txBox="1">
            <a:spLocks noGrp="1"/>
          </p:cNvSpPr>
          <p:nvPr>
            <p:ph type="body" idx="2"/>
          </p:nvPr>
        </p:nvSpPr>
        <p:spPr>
          <a:xfrm>
            <a:off x="93155" y="4695967"/>
            <a:ext cx="3155100" cy="453900"/>
          </a:xfrm>
          <a:prstGeom prst="rect">
            <a:avLst/>
          </a:prstGeom>
        </p:spPr>
        <p:txBody>
          <a:bodyPr spcFirstLastPara="1" wrap="square" lIns="91425" tIns="91425" rIns="91425" bIns="91425" anchor="t" anchorCtr="0">
            <a:normAutofit fontScale="55000" lnSpcReduction="20000"/>
          </a:bodyPr>
          <a:lstStyle/>
          <a:p>
            <a:pPr marL="0" indent="0">
              <a:spcAft>
                <a:spcPts val="1200"/>
              </a:spcAft>
              <a:buClr>
                <a:schemeClr val="dk1"/>
              </a:buClr>
              <a:buSzPts val="1100"/>
              <a:buNone/>
            </a:pPr>
            <a:r>
              <a:rPr lang="en"/>
              <a:t>🔎:  Isabel, Vicky</a:t>
            </a:r>
          </a:p>
        </p:txBody>
      </p:sp>
      <p:sp>
        <p:nvSpPr>
          <p:cNvPr id="2" name="Slide Number Placeholder 1">
            <a:extLst>
              <a:ext uri="{FF2B5EF4-FFF2-40B4-BE49-F238E27FC236}">
                <a16:creationId xmlns:a16="http://schemas.microsoft.com/office/drawing/2014/main" id="{0EAE3E06-6DF5-5571-B1A3-0B1E3A4346F7}"/>
              </a:ext>
            </a:extLst>
          </p:cNvPr>
          <p:cNvSpPr>
            <a:spLocks noGrp="1"/>
          </p:cNvSpPr>
          <p:nvPr>
            <p:ph type="sldNum" idx="12"/>
          </p:nvPr>
        </p:nvSpPr>
        <p:spPr/>
        <p:txBody>
          <a:bodyPr/>
          <a:lstStyle/>
          <a:p>
            <a:fld id="{00000000-1234-1234-1234-123412341234}" type="slidenum">
              <a:rPr lang="en"/>
              <a:t>11</a:t>
            </a:fld>
            <a:endParaRPr lang="en-US"/>
          </a:p>
        </p:txBody>
      </p:sp>
      <p:sp>
        <p:nvSpPr>
          <p:cNvPr id="11" name="Google Shape;66;p14">
            <a:extLst>
              <a:ext uri="{FF2B5EF4-FFF2-40B4-BE49-F238E27FC236}">
                <a16:creationId xmlns:a16="http://schemas.microsoft.com/office/drawing/2014/main" id="{7E811235-C9CC-571B-8A62-35D9A3E65103}"/>
              </a:ext>
            </a:extLst>
          </p:cNvPr>
          <p:cNvSpPr txBox="1">
            <a:spLocks noGrp="1"/>
          </p:cNvSpPr>
          <p:nvPr>
            <p:ph type="body" idx="1"/>
          </p:nvPr>
        </p:nvSpPr>
        <p:spPr>
          <a:xfrm>
            <a:off x="311700" y="1208820"/>
            <a:ext cx="7892754" cy="2088267"/>
          </a:xfrm>
          <a:prstGeom prst="rect">
            <a:avLst/>
          </a:prstGeom>
        </p:spPr>
        <p:txBody>
          <a:bodyPr spcFirstLastPara="1" wrap="square" lIns="91425" tIns="91425" rIns="91425" bIns="91425" anchor="t" anchorCtr="0">
            <a:normAutofit/>
          </a:bodyPr>
          <a:lstStyle/>
          <a:p>
            <a:pPr marL="114300" indent="0">
              <a:lnSpc>
                <a:spcPct val="114999"/>
              </a:lnSpc>
              <a:buNone/>
            </a:pPr>
            <a:r>
              <a:rPr lang="en" b="1" u="sng"/>
              <a:t>Text Diff: </a:t>
            </a:r>
            <a:r>
              <a:rPr lang="en"/>
              <a:t>Norm vector for text diff between two text captions</a:t>
            </a:r>
            <a:br>
              <a:rPr lang="en"/>
            </a:br>
            <a:endParaRPr lang="en"/>
          </a:p>
          <a:p>
            <a:pPr marL="114300" indent="0">
              <a:lnSpc>
                <a:spcPct val="114999"/>
              </a:lnSpc>
              <a:buNone/>
            </a:pPr>
            <a:r>
              <a:rPr lang="en"/>
              <a:t>- rotate between embedding and text diff with spherical interpolation</a:t>
            </a:r>
          </a:p>
        </p:txBody>
      </p:sp>
      <p:pic>
        <p:nvPicPr>
          <p:cNvPr id="4" name="Picture 4">
            <a:extLst>
              <a:ext uri="{FF2B5EF4-FFF2-40B4-BE49-F238E27FC236}">
                <a16:creationId xmlns:a16="http://schemas.microsoft.com/office/drawing/2014/main" id="{867B817E-2245-13CE-A9B2-A75610A2C214}"/>
              </a:ext>
            </a:extLst>
          </p:cNvPr>
          <p:cNvPicPr>
            <a:picLocks noChangeAspect="1"/>
          </p:cNvPicPr>
          <p:nvPr/>
        </p:nvPicPr>
        <p:blipFill>
          <a:blip r:embed="rId3"/>
          <a:stretch>
            <a:fillRect/>
          </a:stretch>
        </p:blipFill>
        <p:spPr>
          <a:xfrm>
            <a:off x="866104" y="3559813"/>
            <a:ext cx="7339348" cy="1130902"/>
          </a:xfrm>
          <a:prstGeom prst="rect">
            <a:avLst/>
          </a:prstGeom>
        </p:spPr>
      </p:pic>
      <p:pic>
        <p:nvPicPr>
          <p:cNvPr id="3" name="Picture 4">
            <a:extLst>
              <a:ext uri="{FF2B5EF4-FFF2-40B4-BE49-F238E27FC236}">
                <a16:creationId xmlns:a16="http://schemas.microsoft.com/office/drawing/2014/main" id="{6C0E3CF4-9A07-27F9-1F3F-83A127AD878E}"/>
              </a:ext>
            </a:extLst>
          </p:cNvPr>
          <p:cNvPicPr>
            <a:picLocks noChangeAspect="1"/>
          </p:cNvPicPr>
          <p:nvPr/>
        </p:nvPicPr>
        <p:blipFill>
          <a:blip r:embed="rId4"/>
          <a:stretch>
            <a:fillRect/>
          </a:stretch>
        </p:blipFill>
        <p:spPr>
          <a:xfrm>
            <a:off x="863761" y="2485643"/>
            <a:ext cx="7365838" cy="1141594"/>
          </a:xfrm>
          <a:prstGeom prst="rect">
            <a:avLst/>
          </a:prstGeom>
        </p:spPr>
      </p:pic>
    </p:spTree>
    <p:extLst>
      <p:ext uri="{BB962C8B-B14F-4D97-AF65-F5344CB8AC3E}">
        <p14:creationId xmlns:p14="http://schemas.microsoft.com/office/powerpoint/2010/main" val="912313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Probing the CLIP Latent space</a:t>
            </a:r>
            <a:endParaRPr/>
          </a:p>
        </p:txBody>
      </p:sp>
      <p:sp>
        <p:nvSpPr>
          <p:cNvPr id="55" name="Google Shape;55;p13"/>
          <p:cNvSpPr txBox="1">
            <a:spLocks noGrp="1"/>
          </p:cNvSpPr>
          <p:nvPr>
            <p:ph type="body" idx="4294967295"/>
          </p:nvPr>
        </p:nvSpPr>
        <p:spPr>
          <a:xfrm>
            <a:off x="127500" y="4697775"/>
            <a:ext cx="9016500" cy="345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SzPts val="605"/>
              <a:buNone/>
            </a:pPr>
            <a:r>
              <a:rPr lang="en">
                <a:solidFill>
                  <a:srgbClr val="000000"/>
                </a:solidFill>
              </a:rPr>
              <a:t>Decoder model allows us to visualize with the CLIP image encoder is seeing</a:t>
            </a:r>
            <a:endParaRPr>
              <a:solidFill>
                <a:srgbClr val="000000"/>
              </a:solidFill>
            </a:endParaRPr>
          </a:p>
        </p:txBody>
      </p:sp>
      <p:pic>
        <p:nvPicPr>
          <p:cNvPr id="56" name="Google Shape;56;p13"/>
          <p:cNvPicPr preferRelativeResize="0"/>
          <p:nvPr/>
        </p:nvPicPr>
        <p:blipFill>
          <a:blip r:embed="rId3">
            <a:alphaModFix/>
          </a:blip>
          <a:stretch>
            <a:fillRect/>
          </a:stretch>
        </p:blipFill>
        <p:spPr>
          <a:xfrm>
            <a:off x="2122363" y="1017725"/>
            <a:ext cx="4899274" cy="3773100"/>
          </a:xfrm>
          <a:prstGeom prst="rect">
            <a:avLst/>
          </a:prstGeom>
          <a:noFill/>
          <a:ln>
            <a:noFill/>
          </a:ln>
        </p:spPr>
      </p:pic>
      <p:sp>
        <p:nvSpPr>
          <p:cNvPr id="3" name="Google Shape;67;p14">
            <a:extLst>
              <a:ext uri="{FF2B5EF4-FFF2-40B4-BE49-F238E27FC236}">
                <a16:creationId xmlns:a16="http://schemas.microsoft.com/office/drawing/2014/main" id="{68330C91-9179-BBCD-4534-B76B84D86D1A}"/>
              </a:ext>
            </a:extLst>
          </p:cNvPr>
          <p:cNvSpPr txBox="1">
            <a:spLocks/>
          </p:cNvSpPr>
          <p:nvPr/>
        </p:nvSpPr>
        <p:spPr>
          <a:xfrm>
            <a:off x="93155" y="4629292"/>
            <a:ext cx="3155100" cy="453900"/>
          </a:xfrm>
          <a:prstGeom prst="rect">
            <a:avLst/>
          </a:prstGeom>
        </p:spPr>
        <p:txBody>
          <a:bodyPr spcFirstLastPara="1" wrap="square" lIns="91425" tIns="91425" rIns="91425" bIns="91425" anchor="t" anchorCtr="0">
            <a:normAutofit fontScale="6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buClr>
                <a:schemeClr val="dk1"/>
              </a:buClr>
              <a:buSzPts val="1100"/>
            </a:pPr>
            <a:r>
              <a:rPr lang="en"/>
              <a:t>🔎:  Isabel, Vicky</a:t>
            </a:r>
          </a:p>
        </p:txBody>
      </p:sp>
    </p:spTree>
    <p:extLst>
      <p:ext uri="{BB962C8B-B14F-4D97-AF65-F5344CB8AC3E}">
        <p14:creationId xmlns:p14="http://schemas.microsoft.com/office/powerpoint/2010/main" val="3151765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Probing the CLIP Latent space</a:t>
            </a:r>
            <a:endParaRPr/>
          </a:p>
        </p:txBody>
      </p:sp>
      <p:sp>
        <p:nvSpPr>
          <p:cNvPr id="62" name="Google Shape;62;p14"/>
          <p:cNvSpPr txBox="1">
            <a:spLocks noGrp="1"/>
          </p:cNvSpPr>
          <p:nvPr>
            <p:ph type="body" idx="4294967295"/>
          </p:nvPr>
        </p:nvSpPr>
        <p:spPr>
          <a:xfrm>
            <a:off x="127500" y="4697775"/>
            <a:ext cx="9016500" cy="345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SzPts val="605"/>
              <a:buNone/>
            </a:pPr>
            <a:r>
              <a:rPr lang="en">
                <a:solidFill>
                  <a:srgbClr val="000000"/>
                </a:solidFill>
              </a:rPr>
              <a:t>Use PCA on CLIP embeddings and progressively increase the dimension</a:t>
            </a:r>
            <a:endParaRPr>
              <a:solidFill>
                <a:srgbClr val="000000"/>
              </a:solidFill>
            </a:endParaRPr>
          </a:p>
        </p:txBody>
      </p:sp>
      <p:pic>
        <p:nvPicPr>
          <p:cNvPr id="63" name="Google Shape;63;p14"/>
          <p:cNvPicPr preferRelativeResize="0"/>
          <p:nvPr/>
        </p:nvPicPr>
        <p:blipFill>
          <a:blip r:embed="rId3">
            <a:alphaModFix/>
          </a:blip>
          <a:stretch>
            <a:fillRect/>
          </a:stretch>
        </p:blipFill>
        <p:spPr>
          <a:xfrm>
            <a:off x="152400" y="1071038"/>
            <a:ext cx="8839203" cy="3001417"/>
          </a:xfrm>
          <a:prstGeom prst="rect">
            <a:avLst/>
          </a:prstGeom>
          <a:noFill/>
          <a:ln>
            <a:noFill/>
          </a:ln>
        </p:spPr>
      </p:pic>
      <p:sp>
        <p:nvSpPr>
          <p:cNvPr id="3" name="Google Shape;67;p14">
            <a:extLst>
              <a:ext uri="{FF2B5EF4-FFF2-40B4-BE49-F238E27FC236}">
                <a16:creationId xmlns:a16="http://schemas.microsoft.com/office/drawing/2014/main" id="{5B941781-63E6-27D3-D14D-385A87707294}"/>
              </a:ext>
            </a:extLst>
          </p:cNvPr>
          <p:cNvSpPr txBox="1">
            <a:spLocks/>
          </p:cNvSpPr>
          <p:nvPr/>
        </p:nvSpPr>
        <p:spPr>
          <a:xfrm>
            <a:off x="93155" y="4591192"/>
            <a:ext cx="3155100" cy="453900"/>
          </a:xfrm>
          <a:prstGeom prst="rect">
            <a:avLst/>
          </a:prstGeom>
        </p:spPr>
        <p:txBody>
          <a:bodyPr spcFirstLastPara="1" wrap="square" lIns="91425" tIns="91425" rIns="91425" bIns="91425" anchor="t" anchorCtr="0">
            <a:normAutofit fontScale="6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buClr>
                <a:schemeClr val="dk1"/>
              </a:buClr>
              <a:buSzPts val="1100"/>
            </a:pPr>
            <a:r>
              <a:rPr lang="en"/>
              <a:t>🔎:  Isabel, Vicky</a:t>
            </a:r>
          </a:p>
        </p:txBody>
      </p:sp>
    </p:spTree>
    <p:extLst>
      <p:ext uri="{BB962C8B-B14F-4D97-AF65-F5344CB8AC3E}">
        <p14:creationId xmlns:p14="http://schemas.microsoft.com/office/powerpoint/2010/main" val="2795731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Text to Image Generation - Human Evaluation</a:t>
            </a:r>
            <a:endParaRPr/>
          </a:p>
        </p:txBody>
      </p:sp>
      <p:sp>
        <p:nvSpPr>
          <p:cNvPr id="69" name="Google Shape;69;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000000"/>
              </a:buClr>
              <a:buSzPts val="1800"/>
              <a:buChar char="●"/>
            </a:pPr>
            <a:r>
              <a:rPr lang="en">
                <a:solidFill>
                  <a:srgbClr val="000000"/>
                </a:solidFill>
              </a:rPr>
              <a:t>Compare to GLIDE (SOTA in T2I Gen)</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Ask humans to give preference on the following:</a:t>
            </a:r>
            <a:endParaRPr>
              <a:solidFill>
                <a:srgbClr val="000000"/>
              </a:solidFill>
            </a:endParaRPr>
          </a:p>
          <a:p>
            <a:pPr marL="914400" lvl="1" indent="-342900" algn="l" rtl="0">
              <a:spcBef>
                <a:spcPts val="0"/>
              </a:spcBef>
              <a:spcAft>
                <a:spcPts val="0"/>
              </a:spcAft>
              <a:buClr>
                <a:srgbClr val="000000"/>
              </a:buClr>
              <a:buSzPts val="1800"/>
              <a:buChar char="○"/>
            </a:pPr>
            <a:r>
              <a:rPr lang="en" sz="1800">
                <a:solidFill>
                  <a:srgbClr val="000000"/>
                </a:solidFill>
              </a:rPr>
              <a:t>Photorealism</a:t>
            </a:r>
            <a:endParaRPr sz="1800">
              <a:solidFill>
                <a:srgbClr val="000000"/>
              </a:solidFill>
            </a:endParaRPr>
          </a:p>
          <a:p>
            <a:pPr marL="914400" lvl="1" indent="-342900" algn="l" rtl="0">
              <a:spcBef>
                <a:spcPts val="0"/>
              </a:spcBef>
              <a:spcAft>
                <a:spcPts val="0"/>
              </a:spcAft>
              <a:buClr>
                <a:srgbClr val="000000"/>
              </a:buClr>
              <a:buSzPts val="1800"/>
              <a:buChar char="○"/>
            </a:pPr>
            <a:r>
              <a:rPr lang="en" sz="1800">
                <a:solidFill>
                  <a:srgbClr val="000000"/>
                </a:solidFill>
              </a:rPr>
              <a:t>Caption Similarity</a:t>
            </a:r>
            <a:endParaRPr sz="1800">
              <a:solidFill>
                <a:srgbClr val="000000"/>
              </a:solidFill>
            </a:endParaRPr>
          </a:p>
          <a:p>
            <a:pPr marL="914400" lvl="1" indent="-342900" algn="l" rtl="0">
              <a:spcBef>
                <a:spcPts val="0"/>
              </a:spcBef>
              <a:spcAft>
                <a:spcPts val="0"/>
              </a:spcAft>
              <a:buClr>
                <a:srgbClr val="000000"/>
              </a:buClr>
              <a:buSzPts val="1800"/>
              <a:buChar char="○"/>
            </a:pPr>
            <a:r>
              <a:rPr lang="en" sz="1800">
                <a:solidFill>
                  <a:srgbClr val="000000"/>
                </a:solidFill>
              </a:rPr>
              <a:t>Diversity</a:t>
            </a:r>
            <a:endParaRPr sz="1800">
              <a:solidFill>
                <a:srgbClr val="000000"/>
              </a:solidFill>
            </a:endParaRPr>
          </a:p>
        </p:txBody>
      </p:sp>
      <p:pic>
        <p:nvPicPr>
          <p:cNvPr id="70" name="Google Shape;70;p15"/>
          <p:cNvPicPr preferRelativeResize="0"/>
          <p:nvPr/>
        </p:nvPicPr>
        <p:blipFill>
          <a:blip r:embed="rId3">
            <a:alphaModFix/>
          </a:blip>
          <a:stretch>
            <a:fillRect/>
          </a:stretch>
        </p:blipFill>
        <p:spPr>
          <a:xfrm>
            <a:off x="438975" y="3160750"/>
            <a:ext cx="6791325" cy="1162050"/>
          </a:xfrm>
          <a:prstGeom prst="rect">
            <a:avLst/>
          </a:prstGeom>
          <a:noFill/>
          <a:ln>
            <a:noFill/>
          </a:ln>
        </p:spPr>
      </p:pic>
      <p:sp>
        <p:nvSpPr>
          <p:cNvPr id="71" name="Google Shape;71;p15"/>
          <p:cNvSpPr txBox="1"/>
          <p:nvPr/>
        </p:nvSpPr>
        <p:spPr>
          <a:xfrm>
            <a:off x="438975" y="4322800"/>
            <a:ext cx="6707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t>Probability humans preferred unCLIP over GLIDE</a:t>
            </a:r>
            <a:endParaRPr sz="1800"/>
          </a:p>
        </p:txBody>
      </p:sp>
      <p:sp>
        <p:nvSpPr>
          <p:cNvPr id="3" name="Google Shape;67;p14">
            <a:extLst>
              <a:ext uri="{FF2B5EF4-FFF2-40B4-BE49-F238E27FC236}">
                <a16:creationId xmlns:a16="http://schemas.microsoft.com/office/drawing/2014/main" id="{23E9B185-8B9A-2B12-8D1C-EB117BDCCE48}"/>
              </a:ext>
            </a:extLst>
          </p:cNvPr>
          <p:cNvSpPr txBox="1">
            <a:spLocks/>
          </p:cNvSpPr>
          <p:nvPr/>
        </p:nvSpPr>
        <p:spPr>
          <a:xfrm>
            <a:off x="93155" y="4695967"/>
            <a:ext cx="3155100" cy="453900"/>
          </a:xfrm>
          <a:prstGeom prst="rect">
            <a:avLst/>
          </a:prstGeom>
        </p:spPr>
        <p:txBody>
          <a:bodyPr spcFirstLastPara="1" wrap="square" lIns="91425" tIns="91425" rIns="91425" bIns="91425" anchor="t" anchorCtr="0">
            <a:normAutofit fontScale="6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buClr>
                <a:schemeClr val="dk1"/>
              </a:buClr>
              <a:buSzPts val="1100"/>
            </a:pPr>
            <a:r>
              <a:rPr lang="en"/>
              <a:t>🔎:  Isabel, Vicky</a:t>
            </a:r>
          </a:p>
        </p:txBody>
      </p:sp>
    </p:spTree>
    <p:extLst>
      <p:ext uri="{BB962C8B-B14F-4D97-AF65-F5344CB8AC3E}">
        <p14:creationId xmlns:p14="http://schemas.microsoft.com/office/powerpoint/2010/main" val="3167076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Improved Diversity-Fidelity Trade-off with Guidance</a:t>
            </a:r>
            <a:endParaRPr/>
          </a:p>
        </p:txBody>
      </p:sp>
      <p:sp>
        <p:nvSpPr>
          <p:cNvPr id="77" name="Google Shape;77;p16"/>
          <p:cNvSpPr txBox="1">
            <a:spLocks noGrp="1"/>
          </p:cNvSpPr>
          <p:nvPr>
            <p:ph type="body" idx="1"/>
          </p:nvPr>
        </p:nvSpPr>
        <p:spPr>
          <a:xfrm rot="-5400000">
            <a:off x="-51150" y="2755863"/>
            <a:ext cx="1966800" cy="5244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1200"/>
              </a:spcAft>
              <a:buNone/>
            </a:pPr>
            <a:r>
              <a:rPr lang="en">
                <a:solidFill>
                  <a:srgbClr val="000000"/>
                </a:solidFill>
              </a:rPr>
              <a:t>Guidance</a:t>
            </a:r>
            <a:endParaRPr>
              <a:solidFill>
                <a:srgbClr val="000000"/>
              </a:solidFill>
            </a:endParaRPr>
          </a:p>
        </p:txBody>
      </p:sp>
      <p:pic>
        <p:nvPicPr>
          <p:cNvPr id="78" name="Google Shape;78;p16"/>
          <p:cNvPicPr preferRelativeResize="0"/>
          <p:nvPr/>
        </p:nvPicPr>
        <p:blipFill>
          <a:blip r:embed="rId3">
            <a:alphaModFix/>
          </a:blip>
          <a:stretch>
            <a:fillRect/>
          </a:stretch>
        </p:blipFill>
        <p:spPr>
          <a:xfrm>
            <a:off x="1066750" y="1017725"/>
            <a:ext cx="7345375" cy="4000674"/>
          </a:xfrm>
          <a:prstGeom prst="rect">
            <a:avLst/>
          </a:prstGeom>
          <a:noFill/>
          <a:ln>
            <a:noFill/>
          </a:ln>
        </p:spPr>
      </p:pic>
      <p:sp>
        <p:nvSpPr>
          <p:cNvPr id="3" name="Google Shape;67;p14">
            <a:extLst>
              <a:ext uri="{FF2B5EF4-FFF2-40B4-BE49-F238E27FC236}">
                <a16:creationId xmlns:a16="http://schemas.microsoft.com/office/drawing/2014/main" id="{28234137-0D7C-3620-BB48-3EF47E08928D}"/>
              </a:ext>
            </a:extLst>
          </p:cNvPr>
          <p:cNvSpPr txBox="1">
            <a:spLocks/>
          </p:cNvSpPr>
          <p:nvPr/>
        </p:nvSpPr>
        <p:spPr>
          <a:xfrm>
            <a:off x="93155" y="4695967"/>
            <a:ext cx="3155100" cy="453900"/>
          </a:xfrm>
          <a:prstGeom prst="rect">
            <a:avLst/>
          </a:prstGeom>
        </p:spPr>
        <p:txBody>
          <a:bodyPr spcFirstLastPara="1" wrap="square" lIns="91425" tIns="91425" rIns="91425" bIns="91425" anchor="t" anchorCtr="0">
            <a:normAutofit fontScale="6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buClr>
                <a:schemeClr val="dk1"/>
              </a:buClr>
              <a:buSzPts val="1100"/>
            </a:pPr>
            <a:r>
              <a:rPr lang="en"/>
              <a:t>🔎:  Isabel, Vicky</a:t>
            </a:r>
          </a:p>
        </p:txBody>
      </p:sp>
    </p:spTree>
    <p:extLst>
      <p:ext uri="{BB962C8B-B14F-4D97-AF65-F5344CB8AC3E}">
        <p14:creationId xmlns:p14="http://schemas.microsoft.com/office/powerpoint/2010/main" val="1816928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Improved Diversity-Fidelity Trade-off with Guidance</a:t>
            </a:r>
            <a:endParaRPr/>
          </a:p>
        </p:txBody>
      </p:sp>
      <p:pic>
        <p:nvPicPr>
          <p:cNvPr id="84" name="Google Shape;84;p17"/>
          <p:cNvPicPr preferRelativeResize="0"/>
          <p:nvPr/>
        </p:nvPicPr>
        <p:blipFill>
          <a:blip r:embed="rId3">
            <a:alphaModFix/>
          </a:blip>
          <a:stretch>
            <a:fillRect/>
          </a:stretch>
        </p:blipFill>
        <p:spPr>
          <a:xfrm>
            <a:off x="1347775" y="1017713"/>
            <a:ext cx="6448425" cy="4067175"/>
          </a:xfrm>
          <a:prstGeom prst="rect">
            <a:avLst/>
          </a:prstGeom>
          <a:noFill/>
          <a:ln>
            <a:noFill/>
          </a:ln>
        </p:spPr>
      </p:pic>
      <p:sp>
        <p:nvSpPr>
          <p:cNvPr id="3" name="Google Shape;67;p14">
            <a:extLst>
              <a:ext uri="{FF2B5EF4-FFF2-40B4-BE49-F238E27FC236}">
                <a16:creationId xmlns:a16="http://schemas.microsoft.com/office/drawing/2014/main" id="{D135A7A1-3F27-B33A-EF5F-F0E465B8A48E}"/>
              </a:ext>
            </a:extLst>
          </p:cNvPr>
          <p:cNvSpPr txBox="1">
            <a:spLocks/>
          </p:cNvSpPr>
          <p:nvPr/>
        </p:nvSpPr>
        <p:spPr>
          <a:xfrm>
            <a:off x="93155" y="4695967"/>
            <a:ext cx="3155100" cy="453900"/>
          </a:xfrm>
          <a:prstGeom prst="rect">
            <a:avLst/>
          </a:prstGeom>
        </p:spPr>
        <p:txBody>
          <a:bodyPr spcFirstLastPara="1" wrap="square" lIns="91425" tIns="91425" rIns="91425" bIns="91425" anchor="t" anchorCtr="0">
            <a:normAutofit fontScale="6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buClr>
                <a:schemeClr val="dk1"/>
              </a:buClr>
              <a:buSzPts val="1100"/>
            </a:pPr>
            <a:r>
              <a:rPr lang="en"/>
              <a:t>🔎:  Isabel, Vicky</a:t>
            </a:r>
          </a:p>
        </p:txBody>
      </p:sp>
    </p:spTree>
    <p:extLst>
      <p:ext uri="{BB962C8B-B14F-4D97-AF65-F5344CB8AC3E}">
        <p14:creationId xmlns:p14="http://schemas.microsoft.com/office/powerpoint/2010/main" val="3322124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Improved Diversity-Fidelity Trade-off with Guidance</a:t>
            </a:r>
            <a:endParaRPr/>
          </a:p>
        </p:txBody>
      </p:sp>
      <p:pic>
        <p:nvPicPr>
          <p:cNvPr id="90" name="Google Shape;90;p18"/>
          <p:cNvPicPr preferRelativeResize="0"/>
          <p:nvPr/>
        </p:nvPicPr>
        <p:blipFill>
          <a:blip r:embed="rId3">
            <a:alphaModFix/>
          </a:blip>
          <a:stretch>
            <a:fillRect/>
          </a:stretch>
        </p:blipFill>
        <p:spPr>
          <a:xfrm>
            <a:off x="1761664" y="1276250"/>
            <a:ext cx="5620674" cy="3612550"/>
          </a:xfrm>
          <a:prstGeom prst="rect">
            <a:avLst/>
          </a:prstGeom>
          <a:noFill/>
          <a:ln>
            <a:noFill/>
          </a:ln>
        </p:spPr>
      </p:pic>
      <p:sp>
        <p:nvSpPr>
          <p:cNvPr id="91" name="Google Shape;91;p18"/>
          <p:cNvSpPr txBox="1"/>
          <p:nvPr/>
        </p:nvSpPr>
        <p:spPr>
          <a:xfrm>
            <a:off x="91975" y="1843050"/>
            <a:ext cx="1797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Lower MS-COCO FID is better</a:t>
            </a:r>
            <a:endParaRPr/>
          </a:p>
        </p:txBody>
      </p:sp>
      <p:sp>
        <p:nvSpPr>
          <p:cNvPr id="92" name="Google Shape;92;p18"/>
          <p:cNvSpPr txBox="1"/>
          <p:nvPr/>
        </p:nvSpPr>
        <p:spPr>
          <a:xfrm>
            <a:off x="91975" y="2774725"/>
            <a:ext cx="1797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unCLIP gets news SOTA on MS-COCO FID</a:t>
            </a:r>
            <a:endParaRPr/>
          </a:p>
        </p:txBody>
      </p:sp>
      <p:sp>
        <p:nvSpPr>
          <p:cNvPr id="3" name="Google Shape;67;p14">
            <a:extLst>
              <a:ext uri="{FF2B5EF4-FFF2-40B4-BE49-F238E27FC236}">
                <a16:creationId xmlns:a16="http://schemas.microsoft.com/office/drawing/2014/main" id="{7D904709-5BCF-0583-CB81-22B0F40A9870}"/>
              </a:ext>
            </a:extLst>
          </p:cNvPr>
          <p:cNvSpPr txBox="1">
            <a:spLocks/>
          </p:cNvSpPr>
          <p:nvPr/>
        </p:nvSpPr>
        <p:spPr>
          <a:xfrm>
            <a:off x="93155" y="4695967"/>
            <a:ext cx="3155100" cy="453900"/>
          </a:xfrm>
          <a:prstGeom prst="rect">
            <a:avLst/>
          </a:prstGeom>
        </p:spPr>
        <p:txBody>
          <a:bodyPr spcFirstLastPara="1" wrap="square" lIns="91425" tIns="91425" rIns="91425" bIns="91425" anchor="t" anchorCtr="0">
            <a:normAutofit fontScale="6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buClr>
                <a:schemeClr val="dk1"/>
              </a:buClr>
              <a:buSzPts val="1100"/>
            </a:pPr>
            <a:r>
              <a:rPr lang="en"/>
              <a:t>🔎:  Isabel, Vicky</a:t>
            </a:r>
          </a:p>
        </p:txBody>
      </p:sp>
    </p:spTree>
    <p:extLst>
      <p:ext uri="{BB962C8B-B14F-4D97-AF65-F5344CB8AC3E}">
        <p14:creationId xmlns:p14="http://schemas.microsoft.com/office/powerpoint/2010/main" val="2920564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Aesthetic Quality Comparison</a:t>
            </a:r>
            <a:endParaRPr/>
          </a:p>
        </p:txBody>
      </p:sp>
      <p:sp>
        <p:nvSpPr>
          <p:cNvPr id="98" name="Google Shape;98;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000000"/>
              </a:buClr>
              <a:buSzPts val="1800"/>
              <a:buAutoNum type="arabicPeriod"/>
            </a:pPr>
            <a:r>
              <a:rPr lang="en">
                <a:solidFill>
                  <a:srgbClr val="000000"/>
                </a:solidFill>
              </a:rPr>
              <a:t>Use GPT-3 to sample artistic captions</a:t>
            </a:r>
            <a:endParaRPr>
              <a:solidFill>
                <a:srgbClr val="000000"/>
              </a:solidFill>
            </a:endParaRPr>
          </a:p>
          <a:p>
            <a:pPr marL="457200" lvl="0" indent="-342900" algn="l" rtl="0">
              <a:spcBef>
                <a:spcPts val="0"/>
              </a:spcBef>
              <a:spcAft>
                <a:spcPts val="0"/>
              </a:spcAft>
              <a:buClr>
                <a:srgbClr val="000000"/>
              </a:buClr>
              <a:buSzPts val="1800"/>
              <a:buAutoNum type="arabicPeriod"/>
            </a:pPr>
            <a:r>
              <a:rPr lang="en">
                <a:solidFill>
                  <a:srgbClr val="000000"/>
                </a:solidFill>
              </a:rPr>
              <a:t>Train a model on AVA dataset to predict aesthetic judgements </a:t>
            </a:r>
            <a:endParaRPr>
              <a:solidFill>
                <a:srgbClr val="000000"/>
              </a:solidFill>
            </a:endParaRPr>
          </a:p>
          <a:p>
            <a:pPr marL="457200" lvl="0" indent="-342900" algn="l" rtl="0">
              <a:spcBef>
                <a:spcPts val="0"/>
              </a:spcBef>
              <a:spcAft>
                <a:spcPts val="0"/>
              </a:spcAft>
              <a:buClr>
                <a:srgbClr val="000000"/>
              </a:buClr>
              <a:buSzPts val="1800"/>
              <a:buAutoNum type="arabicPeriod"/>
            </a:pPr>
            <a:r>
              <a:rPr lang="en">
                <a:solidFill>
                  <a:srgbClr val="000000"/>
                </a:solidFill>
              </a:rPr>
              <a:t>Use model to evaluate aesthetic quality</a:t>
            </a:r>
            <a:endParaRPr>
              <a:solidFill>
                <a:srgbClr val="000000"/>
              </a:solidFill>
            </a:endParaRPr>
          </a:p>
        </p:txBody>
      </p:sp>
      <p:pic>
        <p:nvPicPr>
          <p:cNvPr id="99" name="Google Shape;99;p19"/>
          <p:cNvPicPr preferRelativeResize="0"/>
          <p:nvPr/>
        </p:nvPicPr>
        <p:blipFill>
          <a:blip r:embed="rId3">
            <a:alphaModFix/>
          </a:blip>
          <a:stretch>
            <a:fillRect/>
          </a:stretch>
        </p:blipFill>
        <p:spPr>
          <a:xfrm>
            <a:off x="387550" y="2312552"/>
            <a:ext cx="7550576" cy="2387725"/>
          </a:xfrm>
          <a:prstGeom prst="rect">
            <a:avLst/>
          </a:prstGeom>
          <a:noFill/>
          <a:ln>
            <a:noFill/>
          </a:ln>
        </p:spPr>
      </p:pic>
      <p:sp>
        <p:nvSpPr>
          <p:cNvPr id="3" name="Google Shape;67;p14">
            <a:extLst>
              <a:ext uri="{FF2B5EF4-FFF2-40B4-BE49-F238E27FC236}">
                <a16:creationId xmlns:a16="http://schemas.microsoft.com/office/drawing/2014/main" id="{2C0230BF-B7A8-EE7C-B489-AEECDABA9331}"/>
              </a:ext>
            </a:extLst>
          </p:cNvPr>
          <p:cNvSpPr txBox="1">
            <a:spLocks/>
          </p:cNvSpPr>
          <p:nvPr/>
        </p:nvSpPr>
        <p:spPr>
          <a:xfrm>
            <a:off x="93155" y="4695967"/>
            <a:ext cx="3155100" cy="453900"/>
          </a:xfrm>
          <a:prstGeom prst="rect">
            <a:avLst/>
          </a:prstGeom>
        </p:spPr>
        <p:txBody>
          <a:bodyPr spcFirstLastPara="1" wrap="square" lIns="91425" tIns="91425" rIns="91425" bIns="91425" anchor="t" anchorCtr="0">
            <a:normAutofit fontScale="6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buClr>
                <a:schemeClr val="dk1"/>
              </a:buClr>
              <a:buSzPts val="1100"/>
            </a:pPr>
            <a:r>
              <a:rPr lang="en"/>
              <a:t>🔎:  Isabel, Vicky</a:t>
            </a:r>
          </a:p>
        </p:txBody>
      </p:sp>
    </p:spTree>
    <p:extLst>
      <p:ext uri="{BB962C8B-B14F-4D97-AF65-F5344CB8AC3E}">
        <p14:creationId xmlns:p14="http://schemas.microsoft.com/office/powerpoint/2010/main" val="678006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Limitations</a:t>
            </a:r>
            <a:endParaRPr/>
          </a:p>
        </p:txBody>
      </p:sp>
      <p:sp>
        <p:nvSpPr>
          <p:cNvPr id="105" name="Google Shape;105;p20"/>
          <p:cNvSpPr txBox="1">
            <a:spLocks noGrp="1"/>
          </p:cNvSpPr>
          <p:nvPr>
            <p:ph type="body" idx="1"/>
          </p:nvPr>
        </p:nvSpPr>
        <p:spPr>
          <a:xfrm>
            <a:off x="311700" y="933900"/>
            <a:ext cx="8520600" cy="714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err="1">
                <a:solidFill>
                  <a:srgbClr val="000000"/>
                </a:solidFill>
              </a:rPr>
              <a:t>unCLIP</a:t>
            </a:r>
            <a:r>
              <a:rPr lang="en">
                <a:solidFill>
                  <a:srgbClr val="000000"/>
                </a:solidFill>
              </a:rPr>
              <a:t> is worse than GLIDE at binding attributes to objects</a:t>
            </a:r>
            <a:endParaRPr>
              <a:solidFill>
                <a:srgbClr val="000000"/>
              </a:solidFill>
            </a:endParaRPr>
          </a:p>
        </p:txBody>
      </p:sp>
      <p:pic>
        <p:nvPicPr>
          <p:cNvPr id="106" name="Google Shape;106;p20"/>
          <p:cNvPicPr preferRelativeResize="0"/>
          <p:nvPr/>
        </p:nvPicPr>
        <p:blipFill rotWithShape="1">
          <a:blip r:embed="rId3">
            <a:alphaModFix/>
          </a:blip>
          <a:srcRect t="43946" b="5"/>
          <a:stretch/>
        </p:blipFill>
        <p:spPr>
          <a:xfrm>
            <a:off x="131038" y="1563597"/>
            <a:ext cx="8881924" cy="2818225"/>
          </a:xfrm>
          <a:prstGeom prst="rect">
            <a:avLst/>
          </a:prstGeom>
          <a:noFill/>
          <a:ln>
            <a:noFill/>
          </a:ln>
        </p:spPr>
      </p:pic>
      <p:sp>
        <p:nvSpPr>
          <p:cNvPr id="3" name="Google Shape;67;p14">
            <a:extLst>
              <a:ext uri="{FF2B5EF4-FFF2-40B4-BE49-F238E27FC236}">
                <a16:creationId xmlns:a16="http://schemas.microsoft.com/office/drawing/2014/main" id="{4394A268-0977-66B7-1BC6-AFBF67D48A66}"/>
              </a:ext>
            </a:extLst>
          </p:cNvPr>
          <p:cNvSpPr txBox="1">
            <a:spLocks/>
          </p:cNvSpPr>
          <p:nvPr/>
        </p:nvSpPr>
        <p:spPr>
          <a:xfrm>
            <a:off x="93155" y="4695967"/>
            <a:ext cx="3155100" cy="453900"/>
          </a:xfrm>
          <a:prstGeom prst="rect">
            <a:avLst/>
          </a:prstGeom>
        </p:spPr>
        <p:txBody>
          <a:bodyPr spcFirstLastPara="1" wrap="square" lIns="91425" tIns="91425" rIns="91425" bIns="91425" anchor="t" anchorCtr="0">
            <a:normAutofit fontScale="6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buClr>
                <a:schemeClr val="dk1"/>
              </a:buClr>
              <a:buSzPts val="1100"/>
            </a:pPr>
            <a:r>
              <a:rPr lang="en"/>
              <a:t>🔎:  Isabel, Vicky</a:t>
            </a:r>
          </a:p>
        </p:txBody>
      </p:sp>
    </p:spTree>
    <p:extLst>
      <p:ext uri="{BB962C8B-B14F-4D97-AF65-F5344CB8AC3E}">
        <p14:creationId xmlns:p14="http://schemas.microsoft.com/office/powerpoint/2010/main" val="2332153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449AD-8038-0CE9-E4A0-E8D3E6A35125}"/>
              </a:ext>
            </a:extLst>
          </p:cNvPr>
          <p:cNvSpPr>
            <a:spLocks noGrp="1"/>
          </p:cNvSpPr>
          <p:nvPr>
            <p:ph type="title"/>
          </p:nvPr>
        </p:nvSpPr>
        <p:spPr/>
        <p:txBody>
          <a:bodyPr/>
          <a:lstStyle/>
          <a:p>
            <a:endParaRPr lang="en-US"/>
          </a:p>
        </p:txBody>
      </p:sp>
      <p:pic>
        <p:nvPicPr>
          <p:cNvPr id="3" name="Picture 3" descr="Diagram&#10;&#10;Description automatically generated">
            <a:extLst>
              <a:ext uri="{FF2B5EF4-FFF2-40B4-BE49-F238E27FC236}">
                <a16:creationId xmlns:a16="http://schemas.microsoft.com/office/drawing/2014/main" id="{06B4BE8A-F3A7-C6AF-4537-D1514A3C0812}"/>
              </a:ext>
            </a:extLst>
          </p:cNvPr>
          <p:cNvPicPr>
            <a:picLocks noChangeAspect="1"/>
          </p:cNvPicPr>
          <p:nvPr/>
        </p:nvPicPr>
        <p:blipFill>
          <a:blip r:embed="rId2"/>
          <a:stretch>
            <a:fillRect/>
          </a:stretch>
        </p:blipFill>
        <p:spPr>
          <a:xfrm>
            <a:off x="1563130" y="659318"/>
            <a:ext cx="6218537" cy="3819715"/>
          </a:xfrm>
          <a:prstGeom prst="rect">
            <a:avLst/>
          </a:prstGeom>
        </p:spPr>
      </p:pic>
    </p:spTree>
    <p:extLst>
      <p:ext uri="{BB962C8B-B14F-4D97-AF65-F5344CB8AC3E}">
        <p14:creationId xmlns:p14="http://schemas.microsoft.com/office/powerpoint/2010/main" val="2929915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Limitations</a:t>
            </a:r>
            <a:endParaRPr/>
          </a:p>
        </p:txBody>
      </p:sp>
      <p:sp>
        <p:nvSpPr>
          <p:cNvPr id="112" name="Google Shape;112;p21"/>
          <p:cNvSpPr txBox="1">
            <a:spLocks noGrp="1"/>
          </p:cNvSpPr>
          <p:nvPr>
            <p:ph type="body" idx="1"/>
          </p:nvPr>
        </p:nvSpPr>
        <p:spPr>
          <a:xfrm>
            <a:off x="311700" y="933900"/>
            <a:ext cx="8520600" cy="714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rgbClr val="000000"/>
                </a:solidFill>
              </a:rPr>
              <a:t>unCLIP struggles to produce coherent text</a:t>
            </a:r>
            <a:endParaRPr>
              <a:solidFill>
                <a:srgbClr val="000000"/>
              </a:solidFill>
            </a:endParaRPr>
          </a:p>
        </p:txBody>
      </p:sp>
      <p:pic>
        <p:nvPicPr>
          <p:cNvPr id="113" name="Google Shape;113;p21"/>
          <p:cNvPicPr preferRelativeResize="0"/>
          <p:nvPr/>
        </p:nvPicPr>
        <p:blipFill>
          <a:blip r:embed="rId3">
            <a:alphaModFix/>
          </a:blip>
          <a:stretch>
            <a:fillRect/>
          </a:stretch>
        </p:blipFill>
        <p:spPr>
          <a:xfrm>
            <a:off x="152400" y="1800900"/>
            <a:ext cx="8496300" cy="2781300"/>
          </a:xfrm>
          <a:prstGeom prst="rect">
            <a:avLst/>
          </a:prstGeom>
          <a:noFill/>
          <a:ln>
            <a:noFill/>
          </a:ln>
        </p:spPr>
      </p:pic>
      <p:sp>
        <p:nvSpPr>
          <p:cNvPr id="3" name="Google Shape;67;p14">
            <a:extLst>
              <a:ext uri="{FF2B5EF4-FFF2-40B4-BE49-F238E27FC236}">
                <a16:creationId xmlns:a16="http://schemas.microsoft.com/office/drawing/2014/main" id="{E0105EF9-7BF3-CB9B-36E7-92AF97667247}"/>
              </a:ext>
            </a:extLst>
          </p:cNvPr>
          <p:cNvSpPr txBox="1">
            <a:spLocks/>
          </p:cNvSpPr>
          <p:nvPr/>
        </p:nvSpPr>
        <p:spPr>
          <a:xfrm>
            <a:off x="93155" y="4695967"/>
            <a:ext cx="3155100" cy="453900"/>
          </a:xfrm>
          <a:prstGeom prst="rect">
            <a:avLst/>
          </a:prstGeom>
        </p:spPr>
        <p:txBody>
          <a:bodyPr spcFirstLastPara="1" wrap="square" lIns="91425" tIns="91425" rIns="91425" bIns="91425" anchor="t" anchorCtr="0">
            <a:normAutofit fontScale="6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buClr>
                <a:schemeClr val="dk1"/>
              </a:buClr>
              <a:buSzPts val="1100"/>
            </a:pPr>
            <a:r>
              <a:rPr lang="en"/>
              <a:t>🔎:  Isabel, Vicky</a:t>
            </a:r>
          </a:p>
        </p:txBody>
      </p:sp>
    </p:spTree>
    <p:extLst>
      <p:ext uri="{BB962C8B-B14F-4D97-AF65-F5344CB8AC3E}">
        <p14:creationId xmlns:p14="http://schemas.microsoft.com/office/powerpoint/2010/main" val="2811183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Limitations</a:t>
            </a:r>
            <a:endParaRPr/>
          </a:p>
        </p:txBody>
      </p:sp>
      <p:sp>
        <p:nvSpPr>
          <p:cNvPr id="119" name="Google Shape;119;p22"/>
          <p:cNvSpPr txBox="1">
            <a:spLocks noGrp="1"/>
          </p:cNvSpPr>
          <p:nvPr>
            <p:ph type="body" idx="1"/>
          </p:nvPr>
        </p:nvSpPr>
        <p:spPr>
          <a:xfrm>
            <a:off x="311700" y="933900"/>
            <a:ext cx="8520600" cy="714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err="1">
                <a:solidFill>
                  <a:srgbClr val="000000"/>
                </a:solidFill>
              </a:rPr>
              <a:t>unCLIP</a:t>
            </a:r>
            <a:r>
              <a:rPr lang="en">
                <a:solidFill>
                  <a:srgbClr val="000000"/>
                </a:solidFill>
              </a:rPr>
              <a:t> produce low details for complex scenes</a:t>
            </a:r>
            <a:endParaRPr>
              <a:solidFill>
                <a:srgbClr val="000000"/>
              </a:solidFill>
            </a:endParaRPr>
          </a:p>
        </p:txBody>
      </p:sp>
      <p:pic>
        <p:nvPicPr>
          <p:cNvPr id="120" name="Google Shape;120;p22"/>
          <p:cNvPicPr preferRelativeResize="0"/>
          <p:nvPr/>
        </p:nvPicPr>
        <p:blipFill>
          <a:blip r:embed="rId3">
            <a:alphaModFix/>
          </a:blip>
          <a:stretch>
            <a:fillRect/>
          </a:stretch>
        </p:blipFill>
        <p:spPr>
          <a:xfrm>
            <a:off x="177225" y="1505100"/>
            <a:ext cx="4974800" cy="2737763"/>
          </a:xfrm>
          <a:prstGeom prst="rect">
            <a:avLst/>
          </a:prstGeom>
          <a:noFill/>
          <a:ln>
            <a:noFill/>
          </a:ln>
        </p:spPr>
      </p:pic>
      <p:sp>
        <p:nvSpPr>
          <p:cNvPr id="3" name="Google Shape;67;p14">
            <a:extLst>
              <a:ext uri="{FF2B5EF4-FFF2-40B4-BE49-F238E27FC236}">
                <a16:creationId xmlns:a16="http://schemas.microsoft.com/office/drawing/2014/main" id="{82C1267A-F96E-8474-27B6-6306772B5A80}"/>
              </a:ext>
            </a:extLst>
          </p:cNvPr>
          <p:cNvSpPr txBox="1">
            <a:spLocks/>
          </p:cNvSpPr>
          <p:nvPr/>
        </p:nvSpPr>
        <p:spPr>
          <a:xfrm>
            <a:off x="93155" y="4695967"/>
            <a:ext cx="3155100" cy="453900"/>
          </a:xfrm>
          <a:prstGeom prst="rect">
            <a:avLst/>
          </a:prstGeom>
        </p:spPr>
        <p:txBody>
          <a:bodyPr spcFirstLastPara="1" wrap="square" lIns="91425" tIns="91425" rIns="91425" bIns="91425" anchor="t" anchorCtr="0">
            <a:normAutofit fontScale="6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buClr>
                <a:schemeClr val="dk1"/>
              </a:buClr>
              <a:buSzPts val="1100"/>
            </a:pPr>
            <a:r>
              <a:rPr lang="en"/>
              <a:t>🔎:  Isabel, Vicky</a:t>
            </a:r>
          </a:p>
        </p:txBody>
      </p:sp>
      <p:pic>
        <p:nvPicPr>
          <p:cNvPr id="2" name="Picture 3">
            <a:extLst>
              <a:ext uri="{FF2B5EF4-FFF2-40B4-BE49-F238E27FC236}">
                <a16:creationId xmlns:a16="http://schemas.microsoft.com/office/drawing/2014/main" id="{1976A0C1-946E-F047-D49A-3D750BC698D7}"/>
              </a:ext>
            </a:extLst>
          </p:cNvPr>
          <p:cNvPicPr>
            <a:picLocks noChangeAspect="1"/>
          </p:cNvPicPr>
          <p:nvPr/>
        </p:nvPicPr>
        <p:blipFill>
          <a:blip r:embed="rId4"/>
          <a:stretch>
            <a:fillRect/>
          </a:stretch>
        </p:blipFill>
        <p:spPr>
          <a:xfrm>
            <a:off x="5214938" y="1548765"/>
            <a:ext cx="3619500" cy="2398396"/>
          </a:xfrm>
          <a:prstGeom prst="rect">
            <a:avLst/>
          </a:prstGeom>
        </p:spPr>
      </p:pic>
    </p:spTree>
    <p:extLst>
      <p:ext uri="{BB962C8B-B14F-4D97-AF65-F5344CB8AC3E}">
        <p14:creationId xmlns:p14="http://schemas.microsoft.com/office/powerpoint/2010/main" val="762759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r>
              <a:rPr lang="en"/>
              <a:t>Review: Strengths</a:t>
            </a:r>
            <a:endParaRPr lang="en-US"/>
          </a:p>
        </p:txBody>
      </p:sp>
      <p:sp>
        <p:nvSpPr>
          <p:cNvPr id="67" name="Google Shape;67;p14"/>
          <p:cNvSpPr txBox="1">
            <a:spLocks noGrp="1"/>
          </p:cNvSpPr>
          <p:nvPr>
            <p:ph type="body" idx="2"/>
          </p:nvPr>
        </p:nvSpPr>
        <p:spPr>
          <a:xfrm>
            <a:off x="93155" y="4695967"/>
            <a:ext cx="3155100" cy="453900"/>
          </a:xfrm>
          <a:prstGeom prst="rect">
            <a:avLst/>
          </a:prstGeom>
        </p:spPr>
        <p:txBody>
          <a:bodyPr spcFirstLastPara="1" wrap="square" lIns="91425" tIns="91425" rIns="91425" bIns="91425" anchor="t" anchorCtr="0">
            <a:normAutofit fontScale="55000" lnSpcReduction="20000"/>
          </a:bodyPr>
          <a:lstStyle/>
          <a:p>
            <a:pPr marL="0" indent="0">
              <a:spcAft>
                <a:spcPts val="1200"/>
              </a:spcAft>
              <a:buClr>
                <a:schemeClr val="dk1"/>
              </a:buClr>
              <a:buSzPts val="1100"/>
              <a:buNone/>
            </a:pPr>
            <a:r>
              <a:rPr lang="en"/>
              <a:t>🔎:  Tianqi, Neha, </a:t>
            </a:r>
            <a:r>
              <a:rPr lang="en" err="1"/>
              <a:t>Zhiqing</a:t>
            </a:r>
          </a:p>
        </p:txBody>
      </p:sp>
      <p:sp>
        <p:nvSpPr>
          <p:cNvPr id="2" name="Slide Number Placeholder 1">
            <a:extLst>
              <a:ext uri="{FF2B5EF4-FFF2-40B4-BE49-F238E27FC236}">
                <a16:creationId xmlns:a16="http://schemas.microsoft.com/office/drawing/2014/main" id="{0EAE3E06-6DF5-5571-B1A3-0B1E3A4346F7}"/>
              </a:ext>
            </a:extLst>
          </p:cNvPr>
          <p:cNvSpPr>
            <a:spLocks noGrp="1"/>
          </p:cNvSpPr>
          <p:nvPr>
            <p:ph type="sldNum" idx="12"/>
          </p:nvPr>
        </p:nvSpPr>
        <p:spPr/>
        <p:txBody>
          <a:bodyPr/>
          <a:lstStyle/>
          <a:p>
            <a:fld id="{00000000-1234-1234-1234-123412341234}" type="slidenum">
              <a:rPr lang="en"/>
              <a:t>22</a:t>
            </a:fld>
            <a:endParaRPr lang="en-US"/>
          </a:p>
        </p:txBody>
      </p:sp>
      <p:sp>
        <p:nvSpPr>
          <p:cNvPr id="11" name="Google Shape;66;p14">
            <a:extLst>
              <a:ext uri="{FF2B5EF4-FFF2-40B4-BE49-F238E27FC236}">
                <a16:creationId xmlns:a16="http://schemas.microsoft.com/office/drawing/2014/main" id="{7E811235-C9CC-571B-8A62-35D9A3E65103}"/>
              </a:ext>
            </a:extLst>
          </p:cNvPr>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a:lnSpc>
                <a:spcPct val="114999"/>
              </a:lnSpc>
              <a:buAutoNum type="arabicPeriod"/>
            </a:pPr>
            <a:r>
              <a:rPr lang="en"/>
              <a:t>Importance of the Prior</a:t>
            </a:r>
            <a:endParaRPr lang="en-US"/>
          </a:p>
          <a:p>
            <a:pPr lvl="1">
              <a:lnSpc>
                <a:spcPct val="114999"/>
              </a:lnSpc>
              <a:buAutoNum type="arabicPeriod"/>
            </a:pPr>
            <a:r>
              <a:rPr lang="en"/>
              <a:t>Modelling CLIP image embedding is integral to good performance. Alternative considered and tested</a:t>
            </a:r>
          </a:p>
          <a:p>
            <a:pPr>
              <a:lnSpc>
                <a:spcPct val="114999"/>
              </a:lnSpc>
              <a:buAutoNum type="arabicPeriod"/>
            </a:pPr>
            <a:r>
              <a:rPr lang="en" err="1"/>
              <a:t>unCLIP</a:t>
            </a:r>
            <a:r>
              <a:rPr lang="en"/>
              <a:t> latent space has nice properties like interpolation and controllable variation</a:t>
            </a:r>
          </a:p>
          <a:p>
            <a:pPr>
              <a:lnSpc>
                <a:spcPct val="114999"/>
              </a:lnSpc>
              <a:buAutoNum type="arabicPeriod"/>
            </a:pPr>
            <a:r>
              <a:rPr lang="en"/>
              <a:t>Visualization of the latent space of CLIP – a great tool for understanding the inner processes of image encoder. </a:t>
            </a:r>
          </a:p>
          <a:p>
            <a:pPr marL="114300" indent="0">
              <a:lnSpc>
                <a:spcPct val="114999"/>
              </a:lnSpc>
              <a:buNone/>
            </a:pPr>
            <a:endParaRPr lang="en"/>
          </a:p>
          <a:p>
            <a:pPr marL="114300" indent="0">
              <a:lnSpc>
                <a:spcPct val="114999"/>
              </a:lnSpc>
              <a:buNone/>
            </a:pPr>
            <a:endParaRPr lang="en"/>
          </a:p>
        </p:txBody>
      </p:sp>
      <p:pic>
        <p:nvPicPr>
          <p:cNvPr id="3" name="Picture 3" descr="A picture containing different, several&#10;&#10;Description automatically generated">
            <a:extLst>
              <a:ext uri="{FF2B5EF4-FFF2-40B4-BE49-F238E27FC236}">
                <a16:creationId xmlns:a16="http://schemas.microsoft.com/office/drawing/2014/main" id="{DC333388-82AE-42C6-C82E-289ECF410BA8}"/>
              </a:ext>
            </a:extLst>
          </p:cNvPr>
          <p:cNvPicPr>
            <a:picLocks noChangeAspect="1"/>
          </p:cNvPicPr>
          <p:nvPr/>
        </p:nvPicPr>
        <p:blipFill>
          <a:blip r:embed="rId3"/>
          <a:stretch>
            <a:fillRect/>
          </a:stretch>
        </p:blipFill>
        <p:spPr>
          <a:xfrm>
            <a:off x="4012096" y="2402883"/>
            <a:ext cx="3629438" cy="2698278"/>
          </a:xfrm>
          <a:prstGeom prst="rect">
            <a:avLst/>
          </a:prstGeom>
        </p:spPr>
      </p:pic>
    </p:spTree>
    <p:extLst>
      <p:ext uri="{BB962C8B-B14F-4D97-AF65-F5344CB8AC3E}">
        <p14:creationId xmlns:p14="http://schemas.microsoft.com/office/powerpoint/2010/main" val="3677903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A5A2E-6D8A-393F-5E07-0CDA9F2FD888}"/>
              </a:ext>
            </a:extLst>
          </p:cNvPr>
          <p:cNvSpPr>
            <a:spLocks noGrp="1"/>
          </p:cNvSpPr>
          <p:nvPr>
            <p:ph type="title"/>
          </p:nvPr>
        </p:nvSpPr>
        <p:spPr/>
        <p:txBody>
          <a:bodyPr>
            <a:normAutofit fontScale="90000"/>
          </a:bodyPr>
          <a:lstStyle/>
          <a:p>
            <a:r>
              <a:rPr lang="en-US"/>
              <a:t>Reviewer: Weaknesses</a:t>
            </a:r>
          </a:p>
        </p:txBody>
      </p:sp>
      <p:sp>
        <p:nvSpPr>
          <p:cNvPr id="3" name="Text Placeholder 2">
            <a:extLst>
              <a:ext uri="{FF2B5EF4-FFF2-40B4-BE49-F238E27FC236}">
                <a16:creationId xmlns:a16="http://schemas.microsoft.com/office/drawing/2014/main" id="{B5EF748A-C15B-5E1F-80B0-44BFB6C25FC3}"/>
              </a:ext>
            </a:extLst>
          </p:cNvPr>
          <p:cNvSpPr>
            <a:spLocks noGrp="1"/>
          </p:cNvSpPr>
          <p:nvPr>
            <p:ph type="body" idx="1"/>
          </p:nvPr>
        </p:nvSpPr>
        <p:spPr/>
        <p:txBody>
          <a:bodyPr/>
          <a:lstStyle/>
          <a:p>
            <a:pPr>
              <a:buAutoNum type="arabicPeriod"/>
            </a:pPr>
            <a:r>
              <a:rPr lang="en-US"/>
              <a:t>Too much unexplained concepts, hard to understand.</a:t>
            </a:r>
          </a:p>
          <a:p>
            <a:pPr>
              <a:lnSpc>
                <a:spcPct val="114999"/>
              </a:lnSpc>
              <a:buAutoNum type="arabicPeriod"/>
            </a:pPr>
            <a:r>
              <a:rPr lang="en-US"/>
              <a:t>The model is weak with complex situations.  e.g., producing coherent text and details in complex scenes.</a:t>
            </a:r>
          </a:p>
          <a:p>
            <a:pPr>
              <a:lnSpc>
                <a:spcPct val="114999"/>
              </a:lnSpc>
              <a:buAutoNum type="arabicPeriod"/>
            </a:pPr>
            <a:r>
              <a:rPr lang="en-US"/>
              <a:t>Computation of the prior (AR &amp; Diffusion) is poorly motivated:</a:t>
            </a:r>
          </a:p>
          <a:p>
            <a:pPr lvl="1">
              <a:lnSpc>
                <a:spcPct val="114999"/>
              </a:lnSpc>
              <a:buAutoNum type="arabicPeriod"/>
            </a:pPr>
            <a:r>
              <a:rPr lang="en-US"/>
              <a:t>Autoregressive prediction of dimensionality-reduced CLIP image embeddings</a:t>
            </a:r>
          </a:p>
          <a:p>
            <a:pPr lvl="2">
              <a:lnSpc>
                <a:spcPct val="114999"/>
              </a:lnSpc>
              <a:buAutoNum type="arabicPeriod"/>
            </a:pPr>
            <a:r>
              <a:rPr lang="en-US"/>
              <a:t>Assumptions of PCA met?</a:t>
            </a:r>
          </a:p>
          <a:p>
            <a:pPr lvl="2">
              <a:lnSpc>
                <a:spcPct val="114999"/>
              </a:lnSpc>
              <a:buAutoNum type="arabicPeriod"/>
            </a:pPr>
            <a:r>
              <a:rPr lang="en-US"/>
              <a:t>Why autoregressive?</a:t>
            </a:r>
          </a:p>
          <a:p>
            <a:pPr lvl="1">
              <a:lnSpc>
                <a:spcPct val="114999"/>
              </a:lnSpc>
              <a:buAutoNum type="arabicPeriod"/>
            </a:pPr>
            <a:r>
              <a:rPr lang="en-US"/>
              <a:t>Diffusion prior on sequence of [encoded text, CLIP text </a:t>
            </a:r>
            <a:r>
              <a:rPr lang="en-US" err="1"/>
              <a:t>emb</a:t>
            </a:r>
            <a:r>
              <a:rPr lang="en-US"/>
              <a:t>, </a:t>
            </a:r>
            <a:r>
              <a:rPr lang="en-US" err="1"/>
              <a:t>emb</a:t>
            </a:r>
            <a:r>
              <a:rPr lang="en-US"/>
              <a:t> for diffusion timestep, noised CLIP image </a:t>
            </a:r>
            <a:r>
              <a:rPr lang="en-US" err="1"/>
              <a:t>emb</a:t>
            </a:r>
            <a:r>
              <a:rPr lang="en-US"/>
              <a:t>, final </a:t>
            </a:r>
            <a:r>
              <a:rPr lang="en-US" err="1"/>
              <a:t>emb</a:t>
            </a:r>
            <a:r>
              <a:rPr lang="en-US"/>
              <a:t> to predict image embedding]</a:t>
            </a:r>
          </a:p>
          <a:p>
            <a:pPr lvl="2">
              <a:lnSpc>
                <a:spcPct val="114999"/>
              </a:lnSpc>
              <a:buAutoNum type="arabicPeriod"/>
            </a:pPr>
            <a:endParaRPr lang="en-US"/>
          </a:p>
          <a:p>
            <a:pPr marL="114300" indent="0">
              <a:lnSpc>
                <a:spcPct val="114999"/>
              </a:lnSpc>
              <a:buNone/>
            </a:pPr>
            <a:endParaRPr lang="en-US"/>
          </a:p>
        </p:txBody>
      </p:sp>
      <p:sp>
        <p:nvSpPr>
          <p:cNvPr id="4" name="Slide Number Placeholder 3">
            <a:extLst>
              <a:ext uri="{FF2B5EF4-FFF2-40B4-BE49-F238E27FC236}">
                <a16:creationId xmlns:a16="http://schemas.microsoft.com/office/drawing/2014/main" id="{F5C0257B-5E45-711B-5C39-6F5FD927DC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23</a:t>
            </a:fld>
            <a:endParaRPr lang="en"/>
          </a:p>
        </p:txBody>
      </p:sp>
      <p:sp>
        <p:nvSpPr>
          <p:cNvPr id="9" name="Google Shape;67;p14">
            <a:extLst>
              <a:ext uri="{FF2B5EF4-FFF2-40B4-BE49-F238E27FC236}">
                <a16:creationId xmlns:a16="http://schemas.microsoft.com/office/drawing/2014/main" id="{A5D3E914-D595-BE7B-8F87-337A3656E1EF}"/>
              </a:ext>
            </a:extLst>
          </p:cNvPr>
          <p:cNvSpPr txBox="1">
            <a:spLocks/>
          </p:cNvSpPr>
          <p:nvPr/>
        </p:nvSpPr>
        <p:spPr>
          <a:xfrm>
            <a:off x="238133" y="4714769"/>
            <a:ext cx="3155100" cy="453900"/>
          </a:xfrm>
          <a:prstGeom prst="rect">
            <a:avLst/>
          </a:prstGeom>
          <a:noFill/>
          <a:ln>
            <a:noFill/>
          </a:ln>
        </p:spPr>
        <p:txBody>
          <a:bodyPr spcFirstLastPara="1" wrap="square" lIns="91425" tIns="91425" rIns="91425" bIns="91425" anchor="t" anchorCtr="0">
            <a:normAutofit fontScale="55000" lnSpcReduction="20000"/>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0" indent="0">
              <a:spcAft>
                <a:spcPts val="1200"/>
              </a:spcAft>
              <a:buClr>
                <a:schemeClr val="dk1"/>
              </a:buClr>
              <a:buSzPts val="1100"/>
              <a:buFont typeface="Corbel"/>
              <a:buNone/>
            </a:pPr>
            <a:r>
              <a:rPr lang="en"/>
              <a:t>🔎:  Tianqi, Neha, </a:t>
            </a:r>
            <a:r>
              <a:rPr lang="en" err="1"/>
              <a:t>Zhiqing</a:t>
            </a:r>
          </a:p>
        </p:txBody>
      </p:sp>
    </p:spTree>
    <p:extLst>
      <p:ext uri="{BB962C8B-B14F-4D97-AF65-F5344CB8AC3E}">
        <p14:creationId xmlns:p14="http://schemas.microsoft.com/office/powerpoint/2010/main" val="3736895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A5A2E-6D8A-393F-5E07-0CDA9F2FD888}"/>
              </a:ext>
            </a:extLst>
          </p:cNvPr>
          <p:cNvSpPr>
            <a:spLocks noGrp="1"/>
          </p:cNvSpPr>
          <p:nvPr>
            <p:ph type="title"/>
          </p:nvPr>
        </p:nvSpPr>
        <p:spPr/>
        <p:txBody>
          <a:bodyPr>
            <a:normAutofit fontScale="90000"/>
          </a:bodyPr>
          <a:lstStyle/>
          <a:p>
            <a:r>
              <a:rPr lang="en-US"/>
              <a:t>Reviewer: Weaknesses</a:t>
            </a:r>
          </a:p>
        </p:txBody>
      </p:sp>
      <p:sp>
        <p:nvSpPr>
          <p:cNvPr id="3" name="Text Placeholder 2">
            <a:extLst>
              <a:ext uri="{FF2B5EF4-FFF2-40B4-BE49-F238E27FC236}">
                <a16:creationId xmlns:a16="http://schemas.microsoft.com/office/drawing/2014/main" id="{B5EF748A-C15B-5E1F-80B0-44BFB6C25FC3}"/>
              </a:ext>
            </a:extLst>
          </p:cNvPr>
          <p:cNvSpPr>
            <a:spLocks noGrp="1"/>
          </p:cNvSpPr>
          <p:nvPr>
            <p:ph type="body" idx="1"/>
          </p:nvPr>
        </p:nvSpPr>
        <p:spPr/>
        <p:txBody>
          <a:bodyPr>
            <a:normAutofit/>
          </a:bodyPr>
          <a:lstStyle/>
          <a:p>
            <a:pPr>
              <a:lnSpc>
                <a:spcPct val="114999"/>
              </a:lnSpc>
            </a:pPr>
            <a:r>
              <a:rPr lang="en-US"/>
              <a:t>The label of each image is no longer a noun, but a sentence, so images that were forcibly divided into the same kind in the past have “infinitely fine-grained” labels.</a:t>
            </a:r>
          </a:p>
          <a:p>
            <a:pPr lvl="1">
              <a:lnSpc>
                <a:spcPct val="114999"/>
              </a:lnSpc>
            </a:pPr>
            <a:r>
              <a:rPr lang="en-US"/>
              <a:t>Example: ImageNet labels images as "dogs," and with this paired example, one can learn the nuances of "dogs" in different </a:t>
            </a:r>
            <a:r>
              <a:rPr lang="en-US" sz="1600"/>
              <a:t>environments</a:t>
            </a:r>
            <a:r>
              <a:rPr lang="en-US"/>
              <a:t> and doing different things.</a:t>
            </a:r>
          </a:p>
          <a:p>
            <a:pPr>
              <a:lnSpc>
                <a:spcPct val="114999"/>
              </a:lnSpc>
            </a:pPr>
            <a:r>
              <a:rPr lang="en-US"/>
              <a:t>The pairing of text and images is not strong enough. This is why the authors repeatedly stress collecting huge datasets, because they have to suppress the noise by means of big data.</a:t>
            </a:r>
          </a:p>
          <a:p>
            <a:pPr>
              <a:lnSpc>
                <a:spcPct val="114999"/>
              </a:lnSpc>
            </a:pPr>
            <a:r>
              <a:rPr lang="en-US"/>
              <a:t>OpenAI has not released the data set, we only know that there are 500,000 queries, but we do not know what these queries are, such as simple descriptions or complex descriptions. If it is just a simple description, such as "black cat", "lecture room", etc.</a:t>
            </a:r>
          </a:p>
        </p:txBody>
      </p:sp>
      <p:sp>
        <p:nvSpPr>
          <p:cNvPr id="4" name="Slide Number Placeholder 3">
            <a:extLst>
              <a:ext uri="{FF2B5EF4-FFF2-40B4-BE49-F238E27FC236}">
                <a16:creationId xmlns:a16="http://schemas.microsoft.com/office/drawing/2014/main" id="{F5C0257B-5E45-711B-5C39-6F5FD927DC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24</a:t>
            </a:fld>
            <a:endParaRPr lang="en"/>
          </a:p>
        </p:txBody>
      </p:sp>
      <p:sp>
        <p:nvSpPr>
          <p:cNvPr id="9" name="Google Shape;67;p14">
            <a:extLst>
              <a:ext uri="{FF2B5EF4-FFF2-40B4-BE49-F238E27FC236}">
                <a16:creationId xmlns:a16="http://schemas.microsoft.com/office/drawing/2014/main" id="{A5D3E914-D595-BE7B-8F87-337A3656E1EF}"/>
              </a:ext>
            </a:extLst>
          </p:cNvPr>
          <p:cNvSpPr txBox="1">
            <a:spLocks/>
          </p:cNvSpPr>
          <p:nvPr/>
        </p:nvSpPr>
        <p:spPr>
          <a:xfrm>
            <a:off x="238133" y="4714769"/>
            <a:ext cx="3155100" cy="453900"/>
          </a:xfrm>
          <a:prstGeom prst="rect">
            <a:avLst/>
          </a:prstGeom>
          <a:noFill/>
          <a:ln>
            <a:noFill/>
          </a:ln>
        </p:spPr>
        <p:txBody>
          <a:bodyPr spcFirstLastPara="1" wrap="square" lIns="91425" tIns="91425" rIns="91425" bIns="91425" anchor="t" anchorCtr="0">
            <a:normAutofit fontScale="55000" lnSpcReduction="20000"/>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0" indent="0">
              <a:spcAft>
                <a:spcPts val="1200"/>
              </a:spcAft>
              <a:buClr>
                <a:schemeClr val="dk1"/>
              </a:buClr>
              <a:buSzPts val="1100"/>
              <a:buFont typeface="Corbel"/>
              <a:buNone/>
            </a:pPr>
            <a:r>
              <a:rPr lang="en"/>
              <a:t>🔎:  Tianqi, Neha, </a:t>
            </a:r>
            <a:r>
              <a:rPr lang="en" err="1"/>
              <a:t>Zhiqing</a:t>
            </a:r>
          </a:p>
        </p:txBody>
      </p:sp>
    </p:spTree>
    <p:extLst>
      <p:ext uri="{BB962C8B-B14F-4D97-AF65-F5344CB8AC3E}">
        <p14:creationId xmlns:p14="http://schemas.microsoft.com/office/powerpoint/2010/main" val="1405635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1308E-9ACD-B967-B7BF-B7048E523DEA}"/>
              </a:ext>
            </a:extLst>
          </p:cNvPr>
          <p:cNvSpPr>
            <a:spLocks noGrp="1"/>
          </p:cNvSpPr>
          <p:nvPr>
            <p:ph type="title"/>
          </p:nvPr>
        </p:nvSpPr>
        <p:spPr/>
        <p:txBody>
          <a:bodyPr>
            <a:normAutofit fontScale="90000"/>
          </a:bodyPr>
          <a:lstStyle/>
          <a:p>
            <a:r>
              <a:rPr lang="en-US"/>
              <a:t>Empiricists</a:t>
            </a:r>
          </a:p>
        </p:txBody>
      </p:sp>
      <p:sp>
        <p:nvSpPr>
          <p:cNvPr id="3" name="Text Placeholder 2">
            <a:extLst>
              <a:ext uri="{FF2B5EF4-FFF2-40B4-BE49-F238E27FC236}">
                <a16:creationId xmlns:a16="http://schemas.microsoft.com/office/drawing/2014/main" id="{9FDE05C1-EEE3-4230-06C5-9B8859785618}"/>
              </a:ext>
            </a:extLst>
          </p:cNvPr>
          <p:cNvSpPr>
            <a:spLocks noGrp="1"/>
          </p:cNvSpPr>
          <p:nvPr>
            <p:ph type="body" idx="1"/>
          </p:nvPr>
        </p:nvSpPr>
        <p:spPr/>
        <p:txBody>
          <a:bodyPr/>
          <a:lstStyle/>
          <a:p>
            <a:r>
              <a:rPr lang="en-US"/>
              <a:t>DALL-E 2 is the only open-source implementation of unclip (https://</a:t>
            </a:r>
            <a:r>
              <a:rPr lang="en-US" err="1"/>
              <a:t>labs.openai.com</a:t>
            </a:r>
            <a:r>
              <a:rPr lang="en-US"/>
              <a:t>)</a:t>
            </a:r>
          </a:p>
          <a:p>
            <a:pPr>
              <a:lnSpc>
                <a:spcPct val="114999"/>
              </a:lnSpc>
            </a:pPr>
            <a:r>
              <a:rPr lang="en-US"/>
              <a:t>Can you guess which one is the real puppy?</a:t>
            </a:r>
          </a:p>
        </p:txBody>
      </p:sp>
      <p:sp>
        <p:nvSpPr>
          <p:cNvPr id="4" name="Slide Number Placeholder 3">
            <a:extLst>
              <a:ext uri="{FF2B5EF4-FFF2-40B4-BE49-F238E27FC236}">
                <a16:creationId xmlns:a16="http://schemas.microsoft.com/office/drawing/2014/main" id="{8D78E945-33DC-224C-A13D-36870AF494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25</a:t>
            </a:fld>
            <a:endParaRPr lang="en"/>
          </a:p>
        </p:txBody>
      </p:sp>
      <p:sp>
        <p:nvSpPr>
          <p:cNvPr id="7" name="Text Placeholder 4">
            <a:extLst>
              <a:ext uri="{FF2B5EF4-FFF2-40B4-BE49-F238E27FC236}">
                <a16:creationId xmlns:a16="http://schemas.microsoft.com/office/drawing/2014/main" id="{EDCB86DC-B3EC-27B4-311D-4D8F7D17A801}"/>
              </a:ext>
            </a:extLst>
          </p:cNvPr>
          <p:cNvSpPr txBox="1">
            <a:spLocks/>
          </p:cNvSpPr>
          <p:nvPr/>
        </p:nvSpPr>
        <p:spPr>
          <a:xfrm>
            <a:off x="73372" y="4690838"/>
            <a:ext cx="3155100" cy="4539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139700" indent="0">
              <a:lnSpc>
                <a:spcPct val="114999"/>
              </a:lnSpc>
              <a:buFont typeface="Corbel"/>
              <a:buNone/>
            </a:pPr>
            <a:r>
              <a:rPr lang="en-US" b="1"/>
              <a:t>👩🏽‍🔬: Iliana, Aayush, Boyuan</a:t>
            </a:r>
            <a:endParaRPr lang="en-US"/>
          </a:p>
        </p:txBody>
      </p:sp>
      <p:pic>
        <p:nvPicPr>
          <p:cNvPr id="8" name="Picture 8">
            <a:extLst>
              <a:ext uri="{FF2B5EF4-FFF2-40B4-BE49-F238E27FC236}">
                <a16:creationId xmlns:a16="http://schemas.microsoft.com/office/drawing/2014/main" id="{88808A08-1EC5-F21A-5392-732DD4AB7B7B}"/>
              </a:ext>
            </a:extLst>
          </p:cNvPr>
          <p:cNvPicPr>
            <a:picLocks noChangeAspect="1"/>
          </p:cNvPicPr>
          <p:nvPr/>
        </p:nvPicPr>
        <p:blipFill>
          <a:blip r:embed="rId3"/>
          <a:stretch>
            <a:fillRect/>
          </a:stretch>
        </p:blipFill>
        <p:spPr>
          <a:xfrm>
            <a:off x="2621573" y="3471053"/>
            <a:ext cx="1409701" cy="1264047"/>
          </a:xfrm>
          <a:prstGeom prst="rect">
            <a:avLst/>
          </a:prstGeom>
        </p:spPr>
      </p:pic>
      <p:pic>
        <p:nvPicPr>
          <p:cNvPr id="9" name="Picture 9">
            <a:extLst>
              <a:ext uri="{FF2B5EF4-FFF2-40B4-BE49-F238E27FC236}">
                <a16:creationId xmlns:a16="http://schemas.microsoft.com/office/drawing/2014/main" id="{23CE2AA8-9CFD-5F49-B224-9455BC8FA06A}"/>
              </a:ext>
            </a:extLst>
          </p:cNvPr>
          <p:cNvPicPr>
            <a:picLocks noChangeAspect="1"/>
          </p:cNvPicPr>
          <p:nvPr/>
        </p:nvPicPr>
        <p:blipFill>
          <a:blip r:embed="rId4"/>
          <a:stretch>
            <a:fillRect/>
          </a:stretch>
        </p:blipFill>
        <p:spPr>
          <a:xfrm>
            <a:off x="5024804" y="2148986"/>
            <a:ext cx="1288806" cy="1281479"/>
          </a:xfrm>
          <a:prstGeom prst="rect">
            <a:avLst/>
          </a:prstGeom>
        </p:spPr>
      </p:pic>
      <p:pic>
        <p:nvPicPr>
          <p:cNvPr id="10" name="Picture 10">
            <a:extLst>
              <a:ext uri="{FF2B5EF4-FFF2-40B4-BE49-F238E27FC236}">
                <a16:creationId xmlns:a16="http://schemas.microsoft.com/office/drawing/2014/main" id="{19165DCE-A8C3-C607-ED56-2D2506CBAAFB}"/>
              </a:ext>
            </a:extLst>
          </p:cNvPr>
          <p:cNvPicPr>
            <a:picLocks noChangeAspect="1"/>
          </p:cNvPicPr>
          <p:nvPr/>
        </p:nvPicPr>
        <p:blipFill>
          <a:blip r:embed="rId5"/>
          <a:stretch>
            <a:fillRect/>
          </a:stretch>
        </p:blipFill>
        <p:spPr>
          <a:xfrm>
            <a:off x="1991457" y="2170966"/>
            <a:ext cx="1263162" cy="1263162"/>
          </a:xfrm>
          <a:prstGeom prst="rect">
            <a:avLst/>
          </a:prstGeom>
        </p:spPr>
      </p:pic>
      <p:pic>
        <p:nvPicPr>
          <p:cNvPr id="11" name="Picture 11">
            <a:extLst>
              <a:ext uri="{FF2B5EF4-FFF2-40B4-BE49-F238E27FC236}">
                <a16:creationId xmlns:a16="http://schemas.microsoft.com/office/drawing/2014/main" id="{8948F8A7-FAC9-2F42-B4F0-E01E8B632BC2}"/>
              </a:ext>
            </a:extLst>
          </p:cNvPr>
          <p:cNvPicPr>
            <a:picLocks noChangeAspect="1"/>
          </p:cNvPicPr>
          <p:nvPr/>
        </p:nvPicPr>
        <p:blipFill>
          <a:blip r:embed="rId6"/>
          <a:stretch>
            <a:fillRect/>
          </a:stretch>
        </p:blipFill>
        <p:spPr>
          <a:xfrm>
            <a:off x="463794" y="2189284"/>
            <a:ext cx="1219201" cy="1219201"/>
          </a:xfrm>
          <a:prstGeom prst="rect">
            <a:avLst/>
          </a:prstGeom>
        </p:spPr>
      </p:pic>
      <p:pic>
        <p:nvPicPr>
          <p:cNvPr id="12" name="Picture 12">
            <a:extLst>
              <a:ext uri="{FF2B5EF4-FFF2-40B4-BE49-F238E27FC236}">
                <a16:creationId xmlns:a16="http://schemas.microsoft.com/office/drawing/2014/main" id="{58B13113-4446-5C61-672C-133BEDC40C6A}"/>
              </a:ext>
            </a:extLst>
          </p:cNvPr>
          <p:cNvPicPr>
            <a:picLocks noChangeAspect="1"/>
          </p:cNvPicPr>
          <p:nvPr/>
        </p:nvPicPr>
        <p:blipFill>
          <a:blip r:embed="rId7"/>
          <a:stretch>
            <a:fillRect/>
          </a:stretch>
        </p:blipFill>
        <p:spPr>
          <a:xfrm>
            <a:off x="5871064" y="3478823"/>
            <a:ext cx="1263162" cy="1263162"/>
          </a:xfrm>
          <a:prstGeom prst="rect">
            <a:avLst/>
          </a:prstGeom>
        </p:spPr>
      </p:pic>
      <p:pic>
        <p:nvPicPr>
          <p:cNvPr id="13" name="Picture 13">
            <a:extLst>
              <a:ext uri="{FF2B5EF4-FFF2-40B4-BE49-F238E27FC236}">
                <a16:creationId xmlns:a16="http://schemas.microsoft.com/office/drawing/2014/main" id="{2BDEDC68-0523-FD94-6BD2-0D778FC29502}"/>
              </a:ext>
            </a:extLst>
          </p:cNvPr>
          <p:cNvPicPr>
            <a:picLocks noChangeAspect="1"/>
          </p:cNvPicPr>
          <p:nvPr/>
        </p:nvPicPr>
        <p:blipFill>
          <a:blip r:embed="rId8"/>
          <a:stretch>
            <a:fillRect/>
          </a:stretch>
        </p:blipFill>
        <p:spPr>
          <a:xfrm>
            <a:off x="3618035" y="2170965"/>
            <a:ext cx="1200884" cy="1215538"/>
          </a:xfrm>
          <a:prstGeom prst="rect">
            <a:avLst/>
          </a:prstGeom>
        </p:spPr>
      </p:pic>
      <p:pic>
        <p:nvPicPr>
          <p:cNvPr id="14" name="Picture 14">
            <a:extLst>
              <a:ext uri="{FF2B5EF4-FFF2-40B4-BE49-F238E27FC236}">
                <a16:creationId xmlns:a16="http://schemas.microsoft.com/office/drawing/2014/main" id="{E2A64612-6B06-EEE6-1727-A64FC80D5488}"/>
              </a:ext>
            </a:extLst>
          </p:cNvPr>
          <p:cNvPicPr>
            <a:picLocks noChangeAspect="1"/>
          </p:cNvPicPr>
          <p:nvPr/>
        </p:nvPicPr>
        <p:blipFill>
          <a:blip r:embed="rId9"/>
          <a:stretch>
            <a:fillRect/>
          </a:stretch>
        </p:blipFill>
        <p:spPr>
          <a:xfrm>
            <a:off x="1035294" y="3471496"/>
            <a:ext cx="1230191" cy="1230191"/>
          </a:xfrm>
          <a:prstGeom prst="rect">
            <a:avLst/>
          </a:prstGeom>
        </p:spPr>
      </p:pic>
      <p:pic>
        <p:nvPicPr>
          <p:cNvPr id="15" name="Picture 15">
            <a:extLst>
              <a:ext uri="{FF2B5EF4-FFF2-40B4-BE49-F238E27FC236}">
                <a16:creationId xmlns:a16="http://schemas.microsoft.com/office/drawing/2014/main" id="{EA854443-96F2-3F71-7F35-BFD56B1EBB6C}"/>
              </a:ext>
            </a:extLst>
          </p:cNvPr>
          <p:cNvPicPr>
            <a:picLocks noChangeAspect="1"/>
          </p:cNvPicPr>
          <p:nvPr/>
        </p:nvPicPr>
        <p:blipFill>
          <a:blip r:embed="rId10"/>
          <a:stretch>
            <a:fillRect/>
          </a:stretch>
        </p:blipFill>
        <p:spPr>
          <a:xfrm>
            <a:off x="6563458" y="2148986"/>
            <a:ext cx="1237518" cy="1237518"/>
          </a:xfrm>
          <a:prstGeom prst="rect">
            <a:avLst/>
          </a:prstGeom>
        </p:spPr>
      </p:pic>
      <p:pic>
        <p:nvPicPr>
          <p:cNvPr id="16" name="Picture 16" descr="A dog sitting in a field&#10;&#10;Description automatically generated">
            <a:extLst>
              <a:ext uri="{FF2B5EF4-FFF2-40B4-BE49-F238E27FC236}">
                <a16:creationId xmlns:a16="http://schemas.microsoft.com/office/drawing/2014/main" id="{936CF9EB-62FD-6A67-6084-4D23CA24EB5D}"/>
              </a:ext>
            </a:extLst>
          </p:cNvPr>
          <p:cNvPicPr>
            <a:picLocks noChangeAspect="1"/>
          </p:cNvPicPr>
          <p:nvPr/>
        </p:nvPicPr>
        <p:blipFill>
          <a:blip r:embed="rId11"/>
          <a:stretch>
            <a:fillRect/>
          </a:stretch>
        </p:blipFill>
        <p:spPr>
          <a:xfrm>
            <a:off x="4431323" y="3471496"/>
            <a:ext cx="1237518" cy="1237518"/>
          </a:xfrm>
          <a:prstGeom prst="rect">
            <a:avLst/>
          </a:prstGeom>
        </p:spPr>
      </p:pic>
      <p:sp>
        <p:nvSpPr>
          <p:cNvPr id="17" name="TextBox 16">
            <a:extLst>
              <a:ext uri="{FF2B5EF4-FFF2-40B4-BE49-F238E27FC236}">
                <a16:creationId xmlns:a16="http://schemas.microsoft.com/office/drawing/2014/main" id="{971F3604-5490-F9BC-BC1B-7107E39974E6}"/>
              </a:ext>
            </a:extLst>
          </p:cNvPr>
          <p:cNvSpPr txBox="1"/>
          <p:nvPr/>
        </p:nvSpPr>
        <p:spPr>
          <a:xfrm>
            <a:off x="1989667" y="2151265"/>
            <a:ext cx="246915" cy="55553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pPr>
            <a:r>
              <a:rPr lang="en-US">
                <a:solidFill>
                  <a:srgbClr val="FF0000"/>
                </a:solidFill>
              </a:rPr>
              <a:t>2</a:t>
            </a:r>
          </a:p>
          <a:p>
            <a:pPr algn="l"/>
            <a:endParaRPr lang="en-US">
              <a:solidFill>
                <a:srgbClr val="FF0000"/>
              </a:solidFill>
            </a:endParaRPr>
          </a:p>
        </p:txBody>
      </p:sp>
      <p:sp>
        <p:nvSpPr>
          <p:cNvPr id="23" name="TextBox 22">
            <a:extLst>
              <a:ext uri="{FF2B5EF4-FFF2-40B4-BE49-F238E27FC236}">
                <a16:creationId xmlns:a16="http://schemas.microsoft.com/office/drawing/2014/main" id="{55068659-438D-FF2D-2D60-DAF03C5CF5A1}"/>
              </a:ext>
            </a:extLst>
          </p:cNvPr>
          <p:cNvSpPr txBox="1"/>
          <p:nvPr/>
        </p:nvSpPr>
        <p:spPr>
          <a:xfrm>
            <a:off x="3575945" y="2165919"/>
            <a:ext cx="246915" cy="55553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pPr>
            <a:r>
              <a:rPr lang="en-US">
                <a:solidFill>
                  <a:srgbClr val="FF0000"/>
                </a:solidFill>
              </a:rPr>
              <a:t>3</a:t>
            </a:r>
          </a:p>
          <a:p>
            <a:pPr algn="l"/>
            <a:endParaRPr lang="en-US">
              <a:solidFill>
                <a:srgbClr val="FF0000"/>
              </a:solidFill>
            </a:endParaRPr>
          </a:p>
        </p:txBody>
      </p:sp>
      <p:sp>
        <p:nvSpPr>
          <p:cNvPr id="25" name="TextBox 24">
            <a:extLst>
              <a:ext uri="{FF2B5EF4-FFF2-40B4-BE49-F238E27FC236}">
                <a16:creationId xmlns:a16="http://schemas.microsoft.com/office/drawing/2014/main" id="{FC1E403D-5976-D25C-BEAC-007332D64CE7}"/>
              </a:ext>
            </a:extLst>
          </p:cNvPr>
          <p:cNvSpPr txBox="1"/>
          <p:nvPr/>
        </p:nvSpPr>
        <p:spPr>
          <a:xfrm>
            <a:off x="5023014" y="2151265"/>
            <a:ext cx="246915" cy="55553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pPr>
            <a:r>
              <a:rPr lang="en-US">
                <a:solidFill>
                  <a:srgbClr val="FF0000"/>
                </a:solidFill>
              </a:rPr>
              <a:t>4</a:t>
            </a:r>
          </a:p>
          <a:p>
            <a:pPr algn="l"/>
            <a:endParaRPr lang="en-US">
              <a:solidFill>
                <a:srgbClr val="FF0000"/>
              </a:solidFill>
            </a:endParaRPr>
          </a:p>
        </p:txBody>
      </p:sp>
      <p:sp>
        <p:nvSpPr>
          <p:cNvPr id="26" name="TextBox 25">
            <a:extLst>
              <a:ext uri="{FF2B5EF4-FFF2-40B4-BE49-F238E27FC236}">
                <a16:creationId xmlns:a16="http://schemas.microsoft.com/office/drawing/2014/main" id="{888D8ACA-5138-5FE5-4B63-AD1ADA31A033}"/>
              </a:ext>
            </a:extLst>
          </p:cNvPr>
          <p:cNvSpPr txBox="1"/>
          <p:nvPr/>
        </p:nvSpPr>
        <p:spPr>
          <a:xfrm>
            <a:off x="6499389" y="2132947"/>
            <a:ext cx="246915" cy="55553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pPr>
            <a:r>
              <a:rPr lang="en-US">
                <a:solidFill>
                  <a:srgbClr val="FF0000"/>
                </a:solidFill>
              </a:rPr>
              <a:t>5</a:t>
            </a:r>
          </a:p>
          <a:p>
            <a:pPr algn="l"/>
            <a:endParaRPr lang="en-US">
              <a:solidFill>
                <a:srgbClr val="FF0000"/>
              </a:solidFill>
            </a:endParaRPr>
          </a:p>
        </p:txBody>
      </p:sp>
      <p:sp>
        <p:nvSpPr>
          <p:cNvPr id="27" name="TextBox 26">
            <a:extLst>
              <a:ext uri="{FF2B5EF4-FFF2-40B4-BE49-F238E27FC236}">
                <a16:creationId xmlns:a16="http://schemas.microsoft.com/office/drawing/2014/main" id="{99A00F6B-C604-0DAC-45B0-2CB1544DF578}"/>
              </a:ext>
            </a:extLst>
          </p:cNvPr>
          <p:cNvSpPr txBox="1"/>
          <p:nvPr/>
        </p:nvSpPr>
        <p:spPr>
          <a:xfrm>
            <a:off x="1033504" y="3477438"/>
            <a:ext cx="246915" cy="55553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pPr>
            <a:r>
              <a:rPr lang="en-US">
                <a:solidFill>
                  <a:srgbClr val="FF0000"/>
                </a:solidFill>
              </a:rPr>
              <a:t>6</a:t>
            </a:r>
          </a:p>
          <a:p>
            <a:pPr algn="l"/>
            <a:endParaRPr lang="en-US">
              <a:solidFill>
                <a:srgbClr val="FF0000"/>
              </a:solidFill>
            </a:endParaRPr>
          </a:p>
        </p:txBody>
      </p:sp>
      <p:sp>
        <p:nvSpPr>
          <p:cNvPr id="29" name="TextBox 28">
            <a:extLst>
              <a:ext uri="{FF2B5EF4-FFF2-40B4-BE49-F238E27FC236}">
                <a16:creationId xmlns:a16="http://schemas.microsoft.com/office/drawing/2014/main" id="{8F453F7E-0617-9BA7-6A3B-DADE45AF1E7F}"/>
              </a:ext>
            </a:extLst>
          </p:cNvPr>
          <p:cNvSpPr txBox="1"/>
          <p:nvPr/>
        </p:nvSpPr>
        <p:spPr>
          <a:xfrm>
            <a:off x="2619783" y="3528726"/>
            <a:ext cx="246915" cy="55553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pPr>
            <a:r>
              <a:rPr lang="en-US">
                <a:solidFill>
                  <a:srgbClr val="FF0000"/>
                </a:solidFill>
              </a:rPr>
              <a:t>7</a:t>
            </a:r>
          </a:p>
          <a:p>
            <a:pPr algn="l"/>
            <a:endParaRPr lang="en-US">
              <a:solidFill>
                <a:srgbClr val="FF0000"/>
              </a:solidFill>
            </a:endParaRPr>
          </a:p>
        </p:txBody>
      </p:sp>
      <p:sp>
        <p:nvSpPr>
          <p:cNvPr id="30" name="TextBox 29">
            <a:extLst>
              <a:ext uri="{FF2B5EF4-FFF2-40B4-BE49-F238E27FC236}">
                <a16:creationId xmlns:a16="http://schemas.microsoft.com/office/drawing/2014/main" id="{1602BBE1-990A-D624-3D25-616A740CD247}"/>
              </a:ext>
            </a:extLst>
          </p:cNvPr>
          <p:cNvSpPr txBox="1"/>
          <p:nvPr/>
        </p:nvSpPr>
        <p:spPr>
          <a:xfrm>
            <a:off x="4429533" y="3477438"/>
            <a:ext cx="246915" cy="55553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pPr>
            <a:r>
              <a:rPr lang="en-US">
                <a:solidFill>
                  <a:srgbClr val="FF0000"/>
                </a:solidFill>
              </a:rPr>
              <a:t>8</a:t>
            </a:r>
          </a:p>
          <a:p>
            <a:pPr algn="l"/>
            <a:endParaRPr lang="en-US">
              <a:solidFill>
                <a:srgbClr val="FF0000"/>
              </a:solidFill>
            </a:endParaRPr>
          </a:p>
        </p:txBody>
      </p:sp>
      <p:sp>
        <p:nvSpPr>
          <p:cNvPr id="31" name="TextBox 30">
            <a:extLst>
              <a:ext uri="{FF2B5EF4-FFF2-40B4-BE49-F238E27FC236}">
                <a16:creationId xmlns:a16="http://schemas.microsoft.com/office/drawing/2014/main" id="{31D2A1D4-4D79-671C-112D-8BECC19E108B}"/>
              </a:ext>
            </a:extLst>
          </p:cNvPr>
          <p:cNvSpPr txBox="1"/>
          <p:nvPr/>
        </p:nvSpPr>
        <p:spPr>
          <a:xfrm>
            <a:off x="5828975" y="3477438"/>
            <a:ext cx="246915" cy="55553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pPr>
            <a:r>
              <a:rPr lang="en-US">
                <a:solidFill>
                  <a:srgbClr val="FF0000"/>
                </a:solidFill>
              </a:rPr>
              <a:t>9</a:t>
            </a:r>
          </a:p>
          <a:p>
            <a:pPr algn="l"/>
            <a:endParaRPr lang="en-US">
              <a:solidFill>
                <a:srgbClr val="FF0000"/>
              </a:solidFill>
            </a:endParaRPr>
          </a:p>
        </p:txBody>
      </p:sp>
      <p:sp>
        <p:nvSpPr>
          <p:cNvPr id="32" name="TextBox 31">
            <a:extLst>
              <a:ext uri="{FF2B5EF4-FFF2-40B4-BE49-F238E27FC236}">
                <a16:creationId xmlns:a16="http://schemas.microsoft.com/office/drawing/2014/main" id="{C772731F-AF5B-C753-2380-128039BFB320}"/>
              </a:ext>
            </a:extLst>
          </p:cNvPr>
          <p:cNvSpPr txBox="1"/>
          <p:nvPr/>
        </p:nvSpPr>
        <p:spPr>
          <a:xfrm>
            <a:off x="462003" y="2151264"/>
            <a:ext cx="246915" cy="55553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pPr>
            <a:r>
              <a:rPr lang="en-US">
                <a:solidFill>
                  <a:srgbClr val="FF0000"/>
                </a:solidFill>
              </a:rPr>
              <a:t>1</a:t>
            </a:r>
          </a:p>
          <a:p>
            <a:pPr algn="l"/>
            <a:endParaRPr lang="en-US">
              <a:solidFill>
                <a:srgbClr val="FF0000"/>
              </a:solidFill>
            </a:endParaRPr>
          </a:p>
        </p:txBody>
      </p:sp>
    </p:spTree>
    <p:extLst>
      <p:ext uri="{BB962C8B-B14F-4D97-AF65-F5344CB8AC3E}">
        <p14:creationId xmlns:p14="http://schemas.microsoft.com/office/powerpoint/2010/main" val="2285263314"/>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2056F-76F7-8E02-5E2B-AF56491FD430}"/>
              </a:ext>
            </a:extLst>
          </p:cNvPr>
          <p:cNvSpPr>
            <a:spLocks noGrp="1"/>
          </p:cNvSpPr>
          <p:nvPr>
            <p:ph type="title"/>
          </p:nvPr>
        </p:nvSpPr>
        <p:spPr/>
        <p:txBody>
          <a:bodyPr>
            <a:normAutofit fontScale="90000"/>
          </a:bodyPr>
          <a:lstStyle/>
          <a:p>
            <a:r>
              <a:rPr lang="en-US"/>
              <a:t>Empiricists</a:t>
            </a:r>
          </a:p>
        </p:txBody>
      </p:sp>
      <p:sp>
        <p:nvSpPr>
          <p:cNvPr id="3" name="Text Placeholder 2">
            <a:extLst>
              <a:ext uri="{FF2B5EF4-FFF2-40B4-BE49-F238E27FC236}">
                <a16:creationId xmlns:a16="http://schemas.microsoft.com/office/drawing/2014/main" id="{41EA4A67-5D97-BAB2-6040-F82D7259AF7E}"/>
              </a:ext>
            </a:extLst>
          </p:cNvPr>
          <p:cNvSpPr>
            <a:spLocks noGrp="1"/>
          </p:cNvSpPr>
          <p:nvPr>
            <p:ph type="body" idx="1"/>
          </p:nvPr>
        </p:nvSpPr>
        <p:spPr/>
        <p:txBody>
          <a:bodyPr/>
          <a:lstStyle/>
          <a:p>
            <a:r>
              <a:rPr lang="en-US"/>
              <a:t>Variations generated by the decoder diffusion model</a:t>
            </a:r>
          </a:p>
          <a:p>
            <a:pPr marL="114300" indent="0">
              <a:lnSpc>
                <a:spcPct val="114999"/>
              </a:lnSpc>
              <a:buNone/>
            </a:pPr>
            <a:endParaRPr lang="en-US"/>
          </a:p>
        </p:txBody>
      </p:sp>
      <p:sp>
        <p:nvSpPr>
          <p:cNvPr id="4" name="Slide Number Placeholder 3">
            <a:extLst>
              <a:ext uri="{FF2B5EF4-FFF2-40B4-BE49-F238E27FC236}">
                <a16:creationId xmlns:a16="http://schemas.microsoft.com/office/drawing/2014/main" id="{477D4E66-DB27-7E29-A133-C81CD7F666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26</a:t>
            </a:fld>
            <a:endParaRPr lang="en"/>
          </a:p>
        </p:txBody>
      </p:sp>
      <p:sp>
        <p:nvSpPr>
          <p:cNvPr id="5" name="Text Placeholder 4">
            <a:extLst>
              <a:ext uri="{FF2B5EF4-FFF2-40B4-BE49-F238E27FC236}">
                <a16:creationId xmlns:a16="http://schemas.microsoft.com/office/drawing/2014/main" id="{EE26A6D4-613E-4074-562C-33D68094B655}"/>
              </a:ext>
            </a:extLst>
          </p:cNvPr>
          <p:cNvSpPr>
            <a:spLocks noGrp="1"/>
          </p:cNvSpPr>
          <p:nvPr>
            <p:ph type="body" idx="2"/>
          </p:nvPr>
        </p:nvSpPr>
        <p:spPr/>
        <p:txBody>
          <a:bodyPr/>
          <a:lstStyle/>
          <a:p>
            <a:pPr marL="139700" indent="0">
              <a:lnSpc>
                <a:spcPct val="114999"/>
              </a:lnSpc>
              <a:buNone/>
            </a:pPr>
            <a:r>
              <a:rPr lang="en-US" b="1"/>
              <a:t>👩🏽‍🔬: Iliana, Aayush, Boyuan</a:t>
            </a:r>
            <a:endParaRPr lang="en-US"/>
          </a:p>
        </p:txBody>
      </p:sp>
      <p:pic>
        <p:nvPicPr>
          <p:cNvPr id="6" name="Picture 6">
            <a:extLst>
              <a:ext uri="{FF2B5EF4-FFF2-40B4-BE49-F238E27FC236}">
                <a16:creationId xmlns:a16="http://schemas.microsoft.com/office/drawing/2014/main" id="{546BEB94-8DAB-99E0-5E4E-1FAC11792DEA}"/>
              </a:ext>
            </a:extLst>
          </p:cNvPr>
          <p:cNvPicPr>
            <a:picLocks noChangeAspect="1"/>
          </p:cNvPicPr>
          <p:nvPr/>
        </p:nvPicPr>
        <p:blipFill>
          <a:blip r:embed="rId2"/>
          <a:stretch>
            <a:fillRect/>
          </a:stretch>
        </p:blipFill>
        <p:spPr>
          <a:xfrm>
            <a:off x="68141" y="2074506"/>
            <a:ext cx="9011382" cy="1782134"/>
          </a:xfrm>
          <a:prstGeom prst="rect">
            <a:avLst/>
          </a:prstGeom>
        </p:spPr>
      </p:pic>
    </p:spTree>
    <p:extLst>
      <p:ext uri="{BB962C8B-B14F-4D97-AF65-F5344CB8AC3E}">
        <p14:creationId xmlns:p14="http://schemas.microsoft.com/office/powerpoint/2010/main" val="1444138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12602-2CE2-9667-D9B4-1476A673A257}"/>
              </a:ext>
            </a:extLst>
          </p:cNvPr>
          <p:cNvSpPr>
            <a:spLocks noGrp="1"/>
          </p:cNvSpPr>
          <p:nvPr>
            <p:ph type="title"/>
          </p:nvPr>
        </p:nvSpPr>
        <p:spPr/>
        <p:txBody>
          <a:bodyPr>
            <a:normAutofit fontScale="90000"/>
          </a:bodyPr>
          <a:lstStyle/>
          <a:p>
            <a:r>
              <a:rPr lang="en-US"/>
              <a:t>Empiricists</a:t>
            </a:r>
          </a:p>
        </p:txBody>
      </p:sp>
      <p:sp>
        <p:nvSpPr>
          <p:cNvPr id="3" name="Text Placeholder 2">
            <a:extLst>
              <a:ext uri="{FF2B5EF4-FFF2-40B4-BE49-F238E27FC236}">
                <a16:creationId xmlns:a16="http://schemas.microsoft.com/office/drawing/2014/main" id="{0F9CD9BB-F5AE-9FFA-0DE2-27518DB15654}"/>
              </a:ext>
            </a:extLst>
          </p:cNvPr>
          <p:cNvSpPr>
            <a:spLocks noGrp="1"/>
          </p:cNvSpPr>
          <p:nvPr>
            <p:ph type="body" idx="1"/>
          </p:nvPr>
        </p:nvSpPr>
        <p:spPr>
          <a:xfrm>
            <a:off x="311700" y="1152475"/>
            <a:ext cx="8520600" cy="3017083"/>
          </a:xfrm>
        </p:spPr>
        <p:txBody>
          <a:bodyPr/>
          <a:lstStyle/>
          <a:p>
            <a:r>
              <a:rPr lang="en-US"/>
              <a:t>A cubist painting of a </a:t>
            </a:r>
            <a:r>
              <a:rPr lang="en-US" err="1"/>
              <a:t>Yakutian</a:t>
            </a:r>
            <a:r>
              <a:rPr lang="en-US"/>
              <a:t> Laika dog in a field with sunglasses</a:t>
            </a:r>
          </a:p>
          <a:p>
            <a:pPr>
              <a:lnSpc>
                <a:spcPct val="114999"/>
              </a:lnSpc>
            </a:pPr>
            <a:endParaRPr lang="en-US"/>
          </a:p>
          <a:p>
            <a:pPr>
              <a:lnSpc>
                <a:spcPct val="114999"/>
              </a:lnSpc>
            </a:pPr>
            <a:endParaRPr lang="en-US"/>
          </a:p>
          <a:p>
            <a:pPr>
              <a:lnSpc>
                <a:spcPct val="114999"/>
              </a:lnSpc>
            </a:pPr>
            <a:endParaRPr lang="en-US"/>
          </a:p>
          <a:p>
            <a:pPr>
              <a:lnSpc>
                <a:spcPct val="114999"/>
              </a:lnSpc>
            </a:pPr>
            <a:endParaRPr lang="en-US"/>
          </a:p>
          <a:p>
            <a:pPr>
              <a:lnSpc>
                <a:spcPct val="114999"/>
              </a:lnSpc>
            </a:pPr>
            <a:endParaRPr lang="en-US"/>
          </a:p>
          <a:p>
            <a:pPr>
              <a:lnSpc>
                <a:spcPct val="114999"/>
              </a:lnSpc>
            </a:pPr>
            <a:endParaRPr lang="en-US"/>
          </a:p>
          <a:p>
            <a:pPr marL="114300" indent="0">
              <a:lnSpc>
                <a:spcPct val="114999"/>
              </a:lnSpc>
              <a:buNone/>
            </a:pPr>
            <a:endParaRPr lang="en-US"/>
          </a:p>
        </p:txBody>
      </p:sp>
      <p:sp>
        <p:nvSpPr>
          <p:cNvPr id="4" name="Slide Number Placeholder 3">
            <a:extLst>
              <a:ext uri="{FF2B5EF4-FFF2-40B4-BE49-F238E27FC236}">
                <a16:creationId xmlns:a16="http://schemas.microsoft.com/office/drawing/2014/main" id="{367E147A-072B-332A-BDC4-22BD986662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27</a:t>
            </a:fld>
            <a:endParaRPr lang="en"/>
          </a:p>
        </p:txBody>
      </p:sp>
      <p:sp>
        <p:nvSpPr>
          <p:cNvPr id="7" name="Text Placeholder 4">
            <a:extLst>
              <a:ext uri="{FF2B5EF4-FFF2-40B4-BE49-F238E27FC236}">
                <a16:creationId xmlns:a16="http://schemas.microsoft.com/office/drawing/2014/main" id="{4138CD6E-6BDD-5F29-3E7A-455F02842176}"/>
              </a:ext>
            </a:extLst>
          </p:cNvPr>
          <p:cNvSpPr txBox="1">
            <a:spLocks/>
          </p:cNvSpPr>
          <p:nvPr/>
        </p:nvSpPr>
        <p:spPr>
          <a:xfrm>
            <a:off x="103" y="4690838"/>
            <a:ext cx="3155100" cy="4539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139700" indent="0">
              <a:lnSpc>
                <a:spcPct val="114999"/>
              </a:lnSpc>
              <a:buFont typeface="Corbel"/>
              <a:buNone/>
            </a:pPr>
            <a:r>
              <a:rPr lang="en-US" b="1"/>
              <a:t>👩🏽‍🔬: Iliana, Aayush, Boyuan</a:t>
            </a:r>
            <a:endParaRPr lang="en-US"/>
          </a:p>
        </p:txBody>
      </p:sp>
      <p:pic>
        <p:nvPicPr>
          <p:cNvPr id="8" name="Picture 8">
            <a:extLst>
              <a:ext uri="{FF2B5EF4-FFF2-40B4-BE49-F238E27FC236}">
                <a16:creationId xmlns:a16="http://schemas.microsoft.com/office/drawing/2014/main" id="{B9217AA6-4833-3AB8-ED00-C0C8284C3963}"/>
              </a:ext>
            </a:extLst>
          </p:cNvPr>
          <p:cNvPicPr>
            <a:picLocks noChangeAspect="1"/>
          </p:cNvPicPr>
          <p:nvPr/>
        </p:nvPicPr>
        <p:blipFill>
          <a:blip r:embed="rId2"/>
          <a:stretch>
            <a:fillRect/>
          </a:stretch>
        </p:blipFill>
        <p:spPr>
          <a:xfrm>
            <a:off x="635977" y="1850111"/>
            <a:ext cx="7839074" cy="1926856"/>
          </a:xfrm>
          <a:prstGeom prst="rect">
            <a:avLst/>
          </a:prstGeom>
        </p:spPr>
      </p:pic>
    </p:spTree>
    <p:extLst>
      <p:ext uri="{BB962C8B-B14F-4D97-AF65-F5344CB8AC3E}">
        <p14:creationId xmlns:p14="http://schemas.microsoft.com/office/powerpoint/2010/main" val="3214968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12602-2CE2-9667-D9B4-1476A673A257}"/>
              </a:ext>
            </a:extLst>
          </p:cNvPr>
          <p:cNvSpPr>
            <a:spLocks noGrp="1"/>
          </p:cNvSpPr>
          <p:nvPr>
            <p:ph type="title"/>
          </p:nvPr>
        </p:nvSpPr>
        <p:spPr/>
        <p:txBody>
          <a:bodyPr>
            <a:normAutofit fontScale="90000"/>
          </a:bodyPr>
          <a:lstStyle/>
          <a:p>
            <a:r>
              <a:rPr lang="en-US"/>
              <a:t>Empiricists</a:t>
            </a:r>
          </a:p>
        </p:txBody>
      </p:sp>
      <p:sp>
        <p:nvSpPr>
          <p:cNvPr id="3" name="Text Placeholder 2">
            <a:extLst>
              <a:ext uri="{FF2B5EF4-FFF2-40B4-BE49-F238E27FC236}">
                <a16:creationId xmlns:a16="http://schemas.microsoft.com/office/drawing/2014/main" id="{0F9CD9BB-F5AE-9FFA-0DE2-27518DB15654}"/>
              </a:ext>
            </a:extLst>
          </p:cNvPr>
          <p:cNvSpPr>
            <a:spLocks noGrp="1"/>
          </p:cNvSpPr>
          <p:nvPr>
            <p:ph type="body" idx="1"/>
          </p:nvPr>
        </p:nvSpPr>
        <p:spPr>
          <a:xfrm>
            <a:off x="311700" y="1152475"/>
            <a:ext cx="8520600" cy="3017083"/>
          </a:xfrm>
        </p:spPr>
        <p:txBody>
          <a:bodyPr/>
          <a:lstStyle/>
          <a:p>
            <a:pPr>
              <a:lnSpc>
                <a:spcPct val="114999"/>
              </a:lnSpc>
            </a:pPr>
            <a:r>
              <a:rPr lang="en-US"/>
              <a:t>A </a:t>
            </a:r>
            <a:r>
              <a:rPr lang="en-US" err="1"/>
              <a:t>Yakutian</a:t>
            </a:r>
            <a:r>
              <a:rPr lang="en-US"/>
              <a:t> Laika dog in a field with sunglasses in anime style</a:t>
            </a:r>
          </a:p>
          <a:p>
            <a:pPr>
              <a:lnSpc>
                <a:spcPct val="114999"/>
              </a:lnSpc>
            </a:pPr>
            <a:endParaRPr lang="en-US"/>
          </a:p>
          <a:p>
            <a:pPr>
              <a:lnSpc>
                <a:spcPct val="114999"/>
              </a:lnSpc>
            </a:pPr>
            <a:endParaRPr lang="en-US"/>
          </a:p>
          <a:p>
            <a:pPr>
              <a:lnSpc>
                <a:spcPct val="114999"/>
              </a:lnSpc>
            </a:pPr>
            <a:endParaRPr lang="en-US"/>
          </a:p>
          <a:p>
            <a:pPr>
              <a:lnSpc>
                <a:spcPct val="114999"/>
              </a:lnSpc>
            </a:pPr>
            <a:endParaRPr lang="en-US"/>
          </a:p>
          <a:p>
            <a:pPr>
              <a:lnSpc>
                <a:spcPct val="114999"/>
              </a:lnSpc>
            </a:pPr>
            <a:endParaRPr lang="en-US"/>
          </a:p>
          <a:p>
            <a:pPr marL="114300" indent="0">
              <a:lnSpc>
                <a:spcPct val="114999"/>
              </a:lnSpc>
              <a:buNone/>
            </a:pPr>
            <a:endParaRPr lang="en-US"/>
          </a:p>
        </p:txBody>
      </p:sp>
      <p:sp>
        <p:nvSpPr>
          <p:cNvPr id="4" name="Slide Number Placeholder 3">
            <a:extLst>
              <a:ext uri="{FF2B5EF4-FFF2-40B4-BE49-F238E27FC236}">
                <a16:creationId xmlns:a16="http://schemas.microsoft.com/office/drawing/2014/main" id="{367E147A-072B-332A-BDC4-22BD986662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28</a:t>
            </a:fld>
            <a:endParaRPr lang="en"/>
          </a:p>
        </p:txBody>
      </p:sp>
      <p:sp>
        <p:nvSpPr>
          <p:cNvPr id="7" name="Text Placeholder 4">
            <a:extLst>
              <a:ext uri="{FF2B5EF4-FFF2-40B4-BE49-F238E27FC236}">
                <a16:creationId xmlns:a16="http://schemas.microsoft.com/office/drawing/2014/main" id="{4138CD6E-6BDD-5F29-3E7A-455F02842176}"/>
              </a:ext>
            </a:extLst>
          </p:cNvPr>
          <p:cNvSpPr txBox="1">
            <a:spLocks/>
          </p:cNvSpPr>
          <p:nvPr/>
        </p:nvSpPr>
        <p:spPr>
          <a:xfrm>
            <a:off x="103" y="4690838"/>
            <a:ext cx="3155100" cy="4539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139700" indent="0">
              <a:lnSpc>
                <a:spcPct val="114999"/>
              </a:lnSpc>
              <a:buFont typeface="Corbel"/>
              <a:buNone/>
            </a:pPr>
            <a:r>
              <a:rPr lang="en-US" b="1"/>
              <a:t>👩🏽‍🔬: Iliana, Aayush, Boyuan</a:t>
            </a:r>
            <a:endParaRPr lang="en-US"/>
          </a:p>
        </p:txBody>
      </p:sp>
      <p:pic>
        <p:nvPicPr>
          <p:cNvPr id="5" name="Picture 5" descr="Graphical user interface, application&#10;&#10;Description automatically generated">
            <a:extLst>
              <a:ext uri="{FF2B5EF4-FFF2-40B4-BE49-F238E27FC236}">
                <a16:creationId xmlns:a16="http://schemas.microsoft.com/office/drawing/2014/main" id="{FBB2D869-B50D-B3D3-0A18-06E164E0BA46}"/>
              </a:ext>
            </a:extLst>
          </p:cNvPr>
          <p:cNvPicPr>
            <a:picLocks noChangeAspect="1"/>
          </p:cNvPicPr>
          <p:nvPr/>
        </p:nvPicPr>
        <p:blipFill>
          <a:blip r:embed="rId2"/>
          <a:stretch>
            <a:fillRect/>
          </a:stretch>
        </p:blipFill>
        <p:spPr>
          <a:xfrm>
            <a:off x="753207" y="1720340"/>
            <a:ext cx="7637584" cy="1882331"/>
          </a:xfrm>
          <a:prstGeom prst="rect">
            <a:avLst/>
          </a:prstGeom>
        </p:spPr>
      </p:pic>
    </p:spTree>
    <p:extLst>
      <p:ext uri="{BB962C8B-B14F-4D97-AF65-F5344CB8AC3E}">
        <p14:creationId xmlns:p14="http://schemas.microsoft.com/office/powerpoint/2010/main" val="41694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12602-2CE2-9667-D9B4-1476A673A257}"/>
              </a:ext>
            </a:extLst>
          </p:cNvPr>
          <p:cNvSpPr>
            <a:spLocks noGrp="1"/>
          </p:cNvSpPr>
          <p:nvPr>
            <p:ph type="title"/>
          </p:nvPr>
        </p:nvSpPr>
        <p:spPr/>
        <p:txBody>
          <a:bodyPr>
            <a:normAutofit fontScale="90000"/>
          </a:bodyPr>
          <a:lstStyle/>
          <a:p>
            <a:r>
              <a:rPr lang="en-US"/>
              <a:t>Empiricists</a:t>
            </a:r>
          </a:p>
        </p:txBody>
      </p:sp>
      <p:sp>
        <p:nvSpPr>
          <p:cNvPr id="3" name="Text Placeholder 2">
            <a:extLst>
              <a:ext uri="{FF2B5EF4-FFF2-40B4-BE49-F238E27FC236}">
                <a16:creationId xmlns:a16="http://schemas.microsoft.com/office/drawing/2014/main" id="{0F9CD9BB-F5AE-9FFA-0DE2-27518DB15654}"/>
              </a:ext>
            </a:extLst>
          </p:cNvPr>
          <p:cNvSpPr>
            <a:spLocks noGrp="1"/>
          </p:cNvSpPr>
          <p:nvPr>
            <p:ph type="body" idx="1"/>
          </p:nvPr>
        </p:nvSpPr>
        <p:spPr>
          <a:xfrm>
            <a:off x="311700" y="1152475"/>
            <a:ext cx="8520600" cy="3017083"/>
          </a:xfrm>
        </p:spPr>
        <p:txBody>
          <a:bodyPr/>
          <a:lstStyle/>
          <a:p>
            <a:pPr>
              <a:lnSpc>
                <a:spcPct val="114999"/>
              </a:lnSpc>
            </a:pPr>
            <a:endParaRPr lang="en-US"/>
          </a:p>
          <a:p>
            <a:pPr>
              <a:lnSpc>
                <a:spcPct val="114999"/>
              </a:lnSpc>
            </a:pPr>
            <a:r>
              <a:rPr lang="en-US"/>
              <a:t>A </a:t>
            </a:r>
            <a:r>
              <a:rPr lang="en-US" err="1"/>
              <a:t>Yakutian</a:t>
            </a:r>
            <a:r>
              <a:rPr lang="en-US"/>
              <a:t> Laika dog in a space suit sipping a piña colada in the desert</a:t>
            </a:r>
          </a:p>
          <a:p>
            <a:pPr>
              <a:lnSpc>
                <a:spcPct val="114999"/>
              </a:lnSpc>
            </a:pPr>
            <a:endParaRPr lang="en-US"/>
          </a:p>
          <a:p>
            <a:pPr>
              <a:lnSpc>
                <a:spcPct val="114999"/>
              </a:lnSpc>
            </a:pPr>
            <a:endParaRPr lang="en-US"/>
          </a:p>
          <a:p>
            <a:pPr>
              <a:lnSpc>
                <a:spcPct val="114999"/>
              </a:lnSpc>
            </a:pPr>
            <a:endParaRPr lang="en-US"/>
          </a:p>
          <a:p>
            <a:pPr marL="114300" indent="0">
              <a:lnSpc>
                <a:spcPct val="114999"/>
              </a:lnSpc>
              <a:buNone/>
            </a:pPr>
            <a:endParaRPr lang="en-US"/>
          </a:p>
        </p:txBody>
      </p:sp>
      <p:sp>
        <p:nvSpPr>
          <p:cNvPr id="4" name="Slide Number Placeholder 3">
            <a:extLst>
              <a:ext uri="{FF2B5EF4-FFF2-40B4-BE49-F238E27FC236}">
                <a16:creationId xmlns:a16="http://schemas.microsoft.com/office/drawing/2014/main" id="{367E147A-072B-332A-BDC4-22BD986662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29</a:t>
            </a:fld>
            <a:endParaRPr lang="en"/>
          </a:p>
        </p:txBody>
      </p:sp>
      <p:sp>
        <p:nvSpPr>
          <p:cNvPr id="7" name="Text Placeholder 4">
            <a:extLst>
              <a:ext uri="{FF2B5EF4-FFF2-40B4-BE49-F238E27FC236}">
                <a16:creationId xmlns:a16="http://schemas.microsoft.com/office/drawing/2014/main" id="{4138CD6E-6BDD-5F29-3E7A-455F02842176}"/>
              </a:ext>
            </a:extLst>
          </p:cNvPr>
          <p:cNvSpPr txBox="1">
            <a:spLocks/>
          </p:cNvSpPr>
          <p:nvPr/>
        </p:nvSpPr>
        <p:spPr>
          <a:xfrm>
            <a:off x="103" y="4690838"/>
            <a:ext cx="3155100" cy="4539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139700" indent="0">
              <a:lnSpc>
                <a:spcPct val="114999"/>
              </a:lnSpc>
              <a:buFont typeface="Corbel"/>
              <a:buNone/>
            </a:pPr>
            <a:r>
              <a:rPr lang="en-US" b="1"/>
              <a:t>👩🏽‍🔬: Iliana, Aayush, Boyuan</a:t>
            </a:r>
            <a:endParaRPr lang="en-US"/>
          </a:p>
        </p:txBody>
      </p:sp>
      <p:pic>
        <p:nvPicPr>
          <p:cNvPr id="6" name="Picture 7" descr="A picture containing text, automaton&#10;&#10;Description automatically generated">
            <a:extLst>
              <a:ext uri="{FF2B5EF4-FFF2-40B4-BE49-F238E27FC236}">
                <a16:creationId xmlns:a16="http://schemas.microsoft.com/office/drawing/2014/main" id="{A91D565B-627B-6DA1-737C-9CF32D5C5DCF}"/>
              </a:ext>
            </a:extLst>
          </p:cNvPr>
          <p:cNvPicPr>
            <a:picLocks noChangeAspect="1"/>
          </p:cNvPicPr>
          <p:nvPr/>
        </p:nvPicPr>
        <p:blipFill>
          <a:blip r:embed="rId2"/>
          <a:stretch>
            <a:fillRect/>
          </a:stretch>
        </p:blipFill>
        <p:spPr>
          <a:xfrm>
            <a:off x="863112" y="2121354"/>
            <a:ext cx="7516689" cy="1871610"/>
          </a:xfrm>
          <a:prstGeom prst="rect">
            <a:avLst/>
          </a:prstGeom>
        </p:spPr>
      </p:pic>
    </p:spTree>
    <p:extLst>
      <p:ext uri="{BB962C8B-B14F-4D97-AF65-F5344CB8AC3E}">
        <p14:creationId xmlns:p14="http://schemas.microsoft.com/office/powerpoint/2010/main" val="2388401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text, scene&#10;&#10;Description automatically generated">
            <a:extLst>
              <a:ext uri="{FF2B5EF4-FFF2-40B4-BE49-F238E27FC236}">
                <a16:creationId xmlns:a16="http://schemas.microsoft.com/office/drawing/2014/main" id="{33542C85-9664-2AF7-E358-96F538B277EE}"/>
              </a:ext>
            </a:extLst>
          </p:cNvPr>
          <p:cNvPicPr>
            <a:picLocks noChangeAspect="1"/>
          </p:cNvPicPr>
          <p:nvPr/>
        </p:nvPicPr>
        <p:blipFill>
          <a:blip r:embed="rId2"/>
          <a:stretch>
            <a:fillRect/>
          </a:stretch>
        </p:blipFill>
        <p:spPr>
          <a:xfrm>
            <a:off x="901793" y="447079"/>
            <a:ext cx="3272677" cy="4610732"/>
          </a:xfrm>
          <a:prstGeom prst="rect">
            <a:avLst/>
          </a:prstGeom>
        </p:spPr>
      </p:pic>
      <p:pic>
        <p:nvPicPr>
          <p:cNvPr id="4" name="Picture 4" descr="A picture containing text, sport, water sport, swimming&#10;&#10;Description automatically generated">
            <a:extLst>
              <a:ext uri="{FF2B5EF4-FFF2-40B4-BE49-F238E27FC236}">
                <a16:creationId xmlns:a16="http://schemas.microsoft.com/office/drawing/2014/main" id="{3229B8F4-7E77-9183-9BF4-DA74F5577302}"/>
              </a:ext>
            </a:extLst>
          </p:cNvPr>
          <p:cNvPicPr>
            <a:picLocks noChangeAspect="1"/>
          </p:cNvPicPr>
          <p:nvPr/>
        </p:nvPicPr>
        <p:blipFill rotWithShape="1">
          <a:blip r:embed="rId3"/>
          <a:srcRect r="-146" b="10000"/>
          <a:stretch/>
        </p:blipFill>
        <p:spPr>
          <a:xfrm>
            <a:off x="4968857" y="447115"/>
            <a:ext cx="3219392" cy="4610575"/>
          </a:xfrm>
          <a:prstGeom prst="rect">
            <a:avLst/>
          </a:prstGeom>
        </p:spPr>
      </p:pic>
    </p:spTree>
    <p:extLst>
      <p:ext uri="{BB962C8B-B14F-4D97-AF65-F5344CB8AC3E}">
        <p14:creationId xmlns:p14="http://schemas.microsoft.com/office/powerpoint/2010/main" val="3436079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A5A2E-6D8A-393F-5E07-0CDA9F2FD888}"/>
              </a:ext>
            </a:extLst>
          </p:cNvPr>
          <p:cNvSpPr>
            <a:spLocks noGrp="1"/>
          </p:cNvSpPr>
          <p:nvPr>
            <p:ph type="title"/>
          </p:nvPr>
        </p:nvSpPr>
        <p:spPr/>
        <p:txBody>
          <a:bodyPr>
            <a:normAutofit fontScale="90000"/>
          </a:bodyPr>
          <a:lstStyle/>
          <a:p>
            <a:r>
              <a:rPr lang="en-US"/>
              <a:t>Empiricists: Typographic attacks</a:t>
            </a:r>
          </a:p>
        </p:txBody>
      </p:sp>
      <p:pic>
        <p:nvPicPr>
          <p:cNvPr id="5" name="Picture 4">
            <a:extLst>
              <a:ext uri="{FF2B5EF4-FFF2-40B4-BE49-F238E27FC236}">
                <a16:creationId xmlns:a16="http://schemas.microsoft.com/office/drawing/2014/main" id="{1EB82A2C-4163-00AF-9C55-1FFD1F448BEB}"/>
              </a:ext>
            </a:extLst>
          </p:cNvPr>
          <p:cNvPicPr>
            <a:picLocks noChangeAspect="1"/>
          </p:cNvPicPr>
          <p:nvPr/>
        </p:nvPicPr>
        <p:blipFill rotWithShape="1">
          <a:blip r:embed="rId2"/>
          <a:srcRect t="41390" b="2573"/>
          <a:stretch/>
        </p:blipFill>
        <p:spPr>
          <a:xfrm>
            <a:off x="685800" y="918178"/>
            <a:ext cx="7772400" cy="1916264"/>
          </a:xfrm>
          <a:prstGeom prst="rect">
            <a:avLst/>
          </a:prstGeom>
        </p:spPr>
      </p:pic>
      <p:sp>
        <p:nvSpPr>
          <p:cNvPr id="4" name="Slide Number Placeholder 3">
            <a:extLst>
              <a:ext uri="{FF2B5EF4-FFF2-40B4-BE49-F238E27FC236}">
                <a16:creationId xmlns:a16="http://schemas.microsoft.com/office/drawing/2014/main" id="{F5C0257B-5E45-711B-5C39-6F5FD927DC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30</a:t>
            </a:fld>
            <a:endParaRPr lang="en"/>
          </a:p>
        </p:txBody>
      </p:sp>
      <p:sp>
        <p:nvSpPr>
          <p:cNvPr id="9" name="Google Shape;67;p14">
            <a:extLst>
              <a:ext uri="{FF2B5EF4-FFF2-40B4-BE49-F238E27FC236}">
                <a16:creationId xmlns:a16="http://schemas.microsoft.com/office/drawing/2014/main" id="{A5D3E914-D595-BE7B-8F87-337A3656E1EF}"/>
              </a:ext>
            </a:extLst>
          </p:cNvPr>
          <p:cNvSpPr txBox="1">
            <a:spLocks/>
          </p:cNvSpPr>
          <p:nvPr/>
        </p:nvSpPr>
        <p:spPr>
          <a:xfrm>
            <a:off x="238133" y="4714769"/>
            <a:ext cx="3155100" cy="453900"/>
          </a:xfrm>
          <a:prstGeom prst="rect">
            <a:avLst/>
          </a:prstGeom>
          <a:noFill/>
          <a:ln>
            <a:noFill/>
          </a:ln>
        </p:spPr>
        <p:txBody>
          <a:bodyPr spcFirstLastPara="1" wrap="square" lIns="91425" tIns="91425" rIns="91425" bIns="91425" anchor="t" anchorCtr="0">
            <a:normAutofit fontScale="55000" lnSpcReduction="20000"/>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0" indent="0">
              <a:spcAft>
                <a:spcPts val="1200"/>
              </a:spcAft>
              <a:buClr>
                <a:schemeClr val="dk1"/>
              </a:buClr>
              <a:buSzPts val="1100"/>
              <a:buFont typeface="Corbel"/>
              <a:buNone/>
            </a:pPr>
            <a:endParaRPr lang="en"/>
          </a:p>
        </p:txBody>
      </p:sp>
      <p:sp>
        <p:nvSpPr>
          <p:cNvPr id="6" name="Text Placeholder 4">
            <a:extLst>
              <a:ext uri="{FF2B5EF4-FFF2-40B4-BE49-F238E27FC236}">
                <a16:creationId xmlns:a16="http://schemas.microsoft.com/office/drawing/2014/main" id="{CDD1C8EB-3E73-B21A-73CC-942BD8694E1A}"/>
              </a:ext>
            </a:extLst>
          </p:cNvPr>
          <p:cNvSpPr txBox="1">
            <a:spLocks/>
          </p:cNvSpPr>
          <p:nvPr/>
        </p:nvSpPr>
        <p:spPr>
          <a:xfrm>
            <a:off x="93155" y="4695967"/>
            <a:ext cx="3155100" cy="4539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139700" indent="0">
              <a:lnSpc>
                <a:spcPct val="114999"/>
              </a:lnSpc>
              <a:buFont typeface="Corbel"/>
              <a:buNone/>
            </a:pPr>
            <a:r>
              <a:rPr lang="en-US" b="1"/>
              <a:t>👩🏽‍🔬: Iliana, Aayush, Boyuan</a:t>
            </a:r>
            <a:endParaRPr lang="en-US"/>
          </a:p>
        </p:txBody>
      </p:sp>
      <p:pic>
        <p:nvPicPr>
          <p:cNvPr id="7" name="Picture 6">
            <a:extLst>
              <a:ext uri="{FF2B5EF4-FFF2-40B4-BE49-F238E27FC236}">
                <a16:creationId xmlns:a16="http://schemas.microsoft.com/office/drawing/2014/main" id="{D8B2EAED-642B-B550-60A7-33C18D939E54}"/>
              </a:ext>
            </a:extLst>
          </p:cNvPr>
          <p:cNvPicPr>
            <a:picLocks noChangeAspect="1"/>
          </p:cNvPicPr>
          <p:nvPr/>
        </p:nvPicPr>
        <p:blipFill>
          <a:blip r:embed="rId3"/>
          <a:stretch>
            <a:fillRect/>
          </a:stretch>
        </p:blipFill>
        <p:spPr>
          <a:xfrm>
            <a:off x="5498603" y="2496174"/>
            <a:ext cx="3140193" cy="367200"/>
          </a:xfrm>
          <a:prstGeom prst="rect">
            <a:avLst/>
          </a:prstGeom>
        </p:spPr>
      </p:pic>
      <p:pic>
        <p:nvPicPr>
          <p:cNvPr id="10" name="Picture 9">
            <a:extLst>
              <a:ext uri="{FF2B5EF4-FFF2-40B4-BE49-F238E27FC236}">
                <a16:creationId xmlns:a16="http://schemas.microsoft.com/office/drawing/2014/main" id="{12125A5C-B007-F9E8-82DA-DA326F407435}"/>
              </a:ext>
            </a:extLst>
          </p:cNvPr>
          <p:cNvPicPr>
            <a:picLocks noChangeAspect="1"/>
          </p:cNvPicPr>
          <p:nvPr/>
        </p:nvPicPr>
        <p:blipFill rotWithShape="1">
          <a:blip r:embed="rId4"/>
          <a:srcRect t="39677" b="2060"/>
          <a:stretch/>
        </p:blipFill>
        <p:spPr>
          <a:xfrm>
            <a:off x="685800" y="2775268"/>
            <a:ext cx="7772400" cy="1979874"/>
          </a:xfrm>
          <a:prstGeom prst="rect">
            <a:avLst/>
          </a:prstGeom>
        </p:spPr>
      </p:pic>
      <p:pic>
        <p:nvPicPr>
          <p:cNvPr id="8" name="Picture 7">
            <a:extLst>
              <a:ext uri="{FF2B5EF4-FFF2-40B4-BE49-F238E27FC236}">
                <a16:creationId xmlns:a16="http://schemas.microsoft.com/office/drawing/2014/main" id="{092A457A-AE89-4566-9D2D-03351226EEC2}"/>
              </a:ext>
            </a:extLst>
          </p:cNvPr>
          <p:cNvPicPr>
            <a:picLocks noChangeAspect="1"/>
          </p:cNvPicPr>
          <p:nvPr/>
        </p:nvPicPr>
        <p:blipFill>
          <a:blip r:embed="rId5"/>
          <a:stretch>
            <a:fillRect/>
          </a:stretch>
        </p:blipFill>
        <p:spPr>
          <a:xfrm>
            <a:off x="5435858" y="4368367"/>
            <a:ext cx="3036600" cy="327600"/>
          </a:xfrm>
          <a:prstGeom prst="rect">
            <a:avLst/>
          </a:prstGeom>
        </p:spPr>
      </p:pic>
    </p:spTree>
    <p:extLst>
      <p:ext uri="{BB962C8B-B14F-4D97-AF65-F5344CB8AC3E}">
        <p14:creationId xmlns:p14="http://schemas.microsoft.com/office/powerpoint/2010/main" val="2728602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A5A2E-6D8A-393F-5E07-0CDA9F2FD888}"/>
              </a:ext>
            </a:extLst>
          </p:cNvPr>
          <p:cNvSpPr>
            <a:spLocks noGrp="1"/>
          </p:cNvSpPr>
          <p:nvPr>
            <p:ph type="title"/>
          </p:nvPr>
        </p:nvSpPr>
        <p:spPr/>
        <p:txBody>
          <a:bodyPr>
            <a:normAutofit fontScale="90000"/>
          </a:bodyPr>
          <a:lstStyle/>
          <a:p>
            <a:r>
              <a:rPr lang="en-US"/>
              <a:t>Empiricists: Typographic attacks</a:t>
            </a:r>
          </a:p>
        </p:txBody>
      </p:sp>
      <p:sp>
        <p:nvSpPr>
          <p:cNvPr id="4" name="Slide Number Placeholder 3">
            <a:extLst>
              <a:ext uri="{FF2B5EF4-FFF2-40B4-BE49-F238E27FC236}">
                <a16:creationId xmlns:a16="http://schemas.microsoft.com/office/drawing/2014/main" id="{F5C0257B-5E45-711B-5C39-6F5FD927DC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31</a:t>
            </a:fld>
            <a:endParaRPr lang="en"/>
          </a:p>
        </p:txBody>
      </p:sp>
      <p:sp>
        <p:nvSpPr>
          <p:cNvPr id="9" name="Google Shape;67;p14">
            <a:extLst>
              <a:ext uri="{FF2B5EF4-FFF2-40B4-BE49-F238E27FC236}">
                <a16:creationId xmlns:a16="http://schemas.microsoft.com/office/drawing/2014/main" id="{A5D3E914-D595-BE7B-8F87-337A3656E1EF}"/>
              </a:ext>
            </a:extLst>
          </p:cNvPr>
          <p:cNvSpPr txBox="1">
            <a:spLocks/>
          </p:cNvSpPr>
          <p:nvPr/>
        </p:nvSpPr>
        <p:spPr>
          <a:xfrm>
            <a:off x="238133" y="4714769"/>
            <a:ext cx="3155100" cy="453900"/>
          </a:xfrm>
          <a:prstGeom prst="rect">
            <a:avLst/>
          </a:prstGeom>
          <a:noFill/>
          <a:ln>
            <a:noFill/>
          </a:ln>
        </p:spPr>
        <p:txBody>
          <a:bodyPr spcFirstLastPara="1" wrap="square" lIns="91425" tIns="91425" rIns="91425" bIns="91425" anchor="t" anchorCtr="0">
            <a:normAutofit fontScale="55000" lnSpcReduction="20000"/>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0" indent="0">
              <a:spcAft>
                <a:spcPts val="1200"/>
              </a:spcAft>
              <a:buClr>
                <a:schemeClr val="dk1"/>
              </a:buClr>
              <a:buSzPts val="1100"/>
              <a:buFont typeface="Corbel"/>
              <a:buNone/>
            </a:pPr>
            <a:endParaRPr lang="en"/>
          </a:p>
        </p:txBody>
      </p:sp>
      <p:pic>
        <p:nvPicPr>
          <p:cNvPr id="5" name="Picture 4">
            <a:extLst>
              <a:ext uri="{FF2B5EF4-FFF2-40B4-BE49-F238E27FC236}">
                <a16:creationId xmlns:a16="http://schemas.microsoft.com/office/drawing/2014/main" id="{8100D6A8-C990-49E9-CF8C-4A707E0382B4}"/>
              </a:ext>
            </a:extLst>
          </p:cNvPr>
          <p:cNvPicPr>
            <a:picLocks noChangeAspect="1"/>
          </p:cNvPicPr>
          <p:nvPr/>
        </p:nvPicPr>
        <p:blipFill>
          <a:blip r:embed="rId2"/>
          <a:stretch>
            <a:fillRect/>
          </a:stretch>
        </p:blipFill>
        <p:spPr>
          <a:xfrm>
            <a:off x="685800" y="3057001"/>
            <a:ext cx="7772400" cy="1606216"/>
          </a:xfrm>
          <a:prstGeom prst="rect">
            <a:avLst/>
          </a:prstGeom>
        </p:spPr>
      </p:pic>
      <p:pic>
        <p:nvPicPr>
          <p:cNvPr id="6" name="Picture 5">
            <a:extLst>
              <a:ext uri="{FF2B5EF4-FFF2-40B4-BE49-F238E27FC236}">
                <a16:creationId xmlns:a16="http://schemas.microsoft.com/office/drawing/2014/main" id="{56488F70-BE2C-2FAB-68CD-67CF1AA4D0EC}"/>
              </a:ext>
            </a:extLst>
          </p:cNvPr>
          <p:cNvPicPr>
            <a:picLocks noChangeAspect="1"/>
          </p:cNvPicPr>
          <p:nvPr/>
        </p:nvPicPr>
        <p:blipFill>
          <a:blip r:embed="rId3"/>
          <a:stretch>
            <a:fillRect/>
          </a:stretch>
        </p:blipFill>
        <p:spPr>
          <a:xfrm>
            <a:off x="685800" y="1447346"/>
            <a:ext cx="7772400" cy="1558103"/>
          </a:xfrm>
          <a:prstGeom prst="rect">
            <a:avLst/>
          </a:prstGeom>
        </p:spPr>
      </p:pic>
      <p:sp>
        <p:nvSpPr>
          <p:cNvPr id="7" name="Text Placeholder 4">
            <a:extLst>
              <a:ext uri="{FF2B5EF4-FFF2-40B4-BE49-F238E27FC236}">
                <a16:creationId xmlns:a16="http://schemas.microsoft.com/office/drawing/2014/main" id="{73A28010-822D-C8ED-B221-79BE74C3DF52}"/>
              </a:ext>
            </a:extLst>
          </p:cNvPr>
          <p:cNvSpPr txBox="1">
            <a:spLocks/>
          </p:cNvSpPr>
          <p:nvPr/>
        </p:nvSpPr>
        <p:spPr>
          <a:xfrm>
            <a:off x="93155" y="4695967"/>
            <a:ext cx="3155100" cy="4539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139700" indent="0">
              <a:lnSpc>
                <a:spcPct val="114999"/>
              </a:lnSpc>
              <a:buFont typeface="Corbel"/>
              <a:buNone/>
            </a:pPr>
            <a:r>
              <a:rPr lang="en-US" b="1"/>
              <a:t>👩🏽‍🔬: Iliana, Aayush, Boyuan</a:t>
            </a:r>
            <a:endParaRPr lang="en-US"/>
          </a:p>
        </p:txBody>
      </p:sp>
    </p:spTree>
    <p:extLst>
      <p:ext uri="{BB962C8B-B14F-4D97-AF65-F5344CB8AC3E}">
        <p14:creationId xmlns:p14="http://schemas.microsoft.com/office/powerpoint/2010/main" val="233245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A5A2E-6D8A-393F-5E07-0CDA9F2FD888}"/>
              </a:ext>
            </a:extLst>
          </p:cNvPr>
          <p:cNvSpPr>
            <a:spLocks noGrp="1"/>
          </p:cNvSpPr>
          <p:nvPr>
            <p:ph type="title"/>
          </p:nvPr>
        </p:nvSpPr>
        <p:spPr/>
        <p:txBody>
          <a:bodyPr>
            <a:normAutofit fontScale="90000"/>
          </a:bodyPr>
          <a:lstStyle/>
          <a:p>
            <a:r>
              <a:rPr lang="en-US"/>
              <a:t>Empiricists: Typographic attacks</a:t>
            </a:r>
          </a:p>
        </p:txBody>
      </p:sp>
      <p:sp>
        <p:nvSpPr>
          <p:cNvPr id="4" name="Slide Number Placeholder 3">
            <a:extLst>
              <a:ext uri="{FF2B5EF4-FFF2-40B4-BE49-F238E27FC236}">
                <a16:creationId xmlns:a16="http://schemas.microsoft.com/office/drawing/2014/main" id="{F5C0257B-5E45-711B-5C39-6F5FD927DC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32</a:t>
            </a:fld>
            <a:endParaRPr lang="en"/>
          </a:p>
        </p:txBody>
      </p:sp>
      <p:sp>
        <p:nvSpPr>
          <p:cNvPr id="9" name="Google Shape;67;p14">
            <a:extLst>
              <a:ext uri="{FF2B5EF4-FFF2-40B4-BE49-F238E27FC236}">
                <a16:creationId xmlns:a16="http://schemas.microsoft.com/office/drawing/2014/main" id="{A5D3E914-D595-BE7B-8F87-337A3656E1EF}"/>
              </a:ext>
            </a:extLst>
          </p:cNvPr>
          <p:cNvSpPr txBox="1">
            <a:spLocks/>
          </p:cNvSpPr>
          <p:nvPr/>
        </p:nvSpPr>
        <p:spPr>
          <a:xfrm>
            <a:off x="238133" y="4714769"/>
            <a:ext cx="3155100" cy="453900"/>
          </a:xfrm>
          <a:prstGeom prst="rect">
            <a:avLst/>
          </a:prstGeom>
          <a:noFill/>
          <a:ln>
            <a:noFill/>
          </a:ln>
        </p:spPr>
        <p:txBody>
          <a:bodyPr spcFirstLastPara="1" wrap="square" lIns="91425" tIns="91425" rIns="91425" bIns="91425" anchor="t" anchorCtr="0">
            <a:normAutofit fontScale="55000" lnSpcReduction="20000"/>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0" indent="0">
              <a:spcAft>
                <a:spcPts val="1200"/>
              </a:spcAft>
              <a:buClr>
                <a:schemeClr val="dk1"/>
              </a:buClr>
              <a:buSzPts val="1100"/>
              <a:buFont typeface="Corbel"/>
              <a:buNone/>
            </a:pPr>
            <a:endParaRPr lang="en"/>
          </a:p>
        </p:txBody>
      </p:sp>
      <p:pic>
        <p:nvPicPr>
          <p:cNvPr id="3" name="Picture 2">
            <a:extLst>
              <a:ext uri="{FF2B5EF4-FFF2-40B4-BE49-F238E27FC236}">
                <a16:creationId xmlns:a16="http://schemas.microsoft.com/office/drawing/2014/main" id="{918357CC-A738-F265-FE2C-8D5197294CB0}"/>
              </a:ext>
            </a:extLst>
          </p:cNvPr>
          <p:cNvPicPr>
            <a:picLocks noChangeAspect="1"/>
          </p:cNvPicPr>
          <p:nvPr/>
        </p:nvPicPr>
        <p:blipFill>
          <a:blip r:embed="rId2"/>
          <a:stretch>
            <a:fillRect/>
          </a:stretch>
        </p:blipFill>
        <p:spPr>
          <a:xfrm>
            <a:off x="685800" y="1166411"/>
            <a:ext cx="7772400" cy="1699836"/>
          </a:xfrm>
          <a:prstGeom prst="rect">
            <a:avLst/>
          </a:prstGeom>
        </p:spPr>
      </p:pic>
      <p:sp>
        <p:nvSpPr>
          <p:cNvPr id="6" name="Text Placeholder 4">
            <a:extLst>
              <a:ext uri="{FF2B5EF4-FFF2-40B4-BE49-F238E27FC236}">
                <a16:creationId xmlns:a16="http://schemas.microsoft.com/office/drawing/2014/main" id="{3C027F9E-9B58-E4DD-C96B-4B02C6602D4A}"/>
              </a:ext>
            </a:extLst>
          </p:cNvPr>
          <p:cNvSpPr txBox="1">
            <a:spLocks/>
          </p:cNvSpPr>
          <p:nvPr/>
        </p:nvSpPr>
        <p:spPr>
          <a:xfrm>
            <a:off x="93155" y="4695967"/>
            <a:ext cx="3155100" cy="4539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139700" indent="0">
              <a:lnSpc>
                <a:spcPct val="114999"/>
              </a:lnSpc>
              <a:buFont typeface="Corbel"/>
              <a:buNone/>
            </a:pPr>
            <a:r>
              <a:rPr lang="en-US" b="1"/>
              <a:t>👩🏽‍🔬: Iliana, Aayush, Boyuan</a:t>
            </a:r>
            <a:endParaRPr lang="en-US"/>
          </a:p>
        </p:txBody>
      </p:sp>
      <p:pic>
        <p:nvPicPr>
          <p:cNvPr id="10" name="Picture 9">
            <a:extLst>
              <a:ext uri="{FF2B5EF4-FFF2-40B4-BE49-F238E27FC236}">
                <a16:creationId xmlns:a16="http://schemas.microsoft.com/office/drawing/2014/main" id="{C1EA6254-9ED1-CEAE-6393-A541E5DAA24B}"/>
              </a:ext>
            </a:extLst>
          </p:cNvPr>
          <p:cNvPicPr>
            <a:picLocks noChangeAspect="1"/>
          </p:cNvPicPr>
          <p:nvPr/>
        </p:nvPicPr>
        <p:blipFill>
          <a:blip r:embed="rId3"/>
          <a:stretch>
            <a:fillRect/>
          </a:stretch>
        </p:blipFill>
        <p:spPr>
          <a:xfrm>
            <a:off x="685800" y="2847445"/>
            <a:ext cx="7772400" cy="1523052"/>
          </a:xfrm>
          <a:prstGeom prst="rect">
            <a:avLst/>
          </a:prstGeom>
        </p:spPr>
      </p:pic>
    </p:spTree>
    <p:extLst>
      <p:ext uri="{BB962C8B-B14F-4D97-AF65-F5344CB8AC3E}">
        <p14:creationId xmlns:p14="http://schemas.microsoft.com/office/powerpoint/2010/main" val="3859749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A5A2E-6D8A-393F-5E07-0CDA9F2FD888}"/>
              </a:ext>
            </a:extLst>
          </p:cNvPr>
          <p:cNvSpPr>
            <a:spLocks noGrp="1"/>
          </p:cNvSpPr>
          <p:nvPr>
            <p:ph type="title"/>
          </p:nvPr>
        </p:nvSpPr>
        <p:spPr/>
        <p:txBody>
          <a:bodyPr>
            <a:normAutofit fontScale="90000"/>
          </a:bodyPr>
          <a:lstStyle/>
          <a:p>
            <a:r>
              <a:rPr lang="en-US"/>
              <a:t>Empiricists: Typographic attacks</a:t>
            </a:r>
          </a:p>
        </p:txBody>
      </p:sp>
      <p:sp>
        <p:nvSpPr>
          <p:cNvPr id="4" name="Slide Number Placeholder 3">
            <a:extLst>
              <a:ext uri="{FF2B5EF4-FFF2-40B4-BE49-F238E27FC236}">
                <a16:creationId xmlns:a16="http://schemas.microsoft.com/office/drawing/2014/main" id="{F5C0257B-5E45-711B-5C39-6F5FD927DC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33</a:t>
            </a:fld>
            <a:endParaRPr lang="en"/>
          </a:p>
        </p:txBody>
      </p:sp>
      <p:sp>
        <p:nvSpPr>
          <p:cNvPr id="9" name="Google Shape;67;p14">
            <a:extLst>
              <a:ext uri="{FF2B5EF4-FFF2-40B4-BE49-F238E27FC236}">
                <a16:creationId xmlns:a16="http://schemas.microsoft.com/office/drawing/2014/main" id="{A5D3E914-D595-BE7B-8F87-337A3656E1EF}"/>
              </a:ext>
            </a:extLst>
          </p:cNvPr>
          <p:cNvSpPr txBox="1">
            <a:spLocks/>
          </p:cNvSpPr>
          <p:nvPr/>
        </p:nvSpPr>
        <p:spPr>
          <a:xfrm>
            <a:off x="238133" y="4714769"/>
            <a:ext cx="3155100" cy="453900"/>
          </a:xfrm>
          <a:prstGeom prst="rect">
            <a:avLst/>
          </a:prstGeom>
          <a:noFill/>
          <a:ln>
            <a:noFill/>
          </a:ln>
        </p:spPr>
        <p:txBody>
          <a:bodyPr spcFirstLastPara="1" wrap="square" lIns="91425" tIns="91425" rIns="91425" bIns="91425" anchor="t" anchorCtr="0">
            <a:normAutofit fontScale="55000" lnSpcReduction="20000"/>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0" indent="0">
              <a:spcAft>
                <a:spcPts val="1200"/>
              </a:spcAft>
              <a:buClr>
                <a:schemeClr val="dk1"/>
              </a:buClr>
              <a:buSzPts val="1100"/>
              <a:buFont typeface="Corbel"/>
              <a:buNone/>
            </a:pPr>
            <a:endParaRPr lang="en"/>
          </a:p>
        </p:txBody>
      </p:sp>
      <p:sp>
        <p:nvSpPr>
          <p:cNvPr id="6" name="Text Placeholder 4">
            <a:extLst>
              <a:ext uri="{FF2B5EF4-FFF2-40B4-BE49-F238E27FC236}">
                <a16:creationId xmlns:a16="http://schemas.microsoft.com/office/drawing/2014/main" id="{F44F55ED-5EC9-6B5C-A807-887420D5DF6A}"/>
              </a:ext>
            </a:extLst>
          </p:cNvPr>
          <p:cNvSpPr txBox="1">
            <a:spLocks/>
          </p:cNvSpPr>
          <p:nvPr/>
        </p:nvSpPr>
        <p:spPr>
          <a:xfrm>
            <a:off x="93155" y="4695967"/>
            <a:ext cx="3155100" cy="4539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139700" indent="0">
              <a:lnSpc>
                <a:spcPct val="114999"/>
              </a:lnSpc>
              <a:buFont typeface="Corbel"/>
              <a:buNone/>
            </a:pPr>
            <a:r>
              <a:rPr lang="en-US" b="1"/>
              <a:t>👩🏽‍🔬: Iliana, Aayush, Boyuan</a:t>
            </a:r>
            <a:endParaRPr lang="en-US"/>
          </a:p>
        </p:txBody>
      </p:sp>
      <p:pic>
        <p:nvPicPr>
          <p:cNvPr id="8" name="Picture 7">
            <a:extLst>
              <a:ext uri="{FF2B5EF4-FFF2-40B4-BE49-F238E27FC236}">
                <a16:creationId xmlns:a16="http://schemas.microsoft.com/office/drawing/2014/main" id="{4444F217-ABC4-4249-C801-B21849D01A5B}"/>
              </a:ext>
            </a:extLst>
          </p:cNvPr>
          <p:cNvPicPr>
            <a:picLocks noChangeAspect="1"/>
          </p:cNvPicPr>
          <p:nvPr/>
        </p:nvPicPr>
        <p:blipFill>
          <a:blip r:embed="rId2"/>
          <a:stretch>
            <a:fillRect/>
          </a:stretch>
        </p:blipFill>
        <p:spPr>
          <a:xfrm>
            <a:off x="700058" y="2866247"/>
            <a:ext cx="7772400" cy="1548455"/>
          </a:xfrm>
          <a:prstGeom prst="rect">
            <a:avLst/>
          </a:prstGeom>
        </p:spPr>
      </p:pic>
      <p:pic>
        <p:nvPicPr>
          <p:cNvPr id="11" name="Picture 10">
            <a:extLst>
              <a:ext uri="{FF2B5EF4-FFF2-40B4-BE49-F238E27FC236}">
                <a16:creationId xmlns:a16="http://schemas.microsoft.com/office/drawing/2014/main" id="{475F0348-5692-2872-01DF-9639B8609097}"/>
              </a:ext>
            </a:extLst>
          </p:cNvPr>
          <p:cNvPicPr>
            <a:picLocks noChangeAspect="1"/>
          </p:cNvPicPr>
          <p:nvPr/>
        </p:nvPicPr>
        <p:blipFill>
          <a:blip r:embed="rId3"/>
          <a:stretch>
            <a:fillRect/>
          </a:stretch>
        </p:blipFill>
        <p:spPr>
          <a:xfrm>
            <a:off x="685800" y="1298990"/>
            <a:ext cx="7772400" cy="1539985"/>
          </a:xfrm>
          <a:prstGeom prst="rect">
            <a:avLst/>
          </a:prstGeom>
        </p:spPr>
      </p:pic>
    </p:spTree>
    <p:extLst>
      <p:ext uri="{BB962C8B-B14F-4D97-AF65-F5344CB8AC3E}">
        <p14:creationId xmlns:p14="http://schemas.microsoft.com/office/powerpoint/2010/main" val="1508636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A5A2E-6D8A-393F-5E07-0CDA9F2FD888}"/>
              </a:ext>
            </a:extLst>
          </p:cNvPr>
          <p:cNvSpPr>
            <a:spLocks noGrp="1"/>
          </p:cNvSpPr>
          <p:nvPr>
            <p:ph type="title"/>
          </p:nvPr>
        </p:nvSpPr>
        <p:spPr/>
        <p:txBody>
          <a:bodyPr>
            <a:normAutofit fontScale="90000"/>
          </a:bodyPr>
          <a:lstStyle/>
          <a:p>
            <a:r>
              <a:rPr lang="en-US"/>
              <a:t>Empiricists</a:t>
            </a:r>
          </a:p>
        </p:txBody>
      </p:sp>
      <p:sp>
        <p:nvSpPr>
          <p:cNvPr id="4" name="Slide Number Placeholder 3">
            <a:extLst>
              <a:ext uri="{FF2B5EF4-FFF2-40B4-BE49-F238E27FC236}">
                <a16:creationId xmlns:a16="http://schemas.microsoft.com/office/drawing/2014/main" id="{F5C0257B-5E45-711B-5C39-6F5FD927DC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34</a:t>
            </a:fld>
            <a:endParaRPr lang="en"/>
          </a:p>
        </p:txBody>
      </p:sp>
      <p:sp>
        <p:nvSpPr>
          <p:cNvPr id="9" name="Google Shape;67;p14">
            <a:extLst>
              <a:ext uri="{FF2B5EF4-FFF2-40B4-BE49-F238E27FC236}">
                <a16:creationId xmlns:a16="http://schemas.microsoft.com/office/drawing/2014/main" id="{A5D3E914-D595-BE7B-8F87-337A3656E1EF}"/>
              </a:ext>
            </a:extLst>
          </p:cNvPr>
          <p:cNvSpPr txBox="1">
            <a:spLocks/>
          </p:cNvSpPr>
          <p:nvPr/>
        </p:nvSpPr>
        <p:spPr>
          <a:xfrm>
            <a:off x="238133" y="4714769"/>
            <a:ext cx="3155100" cy="453900"/>
          </a:xfrm>
          <a:prstGeom prst="rect">
            <a:avLst/>
          </a:prstGeom>
          <a:noFill/>
          <a:ln>
            <a:noFill/>
          </a:ln>
        </p:spPr>
        <p:txBody>
          <a:bodyPr spcFirstLastPara="1" wrap="square" lIns="91425" tIns="91425" rIns="91425" bIns="91425" anchor="t" anchorCtr="0">
            <a:normAutofit fontScale="55000" lnSpcReduction="20000"/>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0" indent="0">
              <a:spcAft>
                <a:spcPts val="1200"/>
              </a:spcAft>
              <a:buClr>
                <a:schemeClr val="dk1"/>
              </a:buClr>
              <a:buSzPts val="1100"/>
              <a:buFont typeface="Corbel"/>
              <a:buNone/>
            </a:pPr>
            <a:endParaRPr lang="en"/>
          </a:p>
        </p:txBody>
      </p:sp>
      <p:sp>
        <p:nvSpPr>
          <p:cNvPr id="5" name="Text Placeholder 4">
            <a:extLst>
              <a:ext uri="{FF2B5EF4-FFF2-40B4-BE49-F238E27FC236}">
                <a16:creationId xmlns:a16="http://schemas.microsoft.com/office/drawing/2014/main" id="{D3B9AF73-B9D0-2758-9CAF-46F97A6B845E}"/>
              </a:ext>
            </a:extLst>
          </p:cNvPr>
          <p:cNvSpPr txBox="1">
            <a:spLocks/>
          </p:cNvSpPr>
          <p:nvPr/>
        </p:nvSpPr>
        <p:spPr>
          <a:xfrm>
            <a:off x="93155" y="4695967"/>
            <a:ext cx="3155100" cy="4539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139700" indent="0">
              <a:lnSpc>
                <a:spcPct val="114999"/>
              </a:lnSpc>
              <a:buFont typeface="Corbel"/>
              <a:buNone/>
            </a:pPr>
            <a:r>
              <a:rPr lang="en-US" b="1"/>
              <a:t>👩🏽‍🔬: Iliana, Aayush, Boyuan</a:t>
            </a:r>
            <a:endParaRPr lang="en-US"/>
          </a:p>
        </p:txBody>
      </p:sp>
      <p:sp>
        <p:nvSpPr>
          <p:cNvPr id="6" name="TextBox 5">
            <a:extLst>
              <a:ext uri="{FF2B5EF4-FFF2-40B4-BE49-F238E27FC236}">
                <a16:creationId xmlns:a16="http://schemas.microsoft.com/office/drawing/2014/main" id="{B835AA47-2D0C-6C9B-AE47-93D8B6A7486A}"/>
              </a:ext>
            </a:extLst>
          </p:cNvPr>
          <p:cNvSpPr txBox="1"/>
          <p:nvPr/>
        </p:nvSpPr>
        <p:spPr>
          <a:xfrm>
            <a:off x="312965" y="979714"/>
            <a:ext cx="71256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Limitation1: Number Understanding</a:t>
            </a:r>
          </a:p>
        </p:txBody>
      </p:sp>
      <p:pic>
        <p:nvPicPr>
          <p:cNvPr id="7" name="Picture 7" descr="A picture containing text, dog, screenshot&#10;&#10;Description automatically generated">
            <a:extLst>
              <a:ext uri="{FF2B5EF4-FFF2-40B4-BE49-F238E27FC236}">
                <a16:creationId xmlns:a16="http://schemas.microsoft.com/office/drawing/2014/main" id="{D4AA7C4D-DA39-544B-4765-DCAD56D17F63}"/>
              </a:ext>
            </a:extLst>
          </p:cNvPr>
          <p:cNvPicPr>
            <a:picLocks noChangeAspect="1"/>
          </p:cNvPicPr>
          <p:nvPr/>
        </p:nvPicPr>
        <p:blipFill>
          <a:blip r:embed="rId2"/>
          <a:stretch>
            <a:fillRect/>
          </a:stretch>
        </p:blipFill>
        <p:spPr>
          <a:xfrm>
            <a:off x="723900" y="1237990"/>
            <a:ext cx="7782378" cy="3479411"/>
          </a:xfrm>
          <a:prstGeom prst="rect">
            <a:avLst/>
          </a:prstGeom>
        </p:spPr>
      </p:pic>
    </p:spTree>
    <p:extLst>
      <p:ext uri="{BB962C8B-B14F-4D97-AF65-F5344CB8AC3E}">
        <p14:creationId xmlns:p14="http://schemas.microsoft.com/office/powerpoint/2010/main" val="3007753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A5A2E-6D8A-393F-5E07-0CDA9F2FD888}"/>
              </a:ext>
            </a:extLst>
          </p:cNvPr>
          <p:cNvSpPr>
            <a:spLocks noGrp="1"/>
          </p:cNvSpPr>
          <p:nvPr>
            <p:ph type="title"/>
          </p:nvPr>
        </p:nvSpPr>
        <p:spPr/>
        <p:txBody>
          <a:bodyPr>
            <a:normAutofit fontScale="90000"/>
          </a:bodyPr>
          <a:lstStyle/>
          <a:p>
            <a:r>
              <a:rPr lang="en-US"/>
              <a:t>Empiricists</a:t>
            </a:r>
          </a:p>
        </p:txBody>
      </p:sp>
      <p:sp>
        <p:nvSpPr>
          <p:cNvPr id="4" name="Slide Number Placeholder 3">
            <a:extLst>
              <a:ext uri="{FF2B5EF4-FFF2-40B4-BE49-F238E27FC236}">
                <a16:creationId xmlns:a16="http://schemas.microsoft.com/office/drawing/2014/main" id="{F5C0257B-5E45-711B-5C39-6F5FD927DC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35</a:t>
            </a:fld>
            <a:endParaRPr lang="en"/>
          </a:p>
        </p:txBody>
      </p:sp>
      <p:sp>
        <p:nvSpPr>
          <p:cNvPr id="9" name="Google Shape;67;p14">
            <a:extLst>
              <a:ext uri="{FF2B5EF4-FFF2-40B4-BE49-F238E27FC236}">
                <a16:creationId xmlns:a16="http://schemas.microsoft.com/office/drawing/2014/main" id="{A5D3E914-D595-BE7B-8F87-337A3656E1EF}"/>
              </a:ext>
            </a:extLst>
          </p:cNvPr>
          <p:cNvSpPr txBox="1">
            <a:spLocks/>
          </p:cNvSpPr>
          <p:nvPr/>
        </p:nvSpPr>
        <p:spPr>
          <a:xfrm>
            <a:off x="238133" y="4714769"/>
            <a:ext cx="3155100" cy="453900"/>
          </a:xfrm>
          <a:prstGeom prst="rect">
            <a:avLst/>
          </a:prstGeom>
          <a:noFill/>
          <a:ln>
            <a:noFill/>
          </a:ln>
        </p:spPr>
        <p:txBody>
          <a:bodyPr spcFirstLastPara="1" wrap="square" lIns="91425" tIns="91425" rIns="91425" bIns="91425" anchor="t" anchorCtr="0">
            <a:normAutofit fontScale="55000" lnSpcReduction="20000"/>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0" indent="0">
              <a:spcAft>
                <a:spcPts val="1200"/>
              </a:spcAft>
              <a:buClr>
                <a:schemeClr val="dk1"/>
              </a:buClr>
              <a:buSzPts val="1100"/>
              <a:buFont typeface="Corbel"/>
              <a:buNone/>
            </a:pPr>
            <a:endParaRPr lang="en"/>
          </a:p>
        </p:txBody>
      </p:sp>
      <p:sp>
        <p:nvSpPr>
          <p:cNvPr id="5" name="Text Placeholder 4">
            <a:extLst>
              <a:ext uri="{FF2B5EF4-FFF2-40B4-BE49-F238E27FC236}">
                <a16:creationId xmlns:a16="http://schemas.microsoft.com/office/drawing/2014/main" id="{D3B9AF73-B9D0-2758-9CAF-46F97A6B845E}"/>
              </a:ext>
            </a:extLst>
          </p:cNvPr>
          <p:cNvSpPr txBox="1">
            <a:spLocks/>
          </p:cNvSpPr>
          <p:nvPr/>
        </p:nvSpPr>
        <p:spPr>
          <a:xfrm>
            <a:off x="93155" y="4695967"/>
            <a:ext cx="3155100" cy="4539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139700" indent="0">
              <a:lnSpc>
                <a:spcPct val="114999"/>
              </a:lnSpc>
              <a:buFont typeface="Corbel"/>
              <a:buNone/>
            </a:pPr>
            <a:r>
              <a:rPr lang="en-US" b="1"/>
              <a:t>👩🏽‍🔬: Iliana, Aayush, Boyuan</a:t>
            </a:r>
            <a:endParaRPr lang="en-US"/>
          </a:p>
        </p:txBody>
      </p:sp>
      <p:sp>
        <p:nvSpPr>
          <p:cNvPr id="6" name="TextBox 5">
            <a:extLst>
              <a:ext uri="{FF2B5EF4-FFF2-40B4-BE49-F238E27FC236}">
                <a16:creationId xmlns:a16="http://schemas.microsoft.com/office/drawing/2014/main" id="{B835AA47-2D0C-6C9B-AE47-93D8B6A7486A}"/>
              </a:ext>
            </a:extLst>
          </p:cNvPr>
          <p:cNvSpPr txBox="1"/>
          <p:nvPr/>
        </p:nvSpPr>
        <p:spPr>
          <a:xfrm>
            <a:off x="312965" y="979714"/>
            <a:ext cx="71256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Limitation2: Counting</a:t>
            </a:r>
          </a:p>
        </p:txBody>
      </p:sp>
      <p:pic>
        <p:nvPicPr>
          <p:cNvPr id="3" name="Picture 9">
            <a:extLst>
              <a:ext uri="{FF2B5EF4-FFF2-40B4-BE49-F238E27FC236}">
                <a16:creationId xmlns:a16="http://schemas.microsoft.com/office/drawing/2014/main" id="{A2B93F50-3997-BA9F-260A-1D7C9F88A6D3}"/>
              </a:ext>
            </a:extLst>
          </p:cNvPr>
          <p:cNvPicPr>
            <a:picLocks noChangeAspect="1"/>
          </p:cNvPicPr>
          <p:nvPr/>
        </p:nvPicPr>
        <p:blipFill>
          <a:blip r:embed="rId2"/>
          <a:stretch>
            <a:fillRect/>
          </a:stretch>
        </p:blipFill>
        <p:spPr>
          <a:xfrm>
            <a:off x="501651" y="1255084"/>
            <a:ext cx="8140699" cy="3295547"/>
          </a:xfrm>
          <a:prstGeom prst="rect">
            <a:avLst/>
          </a:prstGeom>
        </p:spPr>
      </p:pic>
    </p:spTree>
    <p:extLst>
      <p:ext uri="{BB962C8B-B14F-4D97-AF65-F5344CB8AC3E}">
        <p14:creationId xmlns:p14="http://schemas.microsoft.com/office/powerpoint/2010/main" val="4215282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A5A2E-6D8A-393F-5E07-0CDA9F2FD888}"/>
              </a:ext>
            </a:extLst>
          </p:cNvPr>
          <p:cNvSpPr>
            <a:spLocks noGrp="1"/>
          </p:cNvSpPr>
          <p:nvPr>
            <p:ph type="title"/>
          </p:nvPr>
        </p:nvSpPr>
        <p:spPr/>
        <p:txBody>
          <a:bodyPr>
            <a:normAutofit fontScale="90000"/>
          </a:bodyPr>
          <a:lstStyle/>
          <a:p>
            <a:r>
              <a:rPr lang="en-US"/>
              <a:t>Empiricists</a:t>
            </a:r>
          </a:p>
        </p:txBody>
      </p:sp>
      <p:sp>
        <p:nvSpPr>
          <p:cNvPr id="4" name="Slide Number Placeholder 3">
            <a:extLst>
              <a:ext uri="{FF2B5EF4-FFF2-40B4-BE49-F238E27FC236}">
                <a16:creationId xmlns:a16="http://schemas.microsoft.com/office/drawing/2014/main" id="{F5C0257B-5E45-711B-5C39-6F5FD927DC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36</a:t>
            </a:fld>
            <a:endParaRPr lang="en"/>
          </a:p>
        </p:txBody>
      </p:sp>
      <p:sp>
        <p:nvSpPr>
          <p:cNvPr id="9" name="Google Shape;67;p14">
            <a:extLst>
              <a:ext uri="{FF2B5EF4-FFF2-40B4-BE49-F238E27FC236}">
                <a16:creationId xmlns:a16="http://schemas.microsoft.com/office/drawing/2014/main" id="{A5D3E914-D595-BE7B-8F87-337A3656E1EF}"/>
              </a:ext>
            </a:extLst>
          </p:cNvPr>
          <p:cNvSpPr txBox="1">
            <a:spLocks/>
          </p:cNvSpPr>
          <p:nvPr/>
        </p:nvSpPr>
        <p:spPr>
          <a:xfrm>
            <a:off x="238133" y="4714769"/>
            <a:ext cx="3155100" cy="453900"/>
          </a:xfrm>
          <a:prstGeom prst="rect">
            <a:avLst/>
          </a:prstGeom>
          <a:noFill/>
          <a:ln>
            <a:noFill/>
          </a:ln>
        </p:spPr>
        <p:txBody>
          <a:bodyPr spcFirstLastPara="1" wrap="square" lIns="91425" tIns="91425" rIns="91425" bIns="91425" anchor="t" anchorCtr="0">
            <a:normAutofit fontScale="55000" lnSpcReduction="20000"/>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0" indent="0">
              <a:spcAft>
                <a:spcPts val="1200"/>
              </a:spcAft>
              <a:buClr>
                <a:schemeClr val="dk1"/>
              </a:buClr>
              <a:buSzPts val="1100"/>
              <a:buFont typeface="Corbel"/>
              <a:buNone/>
            </a:pPr>
            <a:endParaRPr lang="en"/>
          </a:p>
        </p:txBody>
      </p:sp>
      <p:sp>
        <p:nvSpPr>
          <p:cNvPr id="5" name="Text Placeholder 4">
            <a:extLst>
              <a:ext uri="{FF2B5EF4-FFF2-40B4-BE49-F238E27FC236}">
                <a16:creationId xmlns:a16="http://schemas.microsoft.com/office/drawing/2014/main" id="{D3B9AF73-B9D0-2758-9CAF-46F97A6B845E}"/>
              </a:ext>
            </a:extLst>
          </p:cNvPr>
          <p:cNvSpPr txBox="1">
            <a:spLocks/>
          </p:cNvSpPr>
          <p:nvPr/>
        </p:nvSpPr>
        <p:spPr>
          <a:xfrm>
            <a:off x="93155" y="4695967"/>
            <a:ext cx="3155100" cy="4539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139700" indent="0">
              <a:lnSpc>
                <a:spcPct val="114999"/>
              </a:lnSpc>
              <a:buFont typeface="Corbel"/>
              <a:buNone/>
            </a:pPr>
            <a:r>
              <a:rPr lang="en-US" b="1"/>
              <a:t>👩🏽‍🔬: Iliana, Aayush, Boyuan</a:t>
            </a:r>
            <a:endParaRPr lang="en-US"/>
          </a:p>
        </p:txBody>
      </p:sp>
      <p:sp>
        <p:nvSpPr>
          <p:cNvPr id="6" name="TextBox 5">
            <a:extLst>
              <a:ext uri="{FF2B5EF4-FFF2-40B4-BE49-F238E27FC236}">
                <a16:creationId xmlns:a16="http://schemas.microsoft.com/office/drawing/2014/main" id="{B835AA47-2D0C-6C9B-AE47-93D8B6A7486A}"/>
              </a:ext>
            </a:extLst>
          </p:cNvPr>
          <p:cNvSpPr txBox="1"/>
          <p:nvPr/>
        </p:nvSpPr>
        <p:spPr>
          <a:xfrm>
            <a:off x="312965" y="979714"/>
            <a:ext cx="71256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Limitation2: Counting</a:t>
            </a:r>
          </a:p>
        </p:txBody>
      </p:sp>
      <p:pic>
        <p:nvPicPr>
          <p:cNvPr id="8" name="Picture 9">
            <a:extLst>
              <a:ext uri="{FF2B5EF4-FFF2-40B4-BE49-F238E27FC236}">
                <a16:creationId xmlns:a16="http://schemas.microsoft.com/office/drawing/2014/main" id="{6219E06C-2004-FA60-2CB4-C68D4E2306CF}"/>
              </a:ext>
            </a:extLst>
          </p:cNvPr>
          <p:cNvPicPr>
            <a:picLocks noChangeAspect="1"/>
          </p:cNvPicPr>
          <p:nvPr/>
        </p:nvPicPr>
        <p:blipFill>
          <a:blip r:embed="rId2"/>
          <a:stretch>
            <a:fillRect/>
          </a:stretch>
        </p:blipFill>
        <p:spPr>
          <a:xfrm>
            <a:off x="447223" y="1287297"/>
            <a:ext cx="8154306" cy="3212980"/>
          </a:xfrm>
          <a:prstGeom prst="rect">
            <a:avLst/>
          </a:prstGeom>
        </p:spPr>
      </p:pic>
    </p:spTree>
    <p:extLst>
      <p:ext uri="{BB962C8B-B14F-4D97-AF65-F5344CB8AC3E}">
        <p14:creationId xmlns:p14="http://schemas.microsoft.com/office/powerpoint/2010/main" val="1861518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A5A2E-6D8A-393F-5E07-0CDA9F2FD888}"/>
              </a:ext>
            </a:extLst>
          </p:cNvPr>
          <p:cNvSpPr>
            <a:spLocks noGrp="1"/>
          </p:cNvSpPr>
          <p:nvPr>
            <p:ph type="title"/>
          </p:nvPr>
        </p:nvSpPr>
        <p:spPr/>
        <p:txBody>
          <a:bodyPr>
            <a:normAutofit fontScale="90000"/>
          </a:bodyPr>
          <a:lstStyle/>
          <a:p>
            <a:r>
              <a:rPr lang="en-US"/>
              <a:t>Empiricists</a:t>
            </a:r>
          </a:p>
        </p:txBody>
      </p:sp>
      <p:sp>
        <p:nvSpPr>
          <p:cNvPr id="4" name="Slide Number Placeholder 3">
            <a:extLst>
              <a:ext uri="{FF2B5EF4-FFF2-40B4-BE49-F238E27FC236}">
                <a16:creationId xmlns:a16="http://schemas.microsoft.com/office/drawing/2014/main" id="{F5C0257B-5E45-711B-5C39-6F5FD927DC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37</a:t>
            </a:fld>
            <a:endParaRPr lang="en"/>
          </a:p>
        </p:txBody>
      </p:sp>
      <p:sp>
        <p:nvSpPr>
          <p:cNvPr id="9" name="Google Shape;67;p14">
            <a:extLst>
              <a:ext uri="{FF2B5EF4-FFF2-40B4-BE49-F238E27FC236}">
                <a16:creationId xmlns:a16="http://schemas.microsoft.com/office/drawing/2014/main" id="{A5D3E914-D595-BE7B-8F87-337A3656E1EF}"/>
              </a:ext>
            </a:extLst>
          </p:cNvPr>
          <p:cNvSpPr txBox="1">
            <a:spLocks/>
          </p:cNvSpPr>
          <p:nvPr/>
        </p:nvSpPr>
        <p:spPr>
          <a:xfrm>
            <a:off x="238133" y="4714769"/>
            <a:ext cx="3155100" cy="453900"/>
          </a:xfrm>
          <a:prstGeom prst="rect">
            <a:avLst/>
          </a:prstGeom>
          <a:noFill/>
          <a:ln>
            <a:noFill/>
          </a:ln>
        </p:spPr>
        <p:txBody>
          <a:bodyPr spcFirstLastPara="1" wrap="square" lIns="91425" tIns="91425" rIns="91425" bIns="91425" anchor="t" anchorCtr="0">
            <a:normAutofit fontScale="55000" lnSpcReduction="20000"/>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0" indent="0">
              <a:spcAft>
                <a:spcPts val="1200"/>
              </a:spcAft>
              <a:buClr>
                <a:schemeClr val="dk1"/>
              </a:buClr>
              <a:buSzPts val="1100"/>
              <a:buFont typeface="Corbel"/>
              <a:buNone/>
            </a:pPr>
            <a:endParaRPr lang="en"/>
          </a:p>
        </p:txBody>
      </p:sp>
      <p:sp>
        <p:nvSpPr>
          <p:cNvPr id="5" name="Text Placeholder 4">
            <a:extLst>
              <a:ext uri="{FF2B5EF4-FFF2-40B4-BE49-F238E27FC236}">
                <a16:creationId xmlns:a16="http://schemas.microsoft.com/office/drawing/2014/main" id="{D3B9AF73-B9D0-2758-9CAF-46F97A6B845E}"/>
              </a:ext>
            </a:extLst>
          </p:cNvPr>
          <p:cNvSpPr txBox="1">
            <a:spLocks/>
          </p:cNvSpPr>
          <p:nvPr/>
        </p:nvSpPr>
        <p:spPr>
          <a:xfrm>
            <a:off x="93155" y="4695967"/>
            <a:ext cx="3155100" cy="4539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139700" indent="0">
              <a:lnSpc>
                <a:spcPct val="114999"/>
              </a:lnSpc>
              <a:buFont typeface="Corbel"/>
              <a:buNone/>
            </a:pPr>
            <a:r>
              <a:rPr lang="en-US" b="1"/>
              <a:t>👩🏽‍🔬: Iliana, Aayush, Boyuan</a:t>
            </a:r>
            <a:endParaRPr lang="en-US"/>
          </a:p>
        </p:txBody>
      </p:sp>
      <p:sp>
        <p:nvSpPr>
          <p:cNvPr id="6" name="TextBox 5">
            <a:extLst>
              <a:ext uri="{FF2B5EF4-FFF2-40B4-BE49-F238E27FC236}">
                <a16:creationId xmlns:a16="http://schemas.microsoft.com/office/drawing/2014/main" id="{B835AA47-2D0C-6C9B-AE47-93D8B6A7486A}"/>
              </a:ext>
            </a:extLst>
          </p:cNvPr>
          <p:cNvSpPr txBox="1"/>
          <p:nvPr/>
        </p:nvSpPr>
        <p:spPr>
          <a:xfrm>
            <a:off x="312965" y="979714"/>
            <a:ext cx="712560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Limitation 2: Bad Details</a:t>
            </a:r>
          </a:p>
          <a:p>
            <a:endParaRPr lang="en-US"/>
          </a:p>
          <a:p>
            <a:r>
              <a:rPr lang="en-US"/>
              <a:t>Example: A photo of the time square</a:t>
            </a:r>
          </a:p>
          <a:p>
            <a:endParaRPr lang="en-US"/>
          </a:p>
        </p:txBody>
      </p:sp>
      <p:pic>
        <p:nvPicPr>
          <p:cNvPr id="7" name="Picture 7" descr="A picture containing text, colorful&#10;&#10;Description automatically generated">
            <a:extLst>
              <a:ext uri="{FF2B5EF4-FFF2-40B4-BE49-F238E27FC236}">
                <a16:creationId xmlns:a16="http://schemas.microsoft.com/office/drawing/2014/main" id="{8A075E59-B8F8-E43E-2F6B-C01F3F428C56}"/>
              </a:ext>
            </a:extLst>
          </p:cNvPr>
          <p:cNvPicPr>
            <a:picLocks noChangeAspect="1"/>
          </p:cNvPicPr>
          <p:nvPr/>
        </p:nvPicPr>
        <p:blipFill>
          <a:blip r:embed="rId2"/>
          <a:stretch>
            <a:fillRect/>
          </a:stretch>
        </p:blipFill>
        <p:spPr>
          <a:xfrm>
            <a:off x="3667579" y="34471"/>
            <a:ext cx="5083628" cy="5074556"/>
          </a:xfrm>
          <a:prstGeom prst="rect">
            <a:avLst/>
          </a:prstGeom>
        </p:spPr>
      </p:pic>
    </p:spTree>
    <p:extLst>
      <p:ext uri="{BB962C8B-B14F-4D97-AF65-F5344CB8AC3E}">
        <p14:creationId xmlns:p14="http://schemas.microsoft.com/office/powerpoint/2010/main" val="1463873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A5A2E-6D8A-393F-5E07-0CDA9F2FD888}"/>
              </a:ext>
            </a:extLst>
          </p:cNvPr>
          <p:cNvSpPr>
            <a:spLocks noGrp="1"/>
          </p:cNvSpPr>
          <p:nvPr>
            <p:ph type="title"/>
          </p:nvPr>
        </p:nvSpPr>
        <p:spPr/>
        <p:txBody>
          <a:bodyPr>
            <a:normAutofit fontScale="90000"/>
          </a:bodyPr>
          <a:lstStyle/>
          <a:p>
            <a:r>
              <a:rPr lang="en-US"/>
              <a:t>Empiricists</a:t>
            </a:r>
          </a:p>
        </p:txBody>
      </p:sp>
      <p:sp>
        <p:nvSpPr>
          <p:cNvPr id="4" name="Slide Number Placeholder 3">
            <a:extLst>
              <a:ext uri="{FF2B5EF4-FFF2-40B4-BE49-F238E27FC236}">
                <a16:creationId xmlns:a16="http://schemas.microsoft.com/office/drawing/2014/main" id="{F5C0257B-5E45-711B-5C39-6F5FD927DC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38</a:t>
            </a:fld>
            <a:endParaRPr lang="en"/>
          </a:p>
        </p:txBody>
      </p:sp>
      <p:sp>
        <p:nvSpPr>
          <p:cNvPr id="9" name="Google Shape;67;p14">
            <a:extLst>
              <a:ext uri="{FF2B5EF4-FFF2-40B4-BE49-F238E27FC236}">
                <a16:creationId xmlns:a16="http://schemas.microsoft.com/office/drawing/2014/main" id="{A5D3E914-D595-BE7B-8F87-337A3656E1EF}"/>
              </a:ext>
            </a:extLst>
          </p:cNvPr>
          <p:cNvSpPr txBox="1">
            <a:spLocks/>
          </p:cNvSpPr>
          <p:nvPr/>
        </p:nvSpPr>
        <p:spPr>
          <a:xfrm>
            <a:off x="238133" y="4714769"/>
            <a:ext cx="3155100" cy="453900"/>
          </a:xfrm>
          <a:prstGeom prst="rect">
            <a:avLst/>
          </a:prstGeom>
          <a:noFill/>
          <a:ln>
            <a:noFill/>
          </a:ln>
        </p:spPr>
        <p:txBody>
          <a:bodyPr spcFirstLastPara="1" wrap="square" lIns="91425" tIns="91425" rIns="91425" bIns="91425" anchor="t" anchorCtr="0">
            <a:normAutofit fontScale="55000" lnSpcReduction="20000"/>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0" indent="0">
              <a:spcAft>
                <a:spcPts val="1200"/>
              </a:spcAft>
              <a:buClr>
                <a:schemeClr val="dk1"/>
              </a:buClr>
              <a:buSzPts val="1100"/>
              <a:buFont typeface="Corbel"/>
              <a:buNone/>
            </a:pPr>
            <a:endParaRPr lang="en"/>
          </a:p>
        </p:txBody>
      </p:sp>
      <p:sp>
        <p:nvSpPr>
          <p:cNvPr id="5" name="Text Placeholder 4">
            <a:extLst>
              <a:ext uri="{FF2B5EF4-FFF2-40B4-BE49-F238E27FC236}">
                <a16:creationId xmlns:a16="http://schemas.microsoft.com/office/drawing/2014/main" id="{D3B9AF73-B9D0-2758-9CAF-46F97A6B845E}"/>
              </a:ext>
            </a:extLst>
          </p:cNvPr>
          <p:cNvSpPr txBox="1">
            <a:spLocks/>
          </p:cNvSpPr>
          <p:nvPr/>
        </p:nvSpPr>
        <p:spPr>
          <a:xfrm>
            <a:off x="93155" y="4695967"/>
            <a:ext cx="3155100" cy="4539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139700" indent="0">
              <a:lnSpc>
                <a:spcPct val="114999"/>
              </a:lnSpc>
              <a:buFont typeface="Corbel"/>
              <a:buNone/>
            </a:pPr>
            <a:r>
              <a:rPr lang="en-US" b="1"/>
              <a:t>👩🏽‍🔬: Iliana, Aayush, Boyuan</a:t>
            </a:r>
            <a:endParaRPr lang="en-US"/>
          </a:p>
        </p:txBody>
      </p:sp>
      <p:sp>
        <p:nvSpPr>
          <p:cNvPr id="6" name="TextBox 5">
            <a:extLst>
              <a:ext uri="{FF2B5EF4-FFF2-40B4-BE49-F238E27FC236}">
                <a16:creationId xmlns:a16="http://schemas.microsoft.com/office/drawing/2014/main" id="{B835AA47-2D0C-6C9B-AE47-93D8B6A7486A}"/>
              </a:ext>
            </a:extLst>
          </p:cNvPr>
          <p:cNvSpPr txBox="1"/>
          <p:nvPr/>
        </p:nvSpPr>
        <p:spPr>
          <a:xfrm>
            <a:off x="312965" y="979714"/>
            <a:ext cx="712560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Limitation 2: Bad Details</a:t>
            </a:r>
          </a:p>
          <a:p>
            <a:endParaRPr lang="en-US"/>
          </a:p>
          <a:p>
            <a:r>
              <a:rPr lang="en-US"/>
              <a:t>Example: A photo of the time square</a:t>
            </a:r>
          </a:p>
          <a:p>
            <a:endParaRPr lang="en-US"/>
          </a:p>
        </p:txBody>
      </p:sp>
      <p:pic>
        <p:nvPicPr>
          <p:cNvPr id="3" name="Picture 7" descr="A picture containing text, colorful, cluttered&#10;&#10;Description automatically generated">
            <a:extLst>
              <a:ext uri="{FF2B5EF4-FFF2-40B4-BE49-F238E27FC236}">
                <a16:creationId xmlns:a16="http://schemas.microsoft.com/office/drawing/2014/main" id="{173905D8-E02A-F8DF-F5F0-EC90FF9573A0}"/>
              </a:ext>
            </a:extLst>
          </p:cNvPr>
          <p:cNvPicPr>
            <a:picLocks noChangeAspect="1"/>
          </p:cNvPicPr>
          <p:nvPr/>
        </p:nvPicPr>
        <p:blipFill>
          <a:blip r:embed="rId2"/>
          <a:stretch>
            <a:fillRect/>
          </a:stretch>
        </p:blipFill>
        <p:spPr>
          <a:xfrm>
            <a:off x="4370615" y="265945"/>
            <a:ext cx="4013199" cy="4679644"/>
          </a:xfrm>
          <a:prstGeom prst="rect">
            <a:avLst/>
          </a:prstGeom>
        </p:spPr>
      </p:pic>
    </p:spTree>
    <p:extLst>
      <p:ext uri="{BB962C8B-B14F-4D97-AF65-F5344CB8AC3E}">
        <p14:creationId xmlns:p14="http://schemas.microsoft.com/office/powerpoint/2010/main" val="12823739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A5A2E-6D8A-393F-5E07-0CDA9F2FD888}"/>
              </a:ext>
            </a:extLst>
          </p:cNvPr>
          <p:cNvSpPr>
            <a:spLocks noGrp="1"/>
          </p:cNvSpPr>
          <p:nvPr>
            <p:ph type="title"/>
          </p:nvPr>
        </p:nvSpPr>
        <p:spPr/>
        <p:txBody>
          <a:bodyPr>
            <a:normAutofit fontScale="90000"/>
          </a:bodyPr>
          <a:lstStyle/>
          <a:p>
            <a:r>
              <a:rPr lang="en-US"/>
              <a:t>Empiricists</a:t>
            </a:r>
          </a:p>
        </p:txBody>
      </p:sp>
      <p:sp>
        <p:nvSpPr>
          <p:cNvPr id="4" name="Slide Number Placeholder 3">
            <a:extLst>
              <a:ext uri="{FF2B5EF4-FFF2-40B4-BE49-F238E27FC236}">
                <a16:creationId xmlns:a16="http://schemas.microsoft.com/office/drawing/2014/main" id="{F5C0257B-5E45-711B-5C39-6F5FD927DC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39</a:t>
            </a:fld>
            <a:endParaRPr lang="en"/>
          </a:p>
        </p:txBody>
      </p:sp>
      <p:sp>
        <p:nvSpPr>
          <p:cNvPr id="9" name="Google Shape;67;p14">
            <a:extLst>
              <a:ext uri="{FF2B5EF4-FFF2-40B4-BE49-F238E27FC236}">
                <a16:creationId xmlns:a16="http://schemas.microsoft.com/office/drawing/2014/main" id="{A5D3E914-D595-BE7B-8F87-337A3656E1EF}"/>
              </a:ext>
            </a:extLst>
          </p:cNvPr>
          <p:cNvSpPr txBox="1">
            <a:spLocks/>
          </p:cNvSpPr>
          <p:nvPr/>
        </p:nvSpPr>
        <p:spPr>
          <a:xfrm>
            <a:off x="238133" y="4714769"/>
            <a:ext cx="3155100" cy="453900"/>
          </a:xfrm>
          <a:prstGeom prst="rect">
            <a:avLst/>
          </a:prstGeom>
          <a:noFill/>
          <a:ln>
            <a:noFill/>
          </a:ln>
        </p:spPr>
        <p:txBody>
          <a:bodyPr spcFirstLastPara="1" wrap="square" lIns="91425" tIns="91425" rIns="91425" bIns="91425" anchor="t" anchorCtr="0">
            <a:normAutofit fontScale="55000" lnSpcReduction="20000"/>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0" indent="0">
              <a:spcAft>
                <a:spcPts val="1200"/>
              </a:spcAft>
              <a:buClr>
                <a:schemeClr val="dk1"/>
              </a:buClr>
              <a:buSzPts val="1100"/>
              <a:buFont typeface="Corbel"/>
              <a:buNone/>
            </a:pPr>
            <a:endParaRPr lang="en"/>
          </a:p>
        </p:txBody>
      </p:sp>
      <p:sp>
        <p:nvSpPr>
          <p:cNvPr id="5" name="Text Placeholder 4">
            <a:extLst>
              <a:ext uri="{FF2B5EF4-FFF2-40B4-BE49-F238E27FC236}">
                <a16:creationId xmlns:a16="http://schemas.microsoft.com/office/drawing/2014/main" id="{D3B9AF73-B9D0-2758-9CAF-46F97A6B845E}"/>
              </a:ext>
            </a:extLst>
          </p:cNvPr>
          <p:cNvSpPr txBox="1">
            <a:spLocks/>
          </p:cNvSpPr>
          <p:nvPr/>
        </p:nvSpPr>
        <p:spPr>
          <a:xfrm>
            <a:off x="93155" y="4695967"/>
            <a:ext cx="3155100" cy="4539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1pPr>
            <a:lvl2pPr marL="914400" marR="0" lvl="1"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2pPr>
            <a:lvl3pPr marL="1371600" marR="0" lvl="2"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3pPr>
            <a:lvl4pPr marL="1828800" marR="0" lvl="3"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4pPr>
            <a:lvl5pPr marL="2286000" marR="0" lvl="4"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5pPr>
            <a:lvl6pPr marL="2743200" marR="0" lvl="5"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6pPr>
            <a:lvl7pPr marL="3200400" marR="0" lvl="6"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7pPr>
            <a:lvl8pPr marL="3657600" marR="0" lvl="7"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8pPr>
            <a:lvl9pPr marL="4114800" marR="0" lvl="8" indent="-292100" algn="l" rtl="0">
              <a:lnSpc>
                <a:spcPct val="115000"/>
              </a:lnSpc>
              <a:spcBef>
                <a:spcPts val="0"/>
              </a:spcBef>
              <a:spcAft>
                <a:spcPts val="0"/>
              </a:spcAft>
              <a:buClr>
                <a:schemeClr val="dk2"/>
              </a:buClr>
              <a:buSzPts val="1000"/>
              <a:buFont typeface="Corbel"/>
              <a:buChar char="■"/>
              <a:defRPr sz="1000" b="0" i="0" u="none" strike="noStrike" cap="none">
                <a:solidFill>
                  <a:schemeClr val="dk2"/>
                </a:solidFill>
                <a:latin typeface="Corbel"/>
                <a:ea typeface="Corbel"/>
                <a:cs typeface="Corbel"/>
                <a:sym typeface="Corbel"/>
              </a:defRPr>
            </a:lvl9pPr>
          </a:lstStyle>
          <a:p>
            <a:pPr marL="139700" indent="0">
              <a:lnSpc>
                <a:spcPct val="114999"/>
              </a:lnSpc>
              <a:buFont typeface="Corbel"/>
              <a:buNone/>
            </a:pPr>
            <a:r>
              <a:rPr lang="en-US" b="1"/>
              <a:t>👩🏽‍🔬: Iliana, Aayush, Boyuan</a:t>
            </a:r>
            <a:endParaRPr lang="en-US"/>
          </a:p>
        </p:txBody>
      </p:sp>
      <p:sp>
        <p:nvSpPr>
          <p:cNvPr id="6" name="TextBox 5">
            <a:extLst>
              <a:ext uri="{FF2B5EF4-FFF2-40B4-BE49-F238E27FC236}">
                <a16:creationId xmlns:a16="http://schemas.microsoft.com/office/drawing/2014/main" id="{B835AA47-2D0C-6C9B-AE47-93D8B6A7486A}"/>
              </a:ext>
            </a:extLst>
          </p:cNvPr>
          <p:cNvSpPr txBox="1"/>
          <p:nvPr/>
        </p:nvSpPr>
        <p:spPr>
          <a:xfrm>
            <a:off x="312965" y="979714"/>
            <a:ext cx="712560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Limitation 2: Bad Details</a:t>
            </a:r>
          </a:p>
          <a:p>
            <a:endParaRPr lang="en-US"/>
          </a:p>
          <a:p>
            <a:r>
              <a:rPr lang="en-US"/>
              <a:t>Example: A photo of the time square</a:t>
            </a:r>
          </a:p>
          <a:p>
            <a:endParaRPr lang="en-US"/>
          </a:p>
        </p:txBody>
      </p:sp>
      <p:pic>
        <p:nvPicPr>
          <p:cNvPr id="8" name="Picture 9" descr="A picture containing rain, colorful, rainy&#10;&#10;Description automatically generated">
            <a:extLst>
              <a:ext uri="{FF2B5EF4-FFF2-40B4-BE49-F238E27FC236}">
                <a16:creationId xmlns:a16="http://schemas.microsoft.com/office/drawing/2014/main" id="{363D3496-CE40-8935-3EF0-17AD1D05E8A3}"/>
              </a:ext>
            </a:extLst>
          </p:cNvPr>
          <p:cNvPicPr>
            <a:picLocks noChangeAspect="1"/>
          </p:cNvPicPr>
          <p:nvPr/>
        </p:nvPicPr>
        <p:blipFill>
          <a:blip r:embed="rId2"/>
          <a:stretch>
            <a:fillRect/>
          </a:stretch>
        </p:blipFill>
        <p:spPr>
          <a:xfrm>
            <a:off x="3590471" y="919486"/>
            <a:ext cx="4884057" cy="3567599"/>
          </a:xfrm>
          <a:prstGeom prst="rect">
            <a:avLst/>
          </a:prstGeom>
        </p:spPr>
      </p:pic>
    </p:spTree>
    <p:extLst>
      <p:ext uri="{BB962C8B-B14F-4D97-AF65-F5344CB8AC3E}">
        <p14:creationId xmlns:p14="http://schemas.microsoft.com/office/powerpoint/2010/main" val="1121313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53072-E333-CE23-EB46-E40B0370631A}"/>
              </a:ext>
            </a:extLst>
          </p:cNvPr>
          <p:cNvSpPr>
            <a:spLocks noGrp="1"/>
          </p:cNvSpPr>
          <p:nvPr>
            <p:ph type="title"/>
          </p:nvPr>
        </p:nvSpPr>
        <p:spPr/>
        <p:txBody>
          <a:bodyPr/>
          <a:lstStyle/>
          <a:p>
            <a:endParaRPr lang="en-US"/>
          </a:p>
        </p:txBody>
      </p:sp>
      <p:pic>
        <p:nvPicPr>
          <p:cNvPr id="3" name="Picture 3" descr="Diagram&#10;&#10;Description automatically generated">
            <a:extLst>
              <a:ext uri="{FF2B5EF4-FFF2-40B4-BE49-F238E27FC236}">
                <a16:creationId xmlns:a16="http://schemas.microsoft.com/office/drawing/2014/main" id="{DDAD05C9-55DA-8681-8E51-D78A46AA353E}"/>
              </a:ext>
            </a:extLst>
          </p:cNvPr>
          <p:cNvPicPr>
            <a:picLocks noChangeAspect="1"/>
          </p:cNvPicPr>
          <p:nvPr/>
        </p:nvPicPr>
        <p:blipFill>
          <a:blip r:embed="rId2"/>
          <a:stretch>
            <a:fillRect/>
          </a:stretch>
        </p:blipFill>
        <p:spPr>
          <a:xfrm>
            <a:off x="494179" y="1295101"/>
            <a:ext cx="8411975" cy="2603723"/>
          </a:xfrm>
          <a:prstGeom prst="rect">
            <a:avLst/>
          </a:prstGeom>
        </p:spPr>
      </p:pic>
    </p:spTree>
    <p:extLst>
      <p:ext uri="{BB962C8B-B14F-4D97-AF65-F5344CB8AC3E}">
        <p14:creationId xmlns:p14="http://schemas.microsoft.com/office/powerpoint/2010/main" val="1836941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E3871-D56F-CBF9-B24F-0EA4C782105F}"/>
              </a:ext>
            </a:extLst>
          </p:cNvPr>
          <p:cNvSpPr>
            <a:spLocks noGrp="1"/>
          </p:cNvSpPr>
          <p:nvPr>
            <p:ph type="title"/>
          </p:nvPr>
        </p:nvSpPr>
        <p:spPr/>
        <p:txBody>
          <a:bodyPr>
            <a:normAutofit fontScale="90000"/>
          </a:bodyPr>
          <a:lstStyle/>
          <a:p>
            <a:r>
              <a:rPr lang="en-US"/>
              <a:t>Visionary</a:t>
            </a:r>
          </a:p>
        </p:txBody>
      </p:sp>
      <p:sp>
        <p:nvSpPr>
          <p:cNvPr id="3" name="Text Placeholder 2">
            <a:extLst>
              <a:ext uri="{FF2B5EF4-FFF2-40B4-BE49-F238E27FC236}">
                <a16:creationId xmlns:a16="http://schemas.microsoft.com/office/drawing/2014/main" id="{31712AF6-5A88-B05B-AACD-008C9059EE2F}"/>
              </a:ext>
            </a:extLst>
          </p:cNvPr>
          <p:cNvSpPr>
            <a:spLocks noGrp="1"/>
          </p:cNvSpPr>
          <p:nvPr>
            <p:ph type="body" idx="1"/>
          </p:nvPr>
        </p:nvSpPr>
        <p:spPr/>
        <p:txBody>
          <a:bodyPr/>
          <a:lstStyle/>
          <a:p>
            <a:r>
              <a:rPr lang="en-US"/>
              <a:t>Practicality</a:t>
            </a:r>
          </a:p>
          <a:p>
            <a:pPr marL="114300" indent="0">
              <a:lnSpc>
                <a:spcPct val="114999"/>
              </a:lnSpc>
              <a:buNone/>
            </a:pPr>
            <a:br>
              <a:rPr lang="en-US"/>
            </a:br>
            <a:endParaRPr lang="en-US"/>
          </a:p>
          <a:p>
            <a:pPr>
              <a:lnSpc>
                <a:spcPct val="114999"/>
              </a:lnSpc>
            </a:pPr>
            <a:r>
              <a:rPr lang="en-US"/>
              <a:t>Theory</a:t>
            </a:r>
          </a:p>
          <a:p>
            <a:pPr marL="114300" indent="0">
              <a:lnSpc>
                <a:spcPct val="114999"/>
              </a:lnSpc>
              <a:buNone/>
            </a:pPr>
            <a:br>
              <a:rPr lang="en-US"/>
            </a:br>
            <a:endParaRPr lang="en-US"/>
          </a:p>
          <a:p>
            <a:pPr>
              <a:lnSpc>
                <a:spcPct val="114999"/>
              </a:lnSpc>
            </a:pPr>
            <a:r>
              <a:rPr lang="en-US"/>
              <a:t>Application</a:t>
            </a:r>
          </a:p>
          <a:p>
            <a:pPr>
              <a:lnSpc>
                <a:spcPct val="114999"/>
              </a:lnSpc>
            </a:pPr>
            <a:endParaRPr lang="en-US"/>
          </a:p>
        </p:txBody>
      </p:sp>
      <p:sp>
        <p:nvSpPr>
          <p:cNvPr id="4" name="Slide Number Placeholder 3">
            <a:extLst>
              <a:ext uri="{FF2B5EF4-FFF2-40B4-BE49-F238E27FC236}">
                <a16:creationId xmlns:a16="http://schemas.microsoft.com/office/drawing/2014/main" id="{08C390E6-05BE-9FD8-23C1-64072FC2B5A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40</a:t>
            </a:fld>
            <a:endParaRPr lang="en"/>
          </a:p>
        </p:txBody>
      </p:sp>
      <p:sp>
        <p:nvSpPr>
          <p:cNvPr id="5" name="Text Placeholder 4">
            <a:extLst>
              <a:ext uri="{FF2B5EF4-FFF2-40B4-BE49-F238E27FC236}">
                <a16:creationId xmlns:a16="http://schemas.microsoft.com/office/drawing/2014/main" id="{0A46E005-0474-B3CD-0758-F603DEEBF2B3}"/>
              </a:ext>
            </a:extLst>
          </p:cNvPr>
          <p:cNvSpPr>
            <a:spLocks noGrp="1"/>
          </p:cNvSpPr>
          <p:nvPr>
            <p:ph type="body" idx="2"/>
          </p:nvPr>
        </p:nvSpPr>
        <p:spPr/>
        <p:txBody>
          <a:bodyPr/>
          <a:lstStyle/>
          <a:p>
            <a:endParaRPr lang="en-US"/>
          </a:p>
        </p:txBody>
      </p:sp>
      <p:sp>
        <p:nvSpPr>
          <p:cNvPr id="6" name="TextBox 5">
            <a:extLst>
              <a:ext uri="{FF2B5EF4-FFF2-40B4-BE49-F238E27FC236}">
                <a16:creationId xmlns:a16="http://schemas.microsoft.com/office/drawing/2014/main" id="{037C7451-F8A0-0FAB-00EB-3F9A4297D064}"/>
              </a:ext>
            </a:extLst>
          </p:cNvPr>
          <p:cNvSpPr txBox="1"/>
          <p:nvPr/>
        </p:nvSpPr>
        <p:spPr>
          <a:xfrm>
            <a:off x="3200400" y="234315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312843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D558E6-3F17-FE41-9C26-D57AC1C078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41</a:t>
            </a:fld>
            <a:endParaRPr lang="en"/>
          </a:p>
        </p:txBody>
      </p:sp>
      <p:sp>
        <p:nvSpPr>
          <p:cNvPr id="5" name="Text Placeholder 4">
            <a:extLst>
              <a:ext uri="{FF2B5EF4-FFF2-40B4-BE49-F238E27FC236}">
                <a16:creationId xmlns:a16="http://schemas.microsoft.com/office/drawing/2014/main" id="{CEED4468-3077-0E45-E9DB-FCC4A9B7D661}"/>
              </a:ext>
            </a:extLst>
          </p:cNvPr>
          <p:cNvSpPr>
            <a:spLocks noGrp="1"/>
          </p:cNvSpPr>
          <p:nvPr>
            <p:ph type="body" idx="2"/>
          </p:nvPr>
        </p:nvSpPr>
        <p:spPr/>
        <p:txBody>
          <a:bodyPr/>
          <a:lstStyle/>
          <a:p>
            <a:endParaRPr lang="en-US"/>
          </a:p>
        </p:txBody>
      </p:sp>
      <p:pic>
        <p:nvPicPr>
          <p:cNvPr id="6" name="Picture 6" descr="Graphical user interface, chart&#10;&#10;Description automatically generated">
            <a:extLst>
              <a:ext uri="{FF2B5EF4-FFF2-40B4-BE49-F238E27FC236}">
                <a16:creationId xmlns:a16="http://schemas.microsoft.com/office/drawing/2014/main" id="{7EC9C526-AFEC-5B15-C9DB-0D7114E6EC54}"/>
              </a:ext>
            </a:extLst>
          </p:cNvPr>
          <p:cNvPicPr>
            <a:picLocks noChangeAspect="1"/>
          </p:cNvPicPr>
          <p:nvPr/>
        </p:nvPicPr>
        <p:blipFill>
          <a:blip r:embed="rId2"/>
          <a:stretch>
            <a:fillRect/>
          </a:stretch>
        </p:blipFill>
        <p:spPr>
          <a:xfrm>
            <a:off x="1112693" y="1068964"/>
            <a:ext cx="6381750" cy="3629025"/>
          </a:xfrm>
          <a:prstGeom prst="rect">
            <a:avLst/>
          </a:prstGeom>
        </p:spPr>
      </p:pic>
      <p:sp>
        <p:nvSpPr>
          <p:cNvPr id="7" name="TextBox 6">
            <a:extLst>
              <a:ext uri="{FF2B5EF4-FFF2-40B4-BE49-F238E27FC236}">
                <a16:creationId xmlns:a16="http://schemas.microsoft.com/office/drawing/2014/main" id="{3D7FD994-185E-4B76-32EC-16DC6CB794B4}"/>
              </a:ext>
            </a:extLst>
          </p:cNvPr>
          <p:cNvSpPr txBox="1"/>
          <p:nvPr/>
        </p:nvSpPr>
        <p:spPr>
          <a:xfrm>
            <a:off x="187036" y="65809"/>
            <a:ext cx="545349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595959"/>
                </a:solidFill>
              </a:rPr>
              <a:t>Practicality</a:t>
            </a:r>
            <a:endParaRPr lang="en-US"/>
          </a:p>
          <a:p>
            <a:pPr>
              <a:buAutoNum type="arabicPeriod"/>
            </a:pPr>
            <a:r>
              <a:rPr lang="en-US" sz="2800">
                <a:solidFill>
                  <a:srgbClr val="595959"/>
                </a:solidFill>
              </a:rPr>
              <a:t>Speed-up in sampling</a:t>
            </a:r>
          </a:p>
        </p:txBody>
      </p:sp>
    </p:spTree>
    <p:extLst>
      <p:ext uri="{BB962C8B-B14F-4D97-AF65-F5344CB8AC3E}">
        <p14:creationId xmlns:p14="http://schemas.microsoft.com/office/powerpoint/2010/main" val="2569558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FCE690-490B-0841-5D0B-F3E02686FA8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109C1-816E-7ACD-D08D-16C9BB00520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42</a:t>
            </a:fld>
            <a:endParaRPr lang="en"/>
          </a:p>
        </p:txBody>
      </p:sp>
      <p:sp>
        <p:nvSpPr>
          <p:cNvPr id="5" name="Text Placeholder 4">
            <a:extLst>
              <a:ext uri="{FF2B5EF4-FFF2-40B4-BE49-F238E27FC236}">
                <a16:creationId xmlns:a16="http://schemas.microsoft.com/office/drawing/2014/main" id="{E854D261-854C-CA0A-8071-585BA049596A}"/>
              </a:ext>
            </a:extLst>
          </p:cNvPr>
          <p:cNvSpPr>
            <a:spLocks noGrp="1"/>
          </p:cNvSpPr>
          <p:nvPr>
            <p:ph type="body" idx="2"/>
          </p:nvPr>
        </p:nvSpPr>
        <p:spPr/>
        <p:txBody>
          <a:bodyPr/>
          <a:lstStyle/>
          <a:p>
            <a:endParaRPr lang="en-US"/>
          </a:p>
        </p:txBody>
      </p:sp>
      <p:sp>
        <p:nvSpPr>
          <p:cNvPr id="6" name="TextBox 5">
            <a:extLst>
              <a:ext uri="{FF2B5EF4-FFF2-40B4-BE49-F238E27FC236}">
                <a16:creationId xmlns:a16="http://schemas.microsoft.com/office/drawing/2014/main" id="{10A38AE9-2DBF-4989-5C11-8AE12253B0D9}"/>
              </a:ext>
            </a:extLst>
          </p:cNvPr>
          <p:cNvSpPr txBox="1"/>
          <p:nvPr/>
        </p:nvSpPr>
        <p:spPr>
          <a:xfrm>
            <a:off x="403514" y="490105"/>
            <a:ext cx="522835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solidFill>
                <a:latin typeface="Corbel"/>
              </a:rPr>
              <a:t>(2)Speed-up in training?</a:t>
            </a:r>
            <a:endParaRPr lang="en-US">
              <a:solidFill>
                <a:schemeClr val="tx1"/>
              </a:solidFill>
              <a:latin typeface="Corbel"/>
            </a:endParaRPr>
          </a:p>
          <a:p>
            <a:endParaRPr lang="en-US">
              <a:solidFill>
                <a:schemeClr val="tx1"/>
              </a:solidFill>
              <a:latin typeface="Corbel"/>
            </a:endParaRPr>
          </a:p>
          <a:p>
            <a:endParaRPr lang="en-US">
              <a:solidFill>
                <a:schemeClr val="tx1"/>
              </a:solidFill>
              <a:latin typeface="Corbel"/>
            </a:endParaRPr>
          </a:p>
          <a:p>
            <a:endParaRPr lang="en-US">
              <a:solidFill>
                <a:schemeClr val="tx1"/>
              </a:solidFill>
              <a:latin typeface="Corbel"/>
            </a:endParaRPr>
          </a:p>
          <a:p>
            <a:br>
              <a:rPr lang="en-US">
                <a:solidFill>
                  <a:schemeClr val="tx1"/>
                </a:solidFill>
                <a:latin typeface="Corbel"/>
              </a:rPr>
            </a:br>
            <a:r>
              <a:rPr lang="en-US" sz="2800">
                <a:solidFill>
                  <a:schemeClr val="tx1"/>
                </a:solidFill>
                <a:latin typeface="Corbel"/>
              </a:rPr>
              <a:t>A remaining open problem…</a:t>
            </a:r>
            <a:endParaRPr lang="en-US">
              <a:solidFill>
                <a:schemeClr val="tx1"/>
              </a:solidFill>
              <a:latin typeface="Corbel"/>
            </a:endParaRPr>
          </a:p>
        </p:txBody>
      </p:sp>
    </p:spTree>
    <p:extLst>
      <p:ext uri="{BB962C8B-B14F-4D97-AF65-F5344CB8AC3E}">
        <p14:creationId xmlns:p14="http://schemas.microsoft.com/office/powerpoint/2010/main" val="1744580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18B32-46F8-C449-2F5F-3116ECE30D59}"/>
              </a:ext>
            </a:extLst>
          </p:cNvPr>
          <p:cNvSpPr>
            <a:spLocks noGrp="1"/>
          </p:cNvSpPr>
          <p:nvPr>
            <p:ph type="title"/>
          </p:nvPr>
        </p:nvSpPr>
        <p:spPr/>
        <p:txBody>
          <a:bodyPr>
            <a:normAutofit fontScale="90000"/>
          </a:bodyPr>
          <a:lstStyle/>
          <a:p>
            <a:r>
              <a:rPr lang="en-US"/>
              <a:t>Relax Constraints?</a:t>
            </a:r>
          </a:p>
          <a:p>
            <a:br>
              <a:rPr lang="en-US"/>
            </a:br>
            <a:endParaRPr lang="en-US"/>
          </a:p>
        </p:txBody>
      </p:sp>
      <p:sp>
        <p:nvSpPr>
          <p:cNvPr id="3" name="Text Placeholder 2">
            <a:extLst>
              <a:ext uri="{FF2B5EF4-FFF2-40B4-BE49-F238E27FC236}">
                <a16:creationId xmlns:a16="http://schemas.microsoft.com/office/drawing/2014/main" id="{2D55CAD5-83CB-A09F-90E9-1192091B93FB}"/>
              </a:ext>
            </a:extLst>
          </p:cNvPr>
          <p:cNvSpPr>
            <a:spLocks noGrp="1"/>
          </p:cNvSpPr>
          <p:nvPr>
            <p:ph type="body" idx="1"/>
          </p:nvPr>
        </p:nvSpPr>
        <p:spPr>
          <a:xfrm>
            <a:off x="321553" y="965259"/>
            <a:ext cx="8520600" cy="3416400"/>
          </a:xfrm>
        </p:spPr>
        <p:txBody>
          <a:bodyPr/>
          <a:lstStyle/>
          <a:p>
            <a:r>
              <a:rPr lang="en-US"/>
              <a:t>Replace Langevin dynamics with?</a:t>
            </a:r>
          </a:p>
          <a:p>
            <a:pPr lvl="1">
              <a:lnSpc>
                <a:spcPct val="114999"/>
              </a:lnSpc>
            </a:pPr>
            <a:r>
              <a:rPr lang="en-US"/>
              <a:t>Replace gaussian noise with more complex perturbation?</a:t>
            </a:r>
          </a:p>
          <a:p>
            <a:pPr lvl="1">
              <a:lnSpc>
                <a:spcPct val="114999"/>
              </a:lnSpc>
            </a:pPr>
            <a:r>
              <a:rPr lang="en-US"/>
              <a:t>Hierarchical VAE is more powerful -&gt; but less stable and harder to train?</a:t>
            </a:r>
          </a:p>
          <a:p>
            <a:pPr marL="114300" indent="0">
              <a:lnSpc>
                <a:spcPct val="114999"/>
              </a:lnSpc>
              <a:buNone/>
            </a:pPr>
            <a:endParaRPr lang="en-US"/>
          </a:p>
        </p:txBody>
      </p:sp>
      <p:sp>
        <p:nvSpPr>
          <p:cNvPr id="4" name="Slide Number Placeholder 3">
            <a:extLst>
              <a:ext uri="{FF2B5EF4-FFF2-40B4-BE49-F238E27FC236}">
                <a16:creationId xmlns:a16="http://schemas.microsoft.com/office/drawing/2014/main" id="{975CCC99-09F2-5E7D-5F65-1899897650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43</a:t>
            </a:fld>
            <a:endParaRPr lang="en"/>
          </a:p>
        </p:txBody>
      </p:sp>
      <p:sp>
        <p:nvSpPr>
          <p:cNvPr id="5" name="Text Placeholder 4">
            <a:extLst>
              <a:ext uri="{FF2B5EF4-FFF2-40B4-BE49-F238E27FC236}">
                <a16:creationId xmlns:a16="http://schemas.microsoft.com/office/drawing/2014/main" id="{875C06B8-8586-9372-C9A0-BF1A833E767B}"/>
              </a:ext>
            </a:extLst>
          </p:cNvPr>
          <p:cNvSpPr>
            <a:spLocks noGrp="1"/>
          </p:cNvSpPr>
          <p:nvPr>
            <p:ph type="body" idx="2"/>
          </p:nvPr>
        </p:nvSpPr>
        <p:spPr/>
        <p:txBody>
          <a:bodyPr/>
          <a:lstStyle/>
          <a:p>
            <a:endParaRPr lang="en-US"/>
          </a:p>
        </p:txBody>
      </p:sp>
      <p:pic>
        <p:nvPicPr>
          <p:cNvPr id="6" name="Picture 6" descr="Diagram&#10;&#10;Description automatically generated">
            <a:extLst>
              <a:ext uri="{FF2B5EF4-FFF2-40B4-BE49-F238E27FC236}">
                <a16:creationId xmlns:a16="http://schemas.microsoft.com/office/drawing/2014/main" id="{47CCC508-5EDD-7028-B247-2BC23C96C530}"/>
              </a:ext>
            </a:extLst>
          </p:cNvPr>
          <p:cNvPicPr>
            <a:picLocks noChangeAspect="1"/>
          </p:cNvPicPr>
          <p:nvPr/>
        </p:nvPicPr>
        <p:blipFill>
          <a:blip r:embed="rId2"/>
          <a:stretch>
            <a:fillRect/>
          </a:stretch>
        </p:blipFill>
        <p:spPr>
          <a:xfrm>
            <a:off x="233363" y="1924213"/>
            <a:ext cx="8677275" cy="2733675"/>
          </a:xfrm>
          <a:prstGeom prst="rect">
            <a:avLst/>
          </a:prstGeom>
        </p:spPr>
      </p:pic>
    </p:spTree>
    <p:extLst>
      <p:ext uri="{BB962C8B-B14F-4D97-AF65-F5344CB8AC3E}">
        <p14:creationId xmlns:p14="http://schemas.microsoft.com/office/powerpoint/2010/main" val="3643789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E7F92-56AF-B802-3B02-4866B8D0A542}"/>
              </a:ext>
            </a:extLst>
          </p:cNvPr>
          <p:cNvSpPr>
            <a:spLocks noGrp="1"/>
          </p:cNvSpPr>
          <p:nvPr>
            <p:ph type="title"/>
          </p:nvPr>
        </p:nvSpPr>
        <p:spPr/>
        <p:txBody>
          <a:bodyPr>
            <a:normAutofit fontScale="90000"/>
          </a:bodyPr>
          <a:lstStyle/>
          <a:p>
            <a:r>
              <a:rPr lang="en-US"/>
              <a:t>Relax Constraints?</a:t>
            </a:r>
          </a:p>
          <a:p>
            <a:br>
              <a:rPr lang="en-US"/>
            </a:br>
            <a:endParaRPr lang="en-US"/>
          </a:p>
        </p:txBody>
      </p:sp>
      <p:sp>
        <p:nvSpPr>
          <p:cNvPr id="3" name="Text Placeholder 2">
            <a:extLst>
              <a:ext uri="{FF2B5EF4-FFF2-40B4-BE49-F238E27FC236}">
                <a16:creationId xmlns:a16="http://schemas.microsoft.com/office/drawing/2014/main" id="{3E6EDDF0-97F7-C135-5DC4-13B8B7497115}"/>
              </a:ext>
            </a:extLst>
          </p:cNvPr>
          <p:cNvSpPr>
            <a:spLocks noGrp="1"/>
          </p:cNvSpPr>
          <p:nvPr>
            <p:ph type="body" idx="1"/>
          </p:nvPr>
        </p:nvSpPr>
        <p:spPr/>
        <p:txBody>
          <a:bodyPr/>
          <a:lstStyle/>
          <a:p>
            <a:r>
              <a:rPr lang="en-US"/>
              <a:t>In variational diffusion model, x0’s information is also used</a:t>
            </a:r>
          </a:p>
          <a:p>
            <a:pPr>
              <a:lnSpc>
                <a:spcPct val="114999"/>
              </a:lnSpc>
            </a:pPr>
            <a:r>
              <a:rPr lang="en-US"/>
              <a:t>Can/should we relax the </a:t>
            </a:r>
            <a:r>
              <a:rPr lang="en-US" err="1"/>
              <a:t>markov</a:t>
            </a:r>
            <a:r>
              <a:rPr lang="en-US"/>
              <a:t> property further?</a:t>
            </a:r>
            <a:br>
              <a:rPr lang="en-US"/>
            </a:br>
            <a:endParaRPr lang="en-US"/>
          </a:p>
        </p:txBody>
      </p:sp>
      <p:sp>
        <p:nvSpPr>
          <p:cNvPr id="4" name="Slide Number Placeholder 3">
            <a:extLst>
              <a:ext uri="{FF2B5EF4-FFF2-40B4-BE49-F238E27FC236}">
                <a16:creationId xmlns:a16="http://schemas.microsoft.com/office/drawing/2014/main" id="{A23FF0A0-B279-6BBF-0AF8-39D94195CD6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44</a:t>
            </a:fld>
            <a:endParaRPr lang="en"/>
          </a:p>
        </p:txBody>
      </p:sp>
      <p:sp>
        <p:nvSpPr>
          <p:cNvPr id="5" name="Text Placeholder 4">
            <a:extLst>
              <a:ext uri="{FF2B5EF4-FFF2-40B4-BE49-F238E27FC236}">
                <a16:creationId xmlns:a16="http://schemas.microsoft.com/office/drawing/2014/main" id="{7F4894E3-5945-C114-9190-91A75D00EF76}"/>
              </a:ext>
            </a:extLst>
          </p:cNvPr>
          <p:cNvSpPr>
            <a:spLocks noGrp="1"/>
          </p:cNvSpPr>
          <p:nvPr>
            <p:ph type="body" idx="2"/>
          </p:nvPr>
        </p:nvSpPr>
        <p:spPr/>
        <p:txBody>
          <a:bodyPr/>
          <a:lstStyle/>
          <a:p>
            <a:endParaRPr lang="en-US"/>
          </a:p>
        </p:txBody>
      </p:sp>
      <p:pic>
        <p:nvPicPr>
          <p:cNvPr id="6" name="Picture 6" descr="Diagram, schematic&#10;&#10;Description automatically generated">
            <a:extLst>
              <a:ext uri="{FF2B5EF4-FFF2-40B4-BE49-F238E27FC236}">
                <a16:creationId xmlns:a16="http://schemas.microsoft.com/office/drawing/2014/main" id="{0E1C1EF7-93E9-AEF8-DA26-B671021CD7A4}"/>
              </a:ext>
            </a:extLst>
          </p:cNvPr>
          <p:cNvPicPr>
            <a:picLocks noChangeAspect="1"/>
          </p:cNvPicPr>
          <p:nvPr/>
        </p:nvPicPr>
        <p:blipFill>
          <a:blip r:embed="rId2"/>
          <a:stretch>
            <a:fillRect/>
          </a:stretch>
        </p:blipFill>
        <p:spPr>
          <a:xfrm>
            <a:off x="524696" y="1937352"/>
            <a:ext cx="7858125" cy="638175"/>
          </a:xfrm>
          <a:prstGeom prst="rect">
            <a:avLst/>
          </a:prstGeom>
        </p:spPr>
      </p:pic>
      <p:pic>
        <p:nvPicPr>
          <p:cNvPr id="7" name="Picture 7" descr="Diagram&#10;&#10;Description automatically generated">
            <a:extLst>
              <a:ext uri="{FF2B5EF4-FFF2-40B4-BE49-F238E27FC236}">
                <a16:creationId xmlns:a16="http://schemas.microsoft.com/office/drawing/2014/main" id="{A3EB1F86-C778-39CC-8C5C-CDC781ABD5AD}"/>
              </a:ext>
            </a:extLst>
          </p:cNvPr>
          <p:cNvPicPr>
            <a:picLocks noChangeAspect="1"/>
          </p:cNvPicPr>
          <p:nvPr/>
        </p:nvPicPr>
        <p:blipFill>
          <a:blip r:embed="rId3"/>
          <a:stretch>
            <a:fillRect/>
          </a:stretch>
        </p:blipFill>
        <p:spPr>
          <a:xfrm>
            <a:off x="793695" y="2573721"/>
            <a:ext cx="6886575" cy="2400300"/>
          </a:xfrm>
          <a:prstGeom prst="rect">
            <a:avLst/>
          </a:prstGeom>
        </p:spPr>
      </p:pic>
    </p:spTree>
    <p:extLst>
      <p:ext uri="{BB962C8B-B14F-4D97-AF65-F5344CB8AC3E}">
        <p14:creationId xmlns:p14="http://schemas.microsoft.com/office/powerpoint/2010/main" val="5039088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5E781-BA6F-3620-7E18-D78B5BB9388E}"/>
              </a:ext>
            </a:extLst>
          </p:cNvPr>
          <p:cNvSpPr>
            <a:spLocks noGrp="1"/>
          </p:cNvSpPr>
          <p:nvPr>
            <p:ph type="title"/>
          </p:nvPr>
        </p:nvSpPr>
        <p:spPr>
          <a:xfrm>
            <a:off x="311700" y="247956"/>
            <a:ext cx="8520600" cy="572700"/>
          </a:xfrm>
        </p:spPr>
        <p:txBody>
          <a:bodyPr>
            <a:normAutofit fontScale="90000"/>
          </a:bodyPr>
          <a:lstStyle/>
          <a:p>
            <a:r>
              <a:rPr lang="en-US"/>
              <a:t>Other potential work</a:t>
            </a:r>
          </a:p>
          <a:p>
            <a:br>
              <a:rPr lang="en-US"/>
            </a:br>
            <a:endParaRPr lang="en-US"/>
          </a:p>
        </p:txBody>
      </p:sp>
      <p:sp>
        <p:nvSpPr>
          <p:cNvPr id="3" name="Text Placeholder 2">
            <a:extLst>
              <a:ext uri="{FF2B5EF4-FFF2-40B4-BE49-F238E27FC236}">
                <a16:creationId xmlns:a16="http://schemas.microsoft.com/office/drawing/2014/main" id="{7ABA5D5D-18D5-2326-9DDC-46E41E33430E}"/>
              </a:ext>
            </a:extLst>
          </p:cNvPr>
          <p:cNvSpPr>
            <a:spLocks noGrp="1"/>
          </p:cNvSpPr>
          <p:nvPr>
            <p:ph type="body" idx="1"/>
          </p:nvPr>
        </p:nvSpPr>
        <p:spPr>
          <a:xfrm>
            <a:off x="311700" y="817458"/>
            <a:ext cx="8520600" cy="3416400"/>
          </a:xfrm>
        </p:spPr>
        <p:txBody>
          <a:bodyPr/>
          <a:lstStyle/>
          <a:p>
            <a:r>
              <a:rPr lang="en-US"/>
              <a:t>Better sampling strategies</a:t>
            </a:r>
          </a:p>
          <a:p>
            <a:pPr>
              <a:lnSpc>
                <a:spcPct val="114999"/>
              </a:lnSpc>
            </a:pPr>
            <a:r>
              <a:rPr lang="en-US"/>
              <a:t>Discrete -&gt; Continuous process</a:t>
            </a:r>
          </a:p>
          <a:p>
            <a:pPr lvl="1">
              <a:lnSpc>
                <a:spcPct val="114999"/>
              </a:lnSpc>
            </a:pPr>
            <a:r>
              <a:rPr lang="en-US"/>
              <a:t>Stochastic differential equations (SDE)</a:t>
            </a:r>
          </a:p>
          <a:p>
            <a:pPr lvl="1">
              <a:lnSpc>
                <a:spcPct val="114999"/>
              </a:lnSpc>
            </a:pPr>
            <a:r>
              <a:rPr lang="en-US"/>
              <a:t>Probability flow ODE</a:t>
            </a:r>
          </a:p>
        </p:txBody>
      </p:sp>
      <p:sp>
        <p:nvSpPr>
          <p:cNvPr id="4" name="Slide Number Placeholder 3">
            <a:extLst>
              <a:ext uri="{FF2B5EF4-FFF2-40B4-BE49-F238E27FC236}">
                <a16:creationId xmlns:a16="http://schemas.microsoft.com/office/drawing/2014/main" id="{CA10542E-E1D3-B204-731A-0258E8773F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45</a:t>
            </a:fld>
            <a:endParaRPr lang="en"/>
          </a:p>
        </p:txBody>
      </p:sp>
      <p:sp>
        <p:nvSpPr>
          <p:cNvPr id="5" name="Text Placeholder 4">
            <a:extLst>
              <a:ext uri="{FF2B5EF4-FFF2-40B4-BE49-F238E27FC236}">
                <a16:creationId xmlns:a16="http://schemas.microsoft.com/office/drawing/2014/main" id="{9E8889B2-0BFC-0A90-31CB-AE8833C8FFF6}"/>
              </a:ext>
            </a:extLst>
          </p:cNvPr>
          <p:cNvSpPr>
            <a:spLocks noGrp="1"/>
          </p:cNvSpPr>
          <p:nvPr>
            <p:ph type="body" idx="2"/>
          </p:nvPr>
        </p:nvSpPr>
        <p:spPr/>
        <p:txBody>
          <a:bodyPr/>
          <a:lstStyle/>
          <a:p>
            <a:endParaRPr lang="en-US"/>
          </a:p>
        </p:txBody>
      </p:sp>
      <p:pic>
        <p:nvPicPr>
          <p:cNvPr id="6" name="Picture 6">
            <a:extLst>
              <a:ext uri="{FF2B5EF4-FFF2-40B4-BE49-F238E27FC236}">
                <a16:creationId xmlns:a16="http://schemas.microsoft.com/office/drawing/2014/main" id="{8801F795-9584-D5E0-8A0F-2E97AFBAFBDC}"/>
              </a:ext>
            </a:extLst>
          </p:cNvPr>
          <p:cNvPicPr>
            <a:picLocks noChangeAspect="1"/>
          </p:cNvPicPr>
          <p:nvPr/>
        </p:nvPicPr>
        <p:blipFill>
          <a:blip r:embed="rId2"/>
          <a:stretch>
            <a:fillRect/>
          </a:stretch>
        </p:blipFill>
        <p:spPr>
          <a:xfrm>
            <a:off x="308576" y="2064133"/>
            <a:ext cx="8467725" cy="2847975"/>
          </a:xfrm>
          <a:prstGeom prst="rect">
            <a:avLst/>
          </a:prstGeom>
        </p:spPr>
      </p:pic>
    </p:spTree>
    <p:extLst>
      <p:ext uri="{BB962C8B-B14F-4D97-AF65-F5344CB8AC3E}">
        <p14:creationId xmlns:p14="http://schemas.microsoft.com/office/powerpoint/2010/main" val="32464271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754A0-94B8-290C-D014-E811751BA21A}"/>
              </a:ext>
            </a:extLst>
          </p:cNvPr>
          <p:cNvSpPr>
            <a:spLocks noGrp="1"/>
          </p:cNvSpPr>
          <p:nvPr>
            <p:ph type="title"/>
          </p:nvPr>
        </p:nvSpPr>
        <p:spPr/>
        <p:txBody>
          <a:bodyPr>
            <a:normAutofit fontScale="90000"/>
          </a:bodyPr>
          <a:lstStyle/>
          <a:p>
            <a:r>
              <a:rPr lang="en-US"/>
              <a:t>Application-Diffusion for Language?</a:t>
            </a:r>
          </a:p>
          <a:p>
            <a:br>
              <a:rPr lang="en-US"/>
            </a:br>
            <a:endParaRPr lang="en-US"/>
          </a:p>
        </p:txBody>
      </p:sp>
      <p:sp>
        <p:nvSpPr>
          <p:cNvPr id="4" name="Slide Number Placeholder 3">
            <a:extLst>
              <a:ext uri="{FF2B5EF4-FFF2-40B4-BE49-F238E27FC236}">
                <a16:creationId xmlns:a16="http://schemas.microsoft.com/office/drawing/2014/main" id="{E0D8E28A-D784-E164-B5C1-7B02782091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46</a:t>
            </a:fld>
            <a:endParaRPr lang="en"/>
          </a:p>
        </p:txBody>
      </p:sp>
      <p:sp>
        <p:nvSpPr>
          <p:cNvPr id="5" name="Text Placeholder 4">
            <a:extLst>
              <a:ext uri="{FF2B5EF4-FFF2-40B4-BE49-F238E27FC236}">
                <a16:creationId xmlns:a16="http://schemas.microsoft.com/office/drawing/2014/main" id="{5B37E122-896A-4B53-253E-E3DF81EFE6A9}"/>
              </a:ext>
            </a:extLst>
          </p:cNvPr>
          <p:cNvSpPr>
            <a:spLocks noGrp="1"/>
          </p:cNvSpPr>
          <p:nvPr>
            <p:ph type="body" idx="2"/>
          </p:nvPr>
        </p:nvSpPr>
        <p:spPr/>
        <p:txBody>
          <a:bodyPr/>
          <a:lstStyle/>
          <a:p>
            <a:endParaRPr lang="en-US"/>
          </a:p>
        </p:txBody>
      </p:sp>
      <p:pic>
        <p:nvPicPr>
          <p:cNvPr id="6" name="Picture 6" descr="Diagram&#10;&#10;Description automatically generated">
            <a:extLst>
              <a:ext uri="{FF2B5EF4-FFF2-40B4-BE49-F238E27FC236}">
                <a16:creationId xmlns:a16="http://schemas.microsoft.com/office/drawing/2014/main" id="{DD1ED983-0ADB-9D16-6237-FD43B7FB57A7}"/>
              </a:ext>
            </a:extLst>
          </p:cNvPr>
          <p:cNvPicPr>
            <a:picLocks noChangeAspect="1"/>
          </p:cNvPicPr>
          <p:nvPr/>
        </p:nvPicPr>
        <p:blipFill>
          <a:blip r:embed="rId2"/>
          <a:stretch>
            <a:fillRect/>
          </a:stretch>
        </p:blipFill>
        <p:spPr>
          <a:xfrm>
            <a:off x="1151211" y="929672"/>
            <a:ext cx="6762750" cy="2200275"/>
          </a:xfrm>
          <a:prstGeom prst="rect">
            <a:avLst/>
          </a:prstGeom>
        </p:spPr>
      </p:pic>
      <p:pic>
        <p:nvPicPr>
          <p:cNvPr id="7" name="Picture 7" descr="Diagram&#10;&#10;Description automatically generated">
            <a:extLst>
              <a:ext uri="{FF2B5EF4-FFF2-40B4-BE49-F238E27FC236}">
                <a16:creationId xmlns:a16="http://schemas.microsoft.com/office/drawing/2014/main" id="{B905C953-DB6D-5726-A8F1-FE32F9549CA0}"/>
              </a:ext>
            </a:extLst>
          </p:cNvPr>
          <p:cNvPicPr>
            <a:picLocks noChangeAspect="1"/>
          </p:cNvPicPr>
          <p:nvPr/>
        </p:nvPicPr>
        <p:blipFill>
          <a:blip r:embed="rId3"/>
          <a:stretch>
            <a:fillRect/>
          </a:stretch>
        </p:blipFill>
        <p:spPr>
          <a:xfrm>
            <a:off x="973521" y="3135859"/>
            <a:ext cx="7315200" cy="1571625"/>
          </a:xfrm>
          <a:prstGeom prst="rect">
            <a:avLst/>
          </a:prstGeom>
        </p:spPr>
      </p:pic>
    </p:spTree>
    <p:extLst>
      <p:ext uri="{BB962C8B-B14F-4D97-AF65-F5344CB8AC3E}">
        <p14:creationId xmlns:p14="http://schemas.microsoft.com/office/powerpoint/2010/main" val="1862434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B7463-C1BE-DB66-1F56-D5EF78F22D79}"/>
              </a:ext>
            </a:extLst>
          </p:cNvPr>
          <p:cNvSpPr>
            <a:spLocks noGrp="1"/>
          </p:cNvSpPr>
          <p:nvPr>
            <p:ph type="title"/>
          </p:nvPr>
        </p:nvSpPr>
        <p:spPr>
          <a:xfrm>
            <a:off x="311700" y="445025"/>
            <a:ext cx="8520600" cy="572700"/>
          </a:xfrm>
        </p:spPr>
        <p:txBody>
          <a:bodyPr wrap="square" anchor="t">
            <a:normAutofit/>
          </a:bodyPr>
          <a:lstStyle/>
          <a:p>
            <a:pPr>
              <a:lnSpc>
                <a:spcPct val="90000"/>
              </a:lnSpc>
            </a:pPr>
            <a:r>
              <a:rPr lang="en-US"/>
              <a:t>Application – Diffusion for Video?</a:t>
            </a:r>
          </a:p>
        </p:txBody>
      </p:sp>
      <p:sp>
        <p:nvSpPr>
          <p:cNvPr id="3" name="Text Placeholder 2">
            <a:extLst>
              <a:ext uri="{FF2B5EF4-FFF2-40B4-BE49-F238E27FC236}">
                <a16:creationId xmlns:a16="http://schemas.microsoft.com/office/drawing/2014/main" id="{346369F5-9F9E-8CAE-70C0-8DEF97271807}"/>
              </a:ext>
            </a:extLst>
          </p:cNvPr>
          <p:cNvSpPr>
            <a:spLocks noGrp="1"/>
          </p:cNvSpPr>
          <p:nvPr>
            <p:ph idx="1"/>
          </p:nvPr>
        </p:nvSpPr>
        <p:spPr>
          <a:xfrm>
            <a:off x="311700" y="1152475"/>
            <a:ext cx="8520600" cy="3416400"/>
          </a:xfrm>
        </p:spPr>
        <p:txBody>
          <a:bodyPr wrap="square" anchor="t">
            <a:normAutofit/>
          </a:bodyPr>
          <a:lstStyle/>
          <a:p>
            <a:pPr>
              <a:spcAft>
                <a:spcPts val="600"/>
              </a:spcAft>
            </a:pPr>
            <a:r>
              <a:rPr lang="en-US"/>
              <a:t>Video prediction</a:t>
            </a:r>
          </a:p>
          <a:p>
            <a:pPr>
              <a:spcAft>
                <a:spcPts val="600"/>
              </a:spcAft>
            </a:pPr>
            <a:r>
              <a:rPr lang="en-US"/>
              <a:t>Text-conditioned video generation</a:t>
            </a:r>
          </a:p>
          <a:p>
            <a:pPr marL="114300" indent="0">
              <a:spcAft>
                <a:spcPts val="600"/>
              </a:spcAft>
              <a:buNone/>
            </a:pPr>
            <a:endParaRPr lang="en-US"/>
          </a:p>
        </p:txBody>
      </p:sp>
      <p:sp>
        <p:nvSpPr>
          <p:cNvPr id="4" name="Slide Number Placeholder 3">
            <a:extLst>
              <a:ext uri="{FF2B5EF4-FFF2-40B4-BE49-F238E27FC236}">
                <a16:creationId xmlns:a16="http://schemas.microsoft.com/office/drawing/2014/main" id="{F3F6EED0-4A8F-39C4-4330-E35D01F97810}"/>
              </a:ext>
            </a:extLst>
          </p:cNvPr>
          <p:cNvSpPr>
            <a:spLocks noGrp="1"/>
          </p:cNvSpPr>
          <p:nvPr>
            <p:ph type="sldNum" sz="quarter" idx="12"/>
          </p:nvPr>
        </p:nvSpPr>
        <p:spPr>
          <a:xfrm>
            <a:off x="8472458" y="4663217"/>
            <a:ext cx="548700" cy="393600"/>
          </a:xfrm>
        </p:spPr>
        <p:txBody>
          <a:bodyPr wrap="square" anchor="ctr">
            <a:normAutofit/>
          </a:bodyPr>
          <a:lstStyle/>
          <a:p>
            <a:pPr marL="0" lvl="0" indent="0" rtl="0">
              <a:lnSpc>
                <a:spcPct val="90000"/>
              </a:lnSpc>
              <a:spcBef>
                <a:spcPts val="0"/>
              </a:spcBef>
              <a:spcAft>
                <a:spcPts val="600"/>
              </a:spcAft>
              <a:buNone/>
            </a:pPr>
            <a:fld id="{00000000-1234-1234-1234-123412341234}" type="slidenum">
              <a:rPr lang="en" sz="900"/>
              <a:pPr marL="0" lvl="0" indent="0" rtl="0">
                <a:lnSpc>
                  <a:spcPct val="90000"/>
                </a:lnSpc>
                <a:spcBef>
                  <a:spcPts val="0"/>
                </a:spcBef>
                <a:spcAft>
                  <a:spcPts val="600"/>
                </a:spcAft>
                <a:buNone/>
              </a:pPr>
              <a:t>47</a:t>
            </a:fld>
            <a:endParaRPr lang="en" sz="900"/>
          </a:p>
        </p:txBody>
      </p:sp>
      <p:pic>
        <p:nvPicPr>
          <p:cNvPr id="7" name="Picture 7">
            <a:extLst>
              <a:ext uri="{FF2B5EF4-FFF2-40B4-BE49-F238E27FC236}">
                <a16:creationId xmlns:a16="http://schemas.microsoft.com/office/drawing/2014/main" id="{2B2B064A-849C-652C-8C3B-5FC86B78A2F5}"/>
              </a:ext>
            </a:extLst>
          </p:cNvPr>
          <p:cNvPicPr>
            <a:picLocks noChangeAspect="1"/>
          </p:cNvPicPr>
          <p:nvPr/>
        </p:nvPicPr>
        <p:blipFill>
          <a:blip r:embed="rId2"/>
          <a:stretch>
            <a:fillRect/>
          </a:stretch>
        </p:blipFill>
        <p:spPr>
          <a:xfrm>
            <a:off x="4830581" y="1154534"/>
            <a:ext cx="3792511" cy="3302875"/>
          </a:xfrm>
          <a:prstGeom prst="rect">
            <a:avLst/>
          </a:prstGeom>
        </p:spPr>
      </p:pic>
    </p:spTree>
    <p:extLst>
      <p:ext uri="{BB962C8B-B14F-4D97-AF65-F5344CB8AC3E}">
        <p14:creationId xmlns:p14="http://schemas.microsoft.com/office/powerpoint/2010/main" val="1558147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382EA-2824-D10E-21C4-073DA4E63E75}"/>
              </a:ext>
            </a:extLst>
          </p:cNvPr>
          <p:cNvSpPr>
            <a:spLocks noGrp="1"/>
          </p:cNvSpPr>
          <p:nvPr>
            <p:ph type="title"/>
          </p:nvPr>
        </p:nvSpPr>
        <p:spPr/>
        <p:txBody>
          <a:bodyPr/>
          <a:lstStyle/>
          <a:p>
            <a:endParaRPr lang="en-US"/>
          </a:p>
        </p:txBody>
      </p:sp>
      <p:pic>
        <p:nvPicPr>
          <p:cNvPr id="3" name="Picture 3" descr="A picture containing text, book&#10;&#10;Description automatically generated">
            <a:extLst>
              <a:ext uri="{FF2B5EF4-FFF2-40B4-BE49-F238E27FC236}">
                <a16:creationId xmlns:a16="http://schemas.microsoft.com/office/drawing/2014/main" id="{108F440A-1EA4-BD7F-D35D-D030767A835A}"/>
              </a:ext>
            </a:extLst>
          </p:cNvPr>
          <p:cNvPicPr>
            <a:picLocks noChangeAspect="1"/>
          </p:cNvPicPr>
          <p:nvPr/>
        </p:nvPicPr>
        <p:blipFill>
          <a:blip r:embed="rId2"/>
          <a:stretch>
            <a:fillRect/>
          </a:stretch>
        </p:blipFill>
        <p:spPr>
          <a:xfrm>
            <a:off x="1460687" y="279818"/>
            <a:ext cx="6004111" cy="4697323"/>
          </a:xfrm>
          <a:prstGeom prst="rect">
            <a:avLst/>
          </a:prstGeom>
        </p:spPr>
      </p:pic>
    </p:spTree>
    <p:extLst>
      <p:ext uri="{BB962C8B-B14F-4D97-AF65-F5344CB8AC3E}">
        <p14:creationId xmlns:p14="http://schemas.microsoft.com/office/powerpoint/2010/main" val="4172360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r>
              <a:rPr lang="en"/>
              <a:t>Stakeholder: Introduction</a:t>
            </a:r>
          </a:p>
        </p:txBody>
      </p:sp>
      <p:sp>
        <p:nvSpPr>
          <p:cNvPr id="67" name="Google Shape;67;p14"/>
          <p:cNvSpPr txBox="1">
            <a:spLocks noGrp="1"/>
          </p:cNvSpPr>
          <p:nvPr>
            <p:ph type="body" idx="2"/>
          </p:nvPr>
        </p:nvSpPr>
        <p:spPr>
          <a:xfrm>
            <a:off x="93155" y="4695967"/>
            <a:ext cx="3155100" cy="453900"/>
          </a:xfrm>
          <a:prstGeom prst="rect">
            <a:avLst/>
          </a:prstGeom>
        </p:spPr>
        <p:txBody>
          <a:bodyPr spcFirstLastPara="1" wrap="square" lIns="91425" tIns="91425" rIns="91425" bIns="91425" anchor="t" anchorCtr="0">
            <a:normAutofit fontScale="55000" lnSpcReduction="20000"/>
          </a:bodyPr>
          <a:lstStyle/>
          <a:p>
            <a:pPr marL="0" indent="0">
              <a:spcAft>
                <a:spcPts val="1200"/>
              </a:spcAft>
              <a:buClr>
                <a:schemeClr val="dk1"/>
              </a:buClr>
              <a:buSzPts val="1100"/>
              <a:buNone/>
            </a:pPr>
            <a:r>
              <a:rPr lang="en"/>
              <a:t>🔎:  Isabel, Vicky</a:t>
            </a:r>
          </a:p>
        </p:txBody>
      </p:sp>
      <p:sp>
        <p:nvSpPr>
          <p:cNvPr id="2" name="Slide Number Placeholder 1">
            <a:extLst>
              <a:ext uri="{FF2B5EF4-FFF2-40B4-BE49-F238E27FC236}">
                <a16:creationId xmlns:a16="http://schemas.microsoft.com/office/drawing/2014/main" id="{0EAE3E06-6DF5-5571-B1A3-0B1E3A4346F7}"/>
              </a:ext>
            </a:extLst>
          </p:cNvPr>
          <p:cNvSpPr>
            <a:spLocks noGrp="1"/>
          </p:cNvSpPr>
          <p:nvPr>
            <p:ph type="sldNum" idx="12"/>
          </p:nvPr>
        </p:nvSpPr>
        <p:spPr/>
        <p:txBody>
          <a:bodyPr/>
          <a:lstStyle/>
          <a:p>
            <a:fld id="{00000000-1234-1234-1234-123412341234}" type="slidenum">
              <a:rPr lang="en"/>
              <a:t>6</a:t>
            </a:fld>
            <a:endParaRPr lang="en-US"/>
          </a:p>
        </p:txBody>
      </p:sp>
      <p:sp>
        <p:nvSpPr>
          <p:cNvPr id="11" name="Google Shape;66;p14">
            <a:extLst>
              <a:ext uri="{FF2B5EF4-FFF2-40B4-BE49-F238E27FC236}">
                <a16:creationId xmlns:a16="http://schemas.microsoft.com/office/drawing/2014/main" id="{7E811235-C9CC-571B-8A62-35D9A3E65103}"/>
              </a:ext>
            </a:extLst>
          </p:cNvPr>
          <p:cNvSpPr txBox="1">
            <a:spLocks noGrp="1"/>
          </p:cNvSpPr>
          <p:nvPr>
            <p:ph type="body" idx="1"/>
          </p:nvPr>
        </p:nvSpPr>
        <p:spPr>
          <a:xfrm>
            <a:off x="311700" y="1208820"/>
            <a:ext cx="4817924" cy="3360055"/>
          </a:xfrm>
          <a:prstGeom prst="rect">
            <a:avLst/>
          </a:prstGeom>
        </p:spPr>
        <p:txBody>
          <a:bodyPr spcFirstLastPara="1" wrap="square" lIns="91425" tIns="91425" rIns="91425" bIns="91425" anchor="t" anchorCtr="0">
            <a:normAutofit fontScale="92500"/>
          </a:bodyPr>
          <a:lstStyle/>
          <a:p>
            <a:pPr marL="114300" indent="0">
              <a:lnSpc>
                <a:spcPct val="114999"/>
              </a:lnSpc>
              <a:buNone/>
            </a:pPr>
            <a:r>
              <a:rPr lang="en" i="1" err="1"/>
              <a:t>unCLIP</a:t>
            </a:r>
            <a:r>
              <a:rPr lang="en"/>
              <a:t>: Two-stage model that generates image from text caption</a:t>
            </a:r>
            <a:endParaRPr lang="en-US"/>
          </a:p>
          <a:p>
            <a:pPr marL="114300" indent="0">
              <a:lnSpc>
                <a:spcPct val="114999"/>
              </a:lnSpc>
              <a:buNone/>
            </a:pPr>
            <a:endParaRPr lang="en"/>
          </a:p>
          <a:p>
            <a:pPr>
              <a:lnSpc>
                <a:spcPct val="114999"/>
              </a:lnSpc>
            </a:pPr>
            <a:r>
              <a:rPr lang="en"/>
              <a:t>CLIP: Model for image representation</a:t>
            </a:r>
          </a:p>
          <a:p>
            <a:pPr>
              <a:lnSpc>
                <a:spcPct val="114999"/>
              </a:lnSpc>
            </a:pPr>
            <a:r>
              <a:rPr lang="en"/>
              <a:t>Diffusion model: Model for image generation</a:t>
            </a:r>
          </a:p>
          <a:p>
            <a:pPr marL="114300" indent="0">
              <a:lnSpc>
                <a:spcPct val="114999"/>
              </a:lnSpc>
              <a:buNone/>
            </a:pPr>
            <a:endParaRPr lang="en"/>
          </a:p>
          <a:p>
            <a:pPr>
              <a:lnSpc>
                <a:spcPct val="114999"/>
              </a:lnSpc>
            </a:pPr>
            <a:r>
              <a:rPr lang="en"/>
              <a:t>Combined: text-conditional generative model</a:t>
            </a:r>
          </a:p>
          <a:p>
            <a:pPr lvl="1">
              <a:lnSpc>
                <a:spcPct val="114999"/>
              </a:lnSpc>
            </a:pPr>
            <a:r>
              <a:rPr lang="en"/>
              <a:t>Prior model: Given text caption, generates CLIP image embeddings (diffusion &gt; autoregressive)</a:t>
            </a:r>
          </a:p>
          <a:p>
            <a:pPr lvl="1">
              <a:lnSpc>
                <a:spcPct val="114999"/>
              </a:lnSpc>
            </a:pPr>
            <a:r>
              <a:rPr lang="en"/>
              <a:t>Decoder (invert CLIP encoder): Given image embedding, produces image</a:t>
            </a:r>
          </a:p>
        </p:txBody>
      </p:sp>
      <p:pic>
        <p:nvPicPr>
          <p:cNvPr id="3" name="Picture 3">
            <a:extLst>
              <a:ext uri="{FF2B5EF4-FFF2-40B4-BE49-F238E27FC236}">
                <a16:creationId xmlns:a16="http://schemas.microsoft.com/office/drawing/2014/main" id="{1E98B23B-3AED-C7FF-7A80-8645723A0554}"/>
              </a:ext>
            </a:extLst>
          </p:cNvPr>
          <p:cNvPicPr>
            <a:picLocks noChangeAspect="1"/>
          </p:cNvPicPr>
          <p:nvPr/>
        </p:nvPicPr>
        <p:blipFill>
          <a:blip r:embed="rId3"/>
          <a:stretch>
            <a:fillRect/>
          </a:stretch>
        </p:blipFill>
        <p:spPr>
          <a:xfrm>
            <a:off x="5212724" y="904531"/>
            <a:ext cx="3540080" cy="3905939"/>
          </a:xfrm>
          <a:prstGeom prst="rect">
            <a:avLst/>
          </a:prstGeom>
        </p:spPr>
      </p:pic>
    </p:spTree>
    <p:extLst>
      <p:ext uri="{BB962C8B-B14F-4D97-AF65-F5344CB8AC3E}">
        <p14:creationId xmlns:p14="http://schemas.microsoft.com/office/powerpoint/2010/main" val="396399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r>
              <a:rPr lang="en"/>
              <a:t>Stakeholder: Related Work</a:t>
            </a:r>
          </a:p>
        </p:txBody>
      </p:sp>
      <p:sp>
        <p:nvSpPr>
          <p:cNvPr id="67" name="Google Shape;67;p14"/>
          <p:cNvSpPr txBox="1">
            <a:spLocks noGrp="1"/>
          </p:cNvSpPr>
          <p:nvPr>
            <p:ph type="body" idx="2"/>
          </p:nvPr>
        </p:nvSpPr>
        <p:spPr>
          <a:xfrm>
            <a:off x="93155" y="4695967"/>
            <a:ext cx="3155100" cy="453900"/>
          </a:xfrm>
          <a:prstGeom prst="rect">
            <a:avLst/>
          </a:prstGeom>
        </p:spPr>
        <p:txBody>
          <a:bodyPr spcFirstLastPara="1" wrap="square" lIns="91425" tIns="91425" rIns="91425" bIns="91425" anchor="t" anchorCtr="0">
            <a:normAutofit fontScale="55000" lnSpcReduction="20000"/>
          </a:bodyPr>
          <a:lstStyle/>
          <a:p>
            <a:pPr marL="0" indent="0">
              <a:spcAft>
                <a:spcPts val="1200"/>
              </a:spcAft>
              <a:buClr>
                <a:schemeClr val="dk1"/>
              </a:buClr>
              <a:buSzPts val="1100"/>
              <a:buNone/>
            </a:pPr>
            <a:r>
              <a:rPr lang="en"/>
              <a:t>🔎:  Isabel, Vicky</a:t>
            </a:r>
          </a:p>
        </p:txBody>
      </p:sp>
      <p:sp>
        <p:nvSpPr>
          <p:cNvPr id="2" name="Slide Number Placeholder 1">
            <a:extLst>
              <a:ext uri="{FF2B5EF4-FFF2-40B4-BE49-F238E27FC236}">
                <a16:creationId xmlns:a16="http://schemas.microsoft.com/office/drawing/2014/main" id="{0EAE3E06-6DF5-5571-B1A3-0B1E3A4346F7}"/>
              </a:ext>
            </a:extLst>
          </p:cNvPr>
          <p:cNvSpPr>
            <a:spLocks noGrp="1"/>
          </p:cNvSpPr>
          <p:nvPr>
            <p:ph type="sldNum" idx="12"/>
          </p:nvPr>
        </p:nvSpPr>
        <p:spPr/>
        <p:txBody>
          <a:bodyPr/>
          <a:lstStyle/>
          <a:p>
            <a:fld id="{00000000-1234-1234-1234-123412341234}" type="slidenum">
              <a:rPr lang="en"/>
              <a:t>7</a:t>
            </a:fld>
            <a:endParaRPr lang="en-US"/>
          </a:p>
        </p:txBody>
      </p:sp>
      <p:grpSp>
        <p:nvGrpSpPr>
          <p:cNvPr id="7" name="Group 6">
            <a:extLst>
              <a:ext uri="{FF2B5EF4-FFF2-40B4-BE49-F238E27FC236}">
                <a16:creationId xmlns:a16="http://schemas.microsoft.com/office/drawing/2014/main" id="{8B5D57C5-74F1-40C7-0E19-A8BA027A358D}"/>
              </a:ext>
            </a:extLst>
          </p:cNvPr>
          <p:cNvGrpSpPr/>
          <p:nvPr/>
        </p:nvGrpSpPr>
        <p:grpSpPr>
          <a:xfrm>
            <a:off x="1598591" y="1108199"/>
            <a:ext cx="5946825" cy="3420251"/>
            <a:chOff x="1671033" y="1132347"/>
            <a:chExt cx="4997009" cy="2631421"/>
          </a:xfrm>
        </p:grpSpPr>
        <p:pic>
          <p:nvPicPr>
            <p:cNvPr id="3" name="Picture 3" descr="Diagram, schematic&#10;&#10;Description automatically generated">
              <a:extLst>
                <a:ext uri="{FF2B5EF4-FFF2-40B4-BE49-F238E27FC236}">
                  <a16:creationId xmlns:a16="http://schemas.microsoft.com/office/drawing/2014/main" id="{0B4E04F6-D5FF-1F07-5450-BC75F93CA1A5}"/>
                </a:ext>
              </a:extLst>
            </p:cNvPr>
            <p:cNvPicPr>
              <a:picLocks noChangeAspect="1"/>
            </p:cNvPicPr>
            <p:nvPr/>
          </p:nvPicPr>
          <p:blipFill rotWithShape="1">
            <a:blip r:embed="rId3"/>
            <a:srcRect r="161" b="48252"/>
            <a:stretch/>
          </p:blipFill>
          <p:spPr>
            <a:xfrm>
              <a:off x="1671033" y="1132347"/>
              <a:ext cx="4980911" cy="1785475"/>
            </a:xfrm>
            <a:prstGeom prst="rect">
              <a:avLst/>
            </a:prstGeom>
          </p:spPr>
        </p:pic>
        <p:pic>
          <p:nvPicPr>
            <p:cNvPr id="4" name="Picture 4" descr="Diagram, schematic&#10;&#10;Description automatically generated">
              <a:extLst>
                <a:ext uri="{FF2B5EF4-FFF2-40B4-BE49-F238E27FC236}">
                  <a16:creationId xmlns:a16="http://schemas.microsoft.com/office/drawing/2014/main" id="{E83A235E-9CA7-576F-74F7-FBD896AD1282}"/>
                </a:ext>
              </a:extLst>
            </p:cNvPr>
            <p:cNvPicPr>
              <a:picLocks noChangeAspect="1"/>
            </p:cNvPicPr>
            <p:nvPr/>
          </p:nvPicPr>
          <p:blipFill rotWithShape="1">
            <a:blip r:embed="rId3"/>
            <a:srcRect t="75000" r="162" b="234"/>
            <a:stretch/>
          </p:blipFill>
          <p:spPr>
            <a:xfrm>
              <a:off x="1695182" y="2911241"/>
              <a:ext cx="4972860" cy="852527"/>
            </a:xfrm>
            <a:prstGeom prst="rect">
              <a:avLst/>
            </a:prstGeom>
          </p:spPr>
        </p:pic>
      </p:grpSp>
    </p:spTree>
    <p:extLst>
      <p:ext uri="{BB962C8B-B14F-4D97-AF65-F5344CB8AC3E}">
        <p14:creationId xmlns:p14="http://schemas.microsoft.com/office/powerpoint/2010/main" val="1138101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r>
              <a:rPr lang="en"/>
              <a:t>Stakeholder: Method</a:t>
            </a:r>
          </a:p>
        </p:txBody>
      </p:sp>
      <p:sp>
        <p:nvSpPr>
          <p:cNvPr id="67" name="Google Shape;67;p14"/>
          <p:cNvSpPr txBox="1">
            <a:spLocks noGrp="1"/>
          </p:cNvSpPr>
          <p:nvPr>
            <p:ph type="body" idx="2"/>
          </p:nvPr>
        </p:nvSpPr>
        <p:spPr>
          <a:xfrm>
            <a:off x="93155" y="4695967"/>
            <a:ext cx="3155100" cy="453900"/>
          </a:xfrm>
          <a:prstGeom prst="rect">
            <a:avLst/>
          </a:prstGeom>
        </p:spPr>
        <p:txBody>
          <a:bodyPr spcFirstLastPara="1" wrap="square" lIns="91425" tIns="91425" rIns="91425" bIns="91425" anchor="t" anchorCtr="0">
            <a:normAutofit fontScale="55000" lnSpcReduction="20000"/>
          </a:bodyPr>
          <a:lstStyle/>
          <a:p>
            <a:pPr marL="0" indent="0">
              <a:spcAft>
                <a:spcPts val="1200"/>
              </a:spcAft>
              <a:buClr>
                <a:schemeClr val="dk1"/>
              </a:buClr>
              <a:buSzPts val="1100"/>
              <a:buNone/>
            </a:pPr>
            <a:r>
              <a:rPr lang="en"/>
              <a:t>🔎:  Isabel, Vicky</a:t>
            </a:r>
          </a:p>
        </p:txBody>
      </p:sp>
      <p:sp>
        <p:nvSpPr>
          <p:cNvPr id="2" name="Slide Number Placeholder 1">
            <a:extLst>
              <a:ext uri="{FF2B5EF4-FFF2-40B4-BE49-F238E27FC236}">
                <a16:creationId xmlns:a16="http://schemas.microsoft.com/office/drawing/2014/main" id="{0EAE3E06-6DF5-5571-B1A3-0B1E3A4346F7}"/>
              </a:ext>
            </a:extLst>
          </p:cNvPr>
          <p:cNvSpPr>
            <a:spLocks noGrp="1"/>
          </p:cNvSpPr>
          <p:nvPr>
            <p:ph type="sldNum" idx="12"/>
          </p:nvPr>
        </p:nvSpPr>
        <p:spPr/>
        <p:txBody>
          <a:bodyPr/>
          <a:lstStyle/>
          <a:p>
            <a:fld id="{00000000-1234-1234-1234-123412341234}" type="slidenum">
              <a:rPr lang="en"/>
              <a:t>8</a:t>
            </a:fld>
            <a:endParaRPr lang="en-US"/>
          </a:p>
        </p:txBody>
      </p:sp>
      <p:sp>
        <p:nvSpPr>
          <p:cNvPr id="11" name="Google Shape;66;p14">
            <a:extLst>
              <a:ext uri="{FF2B5EF4-FFF2-40B4-BE49-F238E27FC236}">
                <a16:creationId xmlns:a16="http://schemas.microsoft.com/office/drawing/2014/main" id="{7E811235-C9CC-571B-8A62-35D9A3E65103}"/>
              </a:ext>
            </a:extLst>
          </p:cNvPr>
          <p:cNvSpPr txBox="1">
            <a:spLocks noGrp="1"/>
          </p:cNvSpPr>
          <p:nvPr>
            <p:ph type="body" idx="1"/>
          </p:nvPr>
        </p:nvSpPr>
        <p:spPr>
          <a:xfrm>
            <a:off x="311700" y="1402309"/>
            <a:ext cx="4139542" cy="2895539"/>
          </a:xfrm>
          <a:prstGeom prst="rect">
            <a:avLst/>
          </a:prstGeom>
        </p:spPr>
        <p:txBody>
          <a:bodyPr spcFirstLastPara="1" wrap="square" lIns="91425" tIns="91425" rIns="91425" bIns="91425" anchor="t" anchorCtr="0">
            <a:normAutofit/>
          </a:bodyPr>
          <a:lstStyle/>
          <a:p>
            <a:pPr marL="114300" indent="0">
              <a:lnSpc>
                <a:spcPct val="114999"/>
              </a:lnSpc>
              <a:buNone/>
            </a:pPr>
            <a:r>
              <a:rPr lang="en" b="1" u="sng"/>
              <a:t>Prior: </a:t>
            </a:r>
            <a:r>
              <a:rPr lang="en" i="1"/>
              <a:t>P(z</a:t>
            </a:r>
            <a:r>
              <a:rPr lang="en" i="1" baseline="-25000"/>
              <a:t>i</a:t>
            </a:r>
            <a:r>
              <a:rPr lang="en" i="1"/>
              <a:t> | y)</a:t>
            </a:r>
          </a:p>
          <a:p>
            <a:pPr marL="114300" indent="0">
              <a:lnSpc>
                <a:spcPct val="114999"/>
              </a:lnSpc>
              <a:buNone/>
            </a:pPr>
            <a:endParaRPr lang="en" sz="1200" i="1"/>
          </a:p>
          <a:p>
            <a:pPr marL="114300" indent="0">
              <a:lnSpc>
                <a:spcPct val="114999"/>
              </a:lnSpc>
              <a:buNone/>
            </a:pPr>
            <a:r>
              <a:rPr lang="en" sz="1200" b="1"/>
              <a:t>Autoregressive</a:t>
            </a:r>
            <a:r>
              <a:rPr lang="en" sz="1200"/>
              <a:t>: </a:t>
            </a:r>
            <a:r>
              <a:rPr lang="en" sz="1200" i="1"/>
              <a:t>z</a:t>
            </a:r>
            <a:r>
              <a:rPr lang="en" sz="1200" i="1" baseline="-25000"/>
              <a:t>i</a:t>
            </a:r>
            <a:r>
              <a:rPr lang="en" sz="1200"/>
              <a:t> converted into sequence of discrete codes and predicted autoregressively</a:t>
            </a:r>
          </a:p>
          <a:p>
            <a:pPr marL="571500" lvl="1">
              <a:lnSpc>
                <a:spcPct val="114999"/>
              </a:lnSpc>
              <a:buNone/>
            </a:pPr>
            <a:r>
              <a:rPr lang="en" sz="1200"/>
              <a:t>-    reduce dimensionality with PCA (transformer with causal attention mask)</a:t>
            </a:r>
          </a:p>
          <a:p>
            <a:pPr marL="571500" lvl="1">
              <a:lnSpc>
                <a:spcPct val="114999"/>
              </a:lnSpc>
              <a:buNone/>
            </a:pPr>
            <a:r>
              <a:rPr lang="en" sz="1200"/>
              <a:t>-    append to sequence: </a:t>
            </a:r>
            <a:r>
              <a:rPr lang="en" sz="1200" i="1"/>
              <a:t>y</a:t>
            </a:r>
            <a:r>
              <a:rPr lang="en" sz="1200"/>
              <a:t>, </a:t>
            </a:r>
            <a:r>
              <a:rPr lang="en" sz="1200" i="1" err="1"/>
              <a:t>z</a:t>
            </a:r>
            <a:r>
              <a:rPr lang="en" sz="1200" i="1" baseline="-25000" err="1"/>
              <a:t>t</a:t>
            </a:r>
            <a:r>
              <a:rPr lang="en" sz="1200" i="1" baseline="-25000"/>
              <a:t> </a:t>
            </a:r>
            <a:r>
              <a:rPr lang="en" sz="1200" i="1"/>
              <a:t>, z</a:t>
            </a:r>
            <a:r>
              <a:rPr lang="en" sz="1200" i="1" baseline="-25000"/>
              <a:t>i </a:t>
            </a:r>
            <a:r>
              <a:rPr lang="en" sz="1200" i="1"/>
              <a:t>⋅ </a:t>
            </a:r>
            <a:r>
              <a:rPr lang="en" sz="1200" i="1" err="1"/>
              <a:t>z</a:t>
            </a:r>
            <a:r>
              <a:rPr lang="en" sz="1200" i="1" baseline="-25000" err="1"/>
              <a:t>t</a:t>
            </a:r>
            <a:endParaRPr lang="en" sz="1200" i="1" baseline="-25000"/>
          </a:p>
          <a:p>
            <a:pPr marL="114300" indent="0">
              <a:lnSpc>
                <a:spcPct val="114999"/>
              </a:lnSpc>
              <a:buNone/>
            </a:pPr>
            <a:endParaRPr lang="en" sz="1200"/>
          </a:p>
          <a:p>
            <a:pPr marL="114300" indent="0">
              <a:lnSpc>
                <a:spcPct val="114999"/>
              </a:lnSpc>
              <a:buNone/>
            </a:pPr>
            <a:r>
              <a:rPr lang="en" sz="1200" b="1"/>
              <a:t>Diffusion</a:t>
            </a:r>
            <a:r>
              <a:rPr lang="en" sz="1200"/>
              <a:t>:</a:t>
            </a:r>
            <a:r>
              <a:rPr lang="en" sz="1200" i="1"/>
              <a:t> z</a:t>
            </a:r>
            <a:r>
              <a:rPr lang="en" sz="1200" baseline="-25000"/>
              <a:t>i</a:t>
            </a:r>
            <a:r>
              <a:rPr lang="en" sz="1200"/>
              <a:t> modeled using Gaussian distribution model</a:t>
            </a:r>
          </a:p>
          <a:p>
            <a:pPr marL="571500" lvl="1">
              <a:lnSpc>
                <a:spcPct val="114999"/>
              </a:lnSpc>
              <a:buNone/>
            </a:pPr>
            <a:r>
              <a:rPr lang="en" sz="1200"/>
              <a:t>-    decoder-only Transformer with causal attention mask</a:t>
            </a:r>
          </a:p>
          <a:p>
            <a:pPr marL="571500" lvl="1">
              <a:lnSpc>
                <a:spcPct val="114999"/>
              </a:lnSpc>
              <a:buNone/>
            </a:pPr>
            <a:r>
              <a:rPr lang="en" sz="1200"/>
              <a:t>-    append to sequence: </a:t>
            </a:r>
            <a:r>
              <a:rPr lang="en" sz="1200" i="1"/>
              <a:t>y</a:t>
            </a:r>
            <a:r>
              <a:rPr lang="en" sz="1200"/>
              <a:t>, </a:t>
            </a:r>
            <a:r>
              <a:rPr lang="en" sz="1200" i="1" err="1"/>
              <a:t>z</a:t>
            </a:r>
            <a:r>
              <a:rPr lang="en" sz="1200" i="1" baseline="-25000" err="1"/>
              <a:t>t</a:t>
            </a:r>
            <a:r>
              <a:rPr lang="en" sz="1200" i="1"/>
              <a:t> , </a:t>
            </a:r>
            <a:r>
              <a:rPr lang="en" sz="1200"/>
              <a:t>diffusion timestep embedding, noised </a:t>
            </a:r>
            <a:r>
              <a:rPr lang="en" sz="1200" i="1"/>
              <a:t>z</a:t>
            </a:r>
            <a:r>
              <a:rPr lang="en" sz="1200" i="1" baseline="-25000"/>
              <a:t>i</a:t>
            </a:r>
            <a:endParaRPr lang="en" sz="1200" i="1"/>
          </a:p>
        </p:txBody>
      </p:sp>
      <p:sp>
        <p:nvSpPr>
          <p:cNvPr id="4" name="Google Shape;66;p14">
            <a:extLst>
              <a:ext uri="{FF2B5EF4-FFF2-40B4-BE49-F238E27FC236}">
                <a16:creationId xmlns:a16="http://schemas.microsoft.com/office/drawing/2014/main" id="{FF817B92-4D35-D1B4-8CB7-351FECFA8D87}"/>
              </a:ext>
            </a:extLst>
          </p:cNvPr>
          <p:cNvSpPr txBox="1">
            <a:spLocks/>
          </p:cNvSpPr>
          <p:nvPr/>
        </p:nvSpPr>
        <p:spPr>
          <a:xfrm>
            <a:off x="4446260" y="935525"/>
            <a:ext cx="4616996" cy="340916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Corbel"/>
              <a:buChar char="●"/>
              <a:defRPr sz="1800" b="0" i="0" u="none" strike="noStrike" cap="none">
                <a:solidFill>
                  <a:schemeClr val="dk2"/>
                </a:solidFill>
                <a:latin typeface="Corbel"/>
                <a:ea typeface="Corbel"/>
                <a:cs typeface="Corbel"/>
                <a:sym typeface="Corbel"/>
              </a:defRPr>
            </a:lvl1pPr>
            <a:lvl2pPr marL="914400" marR="0" lvl="1"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2pPr>
            <a:lvl3pPr marL="1371600" marR="0" lvl="2"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3pPr>
            <a:lvl4pPr marL="1828800" marR="0" lvl="3"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4pPr>
            <a:lvl5pPr marL="2286000" marR="0" lvl="4"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5pPr>
            <a:lvl6pPr marL="2743200" marR="0" lvl="5"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6pPr>
            <a:lvl7pPr marL="3200400" marR="0" lvl="6"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7pPr>
            <a:lvl8pPr marL="3657600" marR="0" lvl="7"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8pPr>
            <a:lvl9pPr marL="4114800" marR="0" lvl="8"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9pPr>
          </a:lstStyle>
          <a:p>
            <a:pPr marL="114300" indent="0">
              <a:lnSpc>
                <a:spcPct val="114999"/>
              </a:lnSpc>
              <a:buNone/>
            </a:pPr>
            <a:r>
              <a:rPr lang="en" b="1" u="sng"/>
              <a:t>Decoder: </a:t>
            </a:r>
            <a:r>
              <a:rPr lang="en" i="1"/>
              <a:t>P(x |  z</a:t>
            </a:r>
            <a:r>
              <a:rPr lang="en" i="1" baseline="-25000"/>
              <a:t>i</a:t>
            </a:r>
            <a:r>
              <a:rPr lang="en" i="1"/>
              <a:t> , y)</a:t>
            </a:r>
          </a:p>
          <a:p>
            <a:pPr marL="114300" indent="0">
              <a:lnSpc>
                <a:spcPct val="114999"/>
              </a:lnSpc>
              <a:buNone/>
            </a:pPr>
            <a:endParaRPr lang="en" b="1" i="1"/>
          </a:p>
          <a:p>
            <a:pPr marL="114300" indent="0">
              <a:lnSpc>
                <a:spcPct val="114999"/>
              </a:lnSpc>
              <a:buNone/>
            </a:pPr>
            <a:r>
              <a:rPr lang="en" sz="1200" b="1"/>
              <a:t>Generation (diffusion model)</a:t>
            </a:r>
            <a:r>
              <a:rPr lang="en" sz="1200"/>
              <a:t>: Modify GLIDE encoder to project CLIP embeddings 1) to existing timestep embedding and 2) into four tokens of context</a:t>
            </a:r>
          </a:p>
          <a:p>
            <a:pPr marL="571500" lvl="1">
              <a:lnSpc>
                <a:spcPct val="114999"/>
              </a:lnSpc>
              <a:buNone/>
            </a:pPr>
            <a:r>
              <a:rPr lang="en" sz="1200"/>
              <a:t>-    classifier-free guidance </a:t>
            </a:r>
          </a:p>
          <a:p>
            <a:pPr marL="114300" indent="0">
              <a:lnSpc>
                <a:spcPct val="114999"/>
              </a:lnSpc>
              <a:buNone/>
            </a:pPr>
            <a:endParaRPr lang="en" sz="1200"/>
          </a:p>
          <a:p>
            <a:pPr marL="114300" indent="0">
              <a:lnSpc>
                <a:spcPct val="114999"/>
              </a:lnSpc>
              <a:buNone/>
            </a:pPr>
            <a:r>
              <a:rPr lang="en" sz="1200" b="1"/>
              <a:t>High resolution (</a:t>
            </a:r>
            <a:r>
              <a:rPr lang="en" sz="1200" b="1" err="1"/>
              <a:t>upsampler</a:t>
            </a:r>
            <a:r>
              <a:rPr lang="en" sz="1200" b="1"/>
              <a:t> models)</a:t>
            </a:r>
            <a:r>
              <a:rPr lang="en" sz="1200"/>
              <a:t>: 64x64 &gt; 256x256 &gt; 1024x1024</a:t>
            </a:r>
          </a:p>
          <a:p>
            <a:pPr marL="571500" lvl="1">
              <a:lnSpc>
                <a:spcPct val="114999"/>
              </a:lnSpc>
              <a:buNone/>
            </a:pPr>
            <a:r>
              <a:rPr lang="en" sz="1200"/>
              <a:t>-    Gaussian blur | BSR degradation </a:t>
            </a:r>
          </a:p>
        </p:txBody>
      </p:sp>
      <p:pic>
        <p:nvPicPr>
          <p:cNvPr id="6" name="Picture 6" descr="Diagram&#10;&#10;Description automatically generated">
            <a:extLst>
              <a:ext uri="{FF2B5EF4-FFF2-40B4-BE49-F238E27FC236}">
                <a16:creationId xmlns:a16="http://schemas.microsoft.com/office/drawing/2014/main" id="{BF73695D-5D71-C5BE-8A62-D00345A18FAA}"/>
              </a:ext>
            </a:extLst>
          </p:cNvPr>
          <p:cNvPicPr>
            <a:picLocks noChangeAspect="1"/>
          </p:cNvPicPr>
          <p:nvPr/>
        </p:nvPicPr>
        <p:blipFill>
          <a:blip r:embed="rId3"/>
          <a:stretch>
            <a:fillRect/>
          </a:stretch>
        </p:blipFill>
        <p:spPr>
          <a:xfrm>
            <a:off x="4364592" y="3294242"/>
            <a:ext cx="4610637" cy="1365951"/>
          </a:xfrm>
          <a:prstGeom prst="rect">
            <a:avLst/>
          </a:prstGeom>
        </p:spPr>
      </p:pic>
      <p:sp>
        <p:nvSpPr>
          <p:cNvPr id="5" name="Google Shape;66;p14">
            <a:extLst>
              <a:ext uri="{FF2B5EF4-FFF2-40B4-BE49-F238E27FC236}">
                <a16:creationId xmlns:a16="http://schemas.microsoft.com/office/drawing/2014/main" id="{358D5AD0-2DC5-0AFE-3CEC-0A4F54D25827}"/>
              </a:ext>
            </a:extLst>
          </p:cNvPr>
          <p:cNvSpPr txBox="1">
            <a:spLocks/>
          </p:cNvSpPr>
          <p:nvPr/>
        </p:nvSpPr>
        <p:spPr>
          <a:xfrm>
            <a:off x="312182" y="932569"/>
            <a:ext cx="4002093" cy="60954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Corbel"/>
              <a:buChar char="●"/>
              <a:defRPr sz="1800" b="0" i="0" u="none" strike="noStrike" cap="none">
                <a:solidFill>
                  <a:schemeClr val="dk2"/>
                </a:solidFill>
                <a:latin typeface="Corbel"/>
                <a:ea typeface="Corbel"/>
                <a:cs typeface="Corbel"/>
                <a:sym typeface="Corbel"/>
              </a:defRPr>
            </a:lvl1pPr>
            <a:lvl2pPr marL="914400" marR="0" lvl="1"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2pPr>
            <a:lvl3pPr marL="1371600" marR="0" lvl="2"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3pPr>
            <a:lvl4pPr marL="1828800" marR="0" lvl="3"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4pPr>
            <a:lvl5pPr marL="2286000" marR="0" lvl="4"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5pPr>
            <a:lvl6pPr marL="2743200" marR="0" lvl="5"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6pPr>
            <a:lvl7pPr marL="3200400" marR="0" lvl="6"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7pPr>
            <a:lvl8pPr marL="3657600" marR="0" lvl="7"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8pPr>
            <a:lvl9pPr marL="4114800" marR="0" lvl="8"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9pPr>
          </a:lstStyle>
          <a:p>
            <a:pPr marL="114300" indent="0">
              <a:lnSpc>
                <a:spcPct val="114999"/>
              </a:lnSpc>
              <a:buNone/>
            </a:pPr>
            <a:r>
              <a:rPr lang="en" b="1" u="sng"/>
              <a:t>Training data: </a:t>
            </a:r>
            <a:r>
              <a:rPr lang="en"/>
              <a:t>(</a:t>
            </a:r>
            <a:r>
              <a:rPr lang="en" i="1" err="1"/>
              <a:t>x,y</a:t>
            </a:r>
            <a:r>
              <a:rPr lang="en"/>
              <a:t>) </a:t>
            </a:r>
            <a:r>
              <a:rPr lang="en" b="1" u="sng"/>
              <a:t>Embeddings:</a:t>
            </a:r>
            <a:r>
              <a:rPr lang="en" u="sng"/>
              <a:t> </a:t>
            </a:r>
            <a:r>
              <a:rPr lang="en" i="1"/>
              <a:t>z</a:t>
            </a:r>
            <a:r>
              <a:rPr lang="en" i="1" baseline="-25000"/>
              <a:t>i </a:t>
            </a:r>
            <a:r>
              <a:rPr lang="en" i="1"/>
              <a:t>, </a:t>
            </a:r>
            <a:r>
              <a:rPr lang="en" i="1" err="1"/>
              <a:t>z</a:t>
            </a:r>
            <a:r>
              <a:rPr lang="en" baseline="-25000" err="1"/>
              <a:t>t</a:t>
            </a:r>
            <a:endParaRPr lang="en" baseline="-25000"/>
          </a:p>
        </p:txBody>
      </p:sp>
    </p:spTree>
    <p:extLst>
      <p:ext uri="{BB962C8B-B14F-4D97-AF65-F5344CB8AC3E}">
        <p14:creationId xmlns:p14="http://schemas.microsoft.com/office/powerpoint/2010/main" val="249649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r>
              <a:rPr lang="en"/>
              <a:t>Stakeholder: Image Manipulation</a:t>
            </a:r>
          </a:p>
        </p:txBody>
      </p:sp>
      <p:sp>
        <p:nvSpPr>
          <p:cNvPr id="67" name="Google Shape;67;p14"/>
          <p:cNvSpPr txBox="1">
            <a:spLocks noGrp="1"/>
          </p:cNvSpPr>
          <p:nvPr>
            <p:ph type="body" idx="2"/>
          </p:nvPr>
        </p:nvSpPr>
        <p:spPr>
          <a:xfrm>
            <a:off x="93155" y="4695967"/>
            <a:ext cx="3155100" cy="453900"/>
          </a:xfrm>
          <a:prstGeom prst="rect">
            <a:avLst/>
          </a:prstGeom>
        </p:spPr>
        <p:txBody>
          <a:bodyPr spcFirstLastPara="1" wrap="square" lIns="91425" tIns="91425" rIns="91425" bIns="91425" anchor="t" anchorCtr="0">
            <a:normAutofit fontScale="55000" lnSpcReduction="20000"/>
          </a:bodyPr>
          <a:lstStyle/>
          <a:p>
            <a:pPr marL="0" indent="0">
              <a:spcAft>
                <a:spcPts val="1200"/>
              </a:spcAft>
              <a:buClr>
                <a:schemeClr val="dk1"/>
              </a:buClr>
              <a:buSzPts val="1100"/>
              <a:buNone/>
            </a:pPr>
            <a:r>
              <a:rPr lang="en"/>
              <a:t>🔎:  Isabel, Vicky</a:t>
            </a:r>
          </a:p>
        </p:txBody>
      </p:sp>
      <p:sp>
        <p:nvSpPr>
          <p:cNvPr id="2" name="Slide Number Placeholder 1">
            <a:extLst>
              <a:ext uri="{FF2B5EF4-FFF2-40B4-BE49-F238E27FC236}">
                <a16:creationId xmlns:a16="http://schemas.microsoft.com/office/drawing/2014/main" id="{0EAE3E06-6DF5-5571-B1A3-0B1E3A4346F7}"/>
              </a:ext>
            </a:extLst>
          </p:cNvPr>
          <p:cNvSpPr>
            <a:spLocks noGrp="1"/>
          </p:cNvSpPr>
          <p:nvPr>
            <p:ph type="sldNum" idx="12"/>
          </p:nvPr>
        </p:nvSpPr>
        <p:spPr/>
        <p:txBody>
          <a:bodyPr/>
          <a:lstStyle/>
          <a:p>
            <a:fld id="{00000000-1234-1234-1234-123412341234}" type="slidenum">
              <a:rPr lang="en"/>
              <a:t>9</a:t>
            </a:fld>
            <a:endParaRPr lang="en-US"/>
          </a:p>
        </p:txBody>
      </p:sp>
      <p:sp>
        <p:nvSpPr>
          <p:cNvPr id="11" name="Google Shape;66;p14">
            <a:extLst>
              <a:ext uri="{FF2B5EF4-FFF2-40B4-BE49-F238E27FC236}">
                <a16:creationId xmlns:a16="http://schemas.microsoft.com/office/drawing/2014/main" id="{7E811235-C9CC-571B-8A62-35D9A3E65103}"/>
              </a:ext>
            </a:extLst>
          </p:cNvPr>
          <p:cNvSpPr txBox="1">
            <a:spLocks noGrp="1"/>
          </p:cNvSpPr>
          <p:nvPr>
            <p:ph type="body" idx="1"/>
          </p:nvPr>
        </p:nvSpPr>
        <p:spPr>
          <a:xfrm>
            <a:off x="311700" y="1932238"/>
            <a:ext cx="3420607" cy="3021577"/>
          </a:xfrm>
          <a:prstGeom prst="rect">
            <a:avLst/>
          </a:prstGeom>
        </p:spPr>
        <p:txBody>
          <a:bodyPr spcFirstLastPara="1" wrap="square" lIns="91425" tIns="91425" rIns="91425" bIns="91425" anchor="t" anchorCtr="0">
            <a:normAutofit/>
          </a:bodyPr>
          <a:lstStyle/>
          <a:p>
            <a:pPr marL="114300" indent="0" algn="ctr">
              <a:lnSpc>
                <a:spcPct val="114999"/>
              </a:lnSpc>
              <a:buNone/>
            </a:pPr>
            <a:r>
              <a:rPr lang="en" b="1" u="sng"/>
              <a:t>Variation</a:t>
            </a:r>
          </a:p>
          <a:p>
            <a:pPr marL="114300" indent="0" algn="ctr">
              <a:lnSpc>
                <a:spcPct val="114999"/>
              </a:lnSpc>
              <a:buNone/>
            </a:pPr>
            <a:r>
              <a:rPr lang="en"/>
              <a:t>Same content but vary in:</a:t>
            </a:r>
          </a:p>
          <a:p>
            <a:pPr marL="114300" indent="0" algn="ctr">
              <a:lnSpc>
                <a:spcPct val="114999"/>
              </a:lnSpc>
              <a:buNone/>
            </a:pPr>
            <a:r>
              <a:rPr lang="en"/>
              <a:t>      shape and orientation</a:t>
            </a:r>
          </a:p>
          <a:p>
            <a:pPr marL="114300" indent="0" algn="ctr">
              <a:lnSpc>
                <a:spcPct val="114999"/>
              </a:lnSpc>
              <a:buNone/>
            </a:pPr>
            <a:endParaRPr lang="en"/>
          </a:p>
          <a:p>
            <a:pPr marL="114300" indent="0" algn="ctr">
              <a:lnSpc>
                <a:spcPct val="114999"/>
              </a:lnSpc>
              <a:buNone/>
            </a:pPr>
            <a:r>
              <a:rPr lang="en"/>
              <a:t>DDIM with </a:t>
            </a:r>
            <a:r>
              <a:rPr lang="en" i="1"/>
              <a:t>η </a:t>
            </a:r>
            <a:r>
              <a:rPr lang="en"/>
              <a:t>(=0 is deterministic)</a:t>
            </a:r>
          </a:p>
        </p:txBody>
      </p:sp>
      <p:pic>
        <p:nvPicPr>
          <p:cNvPr id="5" name="Picture 5" descr="A picture containing logo&#10;&#10;Description automatically generated">
            <a:extLst>
              <a:ext uri="{FF2B5EF4-FFF2-40B4-BE49-F238E27FC236}">
                <a16:creationId xmlns:a16="http://schemas.microsoft.com/office/drawing/2014/main" id="{D3666E52-639F-E3EC-3300-3F03EBC10A54}"/>
              </a:ext>
            </a:extLst>
          </p:cNvPr>
          <p:cNvPicPr>
            <a:picLocks noChangeAspect="1"/>
          </p:cNvPicPr>
          <p:nvPr/>
        </p:nvPicPr>
        <p:blipFill>
          <a:blip r:embed="rId3"/>
          <a:stretch>
            <a:fillRect/>
          </a:stretch>
        </p:blipFill>
        <p:spPr>
          <a:xfrm>
            <a:off x="3924837" y="1227395"/>
            <a:ext cx="4827967" cy="3260209"/>
          </a:xfrm>
          <a:prstGeom prst="rect">
            <a:avLst/>
          </a:prstGeom>
        </p:spPr>
      </p:pic>
      <p:sp>
        <p:nvSpPr>
          <p:cNvPr id="4" name="Google Shape;66;p14">
            <a:extLst>
              <a:ext uri="{FF2B5EF4-FFF2-40B4-BE49-F238E27FC236}">
                <a16:creationId xmlns:a16="http://schemas.microsoft.com/office/drawing/2014/main" id="{8ECC7A8B-F210-375D-12DC-DA1C3FC671DC}"/>
              </a:ext>
            </a:extLst>
          </p:cNvPr>
          <p:cNvSpPr txBox="1">
            <a:spLocks/>
          </p:cNvSpPr>
          <p:nvPr/>
        </p:nvSpPr>
        <p:spPr>
          <a:xfrm>
            <a:off x="312182" y="1122493"/>
            <a:ext cx="3420607" cy="64153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Corbel"/>
              <a:buChar char="●"/>
              <a:defRPr sz="1800" b="0" i="0" u="none" strike="noStrike" cap="none">
                <a:solidFill>
                  <a:schemeClr val="dk2"/>
                </a:solidFill>
                <a:latin typeface="Corbel"/>
                <a:ea typeface="Corbel"/>
                <a:cs typeface="Corbel"/>
                <a:sym typeface="Corbel"/>
              </a:defRPr>
            </a:lvl1pPr>
            <a:lvl2pPr marL="914400" marR="0" lvl="1"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2pPr>
            <a:lvl3pPr marL="1371600" marR="0" lvl="2"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3pPr>
            <a:lvl4pPr marL="1828800" marR="0" lvl="3"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4pPr>
            <a:lvl5pPr marL="2286000" marR="0" lvl="4"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5pPr>
            <a:lvl6pPr marL="2743200" marR="0" lvl="5"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6pPr>
            <a:lvl7pPr marL="3200400" marR="0" lvl="6"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7pPr>
            <a:lvl8pPr marL="3657600" marR="0" lvl="7"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8pPr>
            <a:lvl9pPr marL="4114800" marR="0" lvl="8"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9pPr>
          </a:lstStyle>
          <a:p>
            <a:pPr marL="114300" indent="0" algn="ctr">
              <a:lnSpc>
                <a:spcPct val="114999"/>
              </a:lnSpc>
              <a:buNone/>
            </a:pPr>
            <a:r>
              <a:rPr lang="en" b="1"/>
              <a:t>Image </a:t>
            </a:r>
            <a:r>
              <a:rPr lang="en" b="1" i="1"/>
              <a:t>x </a:t>
            </a:r>
            <a:r>
              <a:rPr lang="en" b="1"/>
              <a:t>encoded as (</a:t>
            </a:r>
            <a:r>
              <a:rPr lang="en" b="1" i="1"/>
              <a:t>z</a:t>
            </a:r>
            <a:r>
              <a:rPr lang="en" b="1" i="1" baseline="-25000"/>
              <a:t>i</a:t>
            </a:r>
            <a:r>
              <a:rPr lang="en" b="1" i="1"/>
              <a:t>, </a:t>
            </a:r>
            <a:r>
              <a:rPr lang="en" b="1" i="1" err="1"/>
              <a:t>x</a:t>
            </a:r>
            <a:r>
              <a:rPr lang="en" b="1" i="1" baseline="-25000" err="1"/>
              <a:t>T</a:t>
            </a:r>
            <a:r>
              <a:rPr lang="en" b="1"/>
              <a:t>)</a:t>
            </a:r>
            <a:endParaRPr lang="en" b="1" u="sng"/>
          </a:p>
        </p:txBody>
      </p:sp>
    </p:spTree>
    <p:extLst>
      <p:ext uri="{BB962C8B-B14F-4D97-AF65-F5344CB8AC3E}">
        <p14:creationId xmlns:p14="http://schemas.microsoft.com/office/powerpoint/2010/main" val="354772358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47</Slides>
  <Notes>18</Notes>
  <HiddenSlides>1</HiddenSlides>
  <ScaleCrop>false</ScaleCrop>
  <HeadingPairs>
    <vt:vector size="4" baseType="variant">
      <vt:variant>
        <vt:lpstr>Theme</vt:lpstr>
      </vt:variant>
      <vt:variant>
        <vt:i4>3</vt:i4>
      </vt:variant>
      <vt:variant>
        <vt:lpstr>Slide Titles</vt:lpstr>
      </vt:variant>
      <vt:variant>
        <vt:i4>47</vt:i4>
      </vt:variant>
    </vt:vector>
  </HeadingPairs>
  <TitlesOfParts>
    <vt:vector size="50" baseType="lpstr">
      <vt:lpstr>Simple Light</vt:lpstr>
      <vt:lpstr>Simple Light</vt:lpstr>
      <vt:lpstr>Simple Light</vt:lpstr>
      <vt:lpstr>Session #18:  Self-Supervised Vision-Lang Models</vt:lpstr>
      <vt:lpstr>PowerPoint Presentation</vt:lpstr>
      <vt:lpstr>PowerPoint Presentation</vt:lpstr>
      <vt:lpstr>PowerPoint Presentation</vt:lpstr>
      <vt:lpstr>PowerPoint Presentation</vt:lpstr>
      <vt:lpstr>Stakeholder: Introduction</vt:lpstr>
      <vt:lpstr>Stakeholder: Related Work</vt:lpstr>
      <vt:lpstr>Stakeholder: Method</vt:lpstr>
      <vt:lpstr>Stakeholder: Image Manipulation</vt:lpstr>
      <vt:lpstr>Stakeholder: Image Manipulation</vt:lpstr>
      <vt:lpstr>Stakeholder: Image Manipulation</vt:lpstr>
      <vt:lpstr>Probing the CLIP Latent space</vt:lpstr>
      <vt:lpstr>Probing the CLIP Latent space</vt:lpstr>
      <vt:lpstr>Text to Image Generation - Human Evaluation</vt:lpstr>
      <vt:lpstr>Improved Diversity-Fidelity Trade-off with Guidance</vt:lpstr>
      <vt:lpstr>Improved Diversity-Fidelity Trade-off with Guidance</vt:lpstr>
      <vt:lpstr>Improved Diversity-Fidelity Trade-off with Guidance</vt:lpstr>
      <vt:lpstr>Aesthetic Quality Comparison</vt:lpstr>
      <vt:lpstr>Limitations</vt:lpstr>
      <vt:lpstr>Limitations</vt:lpstr>
      <vt:lpstr>Limitations</vt:lpstr>
      <vt:lpstr>Review: Strengths</vt:lpstr>
      <vt:lpstr>Reviewer: Weaknesses</vt:lpstr>
      <vt:lpstr>Reviewer: Weaknesses</vt:lpstr>
      <vt:lpstr>Empiricists</vt:lpstr>
      <vt:lpstr>Empiricists</vt:lpstr>
      <vt:lpstr>Empiricists</vt:lpstr>
      <vt:lpstr>Empiricists</vt:lpstr>
      <vt:lpstr>Empiricists</vt:lpstr>
      <vt:lpstr>Empiricists: Typographic attacks</vt:lpstr>
      <vt:lpstr>Empiricists: Typographic attacks</vt:lpstr>
      <vt:lpstr>Empiricists: Typographic attacks</vt:lpstr>
      <vt:lpstr>Empiricists: Typographic attacks</vt:lpstr>
      <vt:lpstr>Empiricists</vt:lpstr>
      <vt:lpstr>Empiricists</vt:lpstr>
      <vt:lpstr>Empiricists</vt:lpstr>
      <vt:lpstr>Empiricists</vt:lpstr>
      <vt:lpstr>Empiricists</vt:lpstr>
      <vt:lpstr>Empiricists</vt:lpstr>
      <vt:lpstr>Visionary</vt:lpstr>
      <vt:lpstr>PowerPoint Presentation</vt:lpstr>
      <vt:lpstr>PowerPoint Presentation</vt:lpstr>
      <vt:lpstr>Relax Constraints?  </vt:lpstr>
      <vt:lpstr>Relax Constraints?  </vt:lpstr>
      <vt:lpstr>Other potential work  </vt:lpstr>
      <vt:lpstr>Application-Diffusion for Language?  </vt:lpstr>
      <vt:lpstr>Application – Diffusion for Video?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cp:revision>3</cp:revision>
  <dcterms:modified xsi:type="dcterms:W3CDTF">2022-10-27T19:57:27Z</dcterms:modified>
</cp:coreProperties>
</file>