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03" r:id="rId2"/>
    <p:sldMasterId id="2147483698" r:id="rId3"/>
    <p:sldMasterId id="2147483672" r:id="rId4"/>
    <p:sldMasterId id="2147483660" r:id="rId5"/>
  </p:sldMasterIdLst>
  <p:notesMasterIdLst>
    <p:notesMasterId r:id="rId35"/>
  </p:notesMasterIdLst>
  <p:sldIdLst>
    <p:sldId id="256" r:id="rId6"/>
    <p:sldId id="278" r:id="rId7"/>
    <p:sldId id="279" r:id="rId8"/>
    <p:sldId id="277" r:id="rId9"/>
    <p:sldId id="29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62" r:id="rId24"/>
    <p:sldId id="263" r:id="rId25"/>
    <p:sldId id="274" r:id="rId26"/>
    <p:sldId id="273" r:id="rId27"/>
    <p:sldId id="272" r:id="rId28"/>
    <p:sldId id="271" r:id="rId29"/>
    <p:sldId id="270" r:id="rId30"/>
    <p:sldId id="269" r:id="rId31"/>
    <p:sldId id="268" r:id="rId32"/>
    <p:sldId id="267" r:id="rId33"/>
    <p:sldId id="266" r:id="rId34"/>
  </p:sldIdLst>
  <p:sldSz cx="9144000" cy="5143500" type="screen16x9"/>
  <p:notesSz cx="6858000" cy="9144000"/>
  <p:embeddedFontLst>
    <p:embeddedFont>
      <p:font typeface="Avenir Next LT Pro Light" panose="020B030402020202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orbel" panose="020B0503020204020204" pitchFamily="34" charset="0"/>
      <p:regular r:id="rId44"/>
      <p:bold r:id="rId45"/>
      <p:italic r:id="rId46"/>
      <p:boldItalic r:id="rId47"/>
    </p:embeddedFont>
    <p:embeddedFont>
      <p:font typeface="Rockwell Nova Light" panose="02060303020205020403" pitchFamily="18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A64D7-D2C7-8783-4D43-1AB5E559BCD7}" v="13" dt="2022-08-29T20:43:13.307"/>
    <p1510:client id="{05D50573-17DE-2E9F-3BC7-3FB1C36FE60B}" v="68" dt="2022-11-08T19:25:05.635"/>
    <p1510:client id="{28CBA29A-B1D0-375D-2847-B430BA5AA188}" v="2" dt="2022-09-13T02:12:24.571"/>
    <p1510:client id="{43518232-35E8-638A-AB96-38C90CFAEA05}" v="31" dt="2022-09-13T21:06:34.798"/>
    <p1510:client id="{48CF8B10-471D-E54B-8ED4-6919F848F229}" v="1" dt="2022-08-23T18:23:54.041"/>
    <p1510:client id="{4C6E562B-80BE-00A9-1327-E4709E92FB62}" v="18" dt="2022-09-09T20:04:48.314"/>
    <p1510:client id="{5169CE1E-5ECE-4881-8388-F08D7A694897}" v="18" dt="2022-10-11T19:40:52.221"/>
    <p1510:client id="{5241CEBE-D47D-A6F5-12BC-31FB4A14A79D}" v="3" dt="2022-11-08T18:43:23.518"/>
    <p1510:client id="{5294E809-3BE6-E468-1301-00B5051B3D66}" v="10" dt="2022-09-09T16:11:01.466"/>
    <p1510:client id="{57AFC49B-30E4-BCC6-19BF-A644F763D3AB}" v="7" dt="2022-09-06T22:43:10.406"/>
    <p1510:client id="{5AA3CA6A-8B7A-E24A-E181-DC0745504384}" v="71" dt="2022-11-08T16:23:36.851"/>
    <p1510:client id="{6E3C7E78-C65C-96DA-3DBA-5CAC3EB0F4E4}" v="11" dt="2022-09-28T03:48:04.533"/>
    <p1510:client id="{70EC3EB0-E858-039E-546F-9696649DF7EB}" v="18" dt="2022-09-01T20:17:44.837"/>
    <p1510:client id="{76C992AF-AE9D-72B3-02B3-389100A22E4C}" v="2" dt="2022-09-20T20:17:44.340"/>
    <p1510:client id="{8AB23B24-4D6E-8256-4592-18CFA6BB9189}" v="71" dt="2022-10-11T19:26:44.245"/>
    <p1510:client id="{9542A679-B4F8-6203-9AE0-E41E3E47CACA}" v="1" dt="2022-09-27T14:54:16.807"/>
    <p1510:client id="{9CD0BEF5-62C3-DB55-133A-97052AE359C5}" v="1" dt="2022-11-09T03:41:30.027"/>
    <p1510:client id="{9E2E8F88-4F62-F0EB-1D5F-A6C166D5657D}" v="23" dt="2022-09-28T03:54:48.197"/>
    <p1510:client id="{A698491D-0151-6F02-F39A-9AE6F3A42B96}" v="1" dt="2022-09-13T02:17:29.216"/>
    <p1510:client id="{A6EE0F66-1FF5-7096-A4EF-663A8CD9A1CE}" v="2" dt="2022-10-10T21:15:47.665"/>
    <p1510:client id="{A6FC3A2C-486B-6CA6-67F2-5AFA8DD0428B}" v="14" dt="2022-11-08T18:40:57.939"/>
    <p1510:client id="{B8EBD373-F095-AE58-D3C7-2C3701EB5CAE}" v="1" dt="2022-08-23T18:21:43.543"/>
    <p1510:client id="{CAB11FEA-0F99-A542-70DA-6A5534B9E46D}" v="3" dt="2022-11-08T03:08:56.924"/>
    <p1510:client id="{E7DAF715-D7EB-B544-B6C4-FDE745AE9862}" v="2" dt="2022-08-24T00:10:06.655"/>
    <p1510:client id="{E8ED74C0-B62A-FD0E-457F-9859E556FC20}" v="93" dt="2022-11-08T17:59:51.481"/>
    <p1510:client id="{FEEC8B6C-0B88-4AE6-7F01-46D1B70EFB59}" v="9" dt="2022-09-06T22:37:5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653dde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653dde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f7aca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f7aca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2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ROUGE</a:t>
            </a:r>
            <a:r>
              <a:rPr lang="en-US"/>
              <a:t>, or </a:t>
            </a:r>
            <a:r>
              <a:rPr lang="en-US" b="1"/>
              <a:t>Recall-Oriented Understudy for </a:t>
            </a:r>
            <a:r>
              <a:rPr lang="en-US" b="1" err="1"/>
              <a:t>Gisting</a:t>
            </a:r>
            <a:r>
              <a:rPr lang="en-US" b="1"/>
              <a:t> Evaluation</a:t>
            </a:r>
            <a:r>
              <a:rPr lang="en-US"/>
              <a:t>, is a set of metrics and a software package used for evaluating automatic summarization and software in NLP.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3295D-B7FF-4580-B544-380DBC9D1908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644d7c6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8644d7c68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F993-25E2-634E-BAAE-979470ED3484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AF8F-34DA-FD49-A130-D0820373235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644d7c689_0_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8644d7c689_0_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8644d7c689_0_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g18644d7c689_0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6" y="809625"/>
            <a:ext cx="5848349" cy="1603800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263" y="3084910"/>
            <a:ext cx="4181475" cy="1241822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4369500" y="2768153"/>
            <a:ext cx="4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7296035" y="3652007"/>
            <a:ext cx="1217783" cy="47319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81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689497"/>
            <a:ext cx="3343275" cy="1762125"/>
          </a:xfrm>
        </p:spPr>
        <p:txBody>
          <a:bodyPr anchor="ctr" anchorCtr="0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0" y="1689498"/>
            <a:ext cx="3338511" cy="1762125"/>
          </a:xfrm>
        </p:spPr>
        <p:txBody>
          <a:bodyPr anchor="ctr" anchorCtr="0"/>
          <a:lstStyle>
            <a:lvl1pPr marL="0" indent="0">
              <a:buNone/>
              <a:defRPr sz="1800" i="1">
                <a:solidFill>
                  <a:schemeClr val="tx1">
                    <a:alpha val="7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749828" y="699078"/>
            <a:ext cx="685071" cy="774348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077852" y="486978"/>
            <a:ext cx="291406" cy="291406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69500" y="2571751"/>
            <a:ext cx="4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56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87" y="1343026"/>
            <a:ext cx="3555113" cy="2983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500" y="1343026"/>
            <a:ext cx="3555113" cy="2983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58429"/>
            <a:ext cx="7519988" cy="49172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390650"/>
            <a:ext cx="3555900" cy="41549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 b="0" cap="all" spc="225" baseline="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" y="1894171"/>
            <a:ext cx="3555900" cy="2432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3713" y="1390650"/>
            <a:ext cx="3555900" cy="41549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 b="0" cap="all" spc="225" baseline="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3713" y="1894170"/>
            <a:ext cx="3555900" cy="2432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3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09626"/>
            <a:ext cx="7519988" cy="351710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2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4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05" y="758429"/>
            <a:ext cx="2929500" cy="969300"/>
          </a:xfrm>
        </p:spPr>
        <p:txBody>
          <a:bodyPr anchor="t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716423"/>
            <a:ext cx="4187395" cy="3610309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0">
              <a:lnSpc>
                <a:spcPct val="100000"/>
              </a:lnSpc>
              <a:defRPr sz="3600"/>
            </a:lvl2pPr>
            <a:lvl3pPr marL="0" indent="0">
              <a:buNone/>
              <a:defRPr sz="1500"/>
            </a:lvl3pPr>
            <a:lvl4pPr marL="0">
              <a:defRPr sz="1500"/>
            </a:lvl4pPr>
            <a:lvl5pPr marL="270000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25" y="1998000"/>
            <a:ext cx="2929499" cy="23301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40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6" y="758428"/>
            <a:ext cx="2928938" cy="969497"/>
          </a:xfrm>
        </p:spPr>
        <p:txBody>
          <a:bodyPr anchor="t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52900" y="398860"/>
            <a:ext cx="4585359" cy="43386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25" y="1997869"/>
            <a:ext cx="2928938" cy="232886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9625" y="1343026"/>
            <a:ext cx="7519988" cy="29837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7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24309" y="809625"/>
            <a:ext cx="969497" cy="3517107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9625" y="809625"/>
            <a:ext cx="6371957" cy="3517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689" r:id="rId10"/>
    <p:sldLayoutId id="2147483700" r:id="rId11"/>
    <p:sldLayoutId id="2147483687" r:id="rId12"/>
    <p:sldLayoutId id="214748368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4" r:id="rId9"/>
    <p:sldLayoutId id="2147483685" r:id="rId10"/>
    <p:sldLayoutId id="2147483686" r:id="rId11"/>
    <p:sldLayoutId id="2147483701" r:id="rId12"/>
    <p:sldLayoutId id="214748370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58429"/>
            <a:ext cx="7519988" cy="491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343026"/>
            <a:ext cx="7519988" cy="29837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004" y="4801499"/>
            <a:ext cx="1654969" cy="276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263" y="4801499"/>
            <a:ext cx="4181475" cy="276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2100" y="4801499"/>
            <a:ext cx="1656159" cy="276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25000"/>
        </a:lnSpc>
        <a:spcBef>
          <a:spcPts val="75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270000" indent="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Tx/>
        <a:buNone/>
        <a:defRPr sz="15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810000" indent="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Tx/>
        <a:buNone/>
        <a:defRPr sz="15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D19-119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google.com/search?q=retrieval-augmented+generation+for+knowledge-intensive+nlp+tasks&amp;oq=Retrieval-Augmented+Generation+for+Knowledge-Intensive+NLP+Tasks&amp;aqs=chrome.0.69i59i512j0i512j0i22i30j69i61.291j0j7&amp;sourceid=chrome&amp;ie=UTF-8" TargetMode="Externa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62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sz="4800"/>
              <a:t>Session #20: </a:t>
            </a:r>
            <a:br>
              <a:rPr lang="en" sz="4800"/>
            </a:br>
            <a:r>
              <a:rPr lang="en" sz="4800"/>
              <a:t>Retrieval from Memory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en" sz="2200"/>
              <a:t>Thursday, November 3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CSCI 601.771: Self-supervised Statistical Models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0434E-A4C4-EFE4-285C-FB5B0303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/>
              <a:t>Results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DA252-92A8-267D-930C-1256CA44AF1B}"/>
              </a:ext>
            </a:extLst>
          </p:cNvPr>
          <p:cNvSpPr txBox="1"/>
          <p:nvPr/>
        </p:nvSpPr>
        <p:spPr>
          <a:xfrm>
            <a:off x="281369" y="1978533"/>
            <a:ext cx="3046184" cy="256171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Calibri Light"/>
                <a:cs typeface="Calibri Light"/>
              </a:rPr>
              <a:t>Sets new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SOA performances</a:t>
            </a:r>
            <a:r>
              <a:rPr lang="en-US" sz="1800">
                <a:latin typeface="Calibri Light"/>
                <a:cs typeface="Calibri Light"/>
              </a:rPr>
              <a:t> in all categories 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>
              <a:latin typeface="Calibri Light"/>
              <a:cs typeface="Calibri Light"/>
            </a:endParaRP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Calibri Light"/>
                <a:cs typeface="Calibri Light"/>
              </a:rPr>
              <a:t>More efficient than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salient span masking</a:t>
            </a:r>
            <a:r>
              <a:rPr lang="en-US" sz="1800">
                <a:latin typeface="Calibri Light"/>
                <a:cs typeface="Calibri Light"/>
              </a:rPr>
              <a:t> training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>
              <a:latin typeface="Calibri Light"/>
              <a:cs typeface="Calibri Light"/>
            </a:endParaRP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Calibri Light"/>
                <a:cs typeface="Calibri Light"/>
              </a:rPr>
              <a:t>Generating answers allows us to get them even when they don't directly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exist in the passage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27119E1-0D04-974E-B145-F5F99C09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323" y="1374566"/>
            <a:ext cx="4688077" cy="22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9" y="0"/>
            <a:ext cx="3493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05A0A-BAC2-925D-0677-C1F6128A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2" y="2287825"/>
            <a:ext cx="2792200" cy="56784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Abstractive Q/A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9" cy="51435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C84F-8264-A8DC-007A-45C3782B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903" y="480061"/>
            <a:ext cx="3910538" cy="403496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MMARSCO NLG</a:t>
            </a:r>
            <a:r>
              <a:rPr lang="en-US" sz="1800">
                <a:solidFill>
                  <a:srgbClr val="000000"/>
                </a:solidFill>
                <a:latin typeface="Calibri Light"/>
                <a:cs typeface="Calibri Light"/>
              </a:rPr>
              <a:t> is used as the task</a:t>
            </a:r>
            <a:endParaRPr lang="en-US" sz="1800" b="1">
              <a:solidFill>
                <a:schemeClr val="accent1"/>
              </a:solidFill>
              <a:latin typeface="Calibri Light"/>
              <a:cs typeface="Calibri Light"/>
            </a:endParaRP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There</a:t>
            </a:r>
            <a:r>
              <a:rPr lang="en-US" sz="1800">
                <a:solidFill>
                  <a:srgbClr val="000000"/>
                </a:solidFill>
                <a:latin typeface="Calibri Light"/>
                <a:cs typeface="Calibri Light"/>
              </a:rPr>
              <a:t> are 10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gold passages</a:t>
            </a:r>
            <a:r>
              <a:rPr lang="en-US" sz="1800">
                <a:solidFill>
                  <a:srgbClr val="000000"/>
                </a:solidFill>
                <a:latin typeface="Calibri Light"/>
                <a:cs typeface="Calibri Light"/>
              </a:rPr>
              <a:t> retrieved for the questions via a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search engine</a:t>
            </a:r>
            <a:r>
              <a:rPr lang="en-US" sz="1800">
                <a:solidFill>
                  <a:srgbClr val="000000"/>
                </a:solidFill>
                <a:latin typeface="Calibri Light"/>
                <a:cs typeface="Calibri Light"/>
              </a:rPr>
              <a:t> and then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annotated</a:t>
            </a:r>
            <a:r>
              <a:rPr lang="en-US" sz="1800">
                <a:solidFill>
                  <a:srgbClr val="000000"/>
                </a:solidFill>
                <a:latin typeface="Calibri Light"/>
                <a:cs typeface="Calibri Light"/>
              </a:rPr>
              <a:t> into an answer</a:t>
            </a:r>
            <a:endParaRPr lang="en-US" sz="1800" b="1">
              <a:solidFill>
                <a:schemeClr val="accent1"/>
              </a:solidFill>
              <a:latin typeface="Calibri Light"/>
              <a:cs typeface="Calibri Light"/>
            </a:endParaRP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ea typeface="+mn-lt"/>
                <a:cs typeface="Calibri Light"/>
              </a:rPr>
              <a:t>Using only the </a:t>
            </a:r>
            <a:r>
              <a:rPr lang="en-US" sz="1800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Questions and answers</a:t>
            </a:r>
            <a:r>
              <a:rPr lang="en-US" sz="1800">
                <a:latin typeface="Calibri Light"/>
                <a:ea typeface="+mn-lt"/>
                <a:cs typeface="Calibri Light"/>
              </a:rPr>
              <a:t> makes MMARSCO </a:t>
            </a:r>
            <a:r>
              <a:rPr lang="en-US" sz="1800" b="1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abstractive</a:t>
            </a:r>
          </a:p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latin typeface="Calibri Light"/>
                <a:cs typeface="Calibri Light"/>
              </a:rPr>
              <a:t>RAG must rely on its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parametric knowledge</a:t>
            </a:r>
            <a:r>
              <a:rPr lang="en-US" sz="1800">
                <a:latin typeface="Calibri Light"/>
                <a:cs typeface="Calibri Light"/>
              </a:rPr>
              <a:t> to generate reasonable answers</a:t>
            </a:r>
          </a:p>
          <a:p>
            <a:endParaRPr lang="en-US" sz="1800">
              <a:latin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17DF-5F71-75FB-8727-85EB5D24A1E5}"/>
              </a:ext>
            </a:extLst>
          </p:cNvPr>
          <p:cNvSpPr txBox="1"/>
          <p:nvPr/>
        </p:nvSpPr>
        <p:spPr>
          <a:xfrm>
            <a:off x="4959850" y="4789959"/>
            <a:ext cx="3793049" cy="190995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/>
              <a:t>Stakeholders✍️: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407865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0434E-A4C4-EFE4-285C-FB5B0303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/>
              <a:t>Results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4FEEFF-377E-6B7D-30A4-E5404263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87" y="1768423"/>
            <a:ext cx="3136502" cy="256171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 Light"/>
              </a:rPr>
              <a:t>Approaches  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SOA performances</a:t>
            </a:r>
            <a:r>
              <a:rPr lang="en-US" sz="1800">
                <a:solidFill>
                  <a:schemeClr val="accent1"/>
                </a:solidFill>
                <a:latin typeface="Calibri Light"/>
                <a:cs typeface="Calibri Light"/>
              </a:rPr>
              <a:t> </a:t>
            </a:r>
          </a:p>
          <a:p>
            <a:pPr marL="214313">
              <a:spcAft>
                <a:spcPts val="450"/>
              </a:spcAft>
            </a:pPr>
            <a:endParaRPr lang="en-US" sz="1800"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 Light"/>
              </a:rPr>
              <a:t>Specially impressive given that there s no access to the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gold passages</a:t>
            </a:r>
            <a:r>
              <a:rPr lang="en-US" sz="1800">
                <a:latin typeface="Calibri Light"/>
                <a:cs typeface="Calibri Light"/>
              </a:rPr>
              <a:t> </a:t>
            </a:r>
          </a:p>
          <a:p>
            <a:pPr marL="214313">
              <a:spcAft>
                <a:spcPts val="450"/>
              </a:spcAft>
            </a:pPr>
            <a:endParaRPr lang="en-US" sz="1800"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"/>
              </a:rPr>
              <a:t>RAG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"/>
              </a:rPr>
              <a:t>hallucinates</a:t>
            </a:r>
            <a:r>
              <a:rPr lang="en-US" sz="1800">
                <a:latin typeface="Calibri Light"/>
                <a:cs typeface="Calibri"/>
              </a:rPr>
              <a:t> less and gives more factually correct answers than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"/>
              </a:rPr>
              <a:t> BART</a:t>
            </a: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569F81A3-354A-9BB7-30D3-B201F268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3" y="1409727"/>
            <a:ext cx="4688077" cy="22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9" y="0"/>
            <a:ext cx="3493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05A0A-BAC2-925D-0677-C1F6128A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2" y="2287825"/>
            <a:ext cx="2792200" cy="56784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Jeopardy Q/A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9" cy="51435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C84F-8264-A8DC-007A-45C3782B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20" y="185906"/>
            <a:ext cx="3789800" cy="435563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800">
                <a:latin typeface="Calibri Light"/>
                <a:cs typeface="Calibri Light"/>
              </a:rPr>
              <a:t>Generates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factually demanding</a:t>
            </a:r>
            <a:r>
              <a:rPr lang="en-US" sz="1800">
                <a:latin typeface="Calibri Light"/>
                <a:cs typeface="Calibri Light"/>
              </a:rPr>
              <a:t> Jeopardy questions </a:t>
            </a:r>
            <a:endParaRPr lang="en-US" sz="1800" b="1">
              <a:solidFill>
                <a:schemeClr val="accent1"/>
              </a:solidFill>
              <a:latin typeface="Calibri Light"/>
              <a:cs typeface="Calibri Light"/>
            </a:endParaRP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ea typeface="+mn-lt"/>
                <a:cs typeface="Calibri Light"/>
              </a:rPr>
              <a:t>Splits from </a:t>
            </a:r>
            <a:r>
              <a:rPr lang="en-US" sz="1800" b="1" err="1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SearchQA</a:t>
            </a:r>
            <a:r>
              <a:rPr lang="en-US" sz="1800">
                <a:latin typeface="Calibri Light"/>
                <a:ea typeface="+mn-lt"/>
                <a:cs typeface="Calibri Light"/>
              </a:rPr>
              <a:t> , with 100K train, 14K dev, and 27K test examples are used </a:t>
            </a:r>
            <a:endParaRPr lang="en-US" sz="1800">
              <a:latin typeface="Calibri Light"/>
              <a:cs typeface="Calibri Light"/>
            </a:endParaRP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BART</a:t>
            </a:r>
            <a:r>
              <a:rPr lang="en-US" sz="1800">
                <a:latin typeface="Calibri Light"/>
                <a:cs typeface="Calibri Light"/>
              </a:rPr>
              <a:t> model is trained for comparison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Finally human evaluation is done for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accuracy</a:t>
            </a:r>
            <a:r>
              <a:rPr lang="en-US" sz="1800">
                <a:latin typeface="Calibri Light"/>
                <a:cs typeface="Calibri Light"/>
              </a:rPr>
              <a:t> and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 specificity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17DF-5F71-75FB-8727-85EB5D24A1E5}"/>
              </a:ext>
            </a:extLst>
          </p:cNvPr>
          <p:cNvSpPr txBox="1"/>
          <p:nvPr/>
        </p:nvSpPr>
        <p:spPr>
          <a:xfrm>
            <a:off x="4959850" y="4789959"/>
            <a:ext cx="3793049" cy="190995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/>
              <a:t>Stakeholders✍️: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195671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0434E-A4C4-EFE4-285C-FB5B0303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/>
              <a:t>Results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4FEEFF-377E-6B7D-30A4-E5404263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87" y="1768423"/>
            <a:ext cx="3136502" cy="256171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14313">
              <a:spcAft>
                <a:spcPts val="450"/>
              </a:spcAft>
            </a:pP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RAG Token</a:t>
            </a:r>
            <a:r>
              <a:rPr lang="en-US" sz="1800">
                <a:latin typeface="Calibri Light"/>
                <a:cs typeface="Calibri Light"/>
              </a:rPr>
              <a:t> Outperforms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RAG Sequence</a:t>
            </a:r>
            <a:r>
              <a:rPr lang="en-US" sz="1800">
                <a:latin typeface="Calibri Light"/>
                <a:cs typeface="Calibri Light"/>
              </a:rPr>
              <a:t> with both outperforming BART</a:t>
            </a:r>
            <a:endParaRPr lang="en-US" sz="1800">
              <a:solidFill>
                <a:schemeClr val="accent1"/>
              </a:solidFill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endParaRPr lang="en-US" sz="1800"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 Light"/>
              </a:rPr>
              <a:t>RAG more factual in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42.7%</a:t>
            </a:r>
            <a:r>
              <a:rPr lang="en-US" sz="1800">
                <a:latin typeface="Calibri Light"/>
                <a:cs typeface="Calibri Light"/>
              </a:rPr>
              <a:t> of cases !</a:t>
            </a:r>
          </a:p>
          <a:p>
            <a:pPr marL="42863" indent="0">
              <a:spcAft>
                <a:spcPts val="450"/>
              </a:spcAft>
              <a:buNone/>
            </a:pPr>
            <a:endParaRPr lang="en-US" sz="1800">
              <a:latin typeface="Calibri Light"/>
              <a:cs typeface="Calibri Light"/>
            </a:endParaRP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569F81A3-354A-9BB7-30D3-B201F268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3" y="1409727"/>
            <a:ext cx="4688077" cy="22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88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9" y="0"/>
            <a:ext cx="3493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05A0A-BAC2-925D-0677-C1F6128A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2" y="2287825"/>
            <a:ext cx="2792200" cy="56784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FEVER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9" cy="51435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C84F-8264-A8DC-007A-45C3782B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20" y="185906"/>
            <a:ext cx="3789800" cy="435563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800">
                <a:latin typeface="Calibri Light"/>
                <a:cs typeface="Calibri Light"/>
              </a:rPr>
              <a:t>Classifies whether a natural language claim is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supported or refuted</a:t>
            </a:r>
            <a:r>
              <a:rPr lang="en-US" sz="1800">
                <a:latin typeface="Calibri Light"/>
                <a:cs typeface="Calibri Light"/>
              </a:rPr>
              <a:t> by Wikipedia</a:t>
            </a:r>
            <a:endParaRPr lang="en-US" sz="1800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Retrieval problem coupled with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entailment reasoning task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Map </a:t>
            </a:r>
            <a:r>
              <a:rPr lang="en-US" sz="1800" b="1">
                <a:solidFill>
                  <a:schemeClr val="accent1"/>
                </a:solidFill>
                <a:ea typeface="+mn-lt"/>
                <a:cs typeface="+mn-lt"/>
              </a:rPr>
              <a:t>FEVER</a:t>
            </a:r>
            <a:r>
              <a:rPr lang="en-US" sz="1800">
                <a:ea typeface="+mn-lt"/>
                <a:cs typeface="+mn-lt"/>
              </a:rPr>
              <a:t> class labels (supports, refutes, or not enough info) to single output tokens and directly train with </a:t>
            </a:r>
            <a:r>
              <a:rPr lang="en-US" sz="1800" b="1">
                <a:solidFill>
                  <a:schemeClr val="accent1"/>
                </a:solidFill>
                <a:ea typeface="+mn-lt"/>
                <a:cs typeface="+mn-lt"/>
              </a:rPr>
              <a:t>claim-class pairs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No supervision is used on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retrieved evidence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17DF-5F71-75FB-8727-85EB5D24A1E5}"/>
              </a:ext>
            </a:extLst>
          </p:cNvPr>
          <p:cNvSpPr txBox="1"/>
          <p:nvPr/>
        </p:nvSpPr>
        <p:spPr>
          <a:xfrm>
            <a:off x="4959850" y="4789959"/>
            <a:ext cx="3793049" cy="190995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/>
              <a:t>Stakeholders✍️: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145101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0434E-A4C4-EFE4-285C-FB5B0303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/>
              <a:t>Results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4FEEFF-377E-6B7D-30A4-E5404263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87" y="1768423"/>
            <a:ext cx="3136502" cy="256171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14313">
              <a:spcAft>
                <a:spcPts val="450"/>
              </a:spcAft>
            </a:pPr>
            <a:r>
              <a:rPr lang="en-US" sz="1800">
                <a:solidFill>
                  <a:srgbClr val="FFFFFF"/>
                </a:solidFill>
                <a:latin typeface="Calibri Light"/>
                <a:cs typeface="Calibri Light"/>
              </a:rPr>
              <a:t>Within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4.3% </a:t>
            </a:r>
            <a:r>
              <a:rPr lang="en-US" sz="1800">
                <a:solidFill>
                  <a:srgbClr val="FFFFFF"/>
                </a:solidFill>
                <a:latin typeface="Calibri Light"/>
                <a:cs typeface="Calibri Light"/>
              </a:rPr>
              <a:t>of SOA systems</a:t>
            </a:r>
            <a:endParaRPr lang="en-US" sz="1800" b="1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endParaRPr lang="en-US" sz="1800">
              <a:latin typeface="Calibri Light"/>
              <a:cs typeface="Calibri Light"/>
            </a:endParaRPr>
          </a:p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 Light"/>
              </a:rPr>
              <a:t>Within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 2.7%</a:t>
            </a:r>
            <a:r>
              <a:rPr lang="en-US" sz="1800">
                <a:latin typeface="Calibri Light"/>
                <a:cs typeface="Calibri Light"/>
              </a:rPr>
              <a:t> of </a:t>
            </a:r>
            <a:r>
              <a:rPr lang="en-US" sz="1800" err="1">
                <a:latin typeface="Calibri Light"/>
                <a:cs typeface="Calibri Light"/>
              </a:rPr>
              <a:t>RoBERTa</a:t>
            </a:r>
            <a:r>
              <a:rPr lang="en-US" sz="1800">
                <a:latin typeface="Calibri Light"/>
                <a:cs typeface="Calibri Light"/>
              </a:rPr>
              <a:t> SOA although its only given the claim</a:t>
            </a:r>
          </a:p>
          <a:p>
            <a:pPr marL="214313">
              <a:spcAft>
                <a:spcPts val="450"/>
              </a:spcAft>
            </a:pPr>
            <a:r>
              <a:rPr lang="en-US" sz="1800">
                <a:latin typeface="Calibri Light"/>
                <a:cs typeface="Calibri Light"/>
              </a:rPr>
              <a:t>Top 10 document are gold in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90%</a:t>
            </a:r>
            <a:r>
              <a:rPr lang="en-US" sz="1800">
                <a:latin typeface="Calibri Light"/>
                <a:cs typeface="Calibri Light"/>
              </a:rPr>
              <a:t> of cases!</a:t>
            </a:r>
          </a:p>
          <a:p>
            <a:pPr marL="214313">
              <a:spcAft>
                <a:spcPts val="450"/>
              </a:spcAft>
            </a:pPr>
            <a:endParaRPr lang="en-US" sz="1800">
              <a:latin typeface="Calibri Light"/>
              <a:cs typeface="Calibri Light"/>
            </a:endParaRPr>
          </a:p>
          <a:p>
            <a:pPr marL="42863" indent="0">
              <a:spcAft>
                <a:spcPts val="450"/>
              </a:spcAft>
              <a:buNone/>
            </a:pPr>
            <a:endParaRPr lang="en-US" sz="1800">
              <a:latin typeface="Calibri Light"/>
              <a:cs typeface="Calibri Light"/>
            </a:endParaRP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569F81A3-354A-9BB7-30D3-B201F268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3" y="1409727"/>
            <a:ext cx="4688077" cy="22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A0C24-0C6D-65EF-DFF1-872E48DD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1"/>
            <a:ext cx="8178800" cy="851803"/>
          </a:xfrm>
        </p:spPr>
        <p:txBody>
          <a:bodyPr>
            <a:normAutofit/>
          </a:bodyPr>
          <a:lstStyle/>
          <a:p>
            <a:r>
              <a:rPr lang="en-US" sz="2700">
                <a:cs typeface="Calibri Light"/>
              </a:rPr>
              <a:t>Additional results </a:t>
            </a: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86EA-732B-90AB-F23E-37C6643F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2" y="1337236"/>
            <a:ext cx="3006288" cy="3295487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85763" indent="-385763">
              <a:buAutoNum type="arabicParenR"/>
            </a:pPr>
            <a:r>
              <a:rPr lang="en-US" sz="1500">
                <a:cs typeface="Calibri" panose="020F0502020204030204"/>
              </a:rPr>
              <a:t>Generation diversity </a:t>
            </a: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385763" indent="-385763">
              <a:buAutoNum type="arabicParenR"/>
            </a:pPr>
            <a:r>
              <a:rPr lang="en-US" sz="1500">
                <a:cs typeface="Calibri" panose="020F0502020204030204"/>
              </a:rPr>
              <a:t>Retrieval Ablations </a:t>
            </a:r>
          </a:p>
          <a:p>
            <a:pPr marL="385763" indent="-385763">
              <a:buAutoNum type="arabicParenR"/>
            </a:pP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endParaRPr lang="en-US" sz="1500">
              <a:cs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8" y="1"/>
            <a:ext cx="729532" cy="1451480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4" name="Picture 4" descr="Text, table&#10;&#10;Description automatically generated">
            <a:extLst>
              <a:ext uri="{FF2B5EF4-FFF2-40B4-BE49-F238E27FC236}">
                <a16:creationId xmlns:a16="http://schemas.microsoft.com/office/drawing/2014/main" id="{01169E94-05F9-43C4-5DF8-B884EA0B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769" y="1093508"/>
            <a:ext cx="4150113" cy="15874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3"/>
            <a:ext cx="760545" cy="1513185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E25A72E0-7493-88A8-A69F-76B2DF5E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490" y="3193842"/>
            <a:ext cx="4689909" cy="12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1" y="-2"/>
            <a:ext cx="3052452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A0C24-0C6D-65EF-DFF1-872E48DD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80060"/>
            <a:ext cx="2322320" cy="42099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Additional results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86EA-732B-90AB-F23E-37C6643F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60" y="757408"/>
            <a:ext cx="5136536" cy="2325905"/>
          </a:xfr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385763" indent="-385763">
              <a:buAutoNum type="arabicParenR"/>
            </a:pPr>
            <a:r>
              <a:rPr lang="en-US" sz="1200">
                <a:cs typeface="Calibri" panose="020F0502020204030204"/>
              </a:rPr>
              <a:t>Index hot swapping </a:t>
            </a:r>
            <a:endParaRPr lang="en-US" sz="1200"/>
          </a:p>
          <a:p>
            <a:pPr marL="0" indent="0">
              <a:buNone/>
            </a:pP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200">
                <a:cs typeface="Calibri" panose="020F0502020204030204"/>
              </a:rPr>
              <a:t>Replacing non parametric memory is enough to change the way data works in RAG !</a:t>
            </a: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385763" indent="-385763">
              <a:buAutoNum type="arabicParenR"/>
            </a:pPr>
            <a:r>
              <a:rPr lang="en-US" sz="1200">
                <a:cs typeface="Calibri" panose="020F0502020204030204"/>
              </a:rPr>
              <a:t>Effects of more documents </a:t>
            </a:r>
          </a:p>
          <a:p>
            <a:pPr marL="385763" indent="-385763">
              <a:buAutoNum type="arabicParenR"/>
            </a:pP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endParaRPr lang="en-US" sz="1200">
              <a:cs typeface="Calibri" panose="020F0502020204030204"/>
            </a:endParaRP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8F949AD8-CD77-20B5-F3DA-E4E1038D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18" y="3668272"/>
            <a:ext cx="5170677" cy="11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TBD</a:t>
            </a:r>
            <a:endParaRPr lang="en-US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buNone/>
            </a:pPr>
            <a:r>
              <a:rPr lang="en-US">
                <a:solidFill>
                  <a:schemeClr val="tx1"/>
                </a:solidFill>
              </a:rPr>
              <a:t>TBD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/>
              <a:t>👩🏽‍🔬: TBD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13DC-D601-736A-31CE-8C0C8E297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E0B5879-7454-67BD-494C-54487DC9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4" y="46883"/>
            <a:ext cx="7498708" cy="17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0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TBD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"/>
              <a:t>🔎:  TBD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E3E06-6DF5-5571-B1A3-0B1E3A434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20</a:t>
            </a:fld>
            <a:endParaRPr lang="en-US"/>
          </a:p>
        </p:txBody>
      </p:sp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7E811235-C9CC-571B-8A62-35D9A3E6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en">
                <a:solidFill>
                  <a:schemeClr val="tx1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9639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4994" y="4245227"/>
            <a:ext cx="3208575" cy="8435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>
                    <a:alpha val="70000"/>
                  </a:srgbClr>
                </a:solidFill>
              </a:rPr>
              <a:t>Ayo &amp; </a:t>
            </a:r>
            <a:r>
              <a:rPr lang="en-US" err="1">
                <a:solidFill>
                  <a:srgbClr val="FFFFFF">
                    <a:alpha val="70000"/>
                  </a:srgbClr>
                </a:solidFill>
              </a:rPr>
              <a:t>Elisée</a:t>
            </a: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878FED7F-AD21-2F8E-EA3C-1DC0B87E4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1" r="35685" b="9"/>
          <a:stretch/>
        </p:blipFill>
        <p:spPr>
          <a:xfrm>
            <a:off x="16" y="8"/>
            <a:ext cx="2897966" cy="51434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0099" y="2768153"/>
            <a:ext cx="4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833C087C-502D-64C1-0DA6-DB3182CAF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01" y="979872"/>
            <a:ext cx="5087501" cy="27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6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4CA60-E8DA-1995-634F-B86F2306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05000"/>
            <a:ext cx="2509463" cy="172741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🟢 RAG Version Diversity  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536063" y="1268705"/>
            <a:ext cx="4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E1DD-4C71-3D31-CEF5-615094E0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439" y="949286"/>
            <a:ext cx="4580595" cy="1517471"/>
          </a:xfrm>
        </p:spPr>
        <p:txBody>
          <a:bodyPr anchor="ctr">
            <a:normAutofit lnSpcReduction="10000"/>
          </a:bodyPr>
          <a:lstStyle/>
          <a:p>
            <a:pPr marL="269558" indent="-269558"/>
            <a:r>
              <a:rPr lang="en-US"/>
              <a:t>Proposed 2 version of RAG: </a:t>
            </a:r>
          </a:p>
          <a:p>
            <a:pPr marL="269558" lvl="1">
              <a:buClr>
                <a:srgbClr val="F17FB6"/>
              </a:buClr>
            </a:pPr>
            <a:r>
              <a:rPr lang="en-US"/>
              <a:t> RAG Sequence  (Retrieved single doc from data base and condition on 1 doc)</a:t>
            </a:r>
            <a:endParaRPr lang="en-US" i="0"/>
          </a:p>
          <a:p>
            <a:pPr marL="269558" lvl="1"/>
            <a:r>
              <a:rPr lang="en-US">
                <a:ea typeface="+mn-lt"/>
                <a:cs typeface="+mn-lt"/>
              </a:rPr>
              <a:t> RAG Token  (Retrieved multiple doc from data base and switch b/w the set of doc )</a:t>
            </a:r>
            <a:endParaRPr lang="en-US"/>
          </a:p>
          <a:p>
            <a:pPr marL="269558" lvl="1">
              <a:buClr>
                <a:srgbClr val="E72986">
                  <a:lumMod val="60000"/>
                  <a:lumOff val="40000"/>
                </a:srgbClr>
              </a:buClr>
            </a:pPr>
            <a:endParaRPr lang="en-US"/>
          </a:p>
          <a:p>
            <a:pPr marL="269558" indent="-269558">
              <a:buClr>
                <a:srgbClr val="F17FB6"/>
              </a:buClr>
            </a:pPr>
            <a:endParaRPr lang="en-US"/>
          </a:p>
          <a:p>
            <a:pPr marL="269558" indent="-269558">
              <a:buClr>
                <a:srgbClr val="F17FB6"/>
              </a:buClr>
            </a:pPr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1BF14F4-AF27-F7A7-13E6-109169FE2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1"/>
          <a:stretch/>
        </p:blipFill>
        <p:spPr>
          <a:xfrm>
            <a:off x="15" y="2571750"/>
            <a:ext cx="914398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AF72-8F20-B6DC-17E2-764C922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45" y="336740"/>
            <a:ext cx="7519988" cy="491728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🟢</a:t>
            </a:r>
            <a:r>
              <a:rPr lang="en-US"/>
              <a:t> RAG Variance Comparison 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A7072C9C-9F26-D760-8252-74C4D4320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19" y="1356122"/>
            <a:ext cx="6400800" cy="2957513"/>
          </a:xfrm>
        </p:spPr>
      </p:pic>
    </p:spTree>
    <p:extLst>
      <p:ext uri="{BB962C8B-B14F-4D97-AF65-F5344CB8AC3E}">
        <p14:creationId xmlns:p14="http://schemas.microsoft.com/office/powerpoint/2010/main" val="169827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AF72-8F20-B6DC-17E2-764C922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45" y="336740"/>
            <a:ext cx="7519988" cy="491728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🟢</a:t>
            </a:r>
            <a:r>
              <a:rPr lang="en-US"/>
              <a:t> Interaction b/w Parametric vs Non-Parametric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EE627916-E269-DCF2-6E60-7C22EB6D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32" y="1359622"/>
            <a:ext cx="8792061" cy="2670596"/>
          </a:xfrm>
        </p:spPr>
      </p:pic>
    </p:spTree>
    <p:extLst>
      <p:ext uri="{BB962C8B-B14F-4D97-AF65-F5344CB8AC3E}">
        <p14:creationId xmlns:p14="http://schemas.microsoft.com/office/powerpoint/2010/main" val="138747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6EEF-9D8C-834A-CFFF-17F02D9F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711"/>
            <a:ext cx="7519988" cy="469534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🟢 other Positives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C38A-B878-C614-CAAA-02AD61B8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154375"/>
            <a:ext cx="7519988" cy="3771599"/>
          </a:xfrm>
        </p:spPr>
        <p:txBody>
          <a:bodyPr/>
          <a:lstStyle/>
          <a:p>
            <a:pPr marL="0" indent="0">
              <a:buClr>
                <a:srgbClr val="E72986">
                  <a:lumMod val="60000"/>
                  <a:lumOff val="40000"/>
                </a:srgbClr>
              </a:buClr>
              <a:buNone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  <a:p>
            <a:pPr marL="269240" indent="-269240">
              <a:buClr>
                <a:srgbClr val="F17FB6"/>
              </a:buClr>
            </a:pPr>
            <a:r>
              <a:rPr lang="en-US" b="1">
                <a:solidFill>
                  <a:srgbClr val="FFFFFF">
                    <a:alpha val="70000"/>
                  </a:srgbClr>
                </a:solidFill>
              </a:rPr>
              <a:t>Latent Retrieval:</a:t>
            </a:r>
            <a:r>
              <a:rPr lang="en-US">
                <a:solidFill>
                  <a:srgbClr val="FFFFFF">
                    <a:alpha val="70000"/>
                  </a:srgbClr>
                </a:solidFill>
              </a:rPr>
              <a:t> No labels needed for retrieved docs.</a:t>
            </a:r>
          </a:p>
          <a:p>
            <a:pPr marL="269240" indent="-269240">
              <a:buClr>
                <a:srgbClr val="F17FB6"/>
              </a:buClr>
            </a:pPr>
            <a:r>
              <a:rPr lang="en-US" b="1">
                <a:solidFill>
                  <a:srgbClr val="FFFFFF">
                    <a:alpha val="70000"/>
                  </a:srgbClr>
                </a:solidFill>
              </a:rPr>
              <a:t>General in use/application</a:t>
            </a:r>
            <a:r>
              <a:rPr lang="en-US">
                <a:solidFill>
                  <a:srgbClr val="FFFFFF">
                    <a:alpha val="70000"/>
                  </a:srgbClr>
                </a:solidFill>
              </a:rPr>
              <a:t>: For any seq2seq task.</a:t>
            </a:r>
          </a:p>
          <a:p>
            <a:pPr marL="269240" indent="-269240"/>
            <a:r>
              <a:rPr lang="en-US">
                <a:solidFill>
                  <a:srgbClr val="FFFFFF">
                    <a:alpha val="70000"/>
                  </a:srgbClr>
                </a:solidFill>
              </a:rPr>
              <a:t>Easy to follow and well visualized.</a:t>
            </a:r>
          </a:p>
          <a:p>
            <a:pPr marL="0" indent="0">
              <a:buNone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5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6EEF-9D8C-834A-CFFF-17F02D9F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711"/>
            <a:ext cx="7519988" cy="469534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🟢 other Positives (CONT.)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C38A-B878-C614-CAAA-02AD61B8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154375"/>
            <a:ext cx="7519988" cy="3771599"/>
          </a:xfrm>
        </p:spPr>
        <p:txBody>
          <a:bodyPr/>
          <a:lstStyle/>
          <a:p>
            <a:pPr marL="257175" indent="-257175"/>
            <a:r>
              <a:rPr lang="en-US">
                <a:solidFill>
                  <a:srgbClr val="FFFFFF">
                    <a:alpha val="70000"/>
                  </a:srgbClr>
                </a:solidFill>
              </a:rPr>
              <a:t>Results indicate what RAG model, RAG-token vs RAG-seq, perform better on certain tasks, so others interested in solving certain problems (Open-domain Question Answering) for instance, might opt to using RAG-seq model.</a:t>
            </a:r>
            <a:endParaRPr lang="en-US"/>
          </a:p>
          <a:p>
            <a:pPr marL="257175" indent="-257175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Usage of pairwise comparative evaluation as opposed to Likert scores or single-turn pairwise evaluation for Jeopardy Question Generation.</a:t>
            </a:r>
          </a:p>
          <a:p>
            <a:pPr marL="257175" indent="-257175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RAG's world knowledge can be updated by replacing its non-parametric memory unlike GPT (reducing hallucinations). </a:t>
            </a:r>
            <a:endParaRPr lang="en-US">
              <a:ea typeface="+mn-lt"/>
              <a:cs typeface="+mn-lt"/>
            </a:endParaRPr>
          </a:p>
          <a:p>
            <a:pPr marL="526733" lvl="1" indent="-257175">
              <a:buClr>
                <a:srgbClr val="F17FB6"/>
              </a:buClr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After updating Wikipedia dumps, they saw that RAG had 70% accuracy in the 2016 index and 68% accuracy in 2018 index. - "Who is the President of Peru?"</a:t>
            </a:r>
            <a:endParaRPr lang="en-US" i="0">
              <a:solidFill>
                <a:srgbClr val="FFFFFF">
                  <a:alpha val="70000"/>
                </a:srgbClr>
              </a:solidFill>
            </a:endParaRPr>
          </a:p>
          <a:p>
            <a:pPr marL="0" indent="-269558">
              <a:buClr>
                <a:srgbClr val="E72986">
                  <a:lumMod val="60000"/>
                  <a:lumOff val="40000"/>
                </a:srgbClr>
              </a:buClr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9B69-2BBF-61AF-4186-980D42AE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>
                <a:solidFill>
                  <a:srgbClr val="FFFFFF"/>
                </a:solidFill>
              </a:rPr>
              <a:t>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C5A9-F7AF-7715-3480-98CA36AC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5" y="1197274"/>
            <a:ext cx="8225732" cy="3743149"/>
          </a:xfrm>
        </p:spPr>
        <p:txBody>
          <a:bodyPr>
            <a:normAutofit lnSpcReduction="10000"/>
          </a:bodyPr>
          <a:lstStyle/>
          <a:p>
            <a:pPr marL="269558" indent="-269558"/>
            <a:r>
              <a:rPr lang="en-US">
                <a:solidFill>
                  <a:srgbClr val="FFFFFF">
                    <a:alpha val="70000"/>
                  </a:srgbClr>
                </a:solidFill>
              </a:rPr>
              <a:t>No clear explanation/hypothesis as to why the RAG-Tok model outperforms the RAG-Seq or vice versa in certain experiments. This was only done for the Jeopardy Question Generation experiment but not others.</a:t>
            </a:r>
          </a:p>
          <a:p>
            <a:pPr marL="269558" indent="-269558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Bringing up points not previously addressed in previous sections of the paper, such as the reference to Rouge-L points (could be a negative based on the type of reader).</a:t>
            </a:r>
          </a:p>
          <a:p>
            <a:pPr marL="269558" indent="-269558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Nit-pick: Grammatical errors</a:t>
            </a:r>
          </a:p>
          <a:p>
            <a:pPr marL="269558" indent="-269558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Retrieval and Generation framework discussed in the paper has also been used in other papers but was presented a new idea that was developed.</a:t>
            </a:r>
          </a:p>
          <a:p>
            <a:pPr marL="0" indent="0">
              <a:buClr>
                <a:srgbClr val="F17FB6"/>
              </a:buClr>
              <a:buNone/>
            </a:pPr>
            <a:r>
              <a:rPr lang="en-US" b="1" u="sng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Retrieval-guided Dialogue Response Generation via a Matching-to-Generation Framework</a:t>
            </a:r>
            <a:endParaRPr lang="en-US" b="1" u="sng">
              <a:solidFill>
                <a:schemeClr val="tx1"/>
              </a:solidFill>
            </a:endParaRPr>
          </a:p>
          <a:p>
            <a:pPr marL="269558" indent="-269558">
              <a:buClr>
                <a:srgbClr val="F17FB6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Does RAG only look at Wikipedia articles? What happens if these articles are outdated? How can we fact-check the "facts?" This was a downside addressed in the broader impact section of the paper.</a:t>
            </a:r>
          </a:p>
          <a:p>
            <a:pPr marL="269558" indent="-269558">
              <a:buClr>
                <a:srgbClr val="F17FB6"/>
              </a:buClr>
            </a:pPr>
            <a:endParaRPr lang="en-US" i="0">
              <a:solidFill>
                <a:srgbClr val="FFFFFF">
                  <a:alpha val="70000"/>
                </a:srgbClr>
              </a:solidFill>
            </a:endParaRPr>
          </a:p>
          <a:p>
            <a:pPr marL="269558" indent="-269558">
              <a:buClr>
                <a:srgbClr val="F17FB6"/>
              </a:buClr>
            </a:pPr>
            <a:endParaRPr lang="en-US" i="0">
              <a:solidFill>
                <a:srgbClr val="FFFFFF">
                  <a:alpha val="70000"/>
                </a:srgbClr>
              </a:solidFill>
            </a:endParaRPr>
          </a:p>
          <a:p>
            <a:pPr marL="526733" lvl="1" indent="-257175">
              <a:buClr>
                <a:srgbClr val="F17FB6"/>
              </a:buClr>
              <a:buFont typeface="Arial"/>
              <a:buChar char="•"/>
            </a:pPr>
            <a:endParaRPr lang="en-US" i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1E6222-AC05-7B4E-779F-9EA92F5F8FF0}"/>
              </a:ext>
            </a:extLst>
          </p:cNvPr>
          <p:cNvSpPr/>
          <p:nvPr/>
        </p:nvSpPr>
        <p:spPr>
          <a:xfrm>
            <a:off x="571500" y="779930"/>
            <a:ext cx="238687" cy="24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38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RAG Fact-verification experiments</a:t>
            </a: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SzPts val="2545"/>
              <a:buNone/>
            </a:pPr>
            <a:r>
              <a:rPr lang="en"/>
              <a:t>🔭:  Ha Bui</a:t>
            </a: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buChar char="-"/>
            </a:pPr>
            <a:r>
              <a:rPr lang="en"/>
              <a:t>Goal: Retrieve evidence related to claim, reasoning about this to classify whether supported, refused, or unverified by Wikipedia</a:t>
            </a:r>
            <a:endParaRPr lang="en-US"/>
          </a:p>
          <a:p>
            <a:pPr>
              <a:lnSpc>
                <a:spcPct val="114999"/>
              </a:lnSpc>
              <a:buChar char="-"/>
            </a:pPr>
            <a:r>
              <a:rPr lang="en"/>
              <a:t>Input: a claim, output: 3 classes</a:t>
            </a:r>
          </a:p>
          <a:p>
            <a:pPr>
              <a:lnSpc>
                <a:spcPct val="114999"/>
              </a:lnSpc>
              <a:buChar char="-"/>
            </a:pPr>
            <a:r>
              <a:rPr lang="en"/>
              <a:t>Test RAG models classification ability</a:t>
            </a:r>
            <a:endParaRPr/>
          </a:p>
          <a:p>
            <a:pPr marL="45720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Map 3 labels to single token and train claim-class pairs</a:t>
            </a:r>
            <a:endParaRPr/>
          </a:p>
        </p:txBody>
      </p:sp>
      <p:pic>
        <p:nvPicPr>
          <p:cNvPr id="80" name="Google Shape;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725" y="1017726"/>
            <a:ext cx="4592424" cy="19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925" y="2960675"/>
            <a:ext cx="2464025" cy="17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/>
          <p:nvPr/>
        </p:nvSpPr>
        <p:spPr>
          <a:xfrm>
            <a:off x="3992693" y="4703625"/>
            <a:ext cx="498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u="sng">
                <a:solidFill>
                  <a:schemeClr val="hlink"/>
                </a:solidFill>
                <a:hlinkClick r:id="rId5"/>
              </a:rPr>
              <a:t>Patrick, et al., 2020. Retrieval-Augmented Generation for Knowledge-Intensive NLP Tasks</a:t>
            </a:r>
            <a:endParaRPr sz="900" i="1"/>
          </a:p>
        </p:txBody>
      </p:sp>
    </p:spTree>
    <p:extLst>
      <p:ext uri="{BB962C8B-B14F-4D97-AF65-F5344CB8AC3E}">
        <p14:creationId xmlns:p14="http://schemas.microsoft.com/office/powerpoint/2010/main" val="77465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644d7c689_0_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 RAG model to support improving Wikipedia Verifiability</a:t>
            </a:r>
            <a:endParaRPr/>
          </a:p>
        </p:txBody>
      </p:sp>
      <p:sp>
        <p:nvSpPr>
          <p:cNvPr id="88" name="Google Shape;88;g18644d7c689_0_1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SzPts val="2545"/>
              <a:buNone/>
            </a:pPr>
            <a:r>
              <a:rPr lang="en"/>
              <a:t>🔭:  Ha Bui</a:t>
            </a:r>
            <a:endParaRPr/>
          </a:p>
        </p:txBody>
      </p:sp>
      <p:sp>
        <p:nvSpPr>
          <p:cNvPr id="89" name="Google Shape;89;g18644d7c689_0_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91" name="Google Shape;91;g18644d7c689_0_18"/>
          <p:cNvSpPr txBox="1"/>
          <p:nvPr/>
        </p:nvSpPr>
        <p:spPr>
          <a:xfrm>
            <a:off x="2028502" y="4663988"/>
            <a:ext cx="5086996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u="sng">
                <a:solidFill>
                  <a:schemeClr val="hlink"/>
                </a:solidFill>
                <a:hlinkClick r:id="rId3"/>
              </a:rPr>
              <a:t>Fabio, et al., 2022. Improving Wikipedia Verifiability with AI</a:t>
            </a:r>
            <a:endParaRPr sz="900" i="1"/>
          </a:p>
        </p:txBody>
      </p:sp>
      <p:sp>
        <p:nvSpPr>
          <p:cNvPr id="5" name="Google Shape;79;p6">
            <a:extLst>
              <a:ext uri="{FF2B5EF4-FFF2-40B4-BE49-F238E27FC236}">
                <a16:creationId xmlns:a16="http://schemas.microsoft.com/office/drawing/2014/main" id="{B67239B4-6E25-0874-CE23-6B0870D35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038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buChar char="-"/>
            </a:pPr>
            <a:r>
              <a:rPr lang="en"/>
              <a:t>Motivation: claims that are likely to be challenged need to be backed by citations </a:t>
            </a:r>
          </a:p>
        </p:txBody>
      </p:sp>
      <p:pic>
        <p:nvPicPr>
          <p:cNvPr id="6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3E47E1C1-FF9D-9705-BDFD-5C80217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3" y="1562928"/>
            <a:ext cx="4800599" cy="31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D2BA9C1-6272-F027-01AC-DB7546BB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4" y="1526443"/>
            <a:ext cx="7608815" cy="361635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E0B5879-7454-67BD-494C-54487DC95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4" y="46883"/>
            <a:ext cx="7498708" cy="17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B88F-E636-D18E-4F84-32B06636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4BD38-0990-5D26-3989-3F453540E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"I'd prefer the earlier date in general but the only issue is that that week is EMNLP, so a few of us will be traveling. If there is an alternate way to submit our presentations by Dec 8th (e.g. a recording) I'd prefer the earlier date."</a:t>
            </a:r>
            <a:br>
              <a:rPr lang="en-US"/>
            </a:b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"It would be great if we move the report date to a bit later if possible "</a:t>
            </a:r>
            <a:br>
              <a:rPr lang="en-US"/>
            </a:b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"[MASK] and I are at EMNLP in Abu Dhabi during this time but we are very happy to do the earlier date + coordinate some sort of virtual presentation if possible "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EFD7B-D29A-6429-3EBF-10F967BAC7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0F33-AD6D-8DD5-E977-0C41243B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2194-B1D2-7AFF-2579-16BB243E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Some issues with pre-trained neural language models: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They cannot easily expand or revise their memory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They can’t straightforwardly provide insight into their predictions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They may produce “hallucinations”</a:t>
            </a:r>
            <a:endParaRPr lang="en-US" sz="2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3DD6F-8289-343A-EC2D-85F8DACC0C00}"/>
              </a:ext>
            </a:extLst>
          </p:cNvPr>
          <p:cNvSpPr txBox="1"/>
          <p:nvPr/>
        </p:nvSpPr>
        <p:spPr>
          <a:xfrm>
            <a:off x="55666" y="4820639"/>
            <a:ext cx="25717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Stakeholders✍️</a:t>
            </a:r>
            <a:r>
              <a:rPr lang="en-US" sz="1050">
                <a:cs typeface="Calibri"/>
              </a:rPr>
              <a:t>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212741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3976C-D999-0DFF-995C-DF6CC8056902}"/>
              </a:ext>
            </a:extLst>
          </p:cNvPr>
          <p:cNvSpPr txBox="1"/>
          <p:nvPr/>
        </p:nvSpPr>
        <p:spPr>
          <a:xfrm>
            <a:off x="55666" y="4820639"/>
            <a:ext cx="25717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Stakeholders✍️</a:t>
            </a:r>
            <a:r>
              <a:rPr lang="en-US" sz="1050">
                <a:cs typeface="Calibri"/>
              </a:rPr>
              <a:t>: Muzzi &amp; Fadil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B669FDBD-B928-26D0-6F3F-81A7CCB1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6" y="767893"/>
            <a:ext cx="6804746" cy="20425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2068FD-520D-F1B2-BEBD-66B5203F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69" y="195912"/>
            <a:ext cx="7886700" cy="403190"/>
          </a:xfrm>
        </p:spPr>
        <p:txBody>
          <a:bodyPr>
            <a:normAutofit fontScale="90000"/>
          </a:bodyPr>
          <a:lstStyle/>
          <a:p>
            <a:r>
              <a:rPr lang="en-US" b="1">
                <a:cs typeface="Calibri Light"/>
              </a:rPr>
              <a:t>Model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54944-E537-94E3-B3F9-27439F0CF4A1}"/>
              </a:ext>
            </a:extLst>
          </p:cNvPr>
          <p:cNvSpPr txBox="1"/>
          <p:nvPr/>
        </p:nvSpPr>
        <p:spPr>
          <a:xfrm>
            <a:off x="6451640" y="2877911"/>
            <a:ext cx="259030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Figure 1: Overview of the model. </a:t>
            </a:r>
            <a:endParaRPr lang="en-US" sz="105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CE0EF-9EC1-B4DE-42D7-0256245AE75A}"/>
              </a:ext>
            </a:extLst>
          </p:cNvPr>
          <p:cNvSpPr txBox="1"/>
          <p:nvPr/>
        </p:nvSpPr>
        <p:spPr>
          <a:xfrm>
            <a:off x="325969" y="3374337"/>
            <a:ext cx="9014715" cy="15004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800">
                <a:ea typeface="+mn-lt"/>
                <a:cs typeface="+mn-lt"/>
              </a:rPr>
              <a:t>Combined pre-trained retriever (Query Encoder + Document Index) with a pre-trained seq2seq model (Generator) and fine-tune end-to-end. </a:t>
            </a:r>
            <a:endParaRPr lang="en-US" sz="1800">
              <a:cs typeface="Calibri" panose="020F0502020204030204"/>
            </a:endParaRPr>
          </a:p>
          <a:p>
            <a:endParaRPr lang="en-US" sz="1800">
              <a:ea typeface="+mn-lt"/>
              <a:cs typeface="+mn-lt"/>
            </a:endParaRPr>
          </a:p>
          <a:p>
            <a:pPr marL="214313" indent="-214313">
              <a:buFont typeface="Arial"/>
              <a:buChar char="•"/>
            </a:pPr>
            <a:r>
              <a:rPr lang="en-US" sz="1800">
                <a:ea typeface="+mn-lt"/>
                <a:cs typeface="+mn-lt"/>
              </a:rPr>
              <a:t>For query x, Maximum Inner Product Search (MIPS) is used to find the top-K documents z . </a:t>
            </a:r>
          </a:p>
          <a:p>
            <a:endParaRPr lang="en-US"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71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B565-13B1-4CE7-9470-15A3880C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32" y="273844"/>
            <a:ext cx="8187896" cy="1001895"/>
          </a:xfrm>
        </p:spPr>
        <p:txBody>
          <a:bodyPr/>
          <a:lstStyle/>
          <a:p>
            <a:r>
              <a:rPr lang="en-US" b="1">
                <a:cs typeface="Calibri Light"/>
              </a:rPr>
              <a:t>Models difference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9DC58F0-BC75-B9B5-27B2-38DDBB1ED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96" y="1187922"/>
            <a:ext cx="8250382" cy="10043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B93B3-18E2-161C-00ED-36E5F28DE221}"/>
              </a:ext>
            </a:extLst>
          </p:cNvPr>
          <p:cNvSpPr txBox="1"/>
          <p:nvPr/>
        </p:nvSpPr>
        <p:spPr>
          <a:xfrm>
            <a:off x="55666" y="4820639"/>
            <a:ext cx="25717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Stakeholders✍️</a:t>
            </a:r>
            <a:r>
              <a:rPr lang="en-US" sz="1050">
                <a:cs typeface="Calibri"/>
              </a:rPr>
              <a:t>: Muzzi &amp; Fadil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9C595B0-DD09-1A9F-2FC5-DA34C01BE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56" y="2569905"/>
            <a:ext cx="8080278" cy="1244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21C7E-5549-5ED9-EC2E-892F88DC51BE}"/>
              </a:ext>
            </a:extLst>
          </p:cNvPr>
          <p:cNvSpPr txBox="1"/>
          <p:nvPr/>
        </p:nvSpPr>
        <p:spPr>
          <a:xfrm>
            <a:off x="366841" y="4035254"/>
            <a:ext cx="847596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cs typeface="Calibri"/>
              </a:rPr>
              <a:t>Both models are trained by directly </a:t>
            </a:r>
            <a:r>
              <a:rPr lang="en-US" sz="1050" err="1">
                <a:cs typeface="Calibri"/>
              </a:rPr>
              <a:t>minimising</a:t>
            </a:r>
            <a:r>
              <a:rPr lang="en-US" sz="1050">
                <a:cs typeface="Calibri"/>
              </a:rPr>
              <a:t> the log likelihood of each target  - log p(</a:t>
            </a:r>
            <a:r>
              <a:rPr lang="en-US" sz="1050" err="1">
                <a:cs typeface="Calibri"/>
              </a:rPr>
              <a:t>y|x</a:t>
            </a:r>
            <a:r>
              <a:rPr lang="en-US" sz="1050">
                <a:cs typeface="Calibri"/>
              </a:rPr>
              <a:t>)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748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9" y="0"/>
            <a:ext cx="3493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8AC1D-62D1-2EBD-6E2F-BCA0FDD8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2" y="2287825"/>
            <a:ext cx="2792200" cy="56784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700" b="1">
                <a:solidFill>
                  <a:srgbClr val="FFFFFF"/>
                </a:solidFill>
              </a:rPr>
              <a:t>Overall Setup</a:t>
            </a:r>
            <a:endParaRPr lang="en-US" sz="27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9" cy="51435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B5B9-8932-C300-5419-2BF45377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902" y="480060"/>
            <a:ext cx="3789800" cy="190995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400">
                <a:latin typeface="Calibri Light"/>
                <a:cs typeface="Calibri Light"/>
              </a:rPr>
              <a:t>A single</a:t>
            </a:r>
            <a:r>
              <a:rPr lang="en-US" sz="2400" b="1">
                <a:latin typeface="Calibri Light"/>
                <a:cs typeface="Calibri Light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alibri Light"/>
                <a:cs typeface="Calibri Light"/>
              </a:rPr>
              <a:t>Wikipedia dump</a:t>
            </a:r>
            <a:r>
              <a:rPr lang="en-US" sz="2400">
                <a:latin typeface="Calibri Light"/>
                <a:cs typeface="Calibri Light"/>
              </a:rPr>
              <a:t> is used for all experiments </a:t>
            </a:r>
          </a:p>
          <a:p>
            <a:endParaRPr lang="en-US" sz="2400">
              <a:latin typeface="Calibri Light"/>
              <a:cs typeface="Calibri Light"/>
            </a:endParaRPr>
          </a:p>
          <a:p>
            <a:r>
              <a:rPr lang="en-US" sz="2400">
                <a:latin typeface="Calibri Light"/>
                <a:cs typeface="Calibri Light"/>
              </a:rPr>
              <a:t>Each article is split into </a:t>
            </a:r>
            <a:r>
              <a:rPr lang="en-US" sz="2400" b="1">
                <a:solidFill>
                  <a:schemeClr val="accent1"/>
                </a:solidFill>
                <a:latin typeface="Calibri Light"/>
                <a:cs typeface="Calibri Light"/>
              </a:rPr>
              <a:t>100 word chunks</a:t>
            </a:r>
            <a:r>
              <a:rPr lang="en-US" sz="2400">
                <a:latin typeface="Calibri Light"/>
                <a:cs typeface="Calibri Light"/>
              </a:rPr>
              <a:t> to form</a:t>
            </a:r>
            <a:r>
              <a:rPr lang="en-US" sz="2400" b="1">
                <a:latin typeface="Calibri Light"/>
                <a:cs typeface="Calibri Light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alibri Light"/>
                <a:cs typeface="Calibri Light"/>
              </a:rPr>
              <a:t>21 M documents</a:t>
            </a:r>
            <a:r>
              <a:rPr lang="en-US" sz="2400">
                <a:latin typeface="Calibri Light"/>
                <a:cs typeface="Calibri Light"/>
              </a:rPr>
              <a:t> </a:t>
            </a:r>
          </a:p>
          <a:p>
            <a:endParaRPr lang="en-US" sz="2400">
              <a:latin typeface="Calibri Light"/>
              <a:cs typeface="Calibri Light"/>
            </a:endParaRPr>
          </a:p>
          <a:p>
            <a:r>
              <a:rPr lang="en-US" sz="2400">
                <a:latin typeface="Calibri Light"/>
                <a:cs typeface="Calibri Light"/>
              </a:rPr>
              <a:t>The</a:t>
            </a:r>
            <a:r>
              <a:rPr lang="en-US" sz="240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alibri Light"/>
                <a:cs typeface="Calibri Light"/>
              </a:rPr>
              <a:t>top k</a:t>
            </a:r>
            <a:r>
              <a:rPr lang="en-US" sz="2400">
                <a:latin typeface="Calibri Light"/>
                <a:cs typeface="Calibri Light"/>
              </a:rPr>
              <a:t> documents are retrieved for each task  with k being limited between</a:t>
            </a:r>
            <a:r>
              <a:rPr lang="en-US" sz="240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alibri Light"/>
                <a:cs typeface="Calibri Light"/>
              </a:rPr>
              <a:t>5 to 10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7B3C3-DC2A-E113-8EE5-ACF2C2D324A3}"/>
              </a:ext>
            </a:extLst>
          </p:cNvPr>
          <p:cNvSpPr txBox="1"/>
          <p:nvPr/>
        </p:nvSpPr>
        <p:spPr>
          <a:xfrm>
            <a:off x="4919604" y="4725564"/>
            <a:ext cx="3793049" cy="190995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/>
              <a:t>Stakeholders✍️: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429163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9" y="0"/>
            <a:ext cx="349304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05A0A-BAC2-925D-0677-C1F6128A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2" y="2287825"/>
            <a:ext cx="2792200" cy="56784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Open Domain Q/A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9" cy="51435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C84F-8264-A8DC-007A-45C3782B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902" y="480060"/>
            <a:ext cx="3789800" cy="190995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800">
                <a:latin typeface="Calibri Light"/>
                <a:cs typeface="Calibri Light"/>
              </a:rPr>
              <a:t>Questions are treated as input output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text pairs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RAG is trained by minimizing 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negative log likelihood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Comparisons</a:t>
            </a:r>
            <a:r>
              <a:rPr lang="en-US" sz="1800">
                <a:latin typeface="Calibri Light"/>
                <a:cs typeface="Calibri Light"/>
              </a:rPr>
              <a:t> are made to the extractive Q/A paradigm and to closed book Q/A</a:t>
            </a:r>
          </a:p>
          <a:p>
            <a:endParaRPr lang="en-US" sz="1800">
              <a:latin typeface="Calibri Light"/>
              <a:cs typeface="Calibri"/>
            </a:endParaRPr>
          </a:p>
          <a:p>
            <a:r>
              <a:rPr lang="en-US" sz="1800">
                <a:latin typeface="Calibri Light"/>
                <a:cs typeface="Calibri Light"/>
              </a:rPr>
              <a:t>Tested on</a:t>
            </a:r>
            <a:r>
              <a:rPr lang="en-US" sz="1800" b="1">
                <a:solidFill>
                  <a:schemeClr val="accent1"/>
                </a:solidFill>
                <a:latin typeface="Calibri Light"/>
                <a:cs typeface="Calibri Light"/>
              </a:rPr>
              <a:t> 4 datasets </a:t>
            </a:r>
            <a:r>
              <a:rPr lang="en-US" sz="1800">
                <a:latin typeface="Calibri Light"/>
                <a:cs typeface="Calibri Light"/>
              </a:rPr>
              <a:t>Natural Questions (NQ) , </a:t>
            </a:r>
            <a:r>
              <a:rPr lang="en-US" sz="1800" err="1">
                <a:latin typeface="Calibri Light"/>
                <a:cs typeface="Calibri Light"/>
              </a:rPr>
              <a:t>TriviaQA</a:t>
            </a:r>
            <a:r>
              <a:rPr lang="en-US" sz="1800">
                <a:latin typeface="Calibri Light"/>
                <a:cs typeface="Calibri Light"/>
              </a:rPr>
              <a:t> (TQA)  </a:t>
            </a:r>
            <a:r>
              <a:rPr lang="en-US" sz="1800" err="1">
                <a:latin typeface="Calibri Light"/>
                <a:cs typeface="Calibri Light"/>
              </a:rPr>
              <a:t>WebQuestions</a:t>
            </a:r>
            <a:r>
              <a:rPr lang="en-US" sz="1800">
                <a:latin typeface="Calibri Light"/>
                <a:cs typeface="Calibri Light"/>
              </a:rPr>
              <a:t> (WQ)  and </a:t>
            </a:r>
            <a:r>
              <a:rPr lang="en-US" sz="1800" err="1">
                <a:latin typeface="Calibri Light"/>
                <a:cs typeface="Calibri Light"/>
              </a:rPr>
              <a:t>CuratedTrec</a:t>
            </a:r>
            <a:r>
              <a:rPr lang="en-US" sz="1800">
                <a:latin typeface="Calibri Light"/>
                <a:cs typeface="Calibri Light"/>
              </a:rPr>
              <a:t> (CT)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17DF-5F71-75FB-8727-85EB5D24A1E5}"/>
              </a:ext>
            </a:extLst>
          </p:cNvPr>
          <p:cNvSpPr txBox="1"/>
          <p:nvPr/>
        </p:nvSpPr>
        <p:spPr>
          <a:xfrm>
            <a:off x="4959850" y="4789959"/>
            <a:ext cx="3793049" cy="190995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/>
              <a:t>Stakeholders✍️: Muzzi &amp; Fadil</a:t>
            </a:r>
          </a:p>
        </p:txBody>
      </p:sp>
    </p:spTree>
    <p:extLst>
      <p:ext uri="{BB962C8B-B14F-4D97-AF65-F5344CB8AC3E}">
        <p14:creationId xmlns:p14="http://schemas.microsoft.com/office/powerpoint/2010/main" val="740867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301B2E"/>
      </a:dk2>
      <a:lt2>
        <a:srgbClr val="F0F3F2"/>
      </a:lt2>
      <a:accent1>
        <a:srgbClr val="E72986"/>
      </a:accent1>
      <a:accent2>
        <a:srgbClr val="D517C3"/>
      </a:accent2>
      <a:accent3>
        <a:srgbClr val="AA29E7"/>
      </a:accent3>
      <a:accent4>
        <a:srgbClr val="5526D8"/>
      </a:accent4>
      <a:accent5>
        <a:srgbClr val="2946E7"/>
      </a:accent5>
      <a:accent6>
        <a:srgbClr val="1784D5"/>
      </a:accent6>
      <a:hlink>
        <a:srgbClr val="413FB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29</Slides>
  <Notes>6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Simple Light</vt:lpstr>
      <vt:lpstr>Simple Light</vt:lpstr>
      <vt:lpstr>Simple Light</vt:lpstr>
      <vt:lpstr>LeafVTI</vt:lpstr>
      <vt:lpstr>office theme</vt:lpstr>
      <vt:lpstr>Session #20:  Retrieval from Memory</vt:lpstr>
      <vt:lpstr>PowerPoint Presentation</vt:lpstr>
      <vt:lpstr>PowerPoint Presentation</vt:lpstr>
      <vt:lpstr>Comments </vt:lpstr>
      <vt:lpstr>Problem Statement</vt:lpstr>
      <vt:lpstr>Model Overview</vt:lpstr>
      <vt:lpstr>Models difference</vt:lpstr>
      <vt:lpstr>Overall Setup</vt:lpstr>
      <vt:lpstr>Open Domain Q/A</vt:lpstr>
      <vt:lpstr>Results </vt:lpstr>
      <vt:lpstr>Abstractive Q/A</vt:lpstr>
      <vt:lpstr>Results </vt:lpstr>
      <vt:lpstr>Jeopardy Q/A</vt:lpstr>
      <vt:lpstr>Results </vt:lpstr>
      <vt:lpstr>FEVER</vt:lpstr>
      <vt:lpstr>Results </vt:lpstr>
      <vt:lpstr>Additional results </vt:lpstr>
      <vt:lpstr>Additional results </vt:lpstr>
      <vt:lpstr>TBD</vt:lpstr>
      <vt:lpstr>TBD</vt:lpstr>
      <vt:lpstr>PowerPoint Presentation</vt:lpstr>
      <vt:lpstr>🟢 RAG Version Diversity  </vt:lpstr>
      <vt:lpstr>🟢 RAG Variance Comparison </vt:lpstr>
      <vt:lpstr>🟢 Interaction b/w Parametric vs Non-Parametric</vt:lpstr>
      <vt:lpstr>🟢 other Positives </vt:lpstr>
      <vt:lpstr>🟢 other Positives (CONT.)</vt:lpstr>
      <vt:lpstr> negatives</vt:lpstr>
      <vt:lpstr>RAG Fact-verification experiments</vt:lpstr>
      <vt:lpstr>Use RAG model to support improving Wikipedia Verifiability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revision>3</cp:revision>
  <dcterms:modified xsi:type="dcterms:W3CDTF">2022-11-09T03:41:51Z</dcterms:modified>
</cp:coreProperties>
</file>