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6"/>
  </p:notesMasterIdLst>
  <p:sldIdLst>
    <p:sldId id="256" r:id="rId2"/>
    <p:sldId id="265" r:id="rId3"/>
    <p:sldId id="262" r:id="rId4"/>
    <p:sldId id="285" r:id="rId5"/>
    <p:sldId id="284" r:id="rId6"/>
    <p:sldId id="283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305" r:id="rId17"/>
    <p:sldId id="304" r:id="rId18"/>
    <p:sldId id="303" r:id="rId19"/>
    <p:sldId id="302" r:id="rId20"/>
    <p:sldId id="301" r:id="rId21"/>
    <p:sldId id="300" r:id="rId22"/>
    <p:sldId id="299" r:id="rId23"/>
    <p:sldId id="298" r:id="rId24"/>
    <p:sldId id="297" r:id="rId25"/>
    <p:sldId id="296" r:id="rId26"/>
    <p:sldId id="306" r:id="rId27"/>
    <p:sldId id="291" r:id="rId28"/>
    <p:sldId id="292" r:id="rId29"/>
    <p:sldId id="293" r:id="rId30"/>
    <p:sldId id="258" r:id="rId31"/>
    <p:sldId id="294" r:id="rId32"/>
    <p:sldId id="309" r:id="rId33"/>
    <p:sldId id="308" r:id="rId34"/>
    <p:sldId id="295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259" r:id="rId43"/>
    <p:sldId id="317" r:id="rId44"/>
    <p:sldId id="318" r:id="rId45"/>
    <p:sldId id="319" r:id="rId46"/>
    <p:sldId id="267" r:id="rId47"/>
    <p:sldId id="268" r:id="rId48"/>
    <p:sldId id="320" r:id="rId49"/>
    <p:sldId id="321" r:id="rId50"/>
    <p:sldId id="322" r:id="rId51"/>
    <p:sldId id="269" r:id="rId52"/>
    <p:sldId id="270" r:id="rId53"/>
    <p:sldId id="323" r:id="rId54"/>
    <p:sldId id="324" r:id="rId55"/>
    <p:sldId id="325" r:id="rId56"/>
    <p:sldId id="326" r:id="rId57"/>
    <p:sldId id="327" r:id="rId58"/>
    <p:sldId id="328" r:id="rId59"/>
    <p:sldId id="260" r:id="rId60"/>
    <p:sldId id="287" r:id="rId61"/>
    <p:sldId id="286" r:id="rId62"/>
    <p:sldId id="288" r:id="rId63"/>
    <p:sldId id="289" r:id="rId64"/>
    <p:sldId id="290" r:id="rId6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orbel" panose="020B0503020204020204" pitchFamily="34" charset="0"/>
      <p:regular r:id="rId71"/>
      <p:bold r:id="rId72"/>
      <p:italic r:id="rId73"/>
      <p:boldItalic r:id="rId74"/>
    </p:embeddedFont>
    <p:embeddedFont>
      <p:font typeface="Roboto" panose="02000000000000000000" pitchFamily="2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8CCD8-5D45-0146-9D01-F62C88B551E6}" v="1" dt="2022-09-06T18:12:40.153"/>
    <p1510:client id="{1885A0E6-CA56-67A9-9C8A-8ED825D89020}" v="151" dt="2022-09-06T18:24:03.123"/>
    <p1510:client id="{1F288021-907F-5EAE-58DF-8C24455CC46F}" v="18" dt="2022-09-05T23:10:14.476"/>
    <p1510:client id="{30596B9B-1C9B-42AD-8C4A-066222112F59}" v="501" dt="2022-09-06T16:43:18.742"/>
    <p1510:client id="{43973C5B-FBB0-9D84-FA0E-389226F5F805}" v="136" dt="2022-09-06T17:25:15.243"/>
    <p1510:client id="{4DE93E6E-D224-AC21-2B12-0BD2FD05A77E}" v="56" dt="2022-09-06T12:58:36.007"/>
    <p1510:client id="{4EEAF42E-4765-D243-39C9-824EC846A1DA}" v="25" dt="2022-09-06T13:58:32.466"/>
    <p1510:client id="{53D161BC-FD1D-19F9-CF6E-37021735E0AA}" v="863" dt="2022-09-06T13:56:20.903"/>
    <p1510:client id="{5D2E87F2-B048-AF54-FCDF-ED39475C60B4}" v="2" dt="2022-09-06T18:19:09.760"/>
    <p1510:client id="{6DAF5728-CAA6-1055-A504-F5F1A9F78F37}" v="7" dt="2022-09-06T13:09:04.772"/>
    <p1510:client id="{6FF59C93-432F-C1EE-A6A8-2E22DB9070F3}" v="38" dt="2022-09-06T17:11:29.148"/>
    <p1510:client id="{78ED4597-CC2C-8F4C-831F-8EE6C2CE2A8A}" v="3" dt="2022-09-06T19:53:42.598"/>
    <p1510:client id="{7A8B1CA5-F196-168E-1FE9-FFAA6B3C5178}" v="4" dt="2022-09-06T16:42:09.599"/>
    <p1510:client id="{8E712C1B-5D2A-84F1-9EAA-D999EE44CC52}" v="3" dt="2022-09-06T15:40:32.751"/>
    <p1510:client id="{8F50E39C-9616-7B72-889A-D6BDE96D9164}" v="1" dt="2022-09-06T12:52:48.069"/>
    <p1510:client id="{992FEAD6-05B4-0216-87F1-5CF828E60638}" v="7" dt="2022-09-06T17:27:57.906"/>
    <p1510:client id="{9CDFFC83-62CC-838E-1616-E5EBA62ABA1B}" v="93" dt="2022-09-06T14:17:56.838"/>
    <p1510:client id="{A5C232AF-7540-3376-6B18-C20B3C9089CC}" v="162" dt="2022-09-06T17:28:00.591"/>
    <p1510:client id="{AEAAB627-C2BD-5590-86F7-7FF58B2BE424}" v="31" dt="2022-09-06T17:26:00.255"/>
    <p1510:client id="{C59A4645-560B-02FD-4B34-8CF26247710B}" v="13" dt="2022-09-06T15:32:23.140"/>
    <p1510:client id="{CAF8DB0F-1D36-9B5A-1A9D-BE70A9BE101D}" v="18" dt="2022-09-06T14:40:00.229"/>
    <p1510:client id="{DE9FEED9-0868-1AC7-96C5-D5876BD502D6}" v="4" dt="2022-09-06T04:54:47.737"/>
    <p1510:client id="{DEF8D95D-DC51-7B62-A9B4-18A2AF2D1043}" v="10" dt="2022-09-06T17:28:50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37"/>
  </p:normalViewPr>
  <p:slideViewPr>
    <p:cSldViewPr snapToGrid="0">
      <p:cViewPr varScale="1">
        <p:scale>
          <a:sx n="166" d="100"/>
          <a:sy n="166" d="100"/>
        </p:scale>
        <p:origin x="25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01cc781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501cc781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8e7b461b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8e7b461b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501cc781c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501cc781c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8e7b461bf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8e7b461bf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114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740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273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96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Food for thought. </a:t>
            </a:r>
          </a:p>
        </p:txBody>
      </p:sp>
    </p:spTree>
    <p:extLst>
      <p:ext uri="{BB962C8B-B14F-4D97-AF65-F5344CB8AC3E}">
        <p14:creationId xmlns:p14="http://schemas.microsoft.com/office/powerpoint/2010/main" val="3051390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937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439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710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92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amount of masking which is 15% is what we need to analyze. </a:t>
            </a:r>
          </a:p>
          <a:p>
            <a:pPr marL="0" indent="0">
              <a:buNone/>
            </a:pPr>
            <a:r>
              <a:rPr lang="en-US"/>
              <a:t>Should we do more?</a:t>
            </a:r>
          </a:p>
          <a:p>
            <a:pPr marL="0" indent="0">
              <a:buNone/>
            </a:pPr>
            <a:r>
              <a:rPr lang="en-US"/>
              <a:t>Should we do less? </a:t>
            </a:r>
          </a:p>
          <a:p>
            <a:pPr marL="0" indent="0">
              <a:buNone/>
            </a:pPr>
            <a:r>
              <a:rPr lang="en-US"/>
              <a:t>what is the effect on performance?</a:t>
            </a:r>
          </a:p>
          <a:p>
            <a:pPr marL="0" indent="0">
              <a:buNone/>
            </a:pPr>
            <a:r>
              <a:rPr lang="en-US"/>
              <a:t>These questions were not answered in the paper </a:t>
            </a:r>
          </a:p>
        </p:txBody>
      </p:sp>
    </p:spTree>
    <p:extLst>
      <p:ext uri="{BB962C8B-B14F-4D97-AF65-F5344CB8AC3E}">
        <p14:creationId xmlns:p14="http://schemas.microsoft.com/office/powerpoint/2010/main" val="3540686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827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439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671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245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61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bf7aca9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bf7aca97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021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265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6935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93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 everyone, </a:t>
            </a:r>
            <a:r>
              <a:rPr lang="en-US" err="1">
                <a:cs typeface="Calibri"/>
              </a:rPr>
              <a:t>Im</a:t>
            </a:r>
            <a:r>
              <a:rPr lang="en-US">
                <a:cs typeface="Calibri"/>
              </a:rPr>
              <a:t> Ayo and &lt;&gt; and today we will talk about the history that inspired BERT and the advances made to BERT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10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25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3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333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Makes it easier for RNN to preserve information over many timesteps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6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01187e6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01187e6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With RNN, we pass each words one after the other, word embeddings generated one at a time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With Transformers, we pass in word simultaneously and get their embedding simultaneously</a:t>
            </a:r>
            <a:endParaRPr lang="en-US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96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Map every word to a point in space where similar words and meaning are physically closer to each other called an embedding space.</a:t>
            </a:r>
          </a:p>
          <a:p>
            <a:r>
              <a:rPr lang="en-US"/>
              <a:t>SO WE ADD </a:t>
            </a:r>
            <a:r>
              <a:rPr lang="en-US" err="1"/>
              <a:t>Postional</a:t>
            </a:r>
            <a:r>
              <a:rPr lang="en-US"/>
              <a:t> Encoder: V Preserve the order of the sentence to not lose context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0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/>
              <a:t>Then we pass each attention vector to a feed forward unit which makes it interpretable for another decoder or linear layer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 err="1"/>
              <a:t>Softmax</a:t>
            </a:r>
            <a:r>
              <a:rPr lang="en-US"/>
              <a:t> layer transforms linear layer vertex to probability distribution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/>
              <a:t>The final word is the word corresponding to the highest probability.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/>
              <a:t>The output is the next predicted word, and we execute over each word until we reach 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290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They trained the model on &lt;&gt; datasets. For the task of English to German translations..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53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we stack encoders, we then get BERT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40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we stack encoders, we then get BERT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C33AE-EBCC-40E4-AE00-10F56F764AA3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14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bf7aca97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bf7aca97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012b9d94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5012b9d94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012b9d94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5012b9d94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012b9d94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5012b9d94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94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9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TQQlZhbC5ps&amp;t=305s&amp;ab_channel=CodeEmporium" TargetMode="External"/><Relationship Id="rId4" Type="http://schemas.openxmlformats.org/officeDocument/2006/relationships/hyperlink" Target="http://incountryvalueoman.net/homes.aspx?iid=51685025&amp;cid=40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QQlZhbC5ps&amp;t=305s&amp;ab_channel=CodeEmporium" TargetMode="Externa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QQlZhbC5ps&amp;t=305s&amp;ab_channel=CodeEmporiu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Session #3: BERT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/>
            <a:r>
              <a:rPr lang="en" sz="2200"/>
              <a:t>Tuesday, Sept 6</a:t>
            </a:r>
            <a:endParaRPr lang="en-US"/>
          </a:p>
          <a:p>
            <a:pPr marL="0" indent="0"/>
            <a:r>
              <a:rPr lang="en" sz="2200"/>
              <a:t>CSCI 601.771: Self-supervised Statistical Models</a:t>
            </a:r>
            <a:endParaRPr lang="e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070788-1901-FA91-A0D6-4E11F500BA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Experiments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26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/>
              <a:t>Experimental Settings:</a:t>
            </a:r>
            <a:endParaRPr/>
          </a:p>
          <a:p>
            <a:pPr marL="457200" lvl="0" indent="-34290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Models: 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>
                <a:solidFill>
                  <a:schemeClr val="accent1"/>
                </a:solidFill>
              </a:rPr>
              <a:t>BERT_base</a:t>
            </a:r>
            <a:r>
              <a:rPr lang="en"/>
              <a:t> (#transformer blocks L = 12, #hidden size H = 768, #self-attention heads A = 12): 110M params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>
                <a:solidFill>
                  <a:schemeClr val="accent1"/>
                </a:solidFill>
              </a:rPr>
              <a:t>BERT_large</a:t>
            </a:r>
            <a:r>
              <a:rPr lang="en"/>
              <a:t> (L =24, H = 1024, A = 16): 340M params</a:t>
            </a:r>
            <a:endParaRPr/>
          </a:p>
          <a:p>
            <a:pPr marL="457200" lvl="0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Fine-tuning on 11 NLP tasks over GLUE, SQuAD v1.1, SQuAD v2.0, SWAG dataset</a:t>
            </a:r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None/>
            </a:pPr>
            <a:r>
              <a:rPr lang="en"/>
              <a:t>✍️: Ha, Isabel</a:t>
            </a:r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28" name="Google Shape;12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300" y="814013"/>
            <a:ext cx="3309076" cy="351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5519688" y="4452225"/>
            <a:ext cx="331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3169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01cc781cf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35" name="Google Shape;135;g1501cc781cf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36" name="Google Shape;136;g1501cc781cf_0_0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✍️: Ha, Isabel</a:t>
            </a:r>
            <a:endParaRPr/>
          </a:p>
        </p:txBody>
      </p:sp>
      <p:pic>
        <p:nvPicPr>
          <p:cNvPr id="137" name="Google Shape;137;g1501cc781c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25" y="1872700"/>
            <a:ext cx="7028557" cy="17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1501cc781cf_0_0"/>
          <p:cNvSpPr txBox="1"/>
          <p:nvPr/>
        </p:nvSpPr>
        <p:spPr>
          <a:xfrm>
            <a:off x="518601" y="4136450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96952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8e7b461bf_1_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44" name="Google Shape;144;g138e7b461bf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923" y="1183876"/>
            <a:ext cx="2816325" cy="22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38e7b461bf_1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26" y="1223450"/>
            <a:ext cx="2225036" cy="22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38e7b461bf_1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3075" y="1223450"/>
            <a:ext cx="3296492" cy="225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38e7b461bf_1_9"/>
          <p:cNvSpPr txBox="1"/>
          <p:nvPr/>
        </p:nvSpPr>
        <p:spPr>
          <a:xfrm>
            <a:off x="344501" y="4022225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" name="Google Shape;136;g1501cc781cf_0_0">
            <a:extLst>
              <a:ext uri="{FF2B5EF4-FFF2-40B4-BE49-F238E27FC236}">
                <a16:creationId xmlns:a16="http://schemas.microsoft.com/office/drawing/2014/main" id="{CC386834-5B85-E6B1-57F0-14A305221C33}"/>
              </a:ext>
            </a:extLst>
          </p:cNvPr>
          <p:cNvSpPr txBox="1">
            <a:spLocks/>
          </p:cNvSpPr>
          <p:nvPr/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1200"/>
              </a:spcAft>
              <a:buFont typeface="Corbel"/>
              <a:buNone/>
            </a:pPr>
            <a:r>
              <a:rPr lang="en-US"/>
              <a:t>✍️: Ha, Isabel</a:t>
            </a:r>
          </a:p>
        </p:txBody>
      </p:sp>
    </p:spTree>
    <p:extLst>
      <p:ext uri="{BB962C8B-B14F-4D97-AF65-F5344CB8AC3E}">
        <p14:creationId xmlns:p14="http://schemas.microsoft.com/office/powerpoint/2010/main" val="1459597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01cc781cf_0_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Ablation Studies</a:t>
            </a:r>
            <a:endParaRPr/>
          </a:p>
        </p:txBody>
      </p:sp>
      <p:sp>
        <p:nvSpPr>
          <p:cNvPr id="153" name="Google Shape;153;g1501cc781cf_0_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54" name="Google Shape;154;g1501cc781cf_0_17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✍️: Ha, Isabel</a:t>
            </a:r>
            <a:endParaRPr/>
          </a:p>
        </p:txBody>
      </p:sp>
      <p:pic>
        <p:nvPicPr>
          <p:cNvPr id="155" name="Google Shape;155;g1501cc781cf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222" y="1017725"/>
            <a:ext cx="2986554" cy="247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501cc781cf_0_17"/>
          <p:cNvSpPr txBox="1"/>
          <p:nvPr/>
        </p:nvSpPr>
        <p:spPr>
          <a:xfrm>
            <a:off x="2663950" y="3488963"/>
            <a:ext cx="3713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BERT is effective for both fine-tuning and feature-based approaches</a:t>
            </a:r>
            <a:endParaRPr sz="180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7" name="Google Shape;157;g1501cc781cf_0_17"/>
          <p:cNvSpPr txBox="1"/>
          <p:nvPr/>
        </p:nvSpPr>
        <p:spPr>
          <a:xfrm>
            <a:off x="518601" y="4517450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3984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8e7b461bf_1_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Ablation Studies</a:t>
            </a:r>
            <a:endParaRPr/>
          </a:p>
        </p:txBody>
      </p:sp>
      <p:sp>
        <p:nvSpPr>
          <p:cNvPr id="163" name="Google Shape;163;g138e7b461bf_1_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64" name="Google Shape;164;g138e7b461bf_1_20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✍️: Ha, Isabel</a:t>
            </a:r>
            <a:endParaRPr/>
          </a:p>
        </p:txBody>
      </p:sp>
      <p:pic>
        <p:nvPicPr>
          <p:cNvPr id="165" name="Google Shape;165;g138e7b461bf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648" y="1403650"/>
            <a:ext cx="4208178" cy="169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38e7b461bf_1_20"/>
          <p:cNvSpPr txBox="1"/>
          <p:nvPr/>
        </p:nvSpPr>
        <p:spPr>
          <a:xfrm>
            <a:off x="5215875" y="3019092"/>
            <a:ext cx="339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Pre-training Tasks matters</a:t>
            </a:r>
            <a:endParaRPr sz="180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7" name="Google Shape;167;g138e7b461bf_1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276" y="1350205"/>
            <a:ext cx="3155100" cy="1750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138e7b461bf_1_20"/>
          <p:cNvSpPr txBox="1"/>
          <p:nvPr/>
        </p:nvSpPr>
        <p:spPr>
          <a:xfrm>
            <a:off x="311700" y="3019088"/>
            <a:ext cx="454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The deeper model, the better generalization</a:t>
            </a:r>
            <a:endParaRPr sz="180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9" name="Google Shape;169;g138e7b461bf_1_20"/>
          <p:cNvSpPr txBox="1"/>
          <p:nvPr/>
        </p:nvSpPr>
        <p:spPr>
          <a:xfrm>
            <a:off x="518601" y="4517450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2460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Summary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75" name="Google Shape;17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Based on Transformer, BERT is a </a:t>
            </a:r>
            <a:r>
              <a:rPr lang="en" b="1"/>
              <a:t>fast</a:t>
            </a:r>
            <a:r>
              <a:rPr lang="en"/>
              <a:t> and </a:t>
            </a:r>
            <a:r>
              <a:rPr lang="en" b="1"/>
              <a:t>bidirectional pre-trained</a:t>
            </a:r>
            <a:r>
              <a:rPr lang="en"/>
              <a:t> model for NLP tasks</a:t>
            </a:r>
            <a:endParaRPr/>
          </a:p>
          <a:p>
            <a:pPr marL="457200" lvl="0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Training BERT includes 2 steps: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Pretraining: use </a:t>
            </a:r>
            <a:r>
              <a:rPr lang="en" b="1"/>
              <a:t>self-supervised </a:t>
            </a:r>
            <a:r>
              <a:rPr lang="en"/>
              <a:t>techniques to build good representation space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Fine-tuning: make use pre-trained representation for downstream tasks</a:t>
            </a:r>
            <a:endParaRPr/>
          </a:p>
          <a:p>
            <a:pPr marL="457200" lvl="0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BERT archives SOTA across many tasks: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Proving its </a:t>
            </a:r>
            <a:r>
              <a:rPr lang="en" b="1"/>
              <a:t>context understanding</a:t>
            </a:r>
            <a:r>
              <a:rPr lang="en"/>
              <a:t> in NLP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Showing a good pre-trained encoder for downstream tasks</a:t>
            </a:r>
            <a:endParaRPr/>
          </a:p>
        </p:txBody>
      </p:sp>
      <p:sp>
        <p:nvSpPr>
          <p:cNvPr id="176" name="Google Shape;176;p8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/>
              <a:t>✍️: Ha, Isabel</a:t>
            </a:r>
            <a:endParaRPr/>
          </a:p>
        </p:txBody>
      </p:sp>
      <p:sp>
        <p:nvSpPr>
          <p:cNvPr id="177" name="Google Shape;17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37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Table of contents (Reviewers)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1. Brief Summary of BERT</a:t>
            </a: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2. Reviewer Comments</a:t>
            </a: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	2.1 Reviewer #1  -  Karan</a:t>
            </a: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	2.2 Reviewer #2 -  </a:t>
            </a:r>
            <a:r>
              <a:rPr lang="en-US" err="1">
                <a:solidFill>
                  <a:schemeClr val="tx1"/>
                </a:solidFill>
              </a:rPr>
              <a:t>Fadil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	2.3 Reviewer #3 - </a:t>
            </a:r>
            <a:r>
              <a:rPr lang="en" err="1">
                <a:solidFill>
                  <a:schemeClr val="tx1"/>
                </a:solidFill>
              </a:rPr>
              <a:t>Elisée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3. Conclusion and Discussion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C79D8-F372-0704-C351-C74F16689BBE}"/>
              </a:ext>
            </a:extLst>
          </p:cNvPr>
          <p:cNvSpPr txBox="1"/>
          <p:nvPr/>
        </p:nvSpPr>
        <p:spPr>
          <a:xfrm>
            <a:off x="6546300" y="3887266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Legends</a:t>
            </a:r>
          </a:p>
          <a:p>
            <a:endParaRPr lang="en-US"/>
          </a:p>
          <a:p>
            <a:r>
              <a:rPr lang="en-US"/>
              <a:t>🟢 Positive Point</a:t>
            </a:r>
          </a:p>
          <a:p>
            <a:r>
              <a:rPr lang="en-US"/>
              <a:t>🟡 Critical Point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6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Summary of BERT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What is BERT?</a:t>
            </a: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	A predictive language Model that takes into account bi-directional context.  </a:t>
            </a: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What is the motivation behind BERT?</a:t>
            </a: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	 Include deep bi-directional context in learning language.</a:t>
            </a: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How ?</a:t>
            </a:r>
          </a:p>
          <a:p>
            <a:pPr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	Masked Language Modelling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49320-ED12-C823-B990-250744FC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60" y="491748"/>
            <a:ext cx="3361432" cy="208000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42908C-6200-4FFC-32D4-980F6F20350F}"/>
              </a:ext>
            </a:extLst>
          </p:cNvPr>
          <p:cNvSpPr txBox="1">
            <a:spLocks/>
          </p:cNvSpPr>
          <p:nvPr/>
        </p:nvSpPr>
        <p:spPr>
          <a:xfrm>
            <a:off x="7819996" y="836812"/>
            <a:ext cx="1132803" cy="564458"/>
          </a:xfrm>
          <a:prstGeom prst="rect">
            <a:avLst/>
          </a:prstGeom>
        </p:spPr>
        <p:txBody>
          <a:bodyPr vert="horz" lIns="0" tIns="45720" rIns="0" bIns="45720" rtlCol="0">
            <a:normAutofit fontScale="475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/>
              <a:t>Generative pretrained Transformer: GPT – 3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FF6E9F-2E06-1257-A2C2-0888F59F9482}"/>
              </a:ext>
            </a:extLst>
          </p:cNvPr>
          <p:cNvSpPr txBox="1">
            <a:spLocks/>
          </p:cNvSpPr>
          <p:nvPr/>
        </p:nvSpPr>
        <p:spPr>
          <a:xfrm>
            <a:off x="7819996" y="1308678"/>
            <a:ext cx="1324004" cy="491791"/>
          </a:xfrm>
          <a:prstGeom prst="rect">
            <a:avLst/>
          </a:prstGeom>
        </p:spPr>
        <p:txBody>
          <a:bodyPr vert="horz" lIns="0" tIns="45720" rIns="0" bIns="45720" rtlCol="0">
            <a:normAutofit fontScale="475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/>
              <a:t>Bidirectional Encoder Representation from Transformers (BERT)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50D8BE-75AD-4A89-45B1-B063990D9F54}"/>
              </a:ext>
            </a:extLst>
          </p:cNvPr>
          <p:cNvSpPr txBox="1">
            <a:spLocks/>
          </p:cNvSpPr>
          <p:nvPr/>
        </p:nvSpPr>
        <p:spPr>
          <a:xfrm>
            <a:off x="7819996" y="1965118"/>
            <a:ext cx="779855" cy="214625"/>
          </a:xfrm>
          <a:prstGeom prst="rect">
            <a:avLst/>
          </a:prstGeom>
        </p:spPr>
        <p:txBody>
          <a:bodyPr vert="horz" lIns="0" tIns="45720" rIns="0" bIns="45720" rtlCol="0">
            <a:normAutofit fontScale="400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/>
              <a:t>General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AADAA-8A6E-1603-9750-BEA8F2A7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865" y="2527755"/>
            <a:ext cx="2587763" cy="23322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78ACCA-D941-2219-F370-9B05E9753D1F}"/>
              </a:ext>
            </a:extLst>
          </p:cNvPr>
          <p:cNvSpPr txBox="1">
            <a:spLocks/>
          </p:cNvSpPr>
          <p:nvPr/>
        </p:nvSpPr>
        <p:spPr>
          <a:xfrm>
            <a:off x="7044594" y="3343032"/>
            <a:ext cx="1658009" cy="775744"/>
          </a:xfrm>
          <a:prstGeom prst="rect">
            <a:avLst/>
          </a:prstGeom>
        </p:spPr>
        <p:txBody>
          <a:bodyPr vert="horz" lIns="0" tIns="45720" rIns="0" bIns="45720" rtlCol="0">
            <a:normAutofit fontScale="550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/>
              <a:t>Problem in defining bi-directional context with models that are defined to predict next given past. </a:t>
            </a:r>
          </a:p>
        </p:txBody>
      </p:sp>
    </p:spTree>
    <p:extLst>
      <p:ext uri="{BB962C8B-B14F-4D97-AF65-F5344CB8AC3E}">
        <p14:creationId xmlns:p14="http://schemas.microsoft.com/office/powerpoint/2010/main" val="94002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Reviewers #1 Comments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2302700" y="3726897"/>
            <a:ext cx="4538596" cy="3069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4999"/>
              </a:lnSpc>
              <a:buNone/>
            </a:pPr>
            <a:r>
              <a:rPr lang="en-US" sz="2800"/>
              <a:t>https://bionic-</a:t>
            </a:r>
            <a:r>
              <a:rPr lang="en-US" sz="2800" err="1"/>
              <a:t>reading.com</a:t>
            </a:r>
            <a:r>
              <a:rPr lang="en-US" sz="2800"/>
              <a:t>/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18</a:t>
            </a:fld>
            <a:endParaRPr lang="en-US"/>
          </a:p>
        </p:txBody>
      </p:sp>
      <p:pic>
        <p:nvPicPr>
          <p:cNvPr id="3" name="Content Placeholder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FB72898-DA96-E0F5-0A73-B815C87D0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" t="2098" r="15028" b="7911"/>
          <a:stretch/>
        </p:blipFill>
        <p:spPr>
          <a:xfrm>
            <a:off x="2135802" y="1242740"/>
            <a:ext cx="4911517" cy="26476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8AE7F-147C-B9AE-6E9D-732DA4FF8598}"/>
              </a:ext>
            </a:extLst>
          </p:cNvPr>
          <p:cNvSpPr txBox="1"/>
          <p:nvPr/>
        </p:nvSpPr>
        <p:spPr>
          <a:xfrm>
            <a:off x="3499268" y="4695967"/>
            <a:ext cx="533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Just, Marcel Adam and Patricia A. Carpenter. “A theory of reading: from eye fixations to comprehension.” </a:t>
            </a:r>
            <a:r>
              <a:rPr lang="en-US" sz="1000" b="0" i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Psychological review</a:t>
            </a:r>
            <a:r>
              <a:rPr lang="en-US" sz="1000" b="0" i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 87 4 (1980): 329-54 .</a:t>
            </a:r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57D46C-70D8-320A-7ED3-211A145B5315}"/>
              </a:ext>
            </a:extLst>
          </p:cNvPr>
          <p:cNvSpPr txBox="1"/>
          <p:nvPr/>
        </p:nvSpPr>
        <p:spPr>
          <a:xfrm>
            <a:off x="122839" y="1841183"/>
            <a:ext cx="2151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Humans learn/comprehend language through reading.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research indicates brain reads faster when pseudo masked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UNIDIRECTIONAL!!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6B7C7-571A-91E3-6FBC-A35CA3A78F85}"/>
              </a:ext>
            </a:extLst>
          </p:cNvPr>
          <p:cNvSpPr txBox="1"/>
          <p:nvPr/>
        </p:nvSpPr>
        <p:spPr>
          <a:xfrm>
            <a:off x="6870083" y="1841183"/>
            <a:ext cx="2151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🟢 Hence, BERT is loosely doing something similar to how brain does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🟡 BUT it used LTR and RTL?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Does our brain look at the future context while understanding language?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9D940-0444-2641-CBD0-E96844B96CD7}"/>
              </a:ext>
            </a:extLst>
          </p:cNvPr>
          <p:cNvSpPr txBox="1"/>
          <p:nvPr/>
        </p:nvSpPr>
        <p:spPr>
          <a:xfrm>
            <a:off x="738206" y="1263115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56405-4CB5-4BFF-1102-BA219EA3256E}"/>
              </a:ext>
            </a:extLst>
          </p:cNvPr>
          <p:cNvSpPr txBox="1"/>
          <p:nvPr/>
        </p:nvSpPr>
        <p:spPr>
          <a:xfrm>
            <a:off x="7304860" y="1278848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4054347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Reviewers #1 Comments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82815-1E20-128D-CA0A-8A88EDAEF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4" y="1600273"/>
            <a:ext cx="4238353" cy="1555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126897-8408-4034-571D-AF1534DDC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49" r="25449" b="21340"/>
          <a:stretch/>
        </p:blipFill>
        <p:spPr>
          <a:xfrm>
            <a:off x="248802" y="3317173"/>
            <a:ext cx="4238352" cy="695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3679C-350A-E16A-9F1D-C2712D2B0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916" y="1145191"/>
            <a:ext cx="4140642" cy="865558"/>
          </a:xfrm>
          <a:prstGeom prst="rect">
            <a:avLst/>
          </a:prstGeom>
        </p:spPr>
      </p:pic>
      <p:sp>
        <p:nvSpPr>
          <p:cNvPr id="6" name="U-Turn Arrow 5">
            <a:extLst>
              <a:ext uri="{FF2B5EF4-FFF2-40B4-BE49-F238E27FC236}">
                <a16:creationId xmlns:a16="http://schemas.microsoft.com/office/drawing/2014/main" id="{9CAE563A-8F29-E1D4-0631-8E2DB45646AB}"/>
              </a:ext>
            </a:extLst>
          </p:cNvPr>
          <p:cNvSpPr/>
          <p:nvPr/>
        </p:nvSpPr>
        <p:spPr>
          <a:xfrm rot="10800000">
            <a:off x="1279779" y="3984705"/>
            <a:ext cx="1265812" cy="12871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3A2506-4F48-EA9D-868B-501457BDCB49}"/>
              </a:ext>
            </a:extLst>
          </p:cNvPr>
          <p:cNvSpPr txBox="1"/>
          <p:nvPr/>
        </p:nvSpPr>
        <p:spPr>
          <a:xfrm>
            <a:off x="4492795" y="2033920"/>
            <a:ext cx="445966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🟢 The overall performance of BERT has good improvement!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🟡 BUT curious as to why BERT and GPT never mentioned WNLI task results.</a:t>
            </a:r>
          </a:p>
          <a:p>
            <a:pPr lvl="8"/>
            <a:r>
              <a:rPr lang="en-US"/>
              <a:t>	-  they claim based on the FAQs that	 WNLI did not perform well because of the 	dataset mismatch BUT they mention QQP.</a:t>
            </a:r>
          </a:p>
          <a:p>
            <a:pPr lvl="8"/>
            <a:r>
              <a:rPr lang="en-US"/>
              <a:t>	- Curious about the LM performance on 	the WNLI task. Is the bi-directional context 	confusing the model for the WNLI? (Cause 	in WNLI the LTR plays a major role)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036C9-C66C-E803-05ED-58BA3966A0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126"/>
          <a:stretch/>
        </p:blipFill>
        <p:spPr>
          <a:xfrm>
            <a:off x="5546491" y="973997"/>
            <a:ext cx="2545491" cy="15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3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96CB-678E-27B4-FE7C-958F0447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4BC3B-B3B6-9D90-F009-38FB3A13B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DE054-C31E-FAC0-31C0-5D7A77B29F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2B0AC-0C15-64FE-4972-66AB2E75968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EB97A8A-7020-4883-0ED0-F180E7C88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1" y="128751"/>
            <a:ext cx="2143125" cy="419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862DD0B-970F-B6F7-5736-FC16CFF5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14" r="-833" b="6117"/>
          <a:stretch/>
        </p:blipFill>
        <p:spPr>
          <a:xfrm>
            <a:off x="599089" y="668370"/>
            <a:ext cx="7952419" cy="4488440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1EEB4B7B-2651-EDC2-FE52-7D557ECF7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555" y="2609"/>
            <a:ext cx="2743200" cy="6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03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29245" y="5833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Reviewers #2 Comments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C3E07C-3E2D-F21F-7AEF-7B3134690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66759"/>
            <a:ext cx="8520600" cy="4002116"/>
          </a:xfrm>
        </p:spPr>
        <p:txBody>
          <a:bodyPr/>
          <a:lstStyle/>
          <a:p>
            <a:r>
              <a:rPr lang="en-US"/>
              <a:t>🟡  </a:t>
            </a:r>
            <a:r>
              <a:rPr lang="en-US">
                <a:solidFill>
                  <a:schemeClr val="tx1"/>
                </a:solidFill>
              </a:rPr>
              <a:t>Why not a more contextually heavy task such as the Argument Reasoning Comprehension Task(ARCT)</a:t>
            </a:r>
          </a:p>
          <a:p>
            <a:pPr marL="11430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pic>
        <p:nvPicPr>
          <p:cNvPr id="9" name="Picture 4" descr="Table&#10;&#10;Description automatically generated">
            <a:extLst>
              <a:ext uri="{FF2B5EF4-FFF2-40B4-BE49-F238E27FC236}">
                <a16:creationId xmlns:a16="http://schemas.microsoft.com/office/drawing/2014/main" id="{A13D9505-661E-75A7-4420-C30680874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6" r="-171" b="5431"/>
          <a:stretch/>
        </p:blipFill>
        <p:spPr>
          <a:xfrm>
            <a:off x="2261331" y="1364956"/>
            <a:ext cx="4239913" cy="3264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A3D459-ED0C-29F5-9926-4611420A8C7D}"/>
              </a:ext>
            </a:extLst>
          </p:cNvPr>
          <p:cNvSpPr txBox="1"/>
          <p:nvPr/>
        </p:nvSpPr>
        <p:spPr>
          <a:xfrm>
            <a:off x="5285418" y="4635069"/>
            <a:ext cx="1302270" cy="2863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chemeClr val="bg1">
                    <a:lumMod val="50000"/>
                  </a:schemeClr>
                </a:solidFill>
              </a:rPr>
              <a:t>ARCT snippet </a:t>
            </a:r>
          </a:p>
        </p:txBody>
      </p:sp>
    </p:spTree>
    <p:extLst>
      <p:ext uri="{BB962C8B-B14F-4D97-AF65-F5344CB8AC3E}">
        <p14:creationId xmlns:p14="http://schemas.microsoft.com/office/powerpoint/2010/main" val="3116435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-1354"/>
            <a:ext cx="8520600" cy="937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Reviewers #2 Comment</a:t>
            </a:r>
            <a:br>
              <a:rPr lang="en"/>
            </a:br>
            <a:br>
              <a:rPr lang="en"/>
            </a:br>
            <a:r>
              <a:rPr lang="en-US"/>
              <a:t>🟢 </a:t>
            </a:r>
            <a:r>
              <a:rPr lang="en-US">
                <a:solidFill>
                  <a:schemeClr val="tx1"/>
                </a:solidFill>
              </a:rPr>
              <a:t>word-piece tokenizer concept</a:t>
            </a:r>
            <a:endParaRPr lang="en">
              <a:solidFill>
                <a:schemeClr val="tx1"/>
              </a:solidFill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21</a:t>
            </a:fld>
            <a:endParaRPr 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DF15A019-C096-E141-28D2-A02DDFE48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62" y="1450546"/>
            <a:ext cx="8171364" cy="294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5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Reviewers #2 Comments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C3E07C-3E2D-F21F-7AEF-7B3134690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999"/>
              </a:lnSpc>
              <a:buChar char="•"/>
            </a:pPr>
            <a:r>
              <a:rPr lang="en-US"/>
              <a:t>🟡 </a:t>
            </a:r>
            <a:r>
              <a:rPr lang="en-US" sz="1800">
                <a:solidFill>
                  <a:schemeClr val="tx1"/>
                </a:solidFill>
              </a:rPr>
              <a:t>Over parameterized and no analysis on the inference time</a:t>
            </a: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en-US">
                <a:solidFill>
                  <a:schemeClr val="tx1"/>
                </a:solidFill>
              </a:rPr>
              <a:t>🟡 </a:t>
            </a:r>
            <a:r>
              <a:rPr lang="en-US" sz="1800">
                <a:solidFill>
                  <a:schemeClr val="tx1"/>
                </a:solidFill>
              </a:rPr>
              <a:t>Effects of Increase/decrease in number of attention heads and its effects on the accuracy of the NLP tasks.</a:t>
            </a:r>
          </a:p>
          <a:p>
            <a:pPr marL="285750" indent="-285750">
              <a:lnSpc>
                <a:spcPct val="114999"/>
              </a:lnSpc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lnSpc>
                <a:spcPct val="114999"/>
              </a:lnSpc>
              <a:buNone/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3" name="Picture 5" descr="Table&#10;&#10;Description automatically generated">
            <a:extLst>
              <a:ext uri="{FF2B5EF4-FFF2-40B4-BE49-F238E27FC236}">
                <a16:creationId xmlns:a16="http://schemas.microsoft.com/office/drawing/2014/main" id="{7CE36765-53A8-2B1F-CAD2-D5882453D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335" y="2008327"/>
            <a:ext cx="4156957" cy="26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11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Reviewers #3 Comments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/>
              <a:t>🟡 </a:t>
            </a:r>
            <a:r>
              <a:rPr lang="en">
                <a:solidFill>
                  <a:schemeClr val="tx1"/>
                </a:solidFill>
              </a:rPr>
              <a:t>Masked Language and Masking Procedure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We may need to re-evaluate how we learn  language as humans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Mask too little and it will require more learning of the context by the model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Mask a lot and the model will miss the context of the sentence</a:t>
            </a:r>
          </a:p>
          <a:p>
            <a:pPr>
              <a:lnSpc>
                <a:spcPct val="114999"/>
              </a:lnSpc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30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Reviewers #3 Comments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24</a:t>
            </a:fld>
            <a:endParaRPr lang="en-US"/>
          </a:p>
        </p:txBody>
      </p:sp>
      <p:sp>
        <p:nvSpPr>
          <p:cNvPr id="11" name="Google Shape;66;p14">
            <a:extLst>
              <a:ext uri="{FF2B5EF4-FFF2-40B4-BE49-F238E27FC236}">
                <a16:creationId xmlns:a16="http://schemas.microsoft.com/office/drawing/2014/main" id="{7E811235-C9CC-571B-8A62-35D9A3E651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lnSpc>
                <a:spcPct val="114999"/>
              </a:lnSpc>
              <a:buNone/>
            </a:pPr>
            <a:r>
              <a:rPr lang="en-US"/>
              <a:t>🟡  </a:t>
            </a:r>
            <a:r>
              <a:rPr lang="en-US">
                <a:solidFill>
                  <a:schemeClr val="tx1"/>
                </a:solidFill>
              </a:rPr>
              <a:t>Unknown effect of varied % of masking rate</a:t>
            </a:r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EE860B7F-931F-1882-4B58-AC4F4A79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35" y="1487573"/>
            <a:ext cx="4491072" cy="27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4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Reviewers #3 Comments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25</a:t>
            </a:fld>
            <a:endParaRPr lang="en-US"/>
          </a:p>
        </p:txBody>
      </p:sp>
      <p:sp>
        <p:nvSpPr>
          <p:cNvPr id="11" name="Google Shape;66;p14">
            <a:extLst>
              <a:ext uri="{FF2B5EF4-FFF2-40B4-BE49-F238E27FC236}">
                <a16:creationId xmlns:a16="http://schemas.microsoft.com/office/drawing/2014/main" id="{7E811235-C9CC-571B-8A62-35D9A3E651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lnSpc>
                <a:spcPct val="114999"/>
              </a:lnSpc>
              <a:buNone/>
            </a:pPr>
            <a:r>
              <a:rPr lang="en-US"/>
              <a:t>🟡 </a:t>
            </a:r>
            <a:r>
              <a:rPr lang="en">
                <a:solidFill>
                  <a:schemeClr val="tx1"/>
                </a:solidFill>
              </a:rPr>
              <a:t>Fine Tuning  BERT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Lack of specific language data set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Not enough data analysis and diversity for a fine tuning task</a:t>
            </a:r>
            <a:endParaRPr lang="e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86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(Gist of other Comments)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🔎:  </a:t>
            </a:r>
            <a:r>
              <a:rPr lang="en" err="1"/>
              <a:t>Elisée</a:t>
            </a:r>
            <a:r>
              <a:rPr lang="en"/>
              <a:t> </a:t>
            </a:r>
            <a:r>
              <a:rPr lang="en" err="1"/>
              <a:t>Djapa</a:t>
            </a:r>
            <a:r>
              <a:rPr lang="en"/>
              <a:t>, Fadil Isamotu and Karan Thakkar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E3E06-6DF5-5571-B1A3-0B1E3A434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26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1A5BE00-1E74-EE26-F638-375DB5826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999250"/>
              </p:ext>
            </p:extLst>
          </p:nvPr>
        </p:nvGraphicFramePr>
        <p:xfrm>
          <a:off x="135924" y="1017725"/>
          <a:ext cx="8872152" cy="30352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36076">
                  <a:extLst>
                    <a:ext uri="{9D8B030D-6E8A-4147-A177-3AD203B41FA5}">
                      <a16:colId xmlns:a16="http://schemas.microsoft.com/office/drawing/2014/main" val="405604134"/>
                    </a:ext>
                  </a:extLst>
                </a:gridCol>
                <a:gridCol w="4436076">
                  <a:extLst>
                    <a:ext uri="{9D8B030D-6E8A-4147-A177-3AD203B41FA5}">
                      <a16:colId xmlns:a16="http://schemas.microsoft.com/office/drawing/2014/main" val="875189007"/>
                    </a:ext>
                  </a:extLst>
                </a:gridCol>
              </a:tblGrid>
              <a:tr h="31837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🟡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124560"/>
                  </a:ext>
                </a:extLst>
              </a:tr>
              <a:tr h="318376">
                <a:tc>
                  <a:txBody>
                    <a:bodyPr/>
                    <a:lstStyle/>
                    <a:p>
                      <a:r>
                        <a:rPr lang="en-US"/>
                        <a:t>High Performance.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/>
                        <a:t>Very compute Intensive.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314889"/>
                  </a:ext>
                </a:extLst>
              </a:tr>
              <a:tr h="980049">
                <a:tc>
                  <a:txBody>
                    <a:bodyPr/>
                    <a:lstStyle/>
                    <a:p>
                      <a:r>
                        <a:rPr lang="en-US"/>
                        <a:t>Authors acknowledge the disadvantages of the pre-training approach and perform experiments on feature extraction type setting.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/>
                        <a:t>Not practical in real-world applications, quite costly. It is slow to train because it is big and there are a lot of parameters to update.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063971"/>
                  </a:ext>
                </a:extLst>
              </a:tr>
              <a:tr h="799513">
                <a:tc>
                  <a:txBody>
                    <a:bodyPr/>
                    <a:lstStyle/>
                    <a:p>
                      <a:r>
                        <a:rPr lang="en-US"/>
                        <a:t>Does not have the problem of ”see-itself” unlike other models.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/>
                        <a:t>Bi-directional context is deep, hence not explicitly weighted for LTR and RTL. Given a task the model cannot explain what is more important LTR or RTL.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11274"/>
                  </a:ext>
                </a:extLst>
              </a:tr>
              <a:tr h="618978">
                <a:tc>
                  <a:txBody>
                    <a:bodyPr/>
                    <a:lstStyle/>
                    <a:p>
                      <a:r>
                        <a:rPr lang="en-US"/>
                        <a:t>Deep Bi-direction better than explicit LTR and RTL context as other layers can share this information.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Defined “sentence” does not make sense linguistically and is arbitrary.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880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369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Testing a Finetuned Question-Answer BERT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347798"/>
            <a:ext cx="8520600" cy="783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>
              <a:lnSpc>
                <a:spcPct val="114999"/>
              </a:lnSpc>
              <a:buNone/>
            </a:pPr>
            <a:r>
              <a:rPr lang="en-US"/>
              <a:t>Here, I tested the capabilities of a BERT model fine-tuned on </a:t>
            </a:r>
            <a:r>
              <a:rPr lang="en-US" err="1"/>
              <a:t>SQuAD</a:t>
            </a:r>
            <a:r>
              <a:rPr lang="en-US"/>
              <a:t>, a question-answer dataset that was mentioned in the original BERT paper.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👩🏽‍🔬: Haoyue Guan and Ammar Ahmed </a:t>
            </a:r>
            <a:r>
              <a:rPr lang="en" err="1"/>
              <a:t>Pallikonda</a:t>
            </a:r>
            <a:r>
              <a:rPr lang="en"/>
              <a:t> Latheef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27</a:t>
            </a:fld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6C8A194D-617A-91F6-AC10-727C3361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" y="2225536"/>
            <a:ext cx="9094806" cy="2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38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Testing a Finetuned Question-Answer BERT</a:t>
            </a:r>
            <a:endParaRPr lang="en-US"/>
          </a:p>
          <a:p>
            <a:endParaRPr lang="en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253827" y="1362266"/>
            <a:ext cx="8520600" cy="573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/>
              <a:t>Testing with a math-heavy text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👩🏽‍🔬: Haoyue Guan and Ammar Ahmed </a:t>
            </a:r>
            <a:r>
              <a:rPr lang="en" err="1"/>
              <a:t>Pallikonda</a:t>
            </a:r>
            <a:r>
              <a:rPr lang="en"/>
              <a:t> Latheef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28</a:t>
            </a:fld>
            <a:endParaRPr lang="en-US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AB990B23-DE4B-42EC-3FE0-F4CFF0AD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" y="2226614"/>
            <a:ext cx="9232256" cy="23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2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Testing a Finetuned Question-Answer BERT</a:t>
            </a:r>
            <a:endParaRPr lang="en-US"/>
          </a:p>
          <a:p>
            <a:endParaRPr lang="en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950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/>
              <a:t>Testing with more information on the same questions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👩🏽‍🔬: Haoyue Guan and Ammar Ahmed </a:t>
            </a:r>
            <a:r>
              <a:rPr lang="en" err="1"/>
              <a:t>Pallikonda</a:t>
            </a:r>
            <a:r>
              <a:rPr lang="en"/>
              <a:t> Latheef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29</a:t>
            </a:fld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6D67A4E7-C9D6-7DEA-B659-34B71901F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" y="1755707"/>
            <a:ext cx="9080338" cy="296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1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Ice Breaker 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 sz="3200"/>
              <a:t>What is one question you have about this paper? </a:t>
            </a:r>
            <a:endParaRPr lang="en-US" sz="2000"/>
          </a:p>
          <a:p>
            <a:pPr>
              <a:lnSpc>
                <a:spcPct val="114999"/>
              </a:lnSpc>
              <a:buNone/>
            </a:pPr>
            <a:r>
              <a:rPr lang="en-US" sz="3200"/>
              <a:t>What is one thing you want to hear more about? </a:t>
            </a:r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47CBDD-57DA-C96A-E06A-E7CAC95908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6E10-180A-142C-E74A-2AF93AC8564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6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BERT AS MASKED LANGUAGE MODEL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 b="1"/>
              <a:t>What is a Masked Language Model?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 b="1"/>
              <a:t>The masked language model </a:t>
            </a:r>
            <a:r>
              <a:rPr lang="en-US"/>
              <a:t>enables bidirectional learning of text by masking (hiding) a word in a sentence.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/>
              <a:t>In this scenario, forcing BERT to use words on either side of the masked word in both directions to predict the masked word.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👩🏽‍🔬: </a:t>
            </a:r>
            <a:r>
              <a:rPr lang="en-US"/>
              <a:t>Haoyue Guan and Ammar Ahmed </a:t>
            </a:r>
            <a:r>
              <a:rPr lang="en-US" err="1"/>
              <a:t>Pallikonda</a:t>
            </a:r>
            <a:r>
              <a:rPr lang="en-US"/>
              <a:t> Latheef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30</a:t>
            </a:fld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96B1E2F-F697-BFD8-C328-4C2130F94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71" y="2772805"/>
            <a:ext cx="4312482" cy="216036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BERT AS MASKED LANGUAGE MODEL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 b="1"/>
              <a:t>What is a Masked Language Model?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 b="1"/>
              <a:t>The masked language model </a:t>
            </a:r>
            <a:r>
              <a:rPr lang="en-US"/>
              <a:t>enables bidirectional learning of text by masking (hiding) a word in a sentence.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/>
              <a:t>In this scenario, forcing BERT to use words on either side of the masked word in both directions to predict the masked word.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👩🏽‍🔬: Haoyue Guan and Ammar Ahmed </a:t>
            </a:r>
            <a:r>
              <a:rPr lang="en" err="1"/>
              <a:t>Pallikonda</a:t>
            </a:r>
            <a:r>
              <a:rPr lang="en"/>
              <a:t> Latheef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31</a:t>
            </a:fld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5220D7-33FB-7CBD-1F66-6DECE553F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155" y="2737624"/>
            <a:ext cx="4612285" cy="23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6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BERT AS MASKED LANGUAGE MODEL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r>
              <a:rPr lang="en-US"/>
              <a:t>BERT was specifically trained on Wikipedia (~2.5B words) and Google’s </a:t>
            </a:r>
            <a:r>
              <a:rPr lang="en-US" err="1"/>
              <a:t>BooksCorpus</a:t>
            </a:r>
            <a:r>
              <a:rPr lang="en-US"/>
              <a:t> (~800M words)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r>
              <a:rPr lang="en-US"/>
              <a:t>A massive dataset of 3.3 Billion words has contributed to the training of BERT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r>
              <a:rPr lang="en-US"/>
              <a:t>The prediction of the masked word lacks reasoning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👩🏽‍🔬: </a:t>
            </a:r>
            <a:r>
              <a:rPr lang="en-US"/>
              <a:t>Haoyue Guan and Ammar Ahmed </a:t>
            </a:r>
            <a:r>
              <a:rPr lang="en-US" err="1"/>
              <a:t>Pallikonda</a:t>
            </a:r>
            <a:r>
              <a:rPr lang="en-US"/>
              <a:t> Latheef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5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BERT AS MASKED LANGUAGE MODEL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 b="1"/>
              <a:t>What is a Masked Language Model?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 b="1"/>
              <a:t>The masked language model </a:t>
            </a:r>
            <a:r>
              <a:rPr lang="en-US"/>
              <a:t>enables bidirectional learning of text by masking (hiding) a word in a sentence.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/>
              <a:t>In this scenario, forcing BERT to use words on either side of the masked word in both directions to predict the masked word.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👩🏽‍🔬: Haoyue Guan and Ammar Ahmed </a:t>
            </a:r>
            <a:r>
              <a:rPr lang="en" err="1"/>
              <a:t>Pallikonda</a:t>
            </a:r>
            <a:r>
              <a:rPr lang="en"/>
              <a:t> Latheef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33</a:t>
            </a:fld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96B1E2F-F697-BFD8-C328-4C2130F94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334" y="2761046"/>
            <a:ext cx="4312482" cy="21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Journey of BERT</a:t>
            </a:r>
            <a:endParaRPr lang="en-US"/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CBFE6F17-D072-4D2D-F569-581CF950F65F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990947-02BC-A157-9493-CFFD6BD58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455B-8981-87E1-A6DB-DFD8C01C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Last week...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110C-D612-A451-DB8A-D65B35044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What problem was RNN trying to solve?</a:t>
            </a:r>
          </a:p>
          <a:p>
            <a:pPr marL="342900" lvl="1" indent="0">
              <a:buNone/>
            </a:pPr>
            <a:endParaRPr lang="en-US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Google Shape;81;p16">
            <a:extLst>
              <a:ext uri="{FF2B5EF4-FFF2-40B4-BE49-F238E27FC236}">
                <a16:creationId xmlns:a16="http://schemas.microsoft.com/office/drawing/2014/main" id="{C83784EC-D089-93D2-45F7-9FF0212B3F86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6AED1DEC-BC94-B869-F8C8-CFB59617BC4C}"/>
              </a:ext>
            </a:extLst>
          </p:cNvPr>
          <p:cNvSpPr txBox="1">
            <a:spLocks noGrp="1"/>
          </p:cNvSpPr>
          <p:nvPr/>
        </p:nvSpPr>
        <p:spPr>
          <a:xfrm>
            <a:off x="307283" y="48882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047730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455B-8981-87E1-A6DB-DFD8C01C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Last week...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110C-D612-A451-DB8A-D65B35044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What problem was RNN trying to solve?</a:t>
            </a:r>
          </a:p>
          <a:p>
            <a:pPr lvl="1"/>
            <a:r>
              <a:rPr lang="en-US">
                <a:solidFill>
                  <a:schemeClr val="accent6">
                    <a:lumMod val="75000"/>
                  </a:schemeClr>
                </a:solidFill>
                <a:cs typeface="Calibri"/>
              </a:rPr>
              <a:t>Language Translation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Google Shape;81;p16">
            <a:extLst>
              <a:ext uri="{FF2B5EF4-FFF2-40B4-BE49-F238E27FC236}">
                <a16:creationId xmlns:a16="http://schemas.microsoft.com/office/drawing/2014/main" id="{98787465-C93D-8C76-433C-CABBFBC19782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54459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455B-8981-87E1-A6DB-DFD8C01C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Last week...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110C-D612-A451-DB8A-D65B35044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What problem was RNN trying to solve?</a:t>
            </a:r>
          </a:p>
          <a:p>
            <a:pPr lvl="1"/>
            <a:r>
              <a:rPr lang="en-US">
                <a:solidFill>
                  <a:schemeClr val="accent6">
                    <a:lumMod val="75000"/>
                  </a:schemeClr>
                </a:solidFill>
                <a:cs typeface="Calibri"/>
              </a:rPr>
              <a:t>Language Translation</a:t>
            </a:r>
          </a:p>
          <a:p>
            <a:r>
              <a:rPr lang="en-US">
                <a:cs typeface="Calibri"/>
              </a:rPr>
              <a:t>What were the issues with Recurrent Neural Networks?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2D0AC8DE-453D-60BF-5716-91AFED465A7F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  <p:pic>
        <p:nvPicPr>
          <p:cNvPr id="4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E185DD1-38D7-C17B-95AD-3235B1546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91" y="4350375"/>
            <a:ext cx="1145098" cy="7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1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455B-8981-87E1-A6DB-DFD8C01C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Last week...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110C-D612-A451-DB8A-D65B35044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What problem was RNN trying to solve?</a:t>
            </a:r>
          </a:p>
          <a:p>
            <a:pPr lvl="1"/>
            <a:r>
              <a:rPr lang="en-US">
                <a:solidFill>
                  <a:schemeClr val="accent6">
                    <a:lumMod val="75000"/>
                  </a:schemeClr>
                </a:solidFill>
                <a:cs typeface="Calibri"/>
              </a:rPr>
              <a:t>Language Translation</a:t>
            </a:r>
          </a:p>
          <a:p>
            <a:r>
              <a:rPr lang="en-US">
                <a:cs typeface="Calibri"/>
              </a:rPr>
              <a:t>What were the issues with Recurrent Neural Networks?</a:t>
            </a:r>
            <a:endParaRPr lang="en-US"/>
          </a:p>
          <a:p>
            <a:pPr lvl="1"/>
            <a:r>
              <a:rPr lang="en-US">
                <a:cs typeface="Calibri"/>
              </a:rPr>
              <a:t>"Recurrent computation is slow"</a:t>
            </a:r>
          </a:p>
          <a:p>
            <a:pPr lvl="1"/>
            <a:r>
              <a:rPr lang="en-US">
                <a:cs typeface="Calibri"/>
              </a:rPr>
              <a:t>Long sequences could result in parts of the input being forgotten.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FF0A3-8D7A-753B-FDD1-0457239AED95}"/>
              </a:ext>
            </a:extLst>
          </p:cNvPr>
          <p:cNvSpPr txBox="1"/>
          <p:nvPr/>
        </p:nvSpPr>
        <p:spPr>
          <a:xfrm>
            <a:off x="7217229" y="4833257"/>
            <a:ext cx="195942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Adopted from class slides</a:t>
            </a:r>
            <a:endParaRPr lang="en-US" sz="1050"/>
          </a:p>
        </p:txBody>
      </p:sp>
      <p:sp>
        <p:nvSpPr>
          <p:cNvPr id="6" name="Google Shape;81;p16">
            <a:extLst>
              <a:ext uri="{FF2B5EF4-FFF2-40B4-BE49-F238E27FC236}">
                <a16:creationId xmlns:a16="http://schemas.microsoft.com/office/drawing/2014/main" id="{F77D18F5-2E4D-4D59-FE4F-CBA18CF14357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26824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455B-8981-87E1-A6DB-DFD8C01C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Last week...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110C-D612-A451-DB8A-D65B35044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848361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What problem was RNN trying to solve</a:t>
            </a:r>
          </a:p>
          <a:p>
            <a:pPr lvl="1"/>
            <a:r>
              <a:rPr lang="en-US">
                <a:solidFill>
                  <a:schemeClr val="accent6">
                    <a:lumMod val="75000"/>
                  </a:schemeClr>
                </a:solidFill>
                <a:cs typeface="Calibri"/>
              </a:rPr>
              <a:t>Language Translation</a:t>
            </a:r>
          </a:p>
          <a:p>
            <a:r>
              <a:rPr lang="en-US">
                <a:cs typeface="Calibri"/>
              </a:rPr>
              <a:t>What were the issues with Recurrent Neural Networks?</a:t>
            </a:r>
            <a:endParaRPr lang="en-US"/>
          </a:p>
          <a:p>
            <a:pPr lvl="1"/>
            <a:r>
              <a:rPr lang="en-US">
                <a:cs typeface="Calibri"/>
              </a:rPr>
              <a:t>"Recurrent computation is slow"</a:t>
            </a:r>
          </a:p>
          <a:p>
            <a:pPr lvl="1"/>
            <a:r>
              <a:rPr lang="en-US">
                <a:cs typeface="Calibri"/>
              </a:rPr>
              <a:t>Long sequences could result in parts of the input being forgotten.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FF0A3-8D7A-753B-FDD1-0457239AED95}"/>
              </a:ext>
            </a:extLst>
          </p:cNvPr>
          <p:cNvSpPr txBox="1"/>
          <p:nvPr/>
        </p:nvSpPr>
        <p:spPr>
          <a:xfrm>
            <a:off x="7217229" y="4833257"/>
            <a:ext cx="195942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Adopted from class slides</a:t>
            </a:r>
            <a:endParaRPr lang="en-US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90B76D-2A99-A516-BD6D-4D13133EAD52}"/>
              </a:ext>
            </a:extLst>
          </p:cNvPr>
          <p:cNvSpPr txBox="1"/>
          <p:nvPr/>
        </p:nvSpPr>
        <p:spPr>
          <a:xfrm>
            <a:off x="2797629" y="3995057"/>
            <a:ext cx="3548743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70C0"/>
                </a:solidFill>
                <a:cs typeface="Calibri"/>
              </a:rPr>
              <a:t>Long Short-Term Memory Networks</a:t>
            </a:r>
            <a:endParaRPr lang="en-US" sz="1800" b="1">
              <a:solidFill>
                <a:srgbClr val="0070C0"/>
              </a:solidFill>
            </a:endParaRPr>
          </a:p>
        </p:txBody>
      </p:sp>
      <p:sp>
        <p:nvSpPr>
          <p:cNvPr id="7" name="Google Shape;81;p16">
            <a:extLst>
              <a:ext uri="{FF2B5EF4-FFF2-40B4-BE49-F238E27FC236}">
                <a16:creationId xmlns:a16="http://schemas.microsoft.com/office/drawing/2014/main" id="{B716663D-BF66-3C9F-42CB-B0721828F7A0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582712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01187e6a6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</a:t>
            </a:r>
            <a:endParaRPr/>
          </a:p>
        </p:txBody>
      </p:sp>
      <p:sp>
        <p:nvSpPr>
          <p:cNvPr id="67" name="Google Shape;67;g1501187e6a6_0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6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Transformers</a:t>
            </a:r>
            <a:endParaRPr b="1">
              <a:solidFill>
                <a:schemeClr val="accen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 instance of </a:t>
            </a:r>
            <a:r>
              <a:rPr lang="en">
                <a:solidFill>
                  <a:schemeClr val="accent1"/>
                </a:solidFill>
              </a:rPr>
              <a:t>Auto-Encoder</a:t>
            </a:r>
            <a:r>
              <a:rPr lang="en"/>
              <a:t> (an unsupervised learning technique)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Encoder</a:t>
            </a:r>
            <a:r>
              <a:rPr lang="en"/>
              <a:t>: Mapping from X-&gt;Z, aiming to understand the feature representation Z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Decoder</a:t>
            </a:r>
            <a:r>
              <a:rPr lang="en"/>
              <a:t>: Mapping from Z-&gt;X, inverse mapping for reconstruction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 encoder-decoder architecture built with </a:t>
            </a:r>
            <a:r>
              <a:rPr lang="en">
                <a:solidFill>
                  <a:schemeClr val="accent1"/>
                </a:solidFill>
              </a:rPr>
              <a:t>attention</a:t>
            </a:r>
            <a:r>
              <a:rPr lang="en"/>
              <a:t> modules</a:t>
            </a:r>
            <a:endParaRPr/>
          </a:p>
        </p:txBody>
      </p:sp>
      <p:sp>
        <p:nvSpPr>
          <p:cNvPr id="68" name="Google Shape;68;g1501187e6a6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9" name="Google Shape;69;g1501187e6a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200" y="1075663"/>
            <a:ext cx="2357044" cy="334069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1501187e6a6_0_0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None/>
            </a:pPr>
            <a:r>
              <a:rPr lang="en"/>
              <a:t>✍️: Ha, Isabel</a:t>
            </a:r>
            <a:endParaRPr/>
          </a:p>
        </p:txBody>
      </p:sp>
      <p:sp>
        <p:nvSpPr>
          <p:cNvPr id="71" name="Google Shape;71;g1501187e6a6_0_0"/>
          <p:cNvSpPr txBox="1"/>
          <p:nvPr/>
        </p:nvSpPr>
        <p:spPr>
          <a:xfrm>
            <a:off x="6034350" y="4474300"/>
            <a:ext cx="298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Ashish, 2017. Attention Is All You Need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22667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81D4-25A0-00DF-5225-64ECB2F1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LSTM?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31F62-29EA-87F4-A401-2AD9323B4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LSTM networks are even slower to train.</a:t>
            </a:r>
          </a:p>
          <a:p>
            <a:pPr lvl="1"/>
            <a:r>
              <a:rPr lang="en-US">
                <a:cs typeface="Calibri"/>
              </a:rPr>
              <a:t>Input data needs to be passed sequentially (one after the other). Words are passed in sequentially and are generated sequentially.</a:t>
            </a:r>
          </a:p>
          <a:p>
            <a:r>
              <a:rPr lang="en-US">
                <a:cs typeface="Calibri"/>
              </a:rPr>
              <a:t>We need input from the previous state to make any progress on the current state. </a:t>
            </a:r>
            <a:r>
              <a:rPr lang="en-US" b="1">
                <a:solidFill>
                  <a:srgbClr val="0070C0"/>
                </a:solidFill>
                <a:cs typeface="Calibri"/>
              </a:rPr>
              <a:t>This does not make use of today's GPU designed for parallelization.</a:t>
            </a:r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3E806C0A-572F-AC5A-9248-52C56A5E0DF5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491756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AE5C-9858-2E26-6105-8F9D9D7E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What Inspired BERT?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B5484FC2-CA9A-55AE-1DB8-F83610910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833" y="1287184"/>
            <a:ext cx="5830078" cy="2963882"/>
          </a:xfrm>
        </p:spPr>
      </p:pic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6C5C9A3D-ABF4-E6D8-5484-5853B9A383C4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550864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56" y="225575"/>
            <a:ext cx="8505000" cy="405000"/>
          </a:xfrm>
        </p:spPr>
        <p:txBody>
          <a:bodyPr>
            <a:normAutofit fontScale="90000"/>
          </a:bodyPr>
          <a:lstStyle/>
          <a:p>
            <a:r>
              <a:rPr lang="en-US"/>
              <a:t>Timeline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D2C9D1-5E8D-4ED2-989C-330D6753B965}"/>
              </a:ext>
            </a:extLst>
          </p:cNvPr>
          <p:cNvSpPr txBox="1"/>
          <p:nvPr/>
        </p:nvSpPr>
        <p:spPr>
          <a:xfrm>
            <a:off x="809099" y="2747050"/>
            <a:ext cx="971087" cy="1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</a:rPr>
              <a:t>LSTM</a:t>
            </a:r>
          </a:p>
        </p:txBody>
      </p:sp>
      <p:sp>
        <p:nvSpPr>
          <p:cNvPr id="113" name="Rectangle: Rounded Corners 112" title="Milestone Graphic">
            <a:extLst>
              <a:ext uri="{FF2B5EF4-FFF2-40B4-BE49-F238E27FC236}">
                <a16:creationId xmlns:a16="http://schemas.microsoft.com/office/drawing/2014/main" id="{3BC77ADA-7AD2-4DFC-9408-57E93582FC52}"/>
              </a:ext>
            </a:extLst>
          </p:cNvPr>
          <p:cNvSpPr/>
          <p:nvPr/>
        </p:nvSpPr>
        <p:spPr>
          <a:xfrm>
            <a:off x="809632" y="3067502"/>
            <a:ext cx="654917" cy="113341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Graphic 5" title="Milestone Flag">
            <a:extLst>
              <a:ext uri="{FF2B5EF4-FFF2-40B4-BE49-F238E27FC236}">
                <a16:creationId xmlns:a16="http://schemas.microsoft.com/office/drawing/2014/main" id="{CA3F94A4-2D7F-4B6C-83F0-52217E90B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525" t="18748" r="17129" b="44918"/>
          <a:stretch/>
        </p:blipFill>
        <p:spPr>
          <a:xfrm flipH="1">
            <a:off x="334773" y="2697652"/>
            <a:ext cx="430245" cy="3167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A9D4D8-9AC5-4EE6-B531-3E887152BA89}"/>
              </a:ext>
            </a:extLst>
          </p:cNvPr>
          <p:cNvSpPr/>
          <p:nvPr/>
        </p:nvSpPr>
        <p:spPr>
          <a:xfrm>
            <a:off x="486347" y="2766903"/>
            <a:ext cx="3129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</a:p>
        </p:txBody>
      </p:sp>
      <p:cxnSp>
        <p:nvCxnSpPr>
          <p:cNvPr id="186" name="Straight Connector 185" title="callout lines">
            <a:extLst>
              <a:ext uri="{FF2B5EF4-FFF2-40B4-BE49-F238E27FC236}">
                <a16:creationId xmlns:a16="http://schemas.microsoft.com/office/drawing/2014/main" id="{58C06FCD-B8D5-441F-8E12-DDC26E69D281}"/>
              </a:ext>
            </a:extLst>
          </p:cNvPr>
          <p:cNvCxnSpPr>
            <a:cxnSpLocks/>
          </p:cNvCxnSpPr>
          <p:nvPr/>
        </p:nvCxnSpPr>
        <p:spPr>
          <a:xfrm>
            <a:off x="885369" y="3429378"/>
            <a:ext cx="0" cy="754288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title="q lines">
            <a:extLst>
              <a:ext uri="{FF2B5EF4-FFF2-40B4-BE49-F238E27FC236}">
                <a16:creationId xmlns:a16="http://schemas.microsoft.com/office/drawing/2014/main" id="{095D6F0B-DF34-40DB-AB6A-1DF127E26984}"/>
              </a:ext>
            </a:extLst>
          </p:cNvPr>
          <p:cNvCxnSpPr>
            <a:cxnSpLocks/>
          </p:cNvCxnSpPr>
          <p:nvPr/>
        </p:nvCxnSpPr>
        <p:spPr>
          <a:xfrm>
            <a:off x="1856292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title="q lines">
            <a:extLst>
              <a:ext uri="{FF2B5EF4-FFF2-40B4-BE49-F238E27FC236}">
                <a16:creationId xmlns:a16="http://schemas.microsoft.com/office/drawing/2014/main" id="{4B8B0E64-F638-410E-B55B-23FF670F97FA}"/>
              </a:ext>
            </a:extLst>
          </p:cNvPr>
          <p:cNvCxnSpPr>
            <a:cxnSpLocks/>
          </p:cNvCxnSpPr>
          <p:nvPr/>
        </p:nvCxnSpPr>
        <p:spPr>
          <a:xfrm>
            <a:off x="2341754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2BD778E6-D334-4389-B4C0-6C793B6E1E82}"/>
              </a:ext>
            </a:extLst>
          </p:cNvPr>
          <p:cNvSpPr txBox="1"/>
          <p:nvPr/>
        </p:nvSpPr>
        <p:spPr>
          <a:xfrm>
            <a:off x="592489" y="4654569"/>
            <a:ext cx="826193" cy="1399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1735-1780, 1997</a:t>
            </a:r>
            <a:endParaRPr lang="en-US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8" name="Straight Connector 117" title="q lines">
            <a:extLst>
              <a:ext uri="{FF2B5EF4-FFF2-40B4-BE49-F238E27FC236}">
                <a16:creationId xmlns:a16="http://schemas.microsoft.com/office/drawing/2014/main" id="{35C4D3D7-7424-4459-8D25-38F63FBA31EE}"/>
              </a:ext>
            </a:extLst>
          </p:cNvPr>
          <p:cNvCxnSpPr>
            <a:cxnSpLocks/>
          </p:cNvCxnSpPr>
          <p:nvPr/>
        </p:nvCxnSpPr>
        <p:spPr>
          <a:xfrm>
            <a:off x="1370831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 title="Year Bar">
            <a:extLst>
              <a:ext uri="{FF2B5EF4-FFF2-40B4-BE49-F238E27FC236}">
                <a16:creationId xmlns:a16="http://schemas.microsoft.com/office/drawing/2014/main" id="{64E02AE9-6B6C-4B9C-ABBB-1E374B6CA82E}"/>
              </a:ext>
            </a:extLst>
          </p:cNvPr>
          <p:cNvSpPr/>
          <p:nvPr/>
        </p:nvSpPr>
        <p:spPr>
          <a:xfrm>
            <a:off x="860390" y="4512013"/>
            <a:ext cx="1929997" cy="123644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4" name="Straight Connector 113" title="q lines">
            <a:extLst>
              <a:ext uri="{FF2B5EF4-FFF2-40B4-BE49-F238E27FC236}">
                <a16:creationId xmlns:a16="http://schemas.microsoft.com/office/drawing/2014/main" id="{6016E7CE-6835-4BB0-AABB-1CAEE51E870C}"/>
              </a:ext>
            </a:extLst>
          </p:cNvPr>
          <p:cNvCxnSpPr>
            <a:cxnSpLocks/>
          </p:cNvCxnSpPr>
          <p:nvPr/>
        </p:nvCxnSpPr>
        <p:spPr>
          <a:xfrm>
            <a:off x="885369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64C8657-37CD-432B-AD71-7255D32855F5}"/>
              </a:ext>
            </a:extLst>
          </p:cNvPr>
          <p:cNvSpPr txBox="1"/>
          <p:nvPr/>
        </p:nvSpPr>
        <p:spPr>
          <a:xfrm>
            <a:off x="2756236" y="2462485"/>
            <a:ext cx="971087" cy="1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050" b="1">
                <a:solidFill>
                  <a:schemeClr val="tx1">
                    <a:lumMod val="75000"/>
                    <a:lumOff val="25000"/>
                  </a:schemeClr>
                </a:solidFill>
              </a:rPr>
              <a:t>Transformer</a:t>
            </a:r>
          </a:p>
        </p:txBody>
      </p:sp>
      <p:sp>
        <p:nvSpPr>
          <p:cNvPr id="139" name="Rectangle: Rounded Corners 138" title="Milestone Graphic">
            <a:extLst>
              <a:ext uri="{FF2B5EF4-FFF2-40B4-BE49-F238E27FC236}">
                <a16:creationId xmlns:a16="http://schemas.microsoft.com/office/drawing/2014/main" id="{96CB11CB-601A-42B3-A020-CB1A4A10F2CD}"/>
              </a:ext>
            </a:extLst>
          </p:cNvPr>
          <p:cNvSpPr/>
          <p:nvPr/>
        </p:nvSpPr>
        <p:spPr>
          <a:xfrm>
            <a:off x="2757722" y="2811474"/>
            <a:ext cx="654917" cy="11334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6" name="Graphic 145" title="Milestone Flag">
            <a:extLst>
              <a:ext uri="{FF2B5EF4-FFF2-40B4-BE49-F238E27FC236}">
                <a16:creationId xmlns:a16="http://schemas.microsoft.com/office/drawing/2014/main" id="{DA0FB088-A89A-4C96-A231-80240F537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525" t="18748" r="17129" b="44918"/>
          <a:stretch/>
        </p:blipFill>
        <p:spPr>
          <a:xfrm flipH="1">
            <a:off x="2285868" y="2407735"/>
            <a:ext cx="430245" cy="316787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0FD8-D770-40A8-8D3E-98968E17FD65}"/>
              </a:ext>
            </a:extLst>
          </p:cNvPr>
          <p:cNvSpPr/>
          <p:nvPr/>
        </p:nvSpPr>
        <p:spPr>
          <a:xfrm>
            <a:off x="2437442" y="2476987"/>
            <a:ext cx="3129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</a:p>
        </p:txBody>
      </p:sp>
      <p:cxnSp>
        <p:nvCxnSpPr>
          <p:cNvPr id="154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2827215" y="3149526"/>
            <a:ext cx="0" cy="1037538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 title="q lines">
            <a:extLst>
              <a:ext uri="{FF2B5EF4-FFF2-40B4-BE49-F238E27FC236}">
                <a16:creationId xmlns:a16="http://schemas.microsoft.com/office/drawing/2014/main" id="{8CEE23F6-603B-4DB5-A968-8F086AA2AF53}"/>
              </a:ext>
            </a:extLst>
          </p:cNvPr>
          <p:cNvCxnSpPr>
            <a:cxnSpLocks/>
          </p:cNvCxnSpPr>
          <p:nvPr/>
        </p:nvCxnSpPr>
        <p:spPr>
          <a:xfrm>
            <a:off x="3312677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9E24B3E5-9E8A-4B3A-ADB6-4481250B3F2A}"/>
              </a:ext>
            </a:extLst>
          </p:cNvPr>
          <p:cNvSpPr txBox="1"/>
          <p:nvPr/>
        </p:nvSpPr>
        <p:spPr>
          <a:xfrm>
            <a:off x="2579185" y="4653874"/>
            <a:ext cx="426758" cy="1768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2017</a:t>
            </a:r>
          </a:p>
        </p:txBody>
      </p:sp>
      <p:sp>
        <p:nvSpPr>
          <p:cNvPr id="189" name="Rectangle: Rounded Corners 188" title="Year Bar">
            <a:extLst>
              <a:ext uri="{FF2B5EF4-FFF2-40B4-BE49-F238E27FC236}">
                <a16:creationId xmlns:a16="http://schemas.microsoft.com/office/drawing/2014/main" id="{4216F653-445A-48AE-9E7F-2BCB19F1649E}"/>
              </a:ext>
            </a:extLst>
          </p:cNvPr>
          <p:cNvSpPr/>
          <p:nvPr/>
        </p:nvSpPr>
        <p:spPr>
          <a:xfrm>
            <a:off x="2813310" y="4512457"/>
            <a:ext cx="1929997" cy="12364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5" name="Straight Connector 114" title="q lines">
            <a:extLst>
              <a:ext uri="{FF2B5EF4-FFF2-40B4-BE49-F238E27FC236}">
                <a16:creationId xmlns:a16="http://schemas.microsoft.com/office/drawing/2014/main" id="{5C8E95F6-C78E-4027-9F74-5B2D4ABF6B49}"/>
              </a:ext>
            </a:extLst>
          </p:cNvPr>
          <p:cNvCxnSpPr>
            <a:cxnSpLocks/>
          </p:cNvCxnSpPr>
          <p:nvPr/>
        </p:nvCxnSpPr>
        <p:spPr>
          <a:xfrm>
            <a:off x="2827215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 title="callout lines">
            <a:extLst>
              <a:ext uri="{FF2B5EF4-FFF2-40B4-BE49-F238E27FC236}">
                <a16:creationId xmlns:a16="http://schemas.microsoft.com/office/drawing/2014/main" id="{975C6F4D-FEC6-41F0-80BD-1FBB84859CE0}"/>
              </a:ext>
            </a:extLst>
          </p:cNvPr>
          <p:cNvCxnSpPr>
            <a:cxnSpLocks/>
          </p:cNvCxnSpPr>
          <p:nvPr/>
        </p:nvCxnSpPr>
        <p:spPr>
          <a:xfrm>
            <a:off x="4769061" y="2747049"/>
            <a:ext cx="0" cy="1440015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6B7D43BB-DF0D-41B0-9DCD-3549C3FB8A5F}"/>
              </a:ext>
            </a:extLst>
          </p:cNvPr>
          <p:cNvSpPr txBox="1"/>
          <p:nvPr/>
        </p:nvSpPr>
        <p:spPr>
          <a:xfrm>
            <a:off x="5692018" y="1663294"/>
            <a:ext cx="971087" cy="1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</a:rPr>
              <a:t>BERT</a:t>
            </a:r>
          </a:p>
        </p:txBody>
      </p:sp>
      <p:sp>
        <p:nvSpPr>
          <p:cNvPr id="153" name="Rectangle: Rounded Corners 152" title="Milestone Graphic">
            <a:extLst>
              <a:ext uri="{FF2B5EF4-FFF2-40B4-BE49-F238E27FC236}">
                <a16:creationId xmlns:a16="http://schemas.microsoft.com/office/drawing/2014/main" id="{38F3D86E-C14B-426C-A1C2-F617DCE710E0}"/>
              </a:ext>
            </a:extLst>
          </p:cNvPr>
          <p:cNvSpPr/>
          <p:nvPr/>
        </p:nvSpPr>
        <p:spPr>
          <a:xfrm>
            <a:off x="5646514" y="1969085"/>
            <a:ext cx="654917" cy="1133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04" name="Graphic 203" title="Milestone Flag">
            <a:extLst>
              <a:ext uri="{FF2B5EF4-FFF2-40B4-BE49-F238E27FC236}">
                <a16:creationId xmlns:a16="http://schemas.microsoft.com/office/drawing/2014/main" id="{96E72D1D-BF19-49A2-88AC-95D475558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525" t="18748" r="17129" b="44918"/>
          <a:stretch/>
        </p:blipFill>
        <p:spPr>
          <a:xfrm flipH="1">
            <a:off x="5215946" y="1617749"/>
            <a:ext cx="430245" cy="316787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45C72C09-009E-41F7-9614-1F904BA501A6}"/>
              </a:ext>
            </a:extLst>
          </p:cNvPr>
          <p:cNvSpPr/>
          <p:nvPr/>
        </p:nvSpPr>
        <p:spPr>
          <a:xfrm>
            <a:off x="5394610" y="1687001"/>
            <a:ext cx="258725" cy="34624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</a:p>
        </p:txBody>
      </p:sp>
      <p:cxnSp>
        <p:nvCxnSpPr>
          <p:cNvPr id="52" name="Straight Connector 51" title="callout lines">
            <a:extLst>
              <a:ext uri="{FF2B5EF4-FFF2-40B4-BE49-F238E27FC236}">
                <a16:creationId xmlns:a16="http://schemas.microsoft.com/office/drawing/2014/main" id="{F54047B2-9C08-4A8C-A924-AA676C29FB41}"/>
              </a:ext>
            </a:extLst>
          </p:cNvPr>
          <p:cNvCxnSpPr>
            <a:cxnSpLocks/>
          </p:cNvCxnSpPr>
          <p:nvPr/>
        </p:nvCxnSpPr>
        <p:spPr>
          <a:xfrm>
            <a:off x="5739984" y="2329567"/>
            <a:ext cx="0" cy="1857497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 title="q lines">
            <a:extLst>
              <a:ext uri="{FF2B5EF4-FFF2-40B4-BE49-F238E27FC236}">
                <a16:creationId xmlns:a16="http://schemas.microsoft.com/office/drawing/2014/main" id="{1B503BE8-868F-4660-8AFA-BE353AB48B68}"/>
              </a:ext>
            </a:extLst>
          </p:cNvPr>
          <p:cNvCxnSpPr>
            <a:cxnSpLocks/>
          </p:cNvCxnSpPr>
          <p:nvPr/>
        </p:nvCxnSpPr>
        <p:spPr>
          <a:xfrm>
            <a:off x="6225446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3984115C-22F4-41EB-BF04-E71D3503F2B5}"/>
              </a:ext>
            </a:extLst>
          </p:cNvPr>
          <p:cNvSpPr txBox="1"/>
          <p:nvPr/>
        </p:nvSpPr>
        <p:spPr>
          <a:xfrm>
            <a:off x="4557094" y="4653365"/>
            <a:ext cx="426758" cy="1768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2019</a:t>
            </a:r>
          </a:p>
        </p:txBody>
      </p:sp>
      <p:cxnSp>
        <p:nvCxnSpPr>
          <p:cNvPr id="156" name="Straight Connector 155" title="q lines">
            <a:extLst>
              <a:ext uri="{FF2B5EF4-FFF2-40B4-BE49-F238E27FC236}">
                <a16:creationId xmlns:a16="http://schemas.microsoft.com/office/drawing/2014/main" id="{AB0F6D18-7A1E-4D91-B120-E2079E0DA1A7}"/>
              </a:ext>
            </a:extLst>
          </p:cNvPr>
          <p:cNvCxnSpPr>
            <a:cxnSpLocks/>
          </p:cNvCxnSpPr>
          <p:nvPr/>
        </p:nvCxnSpPr>
        <p:spPr>
          <a:xfrm>
            <a:off x="5254523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: Rounded Corners 189" title="Year Bar">
            <a:extLst>
              <a:ext uri="{FF2B5EF4-FFF2-40B4-BE49-F238E27FC236}">
                <a16:creationId xmlns:a16="http://schemas.microsoft.com/office/drawing/2014/main" id="{A39C3188-7311-466A-8363-02881CE1722D}"/>
              </a:ext>
            </a:extLst>
          </p:cNvPr>
          <p:cNvSpPr/>
          <p:nvPr/>
        </p:nvSpPr>
        <p:spPr>
          <a:xfrm>
            <a:off x="4766230" y="4507464"/>
            <a:ext cx="1929997" cy="1236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6" name="Straight Connector 115" title="q lines">
            <a:extLst>
              <a:ext uri="{FF2B5EF4-FFF2-40B4-BE49-F238E27FC236}">
                <a16:creationId xmlns:a16="http://schemas.microsoft.com/office/drawing/2014/main" id="{4DA2396D-B4BC-4F88-8123-D131FA8D902B}"/>
              </a:ext>
            </a:extLst>
          </p:cNvPr>
          <p:cNvCxnSpPr>
            <a:cxnSpLocks/>
          </p:cNvCxnSpPr>
          <p:nvPr/>
        </p:nvCxnSpPr>
        <p:spPr>
          <a:xfrm>
            <a:off x="4769061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 title="q lines">
            <a:extLst>
              <a:ext uri="{FF2B5EF4-FFF2-40B4-BE49-F238E27FC236}">
                <a16:creationId xmlns:a16="http://schemas.microsoft.com/office/drawing/2014/main" id="{9BE12822-D1FA-4F04-BA60-04815B2B1B4D}"/>
              </a:ext>
            </a:extLst>
          </p:cNvPr>
          <p:cNvCxnSpPr>
            <a:cxnSpLocks/>
          </p:cNvCxnSpPr>
          <p:nvPr/>
        </p:nvCxnSpPr>
        <p:spPr>
          <a:xfrm>
            <a:off x="5739984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 title="callout lines">
            <a:extLst>
              <a:ext uri="{FF2B5EF4-FFF2-40B4-BE49-F238E27FC236}">
                <a16:creationId xmlns:a16="http://schemas.microsoft.com/office/drawing/2014/main" id="{748624D8-A75F-4E91-B76D-0419E48EB017}"/>
              </a:ext>
            </a:extLst>
          </p:cNvPr>
          <p:cNvCxnSpPr>
            <a:cxnSpLocks/>
          </p:cNvCxnSpPr>
          <p:nvPr/>
        </p:nvCxnSpPr>
        <p:spPr>
          <a:xfrm>
            <a:off x="6710907" y="1234818"/>
            <a:ext cx="0" cy="2952246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C00C099A-E5BD-41FF-8EC5-D4F9E8C3CD9B}"/>
              </a:ext>
            </a:extLst>
          </p:cNvPr>
          <p:cNvSpPr txBox="1"/>
          <p:nvPr/>
        </p:nvSpPr>
        <p:spPr>
          <a:xfrm>
            <a:off x="7484659" y="1280404"/>
            <a:ext cx="971087" cy="1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CA" sz="1050">
                <a:solidFill>
                  <a:schemeClr val="tx1">
                    <a:lumMod val="75000"/>
                    <a:lumOff val="25000"/>
                  </a:schemeClr>
                </a:solidFill>
              </a:rPr>
              <a:t>Albert</a:t>
            </a:r>
            <a:endParaRPr lang="en-US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0" name="Rectangle: Rounded Corners 199" title="Milestone Graphic">
            <a:extLst>
              <a:ext uri="{FF2B5EF4-FFF2-40B4-BE49-F238E27FC236}">
                <a16:creationId xmlns:a16="http://schemas.microsoft.com/office/drawing/2014/main" id="{93D28DE4-454C-45F1-92B1-FC5788FD05B4}"/>
              </a:ext>
            </a:extLst>
          </p:cNvPr>
          <p:cNvSpPr/>
          <p:nvPr/>
        </p:nvSpPr>
        <p:spPr>
          <a:xfrm>
            <a:off x="7484467" y="1606116"/>
            <a:ext cx="654917" cy="11334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06" name="Graphic 205" title="Milestone Flag">
            <a:extLst>
              <a:ext uri="{FF2B5EF4-FFF2-40B4-BE49-F238E27FC236}">
                <a16:creationId xmlns:a16="http://schemas.microsoft.com/office/drawing/2014/main" id="{2D5B685C-02CD-4429-A7A2-BA82D2779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525" t="18748" r="17129" b="44918"/>
          <a:stretch/>
        </p:blipFill>
        <p:spPr>
          <a:xfrm flipH="1">
            <a:off x="7009568" y="1233331"/>
            <a:ext cx="430245" cy="316787"/>
          </a:xfrm>
          <a:prstGeom prst="rect">
            <a:avLst/>
          </a:prstGeom>
        </p:spPr>
      </p:pic>
      <p:sp>
        <p:nvSpPr>
          <p:cNvPr id="207" name="Rectangle 206">
            <a:extLst>
              <a:ext uri="{FF2B5EF4-FFF2-40B4-BE49-F238E27FC236}">
                <a16:creationId xmlns:a16="http://schemas.microsoft.com/office/drawing/2014/main" id="{9143747B-EDDD-4139-9EED-9297238BAD36}"/>
              </a:ext>
            </a:extLst>
          </p:cNvPr>
          <p:cNvSpPr/>
          <p:nvPr/>
        </p:nvSpPr>
        <p:spPr>
          <a:xfrm>
            <a:off x="7188232" y="1302583"/>
            <a:ext cx="258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05</a:t>
            </a:r>
          </a:p>
        </p:txBody>
      </p:sp>
      <p:cxnSp>
        <p:nvCxnSpPr>
          <p:cNvPr id="56" name="Straight Connector 55" title="callout lines">
            <a:extLst>
              <a:ext uri="{FF2B5EF4-FFF2-40B4-BE49-F238E27FC236}">
                <a16:creationId xmlns:a16="http://schemas.microsoft.com/office/drawing/2014/main" id="{D8CC268F-92F4-41DE-866F-F6BF296668DE}"/>
              </a:ext>
            </a:extLst>
          </p:cNvPr>
          <p:cNvCxnSpPr>
            <a:cxnSpLocks/>
          </p:cNvCxnSpPr>
          <p:nvPr/>
        </p:nvCxnSpPr>
        <p:spPr>
          <a:xfrm>
            <a:off x="7681830" y="2057805"/>
            <a:ext cx="0" cy="2129259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384B4D5E-DF22-4556-9F7B-E0627361D734}"/>
              </a:ext>
            </a:extLst>
          </p:cNvPr>
          <p:cNvSpPr txBox="1"/>
          <p:nvPr/>
        </p:nvSpPr>
        <p:spPr>
          <a:xfrm>
            <a:off x="6499270" y="4653365"/>
            <a:ext cx="426758" cy="1768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</a:p>
        </p:txBody>
      </p:sp>
      <p:cxnSp>
        <p:nvCxnSpPr>
          <p:cNvPr id="168" name="Straight Connector 167" title="q lines">
            <a:extLst>
              <a:ext uri="{FF2B5EF4-FFF2-40B4-BE49-F238E27FC236}">
                <a16:creationId xmlns:a16="http://schemas.microsoft.com/office/drawing/2014/main" id="{8E9F4AD8-209B-4EEC-A9BA-70788AD0F9CD}"/>
              </a:ext>
            </a:extLst>
          </p:cNvPr>
          <p:cNvCxnSpPr>
            <a:cxnSpLocks/>
          </p:cNvCxnSpPr>
          <p:nvPr/>
        </p:nvCxnSpPr>
        <p:spPr>
          <a:xfrm>
            <a:off x="8167286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 title="q lines">
            <a:extLst>
              <a:ext uri="{FF2B5EF4-FFF2-40B4-BE49-F238E27FC236}">
                <a16:creationId xmlns:a16="http://schemas.microsoft.com/office/drawing/2014/main" id="{50ED100A-CA03-4917-8145-C5BDF28B1587}"/>
              </a:ext>
            </a:extLst>
          </p:cNvPr>
          <p:cNvCxnSpPr>
            <a:cxnSpLocks/>
          </p:cNvCxnSpPr>
          <p:nvPr/>
        </p:nvCxnSpPr>
        <p:spPr>
          <a:xfrm>
            <a:off x="7196369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: Rounded Corners 190" title="Year Bar">
            <a:extLst>
              <a:ext uri="{FF2B5EF4-FFF2-40B4-BE49-F238E27FC236}">
                <a16:creationId xmlns:a16="http://schemas.microsoft.com/office/drawing/2014/main" id="{45AC82F1-31F7-4BDE-BF7C-2E9A090107E7}"/>
              </a:ext>
            </a:extLst>
          </p:cNvPr>
          <p:cNvSpPr/>
          <p:nvPr/>
        </p:nvSpPr>
        <p:spPr>
          <a:xfrm>
            <a:off x="6719150" y="4507907"/>
            <a:ext cx="1929997" cy="12364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9" name="Straight Connector 118" title="q lines">
            <a:extLst>
              <a:ext uri="{FF2B5EF4-FFF2-40B4-BE49-F238E27FC236}">
                <a16:creationId xmlns:a16="http://schemas.microsoft.com/office/drawing/2014/main" id="{B2F5D208-76CB-4E99-B318-4CFFE5BABDD1}"/>
              </a:ext>
            </a:extLst>
          </p:cNvPr>
          <p:cNvCxnSpPr>
            <a:cxnSpLocks/>
          </p:cNvCxnSpPr>
          <p:nvPr/>
        </p:nvCxnSpPr>
        <p:spPr>
          <a:xfrm>
            <a:off x="6710907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 title="q lines">
            <a:extLst>
              <a:ext uri="{FF2B5EF4-FFF2-40B4-BE49-F238E27FC236}">
                <a16:creationId xmlns:a16="http://schemas.microsoft.com/office/drawing/2014/main" id="{B7494A14-757D-4771-B974-AF9C4A42FDE7}"/>
              </a:ext>
            </a:extLst>
          </p:cNvPr>
          <p:cNvCxnSpPr>
            <a:cxnSpLocks/>
          </p:cNvCxnSpPr>
          <p:nvPr/>
        </p:nvCxnSpPr>
        <p:spPr>
          <a:xfrm>
            <a:off x="7681830" y="4059563"/>
            <a:ext cx="0" cy="124103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 descr="Time line">
            <a:extLst>
              <a:ext uri="{FF2B5EF4-FFF2-40B4-BE49-F238E27FC236}">
                <a16:creationId xmlns:a16="http://schemas.microsoft.com/office/drawing/2014/main" id="{0ECD7D0F-80D1-4D75-A17F-3E2E46570DE4}"/>
              </a:ext>
            </a:extLst>
          </p:cNvPr>
          <p:cNvCxnSpPr>
            <a:cxnSpLocks/>
          </p:cNvCxnSpPr>
          <p:nvPr/>
        </p:nvCxnSpPr>
        <p:spPr>
          <a:xfrm flipH="1">
            <a:off x="912628" y="4350278"/>
            <a:ext cx="7824558" cy="0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60D1ADC5-91FF-7341-88FE-CC2D8BA7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608" y="862684"/>
            <a:ext cx="2142981" cy="1083464"/>
          </a:xfrm>
          <a:prstGeom prst="rect">
            <a:avLst/>
          </a:prstGeom>
        </p:spPr>
      </p:pic>
      <p:pic>
        <p:nvPicPr>
          <p:cNvPr id="9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7AC5DE3-4CB7-2B0D-7171-072B0D238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446" y="560691"/>
            <a:ext cx="2349295" cy="733493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502826B2-C3AA-3348-61A8-8E27F6855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776" y="362047"/>
            <a:ext cx="2057400" cy="78665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6E84DBB-CB03-99FC-A9E5-1EEF76E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" y="1662267"/>
            <a:ext cx="2057400" cy="940210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D50C6CFC-F341-491B-3F1D-CB46139D8A56}"/>
              </a:ext>
            </a:extLst>
          </p:cNvPr>
          <p:cNvSpPr/>
          <p:nvPr/>
        </p:nvSpPr>
        <p:spPr>
          <a:xfrm>
            <a:off x="3047545" y="2007720"/>
            <a:ext cx="178209" cy="37485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" name="Google Shape;81;p16">
            <a:extLst>
              <a:ext uri="{FF2B5EF4-FFF2-40B4-BE49-F238E27FC236}">
                <a16:creationId xmlns:a16="http://schemas.microsoft.com/office/drawing/2014/main" id="{6F4A1B09-A598-67BB-E6C5-FA699B48568E}"/>
              </a:ext>
            </a:extLst>
          </p:cNvPr>
          <p:cNvSpPr txBox="1">
            <a:spLocks noGrp="1"/>
          </p:cNvSpPr>
          <p:nvPr/>
        </p:nvSpPr>
        <p:spPr>
          <a:xfrm>
            <a:off x="164329" y="4868071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569309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B5484FC2-CA9A-55AE-1DB8-F83610910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301" y="789427"/>
            <a:ext cx="5830078" cy="2963882"/>
          </a:xfrm>
        </p:spPr>
      </p:pic>
      <p:sp>
        <p:nvSpPr>
          <p:cNvPr id="3" name="Google Shape;81;p16">
            <a:extLst>
              <a:ext uri="{FF2B5EF4-FFF2-40B4-BE49-F238E27FC236}">
                <a16:creationId xmlns:a16="http://schemas.microsoft.com/office/drawing/2014/main" id="{EF1B5C43-C90E-262B-5C0F-80050B56858E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13182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F351142B-4B6F-F94F-370D-44EA4CCC3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4" t="37814" r="1280" b="3894"/>
          <a:stretch/>
        </p:blipFill>
        <p:spPr>
          <a:xfrm>
            <a:off x="3171204" y="1703697"/>
            <a:ext cx="1599010" cy="3145631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4B36C91E-80D4-C8DE-1B76-7EF8ED0D2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" t="6381" r="7991" b="-75"/>
          <a:stretch/>
        </p:blipFill>
        <p:spPr>
          <a:xfrm>
            <a:off x="4718426" y="224649"/>
            <a:ext cx="1487745" cy="4619215"/>
          </a:xfrm>
          <a:prstGeom prst="rect">
            <a:avLst/>
          </a:prstGeom>
        </p:spPr>
      </p:pic>
      <p:sp>
        <p:nvSpPr>
          <p:cNvPr id="9" name="Slide Title">
            <a:extLst>
              <a:ext uri="{FF2B5EF4-FFF2-40B4-BE49-F238E27FC236}">
                <a16:creationId xmlns:a16="http://schemas.microsoft.com/office/drawing/2014/main" id="{C65B9E4C-D8DE-1B0B-7C59-A1182410F647}"/>
              </a:ext>
            </a:extLst>
          </p:cNvPr>
          <p:cNvSpPr txBox="1">
            <a:spLocks/>
          </p:cNvSpPr>
          <p:nvPr/>
        </p:nvSpPr>
        <p:spPr>
          <a:xfrm>
            <a:off x="304595" y="338930"/>
            <a:ext cx="8505000" cy="405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Transformers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4AFF20-A860-8502-04A4-FCD60C280D0F}"/>
              </a:ext>
            </a:extLst>
          </p:cNvPr>
          <p:cNvSpPr txBox="1"/>
          <p:nvPr/>
        </p:nvSpPr>
        <p:spPr>
          <a:xfrm>
            <a:off x="6518673" y="2326884"/>
            <a:ext cx="1919135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/>
              <a:t>Input sequence can be passed in parallel</a:t>
            </a:r>
          </a:p>
        </p:txBody>
      </p:sp>
      <p:sp>
        <p:nvSpPr>
          <p:cNvPr id="4" name="Google Shape;81;p16">
            <a:extLst>
              <a:ext uri="{FF2B5EF4-FFF2-40B4-BE49-F238E27FC236}">
                <a16:creationId xmlns:a16="http://schemas.microsoft.com/office/drawing/2014/main" id="{8686B67E-DEF7-C0C1-F1F6-2C3485793E3D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576881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BE3A-0714-F66C-1027-1A952AFB6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Transformer - Input Embeddings and Positional Encoding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62ADF7-5AC2-AD5D-B440-FA200FBFA515}"/>
              </a:ext>
            </a:extLst>
          </p:cNvPr>
          <p:cNvSpPr txBox="1"/>
          <p:nvPr/>
        </p:nvSpPr>
        <p:spPr>
          <a:xfrm>
            <a:off x="627133" y="2351748"/>
            <a:ext cx="3145778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Input:</a:t>
            </a:r>
            <a:r>
              <a:rPr lang="en-US" sz="2400">
                <a:cs typeface="Calibri"/>
              </a:rPr>
              <a:t> I Love this Class</a:t>
            </a:r>
          </a:p>
        </p:txBody>
      </p:sp>
      <p:pic>
        <p:nvPicPr>
          <p:cNvPr id="7" name="Picture 7" descr="Chart, scatter chart, bubble chart&#10;&#10;Description automatically generated">
            <a:extLst>
              <a:ext uri="{FF2B5EF4-FFF2-40B4-BE49-F238E27FC236}">
                <a16:creationId xmlns:a16="http://schemas.microsoft.com/office/drawing/2014/main" id="{336D78A7-D328-A029-0E63-702EE6C1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9" t="5199" r="6085" b="3517"/>
          <a:stretch/>
        </p:blipFill>
        <p:spPr>
          <a:xfrm>
            <a:off x="4034632" y="1333872"/>
            <a:ext cx="4682423" cy="3017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0D4AD-BACC-3F60-1971-99E936C27DF7}"/>
              </a:ext>
            </a:extLst>
          </p:cNvPr>
          <p:cNvSpPr txBox="1"/>
          <p:nvPr/>
        </p:nvSpPr>
        <p:spPr>
          <a:xfrm>
            <a:off x="7469667" y="4557704"/>
            <a:ext cx="112277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  <a:hlinkClick r:id="rId4"/>
              </a:rPr>
              <a:t>Image Source</a:t>
            </a:r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C9BE99-4155-0502-2BE0-9C0AB7ABCAD2}"/>
              </a:ext>
            </a:extLst>
          </p:cNvPr>
          <p:cNvSpPr txBox="1"/>
          <p:nvPr/>
        </p:nvSpPr>
        <p:spPr>
          <a:xfrm>
            <a:off x="450120" y="2933363"/>
            <a:ext cx="349980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Goal: Word vectors with positional information</a:t>
            </a:r>
            <a:endParaRPr lang="en-US" sz="1050" b="1">
              <a:solidFill>
                <a:schemeClr val="accent6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1328D-FA65-08CC-B8F6-4811B5EFB8CE}"/>
              </a:ext>
            </a:extLst>
          </p:cNvPr>
          <p:cNvSpPr txBox="1"/>
          <p:nvPr/>
        </p:nvSpPr>
        <p:spPr>
          <a:xfrm>
            <a:off x="829435" y="1931972"/>
            <a:ext cx="252875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rgbClr val="C00000"/>
                </a:solidFill>
                <a:ea typeface="+mn-lt"/>
                <a:cs typeface="+mn-lt"/>
              </a:rPr>
              <a:t>Task: Translate English to Spanish</a:t>
            </a:r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9ED26-EE65-6602-1431-EB7C5151DE41}"/>
              </a:ext>
            </a:extLst>
          </p:cNvPr>
          <p:cNvSpPr txBox="1"/>
          <p:nvPr/>
        </p:nvSpPr>
        <p:spPr>
          <a:xfrm>
            <a:off x="7273636" y="4836496"/>
            <a:ext cx="167199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Adapted from </a:t>
            </a:r>
            <a:r>
              <a:rPr lang="en-US" sz="1050">
                <a:cs typeface="Calibri"/>
                <a:hlinkClick r:id="rId5"/>
              </a:rPr>
              <a:t>here</a:t>
            </a:r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4B1C4-1E2F-6BF2-A736-1BF658D8F9EE}"/>
              </a:ext>
            </a:extLst>
          </p:cNvPr>
          <p:cNvSpPr txBox="1"/>
          <p:nvPr/>
        </p:nvSpPr>
        <p:spPr>
          <a:xfrm>
            <a:off x="7221682" y="722640"/>
            <a:ext cx="17759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Group similar words closer to each other in an embedding space.</a:t>
            </a:r>
            <a:endParaRPr lang="en-US" sz="105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B4151D-9300-EEA1-ADA7-B915717866C7}"/>
              </a:ext>
            </a:extLst>
          </p:cNvPr>
          <p:cNvCxnSpPr/>
          <p:nvPr/>
        </p:nvCxnSpPr>
        <p:spPr>
          <a:xfrm flipH="1">
            <a:off x="8049588" y="1424440"/>
            <a:ext cx="173812" cy="4213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81;p16">
            <a:extLst>
              <a:ext uri="{FF2B5EF4-FFF2-40B4-BE49-F238E27FC236}">
                <a16:creationId xmlns:a16="http://schemas.microsoft.com/office/drawing/2014/main" id="{49D7F63B-2A15-A20E-4CCD-FA6776682691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997400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8A39-3D40-D78B-7F3D-AAAD256C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Transformer – Encoder Block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4D58C-7B66-EFD7-021F-F252BF90B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Multi-Headed Attention Layer</a:t>
            </a:r>
          </a:p>
          <a:p>
            <a:pPr lvl="1"/>
            <a:r>
              <a:rPr lang="en-US">
                <a:cs typeface="Calibri"/>
              </a:rPr>
              <a:t>What part of the input should I focus on?</a:t>
            </a:r>
          </a:p>
          <a:p>
            <a:pPr lvl="1"/>
            <a:r>
              <a:rPr lang="en-US" b="1">
                <a:cs typeface="Calibri"/>
              </a:rPr>
              <a:t>Self-attention:</a:t>
            </a:r>
            <a:r>
              <a:rPr lang="en-US">
                <a:cs typeface="Calibri"/>
              </a:rPr>
              <a:t> How relevant is the word in the sentence relevant to other words in the same sentence</a:t>
            </a:r>
          </a:p>
          <a:p>
            <a:pPr lvl="1"/>
            <a:r>
              <a:rPr lang="en-US">
                <a:cs typeface="Calibri"/>
              </a:rPr>
              <a:t>Example: I love this class</a:t>
            </a:r>
          </a:p>
          <a:p>
            <a:pPr lvl="2"/>
            <a:r>
              <a:rPr lang="en-US" b="1">
                <a:solidFill>
                  <a:schemeClr val="accent2">
                    <a:lumMod val="75000"/>
                  </a:schemeClr>
                </a:solidFill>
                <a:cs typeface="Calibri"/>
              </a:rPr>
              <a:t>I</a:t>
            </a:r>
            <a:r>
              <a:rPr lang="en-US" b="1">
                <a:cs typeface="Calibri"/>
              </a:rPr>
              <a:t> -&gt;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cs typeface="Calibri"/>
              </a:rPr>
              <a:t>I</a:t>
            </a:r>
            <a:r>
              <a:rPr lang="en-US" b="1">
                <a:cs typeface="Calibri"/>
              </a:rPr>
              <a:t> l</a:t>
            </a:r>
            <a:r>
              <a:rPr lang="en-US">
                <a:cs typeface="Calibri"/>
              </a:rPr>
              <a:t>ove this class</a:t>
            </a:r>
            <a:r>
              <a:rPr lang="en-US" b="1">
                <a:cs typeface="Calibri"/>
              </a:rPr>
              <a:t>.</a:t>
            </a:r>
            <a:r>
              <a:rPr lang="en-US">
                <a:cs typeface="Calibri"/>
              </a:rPr>
              <a:t>  -&gt; attention vector </a:t>
            </a:r>
            <a:r>
              <a:rPr lang="en-US">
                <a:ea typeface="+mn-lt"/>
                <a:cs typeface="+mn-lt"/>
              </a:rPr>
              <a:t>[0.12 0.54 0.43 0.02]</a:t>
            </a:r>
          </a:p>
          <a:p>
            <a:pPr lvl="2"/>
            <a:r>
              <a:rPr lang="en-US" b="1">
                <a:solidFill>
                  <a:schemeClr val="accent2">
                    <a:lumMod val="75000"/>
                  </a:schemeClr>
                </a:solidFill>
                <a:cs typeface="Calibri"/>
              </a:rPr>
              <a:t>Love</a:t>
            </a:r>
            <a:r>
              <a:rPr lang="en-US">
                <a:cs typeface="Calibri"/>
              </a:rPr>
              <a:t> -&gt; I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cs typeface="Calibri"/>
              </a:rPr>
              <a:t>love</a:t>
            </a:r>
            <a:r>
              <a:rPr lang="en-US">
                <a:cs typeface="Calibri"/>
              </a:rPr>
              <a:t> this class. -&gt; </a:t>
            </a:r>
            <a:r>
              <a:rPr lang="en-US">
                <a:ea typeface="+mn-lt"/>
                <a:cs typeface="+mn-lt"/>
              </a:rPr>
              <a:t>attention vector [0.08 0.61 0.87 0.52]</a:t>
            </a:r>
          </a:p>
          <a:p>
            <a:pPr lvl="3"/>
            <a:r>
              <a:rPr lang="en-US">
                <a:cs typeface="Calibri"/>
              </a:rPr>
              <a:t>This captures relationships between words in a sentence.</a:t>
            </a:r>
          </a:p>
          <a:p>
            <a:r>
              <a:rPr lang="en-US">
                <a:cs typeface="Calibri"/>
              </a:rPr>
              <a:t>Feed Forward Layer</a:t>
            </a:r>
          </a:p>
          <a:p>
            <a:pPr lvl="1"/>
            <a:r>
              <a:rPr lang="en-US">
                <a:cs typeface="Calibri"/>
              </a:rPr>
              <a:t>Feed forward nets that is applied to all attention vectors. It transforms the vectors to a way that can be interpreted by either another encoder or decoder.</a:t>
            </a:r>
          </a:p>
          <a:p>
            <a:pPr marL="3429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DAA1C-AFCC-8948-3A52-9617576CCBD6}"/>
              </a:ext>
            </a:extLst>
          </p:cNvPr>
          <p:cNvSpPr txBox="1"/>
          <p:nvPr/>
        </p:nvSpPr>
        <p:spPr>
          <a:xfrm>
            <a:off x="2817040" y="4673150"/>
            <a:ext cx="3914521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Goal: What is English? What is context?</a:t>
            </a:r>
            <a:endParaRPr lang="en-US" sz="1800" b="1">
              <a:solidFill>
                <a:schemeClr val="accent6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4BE04-2D76-8FB7-D034-8E379534DAC7}"/>
              </a:ext>
            </a:extLst>
          </p:cNvPr>
          <p:cNvSpPr txBox="1"/>
          <p:nvPr/>
        </p:nvSpPr>
        <p:spPr>
          <a:xfrm>
            <a:off x="7472008" y="4883727"/>
            <a:ext cx="167199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Adapted from </a:t>
            </a:r>
            <a:r>
              <a:rPr lang="en-US" sz="1050">
                <a:cs typeface="Calibri"/>
                <a:hlinkClick r:id="rId2"/>
              </a:rPr>
              <a:t>here</a:t>
            </a:r>
            <a:endParaRPr lang="en-US" sz="1050"/>
          </a:p>
        </p:txBody>
      </p:sp>
      <p:sp>
        <p:nvSpPr>
          <p:cNvPr id="9" name="Google Shape;81;p16">
            <a:extLst>
              <a:ext uri="{FF2B5EF4-FFF2-40B4-BE49-F238E27FC236}">
                <a16:creationId xmlns:a16="http://schemas.microsoft.com/office/drawing/2014/main" id="{1E701DFC-BB02-D65A-0CB2-38BF0835920F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289758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10D6-409D-D812-5D5E-85988589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Decoder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2A4DC-424B-5132-B70C-F74032DC0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4202"/>
            <a:ext cx="7886700" cy="3502091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>
                <a:cs typeface="Calibri"/>
              </a:rPr>
              <a:t>Spanish Input -&gt; Embed + Positional Encoding</a:t>
            </a:r>
          </a:p>
          <a:p>
            <a:r>
              <a:rPr lang="en-US">
                <a:cs typeface="Calibri"/>
              </a:rPr>
              <a:t>Self-attention: Creates attention vectors for every word in the Spanish sentence.</a:t>
            </a:r>
          </a:p>
          <a:p>
            <a:r>
              <a:rPr lang="en-US">
                <a:cs typeface="Calibri"/>
              </a:rPr>
              <a:t>The attention vectors here and the vectors from the encoder are passed into another (encoder-decoder) attention block. </a:t>
            </a:r>
          </a:p>
          <a:p>
            <a:pPr lvl="2"/>
            <a:r>
              <a:rPr lang="en-US">
                <a:cs typeface="Calibri"/>
              </a:rPr>
              <a:t>Determine how related they are to one another which is where the mapping happens.</a:t>
            </a:r>
          </a:p>
          <a:p>
            <a:pPr lvl="2"/>
            <a:r>
              <a:rPr lang="en-US">
                <a:cs typeface="Calibri"/>
              </a:rPr>
              <a:t>Essentially, the decoder learns How to English words map to Spanish words?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FC5D4-911E-2B49-2BA2-1ECC18EEC684}"/>
              </a:ext>
            </a:extLst>
          </p:cNvPr>
          <p:cNvSpPr txBox="1"/>
          <p:nvPr/>
        </p:nvSpPr>
        <p:spPr>
          <a:xfrm>
            <a:off x="2817040" y="4673150"/>
            <a:ext cx="3965096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Goal: What is Spanish? What is context?</a:t>
            </a:r>
            <a:endParaRPr lang="en-US" sz="1800" b="1">
              <a:solidFill>
                <a:schemeClr val="accent6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CB8B8-5037-0E79-0DD0-752A9DB534B7}"/>
              </a:ext>
            </a:extLst>
          </p:cNvPr>
          <p:cNvSpPr txBox="1"/>
          <p:nvPr/>
        </p:nvSpPr>
        <p:spPr>
          <a:xfrm>
            <a:off x="7273636" y="4836496"/>
            <a:ext cx="167199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Adapted from </a:t>
            </a:r>
            <a:r>
              <a:rPr lang="en-US" sz="1050">
                <a:cs typeface="Calibri"/>
                <a:hlinkClick r:id="rId3"/>
              </a:rPr>
              <a:t>here</a:t>
            </a:r>
            <a:endParaRPr lang="en-US" sz="1050"/>
          </a:p>
        </p:txBody>
      </p:sp>
      <p:sp>
        <p:nvSpPr>
          <p:cNvPr id="8" name="Google Shape;81;p16">
            <a:extLst>
              <a:ext uri="{FF2B5EF4-FFF2-40B4-BE49-F238E27FC236}">
                <a16:creationId xmlns:a16="http://schemas.microsoft.com/office/drawing/2014/main" id="{4BEEA66B-5D25-E205-90B0-5799FD6B27E9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588398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A6ADC-D35E-7B5D-B1AD-8EF22E9F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41301"/>
            <a:ext cx="8178800" cy="851803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050CDD-F284-6305-9140-980A6AA1D785}"/>
              </a:ext>
            </a:extLst>
          </p:cNvPr>
          <p:cNvSpPr txBox="1">
            <a:spLocks/>
          </p:cNvSpPr>
          <p:nvPr/>
        </p:nvSpPr>
        <p:spPr>
          <a:xfrm>
            <a:off x="482602" y="1121698"/>
            <a:ext cx="3006288" cy="329548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75">
                <a:cs typeface="Calibri"/>
              </a:rPr>
              <a:t>Models were trained on WMT 2014</a:t>
            </a:r>
            <a:endParaRPr lang="en-US" sz="2100"/>
          </a:p>
          <a:p>
            <a:pPr lvl="1"/>
            <a:r>
              <a:rPr lang="en-US" sz="975">
                <a:cs typeface="Calibri"/>
              </a:rPr>
              <a:t>English-German dataset with 4.5M sentence pairs</a:t>
            </a:r>
            <a:endParaRPr lang="en-US" sz="1800"/>
          </a:p>
          <a:p>
            <a:pPr lvl="1"/>
            <a:r>
              <a:rPr lang="en-US" sz="975">
                <a:cs typeface="Calibri"/>
              </a:rPr>
              <a:t>English-French dataset with 36M sentences</a:t>
            </a:r>
          </a:p>
          <a:p>
            <a:r>
              <a:rPr lang="en-US" sz="1275">
                <a:cs typeface="Calibri"/>
              </a:rPr>
              <a:t>Models trained on 8 Nvidia P100 GPUs</a:t>
            </a:r>
          </a:p>
          <a:p>
            <a:r>
              <a:rPr lang="en-US" sz="1275">
                <a:cs typeface="Calibri"/>
              </a:rPr>
              <a:t>BLEU Score:</a:t>
            </a:r>
          </a:p>
          <a:p>
            <a:pPr lvl="1"/>
            <a:r>
              <a:rPr lang="en-US" sz="975">
                <a:cs typeface="Calibri"/>
              </a:rPr>
              <a:t>Algorithm for evaluating the quality of text being translated.</a:t>
            </a:r>
          </a:p>
          <a:p>
            <a:endParaRPr lang="en-US" sz="1275">
              <a:cs typeface="Calibri"/>
            </a:endParaRPr>
          </a:p>
          <a:p>
            <a:endParaRPr lang="en-US" sz="1275">
              <a:cs typeface="Calibri"/>
            </a:endParaRPr>
          </a:p>
        </p:txBody>
      </p:sp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5203F648-BE15-7BCC-9761-82DEE1E42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7444" y="1147150"/>
            <a:ext cx="5431986" cy="2525453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5A2E38-986A-B7AB-117F-EB89DC93650B}"/>
              </a:ext>
            </a:extLst>
          </p:cNvPr>
          <p:cNvSpPr/>
          <p:nvPr/>
        </p:nvSpPr>
        <p:spPr>
          <a:xfrm>
            <a:off x="3944983" y="3130186"/>
            <a:ext cx="1743891" cy="3461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Google Shape;81;p16">
            <a:extLst>
              <a:ext uri="{FF2B5EF4-FFF2-40B4-BE49-F238E27FC236}">
                <a16:creationId xmlns:a16="http://schemas.microsoft.com/office/drawing/2014/main" id="{F4953CBF-2FDB-DFF9-9AB6-E5F52B4CE086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757512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F351142B-4B6F-F94F-370D-44EA4CCC3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4" t="37814" r="1280" b="3894"/>
          <a:stretch/>
        </p:blipFill>
        <p:spPr>
          <a:xfrm>
            <a:off x="1344264" y="997819"/>
            <a:ext cx="1599010" cy="314563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BEE7371-4B5D-6C27-F679-09549E62EE16}"/>
              </a:ext>
            </a:extLst>
          </p:cNvPr>
          <p:cNvCxnSpPr/>
          <p:nvPr/>
        </p:nvCxnSpPr>
        <p:spPr>
          <a:xfrm flipH="1">
            <a:off x="4558831" y="353915"/>
            <a:ext cx="29530" cy="4428629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lide Title">
            <a:extLst>
              <a:ext uri="{FF2B5EF4-FFF2-40B4-BE49-F238E27FC236}">
                <a16:creationId xmlns:a16="http://schemas.microsoft.com/office/drawing/2014/main" id="{14D36487-CED5-F10B-F27C-A3B568EA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515" y="318701"/>
            <a:ext cx="1414355" cy="405000"/>
          </a:xfrm>
        </p:spPr>
        <p:txBody>
          <a:bodyPr>
            <a:normAutofit fontScale="90000"/>
          </a:bodyPr>
          <a:lstStyle/>
          <a:p>
            <a:r>
              <a:rPr lang="en-US"/>
              <a:t>Encoder</a:t>
            </a:r>
          </a:p>
        </p:txBody>
      </p:sp>
      <p:sp>
        <p:nvSpPr>
          <p:cNvPr id="10" name="Slide Title">
            <a:extLst>
              <a:ext uri="{FF2B5EF4-FFF2-40B4-BE49-F238E27FC236}">
                <a16:creationId xmlns:a16="http://schemas.microsoft.com/office/drawing/2014/main" id="{EF2F83F7-C2E8-2DB8-A25A-9F8DB6BB7C75}"/>
              </a:ext>
            </a:extLst>
          </p:cNvPr>
          <p:cNvSpPr txBox="1">
            <a:spLocks/>
          </p:cNvSpPr>
          <p:nvPr/>
        </p:nvSpPr>
        <p:spPr>
          <a:xfrm>
            <a:off x="6149067" y="316677"/>
            <a:ext cx="1414355" cy="405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Decoder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301A1DF-A652-6CB0-B215-7872DCB7E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" t="6381" r="7991" b="-75"/>
          <a:stretch/>
        </p:blipFill>
        <p:spPr>
          <a:xfrm>
            <a:off x="6445364" y="724531"/>
            <a:ext cx="1191608" cy="3701798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BD18CA50-7F0C-7882-F7F1-87544F802DF2}"/>
              </a:ext>
            </a:extLst>
          </p:cNvPr>
          <p:cNvSpPr txBox="1"/>
          <p:nvPr/>
        </p:nvSpPr>
        <p:spPr>
          <a:xfrm>
            <a:off x="512147" y="4460609"/>
            <a:ext cx="3442207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Understands language and context</a:t>
            </a:r>
            <a:endParaRPr lang="en-US" b="1">
              <a:solidFill>
                <a:schemeClr val="accent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651F0A-946E-37E9-2005-89D98F44CA8F}"/>
              </a:ext>
            </a:extLst>
          </p:cNvPr>
          <p:cNvSpPr txBox="1"/>
          <p:nvPr/>
        </p:nvSpPr>
        <p:spPr>
          <a:xfrm>
            <a:off x="5131377" y="4460608"/>
            <a:ext cx="3442207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Understands language and context</a:t>
            </a:r>
            <a:endParaRPr lang="en-US" b="1">
              <a:solidFill>
                <a:schemeClr val="accent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1" name="Google Shape;81;p16">
            <a:extLst>
              <a:ext uri="{FF2B5EF4-FFF2-40B4-BE49-F238E27FC236}">
                <a16:creationId xmlns:a16="http://schemas.microsoft.com/office/drawing/2014/main" id="{A2B51DDB-7769-623A-30CA-C64A827E3C29}"/>
              </a:ext>
            </a:extLst>
          </p:cNvPr>
          <p:cNvSpPr txBox="1">
            <a:spLocks noGrp="1"/>
          </p:cNvSpPr>
          <p:nvPr/>
        </p:nvSpPr>
        <p:spPr>
          <a:xfrm>
            <a:off x="159606" y="4858625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77679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Problems and motivation</a:t>
            </a:r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Previous NLP pretrained techniques are </a:t>
            </a:r>
            <a:r>
              <a:rPr lang="en">
                <a:solidFill>
                  <a:srgbClr val="FF0000"/>
                </a:solidFill>
              </a:rPr>
              <a:t>unidirectional</a:t>
            </a:r>
            <a:r>
              <a:rPr lang="en"/>
              <a:t>, limit context understanding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Bi-directional LSTM is </a:t>
            </a:r>
            <a:r>
              <a:rPr lang="en">
                <a:solidFill>
                  <a:srgbClr val="FF0000"/>
                </a:solidFill>
              </a:rPr>
              <a:t>slow</a:t>
            </a:r>
            <a:r>
              <a:rPr lang="en"/>
              <a:t> and not actually bidirectional (only concat left-to-right and right-to-left, leading to lost context understanding)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to build a fast pretrained model, bidirectional, and preserve context understanding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=&gt;</a:t>
            </a:r>
            <a:r>
              <a:rPr lang="en" b="1">
                <a:solidFill>
                  <a:schemeClr val="accent1"/>
                </a:solidFill>
              </a:rPr>
              <a:t> Jacob, 2018. Bidirectional Encoder Representation from Transformer</a:t>
            </a:r>
            <a:r>
              <a:rPr lang="en"/>
              <a:t> (</a:t>
            </a:r>
            <a:r>
              <a:rPr lang="en" b="1">
                <a:solidFill>
                  <a:schemeClr val="accent1"/>
                </a:solidFill>
              </a:rPr>
              <a:t>BERT</a:t>
            </a:r>
            <a:r>
              <a:rPr lang="en"/>
              <a:t>):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 stack of multiple transformer encoders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BERT is a </a:t>
            </a:r>
            <a:r>
              <a:rPr lang="en" b="1"/>
              <a:t>fast</a:t>
            </a:r>
            <a:r>
              <a:rPr lang="en"/>
              <a:t> </a:t>
            </a:r>
            <a:r>
              <a:rPr lang="en" b="1"/>
              <a:t>bidirectional</a:t>
            </a:r>
            <a:r>
              <a:rPr lang="en"/>
              <a:t> model and </a:t>
            </a:r>
            <a:r>
              <a:rPr lang="en" b="1"/>
              <a:t>preserves</a:t>
            </a:r>
            <a:r>
              <a:rPr lang="en"/>
              <a:t> </a:t>
            </a:r>
            <a:r>
              <a:rPr lang="en" b="1"/>
              <a:t>context understanding</a:t>
            </a:r>
            <a:endParaRPr b="1"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None/>
            </a:pPr>
            <a:r>
              <a:rPr lang="en"/>
              <a:t>✍️: Ha, Isabel</a:t>
            </a: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193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F351142B-4B6F-F94F-370D-44EA4CCC3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4" t="37814" r="1280" b="3894"/>
          <a:stretch/>
        </p:blipFill>
        <p:spPr>
          <a:xfrm>
            <a:off x="182372" y="997819"/>
            <a:ext cx="1599010" cy="314563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BEE7371-4B5D-6C27-F679-09549E62EE16}"/>
              </a:ext>
            </a:extLst>
          </p:cNvPr>
          <p:cNvCxnSpPr/>
          <p:nvPr/>
        </p:nvCxnSpPr>
        <p:spPr>
          <a:xfrm flipH="1">
            <a:off x="4582447" y="127206"/>
            <a:ext cx="15361" cy="4830095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27E4871-6F64-3332-F8D2-0BEE57C7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4" t="37814" r="1280" b="3894"/>
          <a:stretch/>
        </p:blipFill>
        <p:spPr>
          <a:xfrm>
            <a:off x="2544234" y="967473"/>
            <a:ext cx="1599010" cy="3145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FC1A33-E344-B5CE-66A2-E2F29C05EE6A}"/>
              </a:ext>
            </a:extLst>
          </p:cNvPr>
          <p:cNvSpPr txBox="1"/>
          <p:nvPr/>
        </p:nvSpPr>
        <p:spPr>
          <a:xfrm>
            <a:off x="2103930" y="2093814"/>
            <a:ext cx="23264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chemeClr val="accent2">
                    <a:lumMod val="75000"/>
                  </a:schemeClr>
                </a:solidFill>
                <a:cs typeface="Calibri"/>
              </a:rPr>
              <a:t>+</a:t>
            </a:r>
            <a:endParaRPr lang="en-US" sz="3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Slide Title">
            <a:extLst>
              <a:ext uri="{FF2B5EF4-FFF2-40B4-BE49-F238E27FC236}">
                <a16:creationId xmlns:a16="http://schemas.microsoft.com/office/drawing/2014/main" id="{14D36487-CED5-F10B-F27C-A3B568EA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515" y="318701"/>
            <a:ext cx="1414355" cy="405000"/>
          </a:xfrm>
        </p:spPr>
        <p:txBody>
          <a:bodyPr>
            <a:normAutofit fontScale="90000"/>
          </a:bodyPr>
          <a:lstStyle/>
          <a:p>
            <a:r>
              <a:rPr lang="en-US"/>
              <a:t>Encoder</a:t>
            </a:r>
          </a:p>
        </p:txBody>
      </p:sp>
      <p:sp>
        <p:nvSpPr>
          <p:cNvPr id="10" name="Slide Title">
            <a:extLst>
              <a:ext uri="{FF2B5EF4-FFF2-40B4-BE49-F238E27FC236}">
                <a16:creationId xmlns:a16="http://schemas.microsoft.com/office/drawing/2014/main" id="{EF2F83F7-C2E8-2DB8-A25A-9F8DB6BB7C75}"/>
              </a:ext>
            </a:extLst>
          </p:cNvPr>
          <p:cNvSpPr txBox="1">
            <a:spLocks/>
          </p:cNvSpPr>
          <p:nvPr/>
        </p:nvSpPr>
        <p:spPr>
          <a:xfrm>
            <a:off x="6149067" y="316677"/>
            <a:ext cx="1414355" cy="405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Decoder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301A1DF-A652-6CB0-B215-7872DCB7E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" t="6381" r="7991" b="-75"/>
          <a:stretch/>
        </p:blipFill>
        <p:spPr>
          <a:xfrm>
            <a:off x="6341455" y="710362"/>
            <a:ext cx="1366364" cy="4244958"/>
          </a:xfrm>
          <a:prstGeom prst="rect">
            <a:avLst/>
          </a:prstGeom>
        </p:spPr>
      </p:pic>
      <p:sp>
        <p:nvSpPr>
          <p:cNvPr id="7" name="Google Shape;81;p16">
            <a:extLst>
              <a:ext uri="{FF2B5EF4-FFF2-40B4-BE49-F238E27FC236}">
                <a16:creationId xmlns:a16="http://schemas.microsoft.com/office/drawing/2014/main" id="{C9BA1620-CC75-6324-D52F-F61735A9670F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310555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E828-A838-90B5-1F57-B5C7F21B0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BERT - 2019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BC72F4-6ED0-0BB7-933F-C54F85742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492" y="1074631"/>
            <a:ext cx="7886700" cy="299543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91A668C-2E7E-044D-EB54-B009ED8EE189}"/>
              </a:ext>
            </a:extLst>
          </p:cNvPr>
          <p:cNvSpPr txBox="1">
            <a:spLocks/>
          </p:cNvSpPr>
          <p:nvPr/>
        </p:nvSpPr>
        <p:spPr>
          <a:xfrm>
            <a:off x="1532522" y="3741946"/>
            <a:ext cx="621731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>
                <a:cs typeface="Calibri Light"/>
              </a:rPr>
              <a:t>Bidirectional </a:t>
            </a:r>
            <a:r>
              <a:rPr lang="en-US" sz="2100" b="1">
                <a:cs typeface="Calibri Light"/>
              </a:rPr>
              <a:t>Encoder</a:t>
            </a:r>
            <a:r>
              <a:rPr lang="en-US" sz="2100">
                <a:cs typeface="Calibri Light"/>
              </a:rPr>
              <a:t> Representation from Transformer</a:t>
            </a:r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DA886D95-2306-F4B9-EE84-774AE560CC87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27292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E687-C1A8-A61C-6207-93D07CC4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ALBERT: A Lite BERT</a:t>
            </a:r>
            <a:endParaRPr lang="ja-JP" altLang="en-US" dirty="0">
              <a:ea typeface="游ゴシック Light"/>
              <a:cs typeface="Calibri Light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6CB31135-9744-F31B-D10C-C3717006E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 altLang="zh-CN">
                <a:ea typeface="等线"/>
              </a:rPr>
              <a:t>Why ALBERT</a:t>
            </a:r>
            <a:endParaRPr lang="en-US" altLang="zh-CN">
              <a:ea typeface="等线"/>
              <a:cs typeface="Calibri"/>
            </a:endParaRPr>
          </a:p>
          <a:p>
            <a:r>
              <a:rPr lang="en-US" altLang="zh-CN">
                <a:ea typeface="等线"/>
              </a:rPr>
              <a:t>How ALBERT works </a:t>
            </a:r>
            <a:endParaRPr lang="en-US" altLang="zh-CN">
              <a:ea typeface="等线"/>
              <a:cs typeface="Calibri"/>
            </a:endParaRPr>
          </a:p>
          <a:p>
            <a:r>
              <a:rPr lang="fr-CA" altLang="zh-CN">
                <a:ea typeface="等线"/>
              </a:rPr>
              <a:t>Performance </a:t>
            </a:r>
            <a:r>
              <a:rPr lang="en-US" altLang="zh-CN">
                <a:ea typeface="等线"/>
              </a:rPr>
              <a:t>ALBERT </a:t>
            </a:r>
            <a:r>
              <a:rPr lang="en-US" altLang="zh-CN" err="1">
                <a:ea typeface="等线"/>
              </a:rPr>
              <a:t>v.s</a:t>
            </a:r>
            <a:r>
              <a:rPr lang="en-US" altLang="zh-CN">
                <a:ea typeface="等线"/>
              </a:rPr>
              <a:t>. BERT</a:t>
            </a:r>
            <a:endParaRPr lang="en-US" altLang="zh-CN" b="1">
              <a:ea typeface="等线"/>
              <a:cs typeface="Calibri"/>
            </a:endParaRPr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9FD6A45E-12C6-1D48-1779-FCCAD229AB23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271930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9BD63-9A29-D8BA-7A02-41079604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Why ALBERT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71036C-AA26-30FB-D763-65EFD89BD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The problems in BERT:</a:t>
            </a:r>
          </a:p>
          <a:p>
            <a:pPr lvl="1"/>
            <a:r>
              <a:rPr lang="en-US" altLang="zh-CN"/>
              <a:t>Memory limitation</a:t>
            </a:r>
          </a:p>
          <a:p>
            <a:pPr lvl="2"/>
            <a:r>
              <a:rPr lang="en-US" altLang="zh-CN"/>
              <a:t>Model parallelization ✅</a:t>
            </a:r>
          </a:p>
          <a:p>
            <a:pPr lvl="2"/>
            <a:r>
              <a:rPr lang="en-US" altLang="zh-CN"/>
              <a:t>Clever management ✅</a:t>
            </a:r>
          </a:p>
          <a:p>
            <a:pPr lvl="1"/>
            <a:r>
              <a:rPr lang="en-US" altLang="zh-CN"/>
              <a:t>Communication overhead</a:t>
            </a:r>
            <a:endParaRPr lang="zh-CN" altLang="en-US"/>
          </a:p>
          <a:p>
            <a:pPr lvl="2"/>
            <a:r>
              <a:rPr lang="en-US" altLang="zh-CN"/>
              <a:t> ALBERT</a:t>
            </a:r>
            <a:r>
              <a:rPr lang="zh-CN" altLang="en-US"/>
              <a:t> </a:t>
            </a:r>
            <a:r>
              <a:rPr lang="en-US" altLang="zh-CN"/>
              <a:t>incorporates 2 parameter reduction techniques:</a:t>
            </a:r>
          </a:p>
          <a:p>
            <a:pPr lvl="3"/>
            <a:r>
              <a:rPr lang="en-US" altLang="zh-CN"/>
              <a:t>Factorized embedding parameterization</a:t>
            </a:r>
          </a:p>
          <a:p>
            <a:pPr lvl="3"/>
            <a:r>
              <a:rPr lang="en-US" altLang="zh-CN"/>
              <a:t>Cross layer parameter sharing</a:t>
            </a:r>
          </a:p>
          <a:p>
            <a:pPr lvl="1"/>
            <a:r>
              <a:rPr lang="en-US" altLang="zh-CN"/>
              <a:t>Next Sentence Prediction (NSP) ineffectiveness </a:t>
            </a:r>
          </a:p>
          <a:p>
            <a:pPr lvl="2"/>
            <a:r>
              <a:rPr lang="en-US" altLang="zh-CN"/>
              <a:t>Self-supervised loss for sentence-order prediction (SOP)</a:t>
            </a:r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223C1C75-E159-1F97-9945-C6D95CF92F77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578501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07F567-53EF-B8D0-A1D7-FA75A6D11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Factorized embedding parameterization</a:t>
            </a:r>
          </a:p>
          <a:p>
            <a:pPr lvl="1"/>
            <a:r>
              <a:rPr lang="en-US" altLang="zh-CN"/>
              <a:t>Recall BERT, XLNet, RoBERTa: </a:t>
            </a:r>
          </a:p>
          <a:p>
            <a:pPr lvl="2"/>
            <a:r>
              <a:rPr lang="en-US" altLang="zh-CN"/>
              <a:t>WordPiece Embedding Size E = Hidden Layer Size H</a:t>
            </a:r>
          </a:p>
          <a:p>
            <a:pPr lvl="1"/>
            <a:r>
              <a:rPr lang="en-US" altLang="zh-CN"/>
              <a:t>Question: </a:t>
            </a:r>
          </a:p>
          <a:p>
            <a:pPr lvl="2"/>
            <a:r>
              <a:rPr lang="en-US" altLang="zh-CN"/>
              <a:t>E: context independent </a:t>
            </a:r>
          </a:p>
          <a:p>
            <a:pPr lvl="2"/>
            <a:r>
              <a:rPr lang="en-US" altLang="zh-CN"/>
              <a:t>H: context dependent</a:t>
            </a:r>
          </a:p>
          <a:p>
            <a:pPr lvl="1"/>
            <a:r>
              <a:rPr lang="en-US" altLang="zh-CN"/>
              <a:t>Reduce Embedding Parameters</a:t>
            </a:r>
          </a:p>
          <a:p>
            <a:pPr lvl="2"/>
            <a:r>
              <a:rPr lang="en-US" altLang="zh-CN"/>
              <a:t>First project one-hot vectors into a lower dimensional embedding size E</a:t>
            </a:r>
          </a:p>
          <a:p>
            <a:pPr lvl="2"/>
            <a:r>
              <a:rPr lang="en-US" altLang="zh-CN"/>
              <a:t>Then project it into hidden space</a:t>
            </a:r>
          </a:p>
          <a:p>
            <a:pPr lvl="2"/>
            <a:r>
              <a:rPr lang="en-US" altLang="zh-CN"/>
              <a:t>O(V</a:t>
            </a:r>
            <a:r>
              <a:rPr lang="zh-CN" altLang="en-US"/>
              <a:t>*</a:t>
            </a:r>
            <a:r>
              <a:rPr lang="en-US" altLang="zh-CN"/>
              <a:t>H) ➡️</a:t>
            </a:r>
            <a:r>
              <a:rPr lang="zh-CN" altLang="en-US"/>
              <a:t> </a:t>
            </a:r>
            <a:r>
              <a:rPr lang="en-US" altLang="zh-CN"/>
              <a:t>O(V*E+E*H)</a:t>
            </a:r>
          </a:p>
          <a:p>
            <a:pPr lvl="2"/>
            <a:r>
              <a:rPr lang="en-US" altLang="zh-CN"/>
              <a:t>E: 64, 128(best), 256, 768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8158CC1-12BA-80A8-5A03-A1C782107E9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68580" tIns="34290" rIns="68580" bIns="3429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How ALBERT works</a:t>
            </a:r>
            <a:endParaRPr lang="zh-CN" altLang="en-US"/>
          </a:p>
        </p:txBody>
      </p:sp>
      <p:sp>
        <p:nvSpPr>
          <p:cNvPr id="4" name="Google Shape;81;p16">
            <a:extLst>
              <a:ext uri="{FF2B5EF4-FFF2-40B4-BE49-F238E27FC236}">
                <a16:creationId xmlns:a16="http://schemas.microsoft.com/office/drawing/2014/main" id="{0940F12C-D1DE-61F7-9700-24AB951A9DAD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836752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8500C7-7803-FF1A-C4C5-A02419B3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How ALBERT works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804F9F-BD42-8C9A-7985-ADBF5931A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Cross-layer parameter sharing</a:t>
            </a:r>
          </a:p>
          <a:p>
            <a:pPr lvl="1"/>
            <a:r>
              <a:rPr lang="en-US" altLang="zh-CN"/>
              <a:t>Share all parameters across layers</a:t>
            </a:r>
          </a:p>
          <a:p>
            <a:pPr lvl="1"/>
            <a:r>
              <a:rPr lang="en-US" altLang="zh-CN"/>
              <a:t>Prevent the parameter from growth with the depth of network</a:t>
            </a:r>
          </a:p>
          <a:p>
            <a:pPr lvl="1"/>
            <a:r>
              <a:rPr lang="en-US" altLang="zh-CN"/>
              <a:t>Weight-sharing has an effect on stabilizing </a:t>
            </a:r>
            <a:r>
              <a:rPr lang="fr-CA" altLang="zh-CN"/>
              <a:t>n</a:t>
            </a:r>
            <a:r>
              <a:rPr lang="en-US" altLang="zh-CN" err="1"/>
              <a:t>etwork</a:t>
            </a:r>
            <a:r>
              <a:rPr lang="en-US" altLang="zh-CN"/>
              <a:t> parameters </a:t>
            </a:r>
            <a:endParaRPr lang="zh-CN" altLang="en-US"/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F40D0288-80A3-58D5-089E-B410AB9087FA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37006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4D1900-45A9-EEB9-DBBB-EDE90E991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Inter-sentence coherence loss</a:t>
            </a:r>
          </a:p>
          <a:p>
            <a:pPr lvl="1"/>
            <a:r>
              <a:rPr lang="en-US" altLang="zh-CN"/>
              <a:t>Why NSP ineffectiveness </a:t>
            </a:r>
          </a:p>
          <a:p>
            <a:pPr lvl="2"/>
            <a:r>
              <a:rPr lang="en-US" altLang="zh-CN"/>
              <a:t>Lack of difficulty as a task</a:t>
            </a:r>
          </a:p>
          <a:p>
            <a:pPr lvl="3"/>
            <a:r>
              <a:rPr lang="en-US" altLang="zh-CN"/>
              <a:t>NSP conflates topic prediction and coherence prediction in a single task</a:t>
            </a:r>
          </a:p>
          <a:p>
            <a:pPr lvl="3"/>
            <a:r>
              <a:rPr lang="en-US" altLang="zh-CN"/>
              <a:t>Topic prediction is much easier</a:t>
            </a:r>
          </a:p>
          <a:p>
            <a:pPr lvl="1"/>
            <a:r>
              <a:rPr lang="en-US" altLang="zh-CN"/>
              <a:t>ALBERT: sentence order prediction (SOP) loss</a:t>
            </a:r>
          </a:p>
          <a:p>
            <a:pPr lvl="2"/>
            <a:r>
              <a:rPr lang="en-US" altLang="zh-CN"/>
              <a:t>Avoid topic prediction </a:t>
            </a:r>
          </a:p>
          <a:p>
            <a:pPr lvl="2"/>
            <a:r>
              <a:rPr lang="en-US" altLang="zh-CN"/>
              <a:t>Focuses on modeling inter-sentence coherence</a:t>
            </a:r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5180265-C176-3D4E-B8E0-818D6B0214B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68580" tIns="34290" rIns="68580" bIns="3429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How ALBERT works</a:t>
            </a:r>
            <a:endParaRPr lang="zh-CN" altLang="en-US"/>
          </a:p>
        </p:txBody>
      </p:sp>
      <p:sp>
        <p:nvSpPr>
          <p:cNvPr id="4" name="Google Shape;81;p16">
            <a:extLst>
              <a:ext uri="{FF2B5EF4-FFF2-40B4-BE49-F238E27FC236}">
                <a16:creationId xmlns:a16="http://schemas.microsoft.com/office/drawing/2014/main" id="{81E7900A-66E7-3A95-6F08-57AA59EF57CB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115910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4F8C44-AC23-1BFB-3877-B4489FB67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750"/>
              </a:spcBef>
            </a:pPr>
            <a:r>
              <a:rPr lang="en-US" altLang="zh-CN">
                <a:ea typeface="等线 Light"/>
              </a:rPr>
              <a:t>Performance ALBERT </a:t>
            </a:r>
            <a:r>
              <a:rPr lang="fr-CA" altLang="zh-CN" err="1">
                <a:ea typeface="等线 Light"/>
              </a:rPr>
              <a:t>v.s</a:t>
            </a:r>
            <a:r>
              <a:rPr lang="fr-CA" altLang="zh-CN">
                <a:ea typeface="等线 Light"/>
              </a:rPr>
              <a:t>. BERT</a:t>
            </a:r>
            <a:br>
              <a:rPr lang="en-US"/>
            </a:br>
            <a:r>
              <a:rPr lang="en-US">
                <a:ea typeface="+mj-lt"/>
                <a:cs typeface="+mj-lt"/>
              </a:rPr>
              <a:t>Factorized embedding parameterization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F864BA0-BF9F-E33B-A8B9-33DB968AA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720087"/>
            <a:ext cx="7886700" cy="2561768"/>
          </a:xfrm>
        </p:spPr>
      </p:pic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5D065CC5-6973-1193-424A-EB64683C4312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12505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F2EBFFF-A737-B286-FE63-831B3CC10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75560"/>
            <a:ext cx="7886700" cy="3050822"/>
          </a:xfr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A62DC9D-9DAF-BFFF-E9C4-20CB8CFF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zh-CN">
                <a:ea typeface="等线 Light"/>
              </a:rPr>
              <a:t>Performance ALBERT </a:t>
            </a:r>
            <a:r>
              <a:rPr lang="fr-CA" altLang="zh-CN" err="1">
                <a:ea typeface="等线 Light"/>
              </a:rPr>
              <a:t>v.s</a:t>
            </a:r>
            <a:r>
              <a:rPr lang="fr-CA" altLang="zh-CN">
                <a:ea typeface="等线 Light"/>
              </a:rPr>
              <a:t>. BERT</a:t>
            </a:r>
            <a:br>
              <a:rPr lang="en-US"/>
            </a:br>
            <a:r>
              <a:rPr lang="fr-CA" altLang="zh-CN">
                <a:ea typeface="等线 Light"/>
                <a:cs typeface="Calibri Light"/>
              </a:rPr>
              <a:t>Cross-layer </a:t>
            </a:r>
            <a:r>
              <a:rPr lang="fr-CA" altLang="zh-CN" err="1">
                <a:ea typeface="等线 Light"/>
                <a:cs typeface="Calibri Light"/>
              </a:rPr>
              <a:t>parameter</a:t>
            </a:r>
            <a:r>
              <a:rPr lang="fr-CA" altLang="zh-CN">
                <a:ea typeface="等线 Light"/>
                <a:cs typeface="Calibri Light"/>
              </a:rPr>
              <a:t> sharing</a:t>
            </a:r>
            <a:endParaRPr lang="zh-CN" altLang="en-US"/>
          </a:p>
        </p:txBody>
      </p:sp>
      <p:sp>
        <p:nvSpPr>
          <p:cNvPr id="4" name="Google Shape;81;p16">
            <a:extLst>
              <a:ext uri="{FF2B5EF4-FFF2-40B4-BE49-F238E27FC236}">
                <a16:creationId xmlns:a16="http://schemas.microsoft.com/office/drawing/2014/main" id="{EEAAAF5F-9C61-212A-8B19-7737CA03E391}"/>
              </a:ext>
            </a:extLst>
          </p:cNvPr>
          <p:cNvSpPr txBox="1">
            <a:spLocks noGrp="1"/>
          </p:cNvSpPr>
          <p:nvPr/>
        </p:nvSpPr>
        <p:spPr>
          <a:xfrm>
            <a:off x="154883" y="4735823"/>
            <a:ext cx="2366325" cy="3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●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○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rbel"/>
              <a:buChar char="■"/>
              <a:defRPr sz="1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spcAft>
                <a:spcPts val="900"/>
              </a:spcAft>
              <a:buClr>
                <a:schemeClr val="dk1"/>
              </a:buClr>
              <a:buSzPts val="1100"/>
              <a:buNone/>
            </a:pPr>
            <a:r>
              <a:rPr lang="en" sz="1050"/>
              <a:t>🏺: Ayo Ajayi and </a:t>
            </a:r>
            <a:r>
              <a:rPr lang="en" sz="1050" err="1"/>
              <a:t>Yongrui</a:t>
            </a:r>
            <a:r>
              <a:rPr lang="en" sz="1050"/>
              <a:t> Qi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675661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High Level BERT overview  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AutoNum type="arabicPeriod"/>
            </a:pPr>
            <a:r>
              <a:rPr lang="en-US">
                <a:solidFill>
                  <a:schemeClr val="tx1"/>
                </a:solidFill>
                <a:latin typeface="Calibri"/>
              </a:rPr>
              <a:t>BERT uses attention based mechanism to learn contextual relations within NLP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  <a:buAutoNum type="arabicPeriod"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AutoNum type="arabicPeriod"/>
            </a:pPr>
            <a:r>
              <a:rPr lang="en-US">
                <a:solidFill>
                  <a:schemeClr val="tx1"/>
                </a:solidFill>
                <a:latin typeface="Calibri"/>
              </a:rPr>
              <a:t>An encoder reads the text and works with it bidirectionally </a:t>
            </a:r>
          </a:p>
          <a:p>
            <a:pPr>
              <a:lnSpc>
                <a:spcPct val="114999"/>
              </a:lnSpc>
              <a:buAutoNum type="arabicPeriod"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AutoNum type="arabicPeriod"/>
            </a:pPr>
            <a:r>
              <a:rPr lang="en-US">
                <a:solidFill>
                  <a:schemeClr val="tx1"/>
                </a:solidFill>
                <a:latin typeface="Calibri"/>
              </a:rPr>
              <a:t>Bert is trained using masked tokens for 15% of the words and via next sentence prediction </a:t>
            </a: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en"/>
              <a:t>🔭: Muzzi </a:t>
            </a:r>
            <a:r>
              <a:rPr lang="en" err="1"/>
              <a:t>Godil</a:t>
            </a:r>
            <a:r>
              <a:rPr lang="en"/>
              <a:t> 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0B31DD-EFEC-D166-8D5C-C694057DFE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Method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Overview of two steps of training BERT:</a:t>
            </a:r>
            <a:endParaRPr/>
          </a:p>
          <a:p>
            <a:pPr marL="457200" lvl="0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Pre-training: 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Goal: </a:t>
            </a:r>
            <a:r>
              <a:rPr lang="en" b="1"/>
              <a:t>Understanding</a:t>
            </a:r>
            <a:r>
              <a:rPr lang="en"/>
              <a:t> features in representation space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Trains model on unlabeled data over different pre-training tasks (</a:t>
            </a:r>
            <a:r>
              <a:rPr lang="en" b="1"/>
              <a:t>Self-supervised learning</a:t>
            </a:r>
            <a:r>
              <a:rPr lang="en"/>
              <a:t>)</a:t>
            </a:r>
            <a:endParaRPr/>
          </a:p>
          <a:p>
            <a:pPr marL="457200" lvl="0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Fine-tuning: 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Goal: Make pre-trained model </a:t>
            </a:r>
            <a:r>
              <a:rPr lang="en" b="1"/>
              <a:t>usable</a:t>
            </a:r>
            <a:r>
              <a:rPr lang="en"/>
              <a:t> in </a:t>
            </a:r>
            <a:r>
              <a:rPr lang="en" b="1"/>
              <a:t>downstream tasks</a:t>
            </a:r>
            <a:endParaRPr b="1"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Initialized with pre-trained model parameters</a:t>
            </a:r>
            <a:endParaRPr/>
          </a:p>
          <a:p>
            <a:pPr marL="91440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Fine-tuned model parameters using labeled data from downstream tasks</a:t>
            </a:r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2000"/>
              <a:buNone/>
            </a:pPr>
            <a:r>
              <a:rPr lang="en"/>
              <a:t>✍️: Ha, Isabel</a:t>
            </a:r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88" name="Google Shape;8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690" y="3447975"/>
            <a:ext cx="3235510" cy="13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"/>
          <p:cNvSpPr txBox="1"/>
          <p:nvPr/>
        </p:nvSpPr>
        <p:spPr>
          <a:xfrm>
            <a:off x="1836600" y="4761375"/>
            <a:ext cx="547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91273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051-2482-BE64-E43B-B662BBE7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A20C3-5AD4-DFB1-855C-00B442651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38CBF-8872-F829-D309-ACA3180B36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99130-0E8A-FC57-1411-9868FBAE27F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"/>
              <a:t>🔭: Muzzi </a:t>
            </a:r>
            <a:r>
              <a:rPr lang="en" err="1"/>
              <a:t>Godil</a:t>
            </a:r>
            <a:r>
              <a:rPr lang="en"/>
              <a:t> </a:t>
            </a: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D6D91B44-352B-338A-F856-D7C04CFB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16" y="193459"/>
            <a:ext cx="3554989" cy="241213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2094F8B-5912-DD80-365B-C24638B5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536" y="2764097"/>
            <a:ext cx="4847358" cy="15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284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4604-CC94-9EBA-87E5-EAE46A17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BD58-63CA-25C2-7FF2-2E8B1E583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600">
                <a:solidFill>
                  <a:schemeClr val="tx1"/>
                </a:solidFill>
                <a:latin typeface="Arial"/>
              </a:rPr>
              <a:t>- BERT is too big </a:t>
            </a:r>
            <a:endParaRPr lang="en-US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600">
              <a:solidFill>
                <a:schemeClr val="tx1"/>
              </a:solidFill>
              <a:latin typeface="Arial"/>
            </a:endParaRPr>
          </a:p>
          <a:p>
            <a:pPr marL="114300" indent="0">
              <a:lnSpc>
                <a:spcPct val="114999"/>
              </a:lnSpc>
              <a:buNone/>
            </a:pPr>
            <a:r>
              <a:rPr lang="en-US" sz="1600">
                <a:solidFill>
                  <a:schemeClr val="tx1"/>
                </a:solidFill>
                <a:latin typeface="Arial"/>
              </a:rPr>
              <a:t>- Bert uses roughly 110 million parameters for its base form which means it take a long time to train , the larger form of BERT has 340 million parameters.</a:t>
            </a:r>
          </a:p>
          <a:p>
            <a:pPr marL="114300" indent="0">
              <a:lnSpc>
                <a:spcPct val="114999"/>
              </a:lnSpc>
              <a:buNone/>
            </a:pPr>
            <a:endParaRPr lang="en-US" sz="1600">
              <a:solidFill>
                <a:schemeClr val="tx1"/>
              </a:solidFill>
              <a:latin typeface="Arial"/>
            </a:endParaRPr>
          </a:p>
          <a:p>
            <a:pPr marL="114300" indent="0">
              <a:lnSpc>
                <a:spcPct val="114999"/>
              </a:lnSpc>
              <a:buNone/>
            </a:pPr>
            <a:r>
              <a:rPr lang="en-US" sz="1600">
                <a:solidFill>
                  <a:schemeClr val="tx1"/>
                </a:solidFill>
                <a:latin typeface="Arial"/>
              </a:rPr>
              <a:t>- This means a 12 layer transformer BERT takes 4 days to train !!</a:t>
            </a:r>
          </a:p>
          <a:p>
            <a:pPr marL="114300" indent="0">
              <a:lnSpc>
                <a:spcPct val="114999"/>
              </a:lnSpc>
              <a:buNone/>
            </a:pPr>
            <a:endParaRPr lang="en-US" sz="1600">
              <a:solidFill>
                <a:schemeClr val="tx1"/>
              </a:solidFill>
              <a:latin typeface="Arial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60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AA1C2-5E0C-4A1F-0C2E-85BC02020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BB2FA-DD33-5508-E9B7-ACC9062F605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"/>
              <a:t>🔭: Muzzi </a:t>
            </a:r>
            <a:r>
              <a:rPr lang="en" err="1"/>
              <a:t>Godil</a:t>
            </a:r>
            <a:r>
              <a:rPr lang="en"/>
              <a:t> </a:t>
            </a: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367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175A-6197-9717-BA09-40D6F18E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 we make BERT smaller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21E19-E08C-7FB1-5DA7-B72730477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>
                <a:solidFill>
                  <a:schemeClr val="tx1"/>
                </a:solidFill>
              </a:rPr>
              <a:t>1) Pruning:</a:t>
            </a:r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This helps us identify the correct subnetwork needed </a:t>
            </a:r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A MIT ICLR Study says rewinding and training gives great factorization results</a:t>
            </a:r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A5E6D-E15C-942D-8174-3B41E59810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BFE19-806F-25AC-829A-EC24FE2B9AC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"/>
              <a:t>🔭: Muzzi </a:t>
            </a:r>
            <a:r>
              <a:rPr lang="en" err="1"/>
              <a:t>Godil</a:t>
            </a:r>
            <a:r>
              <a:rPr lang="en"/>
              <a:t> </a:t>
            </a: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  <p:pic>
        <p:nvPicPr>
          <p:cNvPr id="6" name="Picture 6" descr="Shape&#10;&#10;Description automatically generated">
            <a:extLst>
              <a:ext uri="{FF2B5EF4-FFF2-40B4-BE49-F238E27FC236}">
                <a16:creationId xmlns:a16="http://schemas.microsoft.com/office/drawing/2014/main" id="{AC7D0DEA-96B4-3C1C-2707-0C7E49B21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2" y="299518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72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F866-F8F6-9543-F171-D312CD47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 we make BERT smaller ?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AB22B-A3BD-657E-F5C9-506850725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solidFill>
                  <a:schemeClr val="tx1"/>
                </a:solidFill>
                <a:latin typeface="Calibri"/>
              </a:rPr>
              <a:t>2) Parameter sharing:</a:t>
            </a: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>
                <a:solidFill>
                  <a:schemeClr val="tx1"/>
                </a:solidFill>
                <a:latin typeface="Calibri"/>
              </a:rPr>
              <a:t>Creates a shared feature space which enables the same feature detector to be used across everything on one plane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>
                <a:solidFill>
                  <a:schemeClr val="tx1"/>
                </a:solidFill>
                <a:latin typeface="Calibri"/>
              </a:rPr>
              <a:t>To put into context for </a:t>
            </a:r>
            <a:r>
              <a:rPr lang="en-US" err="1">
                <a:solidFill>
                  <a:schemeClr val="tx1"/>
                </a:solidFill>
                <a:latin typeface="Calibri"/>
              </a:rPr>
              <a:t>AlexNet</a:t>
            </a:r>
            <a:r>
              <a:rPr lang="en-US">
                <a:solidFill>
                  <a:schemeClr val="tx1"/>
                </a:solidFill>
                <a:latin typeface="Calibri"/>
              </a:rPr>
              <a:t>: 105,415,600‬ weights vs 34,944 weights</a:t>
            </a:r>
            <a:endParaRPr lang="en-US" b="1" i="1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46C80-0F1F-4502-5B73-12BC97C543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0CE48-99D9-D793-9E22-3D2643A1167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"/>
              <a:t>🔭: Muzzi </a:t>
            </a:r>
            <a:r>
              <a:rPr lang="en" err="1"/>
              <a:t>Godil</a:t>
            </a:r>
            <a:r>
              <a:rPr lang="en"/>
              <a:t> </a:t>
            </a: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540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F866-F8F6-9543-F171-D312CD47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 we make BERT smaller ?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AB22B-A3BD-657E-F5C9-506850725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solidFill>
                  <a:schemeClr val="tx1"/>
                </a:solidFill>
                <a:latin typeface="Calibri"/>
              </a:rPr>
              <a:t>3) Knowledge Distillation:</a:t>
            </a: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>
                <a:solidFill>
                  <a:schemeClr val="tx1"/>
                </a:solidFill>
                <a:latin typeface="Calibri"/>
              </a:rPr>
              <a:t>This allows efficient distilling of information from a pretrained BERT to a smaller model that can still work with great accuracy but much faster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Font typeface="Arial"/>
              <a:buChar char="•"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Student-Teacher training where a teacher network adds its error to the student’s loss function, thus, helping the student network to converge to a better solution.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  <a:latin typeface="Calibri"/>
            </a:endParaRPr>
          </a:p>
          <a:p>
            <a:pPr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46C80-0F1F-4502-5B73-12BC97C543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0CE48-99D9-D793-9E22-3D2643A1167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"/>
              <a:t>🔭: Muzzi </a:t>
            </a:r>
            <a:r>
              <a:rPr lang="en" err="1"/>
              <a:t>Godil</a:t>
            </a:r>
            <a:r>
              <a:rPr lang="en"/>
              <a:t> </a:t>
            </a: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3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012b9d946_0_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95" name="Google Shape;95;g15012b9d946_0_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 Embeddings: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>
                <a:solidFill>
                  <a:schemeClr val="accent1"/>
                </a:solidFill>
              </a:rPr>
              <a:t>Token</a:t>
            </a:r>
            <a:r>
              <a:rPr lang="en"/>
              <a:t> Embeddings: pre-trained token vocabs (“WordPleces”: 30K vocabs/tokens)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[CLS]: token beginning sentence, [SEP]: token ending sentence, [PAD]: padding token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>
                <a:solidFill>
                  <a:schemeClr val="accent1"/>
                </a:solidFill>
              </a:rPr>
              <a:t>Segment</a:t>
            </a:r>
            <a:r>
              <a:rPr lang="en"/>
              <a:t> Embedding: sentence number encoder to vectors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>
                <a:solidFill>
                  <a:schemeClr val="accent1"/>
                </a:solidFill>
              </a:rPr>
              <a:t>Position</a:t>
            </a:r>
            <a:r>
              <a:rPr lang="en"/>
              <a:t> Embedding: position of words within that sentence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=&gt; Preserve </a:t>
            </a:r>
            <a:r>
              <a:rPr lang="en" b="1"/>
              <a:t>ordering</a:t>
            </a:r>
            <a:r>
              <a:rPr lang="en"/>
              <a:t> sentence inputs for BERT =&gt; Robust across downstream tasks</a:t>
            </a:r>
            <a:endParaRPr/>
          </a:p>
        </p:txBody>
      </p:sp>
      <p:sp>
        <p:nvSpPr>
          <p:cNvPr id="96" name="Google Shape;96;g15012b9d946_0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97" name="Google Shape;97;g15012b9d946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600" y="3049645"/>
            <a:ext cx="5470800" cy="171173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5012b9d946_0_2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2000"/>
              <a:buNone/>
            </a:pPr>
            <a:r>
              <a:rPr lang="en"/>
              <a:t>✍️: Ha, Isabel</a:t>
            </a:r>
            <a:endParaRPr/>
          </a:p>
        </p:txBody>
      </p:sp>
      <p:sp>
        <p:nvSpPr>
          <p:cNvPr id="99" name="Google Shape;99;g15012b9d946_0_2"/>
          <p:cNvSpPr txBox="1"/>
          <p:nvPr/>
        </p:nvSpPr>
        <p:spPr>
          <a:xfrm>
            <a:off x="1836600" y="4761375"/>
            <a:ext cx="547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8861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5012b9d946_0_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105" name="Google Shape;105;g15012b9d946_0_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6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Pre-training BERT: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Task #1: </a:t>
            </a:r>
            <a:r>
              <a:rPr lang="en" b="1">
                <a:solidFill>
                  <a:schemeClr val="accent1"/>
                </a:solidFill>
              </a:rPr>
              <a:t>Masked Language Model</a:t>
            </a:r>
            <a:endParaRPr b="1">
              <a:solidFill>
                <a:schemeClr val="accent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Inputs: The [Mask1] Hopkins University is located in [Mask2] city (E)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Outputs: [Mask1] = Johns, [Mask2] = Baltimore (C, T)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=&gt; Helps understand bi-directional context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Task #2: </a:t>
            </a:r>
            <a:r>
              <a:rPr lang="en" b="1">
                <a:solidFill>
                  <a:schemeClr val="accent1"/>
                </a:solidFill>
              </a:rPr>
              <a:t>Next Sentence Prediction</a:t>
            </a:r>
            <a:endParaRPr b="1">
              <a:solidFill>
                <a:schemeClr val="accent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Inputs:</a:t>
            </a:r>
            <a:endParaRPr/>
          </a:p>
          <a:p>
            <a:pPr marL="1371600" lvl="2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A: Johns Hopkins is a university (E)</a:t>
            </a:r>
            <a:endParaRPr/>
          </a:p>
          <a:p>
            <a:pPr marL="1371600" lvl="2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B: It is located in Baltimore city (E)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Outputs:</a:t>
            </a:r>
            <a:endParaRPr/>
          </a:p>
          <a:p>
            <a:pPr marL="1371600" lvl="2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Yes: Sentence B follows sentence A (C = 1)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=&gt; Help understand context across different sentences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Jointly training by soft-max layer and cross-entropy</a:t>
            </a:r>
            <a:endParaRPr/>
          </a:p>
        </p:txBody>
      </p:sp>
      <p:sp>
        <p:nvSpPr>
          <p:cNvPr id="106" name="Google Shape;106;g15012b9d946_0_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7" name="Google Shape;107;g15012b9d946_0_11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2000"/>
              <a:buNone/>
            </a:pPr>
            <a:r>
              <a:rPr lang="en"/>
              <a:t>✍️: Ha, Isabel</a:t>
            </a:r>
            <a:endParaRPr/>
          </a:p>
        </p:txBody>
      </p:sp>
      <p:pic>
        <p:nvPicPr>
          <p:cNvPr id="108" name="Google Shape;108;g15012b9d946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7200" y="1152475"/>
            <a:ext cx="3155100" cy="297234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5012b9d946_0_11"/>
          <p:cNvSpPr txBox="1"/>
          <p:nvPr/>
        </p:nvSpPr>
        <p:spPr>
          <a:xfrm>
            <a:off x="5598438" y="4163175"/>
            <a:ext cx="331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4070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012b9d946_0_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115" name="Google Shape;115;g15012b9d946_0_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6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Fine-tuning BERT: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Plugs appropriate inputs/outputs into BERT and fine-tuning all params end-to-end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Example in Questions Answering: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Inputs: Question, Paragraph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Outputs: start and end words that encapsulate the answer</a:t>
            </a:r>
            <a:endParaRPr/>
          </a:p>
        </p:txBody>
      </p:sp>
      <p:sp>
        <p:nvSpPr>
          <p:cNvPr id="116" name="Google Shape;116;g15012b9d946_0_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17" name="Google Shape;117;g15012b9d946_0_29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2000"/>
              <a:buNone/>
            </a:pPr>
            <a:r>
              <a:rPr lang="en"/>
              <a:t>✍️: Ha, Isabel</a:t>
            </a:r>
            <a:endParaRPr/>
          </a:p>
        </p:txBody>
      </p:sp>
      <p:pic>
        <p:nvPicPr>
          <p:cNvPr id="118" name="Google Shape;118;g15012b9d946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837" y="1342925"/>
            <a:ext cx="3452324" cy="27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15012b9d946_0_29"/>
          <p:cNvSpPr txBox="1"/>
          <p:nvPr/>
        </p:nvSpPr>
        <p:spPr>
          <a:xfrm>
            <a:off x="5406688" y="4136450"/>
            <a:ext cx="331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Corbel"/>
                <a:ea typeface="Corbel"/>
                <a:cs typeface="Corbel"/>
                <a:sym typeface="Corbel"/>
              </a:rPr>
              <a:t>Jacob, 2018. BERT: Pre-training of Deep Bidirectional Transformers for Language Understanding</a:t>
            </a:r>
            <a:endParaRPr sz="900" i="1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434785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3348</Words>
  <Application>Microsoft Macintosh PowerPoint</Application>
  <PresentationFormat>On-screen Show (16:9)</PresentationFormat>
  <Paragraphs>493</Paragraphs>
  <Slides>64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Corbel</vt:lpstr>
      <vt:lpstr>Arial,Sans-Serif</vt:lpstr>
      <vt:lpstr>Calibri</vt:lpstr>
      <vt:lpstr>Arial</vt:lpstr>
      <vt:lpstr>Roboto</vt:lpstr>
      <vt:lpstr>Simple Light</vt:lpstr>
      <vt:lpstr>Session #3: BERT</vt:lpstr>
      <vt:lpstr>PowerPoint Presentation</vt:lpstr>
      <vt:lpstr>Ice Breaker </vt:lpstr>
      <vt:lpstr>Recap</vt:lpstr>
      <vt:lpstr>Problems and motivation</vt:lpstr>
      <vt:lpstr>Method </vt:lpstr>
      <vt:lpstr>Method</vt:lpstr>
      <vt:lpstr>Method</vt:lpstr>
      <vt:lpstr>Method</vt:lpstr>
      <vt:lpstr>Experiments </vt:lpstr>
      <vt:lpstr>Results</vt:lpstr>
      <vt:lpstr>PowerPoint Presentation</vt:lpstr>
      <vt:lpstr>Ablation Studies</vt:lpstr>
      <vt:lpstr>Ablation Studies</vt:lpstr>
      <vt:lpstr>Summary </vt:lpstr>
      <vt:lpstr>Table of contents (Reviewers)</vt:lpstr>
      <vt:lpstr>Brief Summary of BERT</vt:lpstr>
      <vt:lpstr>Reviewers #1 Comments</vt:lpstr>
      <vt:lpstr>Reviewers #1 Comments</vt:lpstr>
      <vt:lpstr>Reviewers #2 Comments</vt:lpstr>
      <vt:lpstr>Reviewers #2 Comment  🟢 word-piece tokenizer concept</vt:lpstr>
      <vt:lpstr>Reviewers #2 Comments</vt:lpstr>
      <vt:lpstr>Reviewers #3 Comments</vt:lpstr>
      <vt:lpstr>Reviewers #3 Comments</vt:lpstr>
      <vt:lpstr>Reviewers #3 Comments</vt:lpstr>
      <vt:lpstr>Conclusion (Gist of other Comments)</vt:lpstr>
      <vt:lpstr>Testing a Finetuned Question-Answer BERT </vt:lpstr>
      <vt:lpstr>Testing a Finetuned Question-Answer BERT  </vt:lpstr>
      <vt:lpstr>Testing a Finetuned Question-Answer BERT  </vt:lpstr>
      <vt:lpstr>BERT AS MASKED LANGUAGE MODEL </vt:lpstr>
      <vt:lpstr>BERT AS MASKED LANGUAGE MODEL </vt:lpstr>
      <vt:lpstr>BERT AS MASKED LANGUAGE MODEL </vt:lpstr>
      <vt:lpstr>BERT AS MASKED LANGUAGE MODEL </vt:lpstr>
      <vt:lpstr>Journey of BERT</vt:lpstr>
      <vt:lpstr>Last week...</vt:lpstr>
      <vt:lpstr>Last week...</vt:lpstr>
      <vt:lpstr>Last week...</vt:lpstr>
      <vt:lpstr>Last week...</vt:lpstr>
      <vt:lpstr>Last week...</vt:lpstr>
      <vt:lpstr>LSTM?</vt:lpstr>
      <vt:lpstr>What Inspired BERT?</vt:lpstr>
      <vt:lpstr>Timeline</vt:lpstr>
      <vt:lpstr>PowerPoint Presentation</vt:lpstr>
      <vt:lpstr>PowerPoint Presentation</vt:lpstr>
      <vt:lpstr>Transformer - Input Embeddings and Positional Encoding</vt:lpstr>
      <vt:lpstr>Transformer – Encoder Block</vt:lpstr>
      <vt:lpstr>Decoder</vt:lpstr>
      <vt:lpstr>Results</vt:lpstr>
      <vt:lpstr>Encoder</vt:lpstr>
      <vt:lpstr>Encoder</vt:lpstr>
      <vt:lpstr>BERT - 2019</vt:lpstr>
      <vt:lpstr>ALBERT: A Lite BERT</vt:lpstr>
      <vt:lpstr>Why ALBERT</vt:lpstr>
      <vt:lpstr>How ALBERT works</vt:lpstr>
      <vt:lpstr>How ALBERT works</vt:lpstr>
      <vt:lpstr>How ALBERT works</vt:lpstr>
      <vt:lpstr>Performance ALBERT v.s. BERT Factorized embedding parameterization</vt:lpstr>
      <vt:lpstr>Performance ALBERT v.s. BERT Cross-layer parameter sharing</vt:lpstr>
      <vt:lpstr>High Level BERT overview   </vt:lpstr>
      <vt:lpstr>PowerPoint Presentation</vt:lpstr>
      <vt:lpstr>PROBLEM</vt:lpstr>
      <vt:lpstr>How do we make BERT smaller ?</vt:lpstr>
      <vt:lpstr>How do we make BERT smaller ? </vt:lpstr>
      <vt:lpstr>How do we make BERT smaller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</cp:revision>
  <dcterms:modified xsi:type="dcterms:W3CDTF">2022-09-06T19:54:44Z</dcterms:modified>
</cp:coreProperties>
</file>