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5143500" cx="9144000"/>
  <p:notesSz cx="6858000" cy="9144000"/>
  <p:embeddedFontLst>
    <p:embeddedFont>
      <p:font typeface="Economica"/>
      <p:regular r:id="rId39"/>
      <p:bold r:id="rId40"/>
      <p:italic r:id="rId41"/>
      <p:boldItalic r:id="rId42"/>
    </p:embeddedFont>
    <p:embeddedFont>
      <p:font typeface="Roboto"/>
      <p:regular r:id="rId43"/>
      <p:bold r:id="rId44"/>
      <p:italic r:id="rId45"/>
      <p:boldItalic r:id="rId46"/>
    </p:embeddedFont>
    <p:embeddedFont>
      <p:font typeface="Roboto Mono"/>
      <p:regular r:id="rId47"/>
      <p:bold r:id="rId48"/>
      <p:italic r:id="rId49"/>
      <p:boldItalic r:id="rId50"/>
    </p:embeddedFont>
    <p:embeddedFont>
      <p:font typeface="Open Sans"/>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0" name="Daniel Khashabi"/>
  <p:cmAuthor clrIdx="1" id="1" initials="" lastIdx="3" name="Yashwanth Nadella"/>
  <p:cmAuthor clrIdx="2" id="2" initials="" lastIdx="1" name="Rishith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Economica-bold.fntdata"/><Relationship Id="rId42" Type="http://schemas.openxmlformats.org/officeDocument/2006/relationships/font" Target="fonts/Economica-boldItalic.fntdata"/><Relationship Id="rId41" Type="http://schemas.openxmlformats.org/officeDocument/2006/relationships/font" Target="fonts/Economica-italic.fntdata"/><Relationship Id="rId44" Type="http://schemas.openxmlformats.org/officeDocument/2006/relationships/font" Target="fonts/Roboto-bold.fntdata"/><Relationship Id="rId43" Type="http://schemas.openxmlformats.org/officeDocument/2006/relationships/font" Target="fonts/Roboto-regular.fntdata"/><Relationship Id="rId46" Type="http://schemas.openxmlformats.org/officeDocument/2006/relationships/font" Target="fonts/Roboto-boldItalic.fntdata"/><Relationship Id="rId45"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font" Target="fonts/RobotoMono-bold.fntdata"/><Relationship Id="rId47" Type="http://schemas.openxmlformats.org/officeDocument/2006/relationships/font" Target="fonts/RobotoMono-regular.fntdata"/><Relationship Id="rId49" Type="http://schemas.openxmlformats.org/officeDocument/2006/relationships/font" Target="fonts/RobotoMon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font" Target="fonts/Economica-regular.fntdata"/><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OpenSans-regular.fntdata"/><Relationship Id="rId50" Type="http://schemas.openxmlformats.org/officeDocument/2006/relationships/font" Target="fonts/RobotoMono-boldItalic.fntdata"/><Relationship Id="rId53" Type="http://schemas.openxmlformats.org/officeDocument/2006/relationships/font" Target="fonts/OpenSans-italic.fntdata"/><Relationship Id="rId52" Type="http://schemas.openxmlformats.org/officeDocument/2006/relationships/font" Target="fonts/OpenSans-bold.fntdata"/><Relationship Id="rId11" Type="http://schemas.openxmlformats.org/officeDocument/2006/relationships/slide" Target="slides/slide5.xml"/><Relationship Id="rId10" Type="http://schemas.openxmlformats.org/officeDocument/2006/relationships/slide" Target="slides/slide4.xml"/><Relationship Id="rId54" Type="http://schemas.openxmlformats.org/officeDocument/2006/relationships/font" Target="fonts/OpenSans-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9-29T14:51:09.008">
    <p:pos x="6000" y="0"/>
    <p:text>I am actually not sure what this means. Do they actually talk about it? (or it's your interpretation?)</p:text>
  </p:cm>
  <p:cm authorId="1" idx="1" dt="2024-09-29T14:51:09.008">
    <p:pos x="6000" y="0"/>
    <p:text>Yes, they used this example to explain linear representation in their previous paper https://transformer-circuits.pub/2022/toy_model/index.html#motivation</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4-09-29T14:54:42.262">
    <p:pos x="6000" y="0"/>
    <p:text>x' is the same as \hat{x}? Make them consistent.</p:text>
  </p:cm>
  <p:cm authorId="2" idx="1" dt="2024-09-29T14:54:42.262">
    <p:pos x="6000" y="0"/>
    <p:text>Yes, Resolved now</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4-09-29T14:21:17.507">
    <p:pos x="6000" y="0"/>
    <p:text>What are the takeaway messages in these figures and the figures on the next slide? All figures should come with clear and explicit message. (otherwise why would we show them)</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4-09-29T18:18:54.657">
    <p:pos x="6000" y="0"/>
    <p:text>And I think "dead features" (slide 9) are the ones that never get activated?</p:text>
  </p:cm>
  <p:cm authorId="0" idx="5" dt="2024-09-29T14:22:56.857">
    <p:pos x="6000" y="0"/>
    <p:text>If so, perhaps you want to delay the introduction of dead features until you have introduced this slide.</p:text>
  </p:cm>
  <p:cm authorId="1" idx="2" dt="2024-09-29T15:36:20.533">
    <p:pos x="6000" y="0"/>
    <p:text>I think those dead features are different. The features in the latent space of the Sparse Autoencoder (SAE) are represented by a matrix of F rows. After training, only a subset of these F features (rows) are activated, with the rest staying at or near zero values which they call as "dead features". We added a bullet point in slide 9 to clarify this.</p:text>
  </p:cm>
  <p:cm authorId="0" idx="6" dt="2024-09-29T17:42:41.896">
    <p:pos x="6000" y="0"/>
    <p:text>Right, when you say "with the rest staying at or near zero" doesn't that refer to this slide?</p:text>
  </p:cm>
  <p:cm authorId="1" idx="3" dt="2024-09-29T18:12:19.469">
    <p:pos x="6000" y="0"/>
    <p:text>This is like the next step, so after they remove those features that aren't activating they take the remaining valid features and generate feature descriptions for them. Using these descriptions and the prompt text, they ask Claude to score it from 0 to 3 to evaluate how well the feature relates to the text.
TLDR:
Slide 9: Filter out features that aren't activating
Slide 14: To check how relevant the left over features are to the text prompt using Claude</p:text>
  </p:cm>
  <p:cm authorId="0" idx="7" dt="2024-09-29T18:18:54.657">
    <p:pos x="6000" y="0"/>
    <p:text>Got it.</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8" dt="2024-09-29T14:24:39.244">
    <p:pos x="6000" y="0"/>
    <p:text>if there are any takeaway messages, include them.</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9" dt="2024-09-29T14:26:41.560">
    <p:pos x="6000" y="0"/>
    <p:text>I think we can skip this</p:tex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0" dt="2024-09-29T14:28:43.074">
    <p:pos x="6000" y="0"/>
    <p:text>I suspect you can skip slide 23, 24, 25.</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067f8b640f_0_6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067f8b640f_0_6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7975" lvl="0" marL="457200" rtl="0" algn="l">
              <a:lnSpc>
                <a:spcPct val="120000"/>
              </a:lnSpc>
              <a:spcBef>
                <a:spcPts val="1200"/>
              </a:spcBef>
              <a:spcAft>
                <a:spcPts val="0"/>
              </a:spcAft>
              <a:buClr>
                <a:schemeClr val="dk1"/>
              </a:buClr>
              <a:buSzPts val="1250"/>
              <a:buFont typeface="Roboto"/>
              <a:buChar char="●"/>
            </a:pPr>
            <a:r>
              <a:rPr lang="en" sz="1250">
                <a:solidFill>
                  <a:schemeClr val="dk1"/>
                </a:solidFill>
                <a:highlight>
                  <a:srgbClr val="FAFAFA"/>
                </a:highlight>
                <a:latin typeface="Roboto"/>
                <a:ea typeface="Roboto"/>
                <a:cs typeface="Roboto"/>
                <a:sym typeface="Roboto"/>
              </a:rPr>
              <a:t>Loss vs compute graph: </a:t>
            </a:r>
            <a:endParaRPr sz="1250">
              <a:solidFill>
                <a:schemeClr val="dk1"/>
              </a:solidFill>
              <a:highlight>
                <a:srgbClr val="FAFAFA"/>
              </a:highlight>
              <a:latin typeface="Roboto"/>
              <a:ea typeface="Roboto"/>
              <a:cs typeface="Roboto"/>
              <a:sym typeface="Roboto"/>
            </a:endParaRPr>
          </a:p>
          <a:p>
            <a:pPr indent="-307975" lvl="1" marL="914400" rtl="0" algn="l">
              <a:lnSpc>
                <a:spcPct val="120000"/>
              </a:lnSpc>
              <a:spcBef>
                <a:spcPts val="0"/>
              </a:spcBef>
              <a:spcAft>
                <a:spcPts val="0"/>
              </a:spcAft>
              <a:buClr>
                <a:schemeClr val="dk1"/>
              </a:buClr>
              <a:buSzPts val="1250"/>
              <a:buFont typeface="Roboto"/>
              <a:buChar char="○"/>
            </a:pPr>
            <a:r>
              <a:rPr lang="en" sz="1250">
                <a:solidFill>
                  <a:schemeClr val="dk1"/>
                </a:solidFill>
                <a:highlight>
                  <a:srgbClr val="FAFAFA"/>
                </a:highlight>
                <a:latin typeface="Roboto"/>
                <a:ea typeface="Roboto"/>
                <a:cs typeface="Roboto"/>
                <a:sym typeface="Roboto"/>
              </a:rPr>
              <a:t>As compute increases loss decreases </a:t>
            </a:r>
            <a:endParaRPr sz="1250">
              <a:solidFill>
                <a:schemeClr val="dk1"/>
              </a:solidFill>
              <a:highlight>
                <a:srgbClr val="FAFAFA"/>
              </a:highlight>
              <a:latin typeface="Roboto"/>
              <a:ea typeface="Roboto"/>
              <a:cs typeface="Roboto"/>
              <a:sym typeface="Roboto"/>
            </a:endParaRPr>
          </a:p>
          <a:p>
            <a:pPr indent="-307975" lvl="1" marL="914400" rtl="0" algn="l">
              <a:lnSpc>
                <a:spcPct val="120000"/>
              </a:lnSpc>
              <a:spcBef>
                <a:spcPts val="0"/>
              </a:spcBef>
              <a:spcAft>
                <a:spcPts val="0"/>
              </a:spcAft>
              <a:buClr>
                <a:schemeClr val="dk1"/>
              </a:buClr>
              <a:buSzPts val="1250"/>
              <a:buFont typeface="Roboto"/>
              <a:buChar char="○"/>
            </a:pPr>
            <a:r>
              <a:rPr lang="en" sz="1250">
                <a:solidFill>
                  <a:schemeClr val="dk1"/>
                </a:solidFill>
                <a:highlight>
                  <a:srgbClr val="FAFAFA"/>
                </a:highlight>
                <a:latin typeface="Roboto"/>
                <a:ea typeface="Roboto"/>
                <a:cs typeface="Roboto"/>
                <a:sym typeface="Roboto"/>
              </a:rPr>
              <a:t>More number of features require more compute for reducing the loss</a:t>
            </a:r>
            <a:endParaRPr sz="1250">
              <a:solidFill>
                <a:schemeClr val="dk1"/>
              </a:solidFill>
              <a:highlight>
                <a:srgbClr val="FAFAFA"/>
              </a:highlight>
              <a:latin typeface="Roboto"/>
              <a:ea typeface="Roboto"/>
              <a:cs typeface="Roboto"/>
              <a:sym typeface="Roboto"/>
            </a:endParaRPr>
          </a:p>
          <a:p>
            <a:pPr indent="-307975" lvl="0" marL="457200" rtl="0" algn="l">
              <a:lnSpc>
                <a:spcPct val="120000"/>
              </a:lnSpc>
              <a:spcBef>
                <a:spcPts val="0"/>
              </a:spcBef>
              <a:spcAft>
                <a:spcPts val="0"/>
              </a:spcAft>
              <a:buClr>
                <a:schemeClr val="dk1"/>
              </a:buClr>
              <a:buSzPts val="1250"/>
              <a:buFont typeface="Roboto"/>
              <a:buChar char="●"/>
            </a:pPr>
            <a:r>
              <a:rPr lang="en" sz="1250">
                <a:solidFill>
                  <a:schemeClr val="dk1"/>
                </a:solidFill>
                <a:highlight>
                  <a:srgbClr val="FAFAFA"/>
                </a:highlight>
                <a:latin typeface="Roboto"/>
                <a:ea typeface="Roboto"/>
                <a:cs typeface="Roboto"/>
                <a:sym typeface="Roboto"/>
              </a:rPr>
              <a:t>Compute-optimal loss vs compute</a:t>
            </a:r>
            <a:endParaRPr sz="1250">
              <a:solidFill>
                <a:schemeClr val="dk1"/>
              </a:solidFill>
              <a:highlight>
                <a:srgbClr val="FAFAFA"/>
              </a:highlight>
              <a:latin typeface="Roboto"/>
              <a:ea typeface="Roboto"/>
              <a:cs typeface="Roboto"/>
              <a:sym typeface="Roboto"/>
            </a:endParaRPr>
          </a:p>
          <a:p>
            <a:pPr indent="-307975" lvl="1" marL="914400" rtl="0" algn="l">
              <a:lnSpc>
                <a:spcPct val="120000"/>
              </a:lnSpc>
              <a:spcBef>
                <a:spcPts val="0"/>
              </a:spcBef>
              <a:spcAft>
                <a:spcPts val="0"/>
              </a:spcAft>
              <a:buClr>
                <a:schemeClr val="dk1"/>
              </a:buClr>
              <a:buSzPts val="1250"/>
              <a:buFont typeface="Roboto"/>
              <a:buChar char="○"/>
            </a:pPr>
            <a:r>
              <a:rPr lang="en" sz="1250">
                <a:solidFill>
                  <a:schemeClr val="dk1"/>
                </a:solidFill>
                <a:highlight>
                  <a:srgbClr val="FAFAFA"/>
                </a:highlight>
                <a:latin typeface="Roboto"/>
                <a:ea typeface="Roboto"/>
                <a:cs typeface="Roboto"/>
                <a:sym typeface="Roboto"/>
              </a:rPr>
              <a:t>As compute increases expected minimum loss decreases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067f8b640f_0_6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067f8b640f_0_6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7975" lvl="0" marL="457200" rtl="0" algn="l">
              <a:lnSpc>
                <a:spcPct val="120000"/>
              </a:lnSpc>
              <a:spcBef>
                <a:spcPts val="1200"/>
              </a:spcBef>
              <a:spcAft>
                <a:spcPts val="0"/>
              </a:spcAft>
              <a:buClr>
                <a:schemeClr val="dk1"/>
              </a:buClr>
              <a:buSzPts val="1250"/>
              <a:buFont typeface="Roboto"/>
              <a:buChar char="●"/>
            </a:pPr>
            <a:r>
              <a:rPr lang="en" sz="1250">
                <a:solidFill>
                  <a:schemeClr val="dk1"/>
                </a:solidFill>
                <a:highlight>
                  <a:srgbClr val="FAFAFA"/>
                </a:highlight>
                <a:latin typeface="Roboto"/>
                <a:ea typeface="Roboto"/>
                <a:cs typeface="Roboto"/>
                <a:sym typeface="Roboto"/>
              </a:rPr>
              <a:t>Loss vs features fixed compute</a:t>
            </a:r>
            <a:endParaRPr sz="1250">
              <a:solidFill>
                <a:schemeClr val="dk1"/>
              </a:solidFill>
              <a:highlight>
                <a:srgbClr val="FAFAFA"/>
              </a:highlight>
              <a:latin typeface="Roboto"/>
              <a:ea typeface="Roboto"/>
              <a:cs typeface="Roboto"/>
              <a:sym typeface="Roboto"/>
            </a:endParaRPr>
          </a:p>
          <a:p>
            <a:pPr indent="-307975" lvl="1" marL="914400" rtl="0" algn="l">
              <a:lnSpc>
                <a:spcPct val="120000"/>
              </a:lnSpc>
              <a:spcBef>
                <a:spcPts val="0"/>
              </a:spcBef>
              <a:spcAft>
                <a:spcPts val="0"/>
              </a:spcAft>
              <a:buClr>
                <a:schemeClr val="dk1"/>
              </a:buClr>
              <a:buSzPts val="1250"/>
              <a:buFont typeface="Roboto"/>
              <a:buChar char="○"/>
            </a:pPr>
            <a:r>
              <a:rPr lang="en" sz="1250">
                <a:solidFill>
                  <a:schemeClr val="dk1"/>
                </a:solidFill>
                <a:highlight>
                  <a:srgbClr val="FAFAFA"/>
                </a:highlight>
                <a:latin typeface="Roboto"/>
                <a:ea typeface="Roboto"/>
                <a:cs typeface="Roboto"/>
                <a:sym typeface="Roboto"/>
              </a:rPr>
              <a:t>For fixed compute if you increase number of features then loss decreases and then increases after a certain point</a:t>
            </a:r>
            <a:endParaRPr sz="1250">
              <a:solidFill>
                <a:schemeClr val="dk1"/>
              </a:solidFill>
              <a:highlight>
                <a:srgbClr val="FAFAFA"/>
              </a:highlight>
              <a:latin typeface="Roboto"/>
              <a:ea typeface="Roboto"/>
              <a:cs typeface="Roboto"/>
              <a:sym typeface="Roboto"/>
            </a:endParaRPr>
          </a:p>
          <a:p>
            <a:pPr indent="-307975" lvl="1" marL="914400" rtl="0" algn="l">
              <a:lnSpc>
                <a:spcPct val="120000"/>
              </a:lnSpc>
              <a:spcBef>
                <a:spcPts val="0"/>
              </a:spcBef>
              <a:spcAft>
                <a:spcPts val="0"/>
              </a:spcAft>
              <a:buClr>
                <a:schemeClr val="dk1"/>
              </a:buClr>
              <a:buSzPts val="1250"/>
              <a:buFont typeface="Roboto"/>
              <a:buChar char="○"/>
            </a:pPr>
            <a:r>
              <a:rPr lang="en" sz="1250">
                <a:solidFill>
                  <a:schemeClr val="dk1"/>
                </a:solidFill>
                <a:highlight>
                  <a:srgbClr val="FAFAFA"/>
                </a:highlight>
                <a:latin typeface="Roboto"/>
                <a:ea typeface="Roboto"/>
                <a:cs typeface="Roboto"/>
                <a:sym typeface="Roboto"/>
              </a:rPr>
              <a:t>On a general note, more compute is lesser loss</a:t>
            </a:r>
            <a:endParaRPr sz="1250">
              <a:solidFill>
                <a:schemeClr val="dk1"/>
              </a:solidFill>
              <a:highlight>
                <a:srgbClr val="FAFAFA"/>
              </a:highlight>
              <a:latin typeface="Roboto"/>
              <a:ea typeface="Roboto"/>
              <a:cs typeface="Roboto"/>
              <a:sym typeface="Roboto"/>
            </a:endParaRPr>
          </a:p>
          <a:p>
            <a:pPr indent="-307975" lvl="0" marL="457200" rtl="0" algn="l">
              <a:lnSpc>
                <a:spcPct val="120000"/>
              </a:lnSpc>
              <a:spcBef>
                <a:spcPts val="0"/>
              </a:spcBef>
              <a:spcAft>
                <a:spcPts val="0"/>
              </a:spcAft>
              <a:buClr>
                <a:schemeClr val="dk1"/>
              </a:buClr>
              <a:buSzPts val="1250"/>
              <a:buFont typeface="Roboto"/>
              <a:buChar char="●"/>
            </a:pPr>
            <a:r>
              <a:rPr lang="en" sz="1250">
                <a:solidFill>
                  <a:schemeClr val="dk1"/>
                </a:solidFill>
                <a:highlight>
                  <a:srgbClr val="FAFAFA"/>
                </a:highlight>
                <a:latin typeface="Roboto"/>
                <a:ea typeface="Roboto"/>
                <a:cs typeface="Roboto"/>
                <a:sym typeface="Roboto"/>
              </a:rPr>
              <a:t>Loss vs training steps</a:t>
            </a:r>
            <a:endParaRPr sz="1250">
              <a:solidFill>
                <a:schemeClr val="dk1"/>
              </a:solidFill>
              <a:highlight>
                <a:srgbClr val="FAFAFA"/>
              </a:highlight>
              <a:latin typeface="Roboto"/>
              <a:ea typeface="Roboto"/>
              <a:cs typeface="Roboto"/>
              <a:sym typeface="Roboto"/>
            </a:endParaRPr>
          </a:p>
          <a:p>
            <a:pPr indent="-307975" lvl="1" marL="914400" rtl="0" algn="l">
              <a:lnSpc>
                <a:spcPct val="120000"/>
              </a:lnSpc>
              <a:spcBef>
                <a:spcPts val="0"/>
              </a:spcBef>
              <a:spcAft>
                <a:spcPts val="0"/>
              </a:spcAft>
              <a:buClr>
                <a:schemeClr val="dk1"/>
              </a:buClr>
              <a:buSzPts val="1250"/>
              <a:buFont typeface="Roboto"/>
              <a:buChar char="○"/>
            </a:pPr>
            <a:r>
              <a:rPr lang="en" sz="1250">
                <a:solidFill>
                  <a:schemeClr val="dk1"/>
                </a:solidFill>
                <a:highlight>
                  <a:srgbClr val="FAFAFA"/>
                </a:highlight>
                <a:latin typeface="Roboto"/>
                <a:ea typeface="Roboto"/>
                <a:cs typeface="Roboto"/>
                <a:sym typeface="Roboto"/>
              </a:rPr>
              <a:t>Training steps increases means two things, increase in data or reduction in batch size</a:t>
            </a:r>
            <a:endParaRPr sz="1250">
              <a:solidFill>
                <a:schemeClr val="dk1"/>
              </a:solidFill>
              <a:highlight>
                <a:srgbClr val="FAFAFA"/>
              </a:highlight>
              <a:latin typeface="Roboto"/>
              <a:ea typeface="Roboto"/>
              <a:cs typeface="Roboto"/>
              <a:sym typeface="Roboto"/>
            </a:endParaRPr>
          </a:p>
          <a:p>
            <a:pPr indent="-307975" lvl="1" marL="914400" rtl="0" algn="l">
              <a:lnSpc>
                <a:spcPct val="120000"/>
              </a:lnSpc>
              <a:spcBef>
                <a:spcPts val="0"/>
              </a:spcBef>
              <a:spcAft>
                <a:spcPts val="0"/>
              </a:spcAft>
              <a:buClr>
                <a:schemeClr val="dk1"/>
              </a:buClr>
              <a:buSzPts val="1250"/>
              <a:buFont typeface="Roboto"/>
              <a:buChar char="○"/>
            </a:pPr>
            <a:r>
              <a:rPr lang="en" sz="1250">
                <a:solidFill>
                  <a:schemeClr val="dk1"/>
                </a:solidFill>
                <a:highlight>
                  <a:srgbClr val="FAFAFA"/>
                </a:highlight>
                <a:latin typeface="Roboto"/>
                <a:ea typeface="Roboto"/>
                <a:cs typeface="Roboto"/>
                <a:sym typeface="Roboto"/>
              </a:rPr>
              <a:t>For a fixed compute if we increase training steps then loss decreases and after a certain point increases</a:t>
            </a:r>
            <a:endParaRPr sz="1250">
              <a:solidFill>
                <a:schemeClr val="dk1"/>
              </a:solidFill>
              <a:highlight>
                <a:srgbClr val="FAFAFA"/>
              </a:highlight>
              <a:latin typeface="Roboto"/>
              <a:ea typeface="Roboto"/>
              <a:cs typeface="Roboto"/>
              <a:sym typeface="Roboto"/>
            </a:endParaRPr>
          </a:p>
          <a:p>
            <a:pPr indent="-307975" lvl="0" marL="457200" rtl="0" algn="l">
              <a:lnSpc>
                <a:spcPct val="120000"/>
              </a:lnSpc>
              <a:spcBef>
                <a:spcPts val="0"/>
              </a:spcBef>
              <a:spcAft>
                <a:spcPts val="0"/>
              </a:spcAft>
              <a:buClr>
                <a:schemeClr val="dk1"/>
              </a:buClr>
              <a:buSzPts val="1250"/>
              <a:buFont typeface="Roboto"/>
              <a:buChar char="●"/>
            </a:pPr>
            <a:r>
              <a:rPr lang="en" sz="1250">
                <a:solidFill>
                  <a:schemeClr val="dk1"/>
                </a:solidFill>
                <a:highlight>
                  <a:srgbClr val="FAFAFA"/>
                </a:highlight>
                <a:latin typeface="Roboto"/>
                <a:ea typeface="Roboto"/>
                <a:cs typeface="Roboto"/>
                <a:sym typeface="Roboto"/>
              </a:rPr>
              <a:t>Compute optimal features and training steps</a:t>
            </a:r>
            <a:endParaRPr sz="1250">
              <a:solidFill>
                <a:schemeClr val="dk1"/>
              </a:solidFill>
              <a:highlight>
                <a:srgbClr val="FAFAFA"/>
              </a:highlight>
              <a:latin typeface="Roboto"/>
              <a:ea typeface="Roboto"/>
              <a:cs typeface="Roboto"/>
              <a:sym typeface="Roboto"/>
            </a:endParaRPr>
          </a:p>
          <a:p>
            <a:pPr indent="-307975" lvl="1" marL="914400" rtl="0" algn="l">
              <a:lnSpc>
                <a:spcPct val="120000"/>
              </a:lnSpc>
              <a:spcBef>
                <a:spcPts val="0"/>
              </a:spcBef>
              <a:spcAft>
                <a:spcPts val="0"/>
              </a:spcAft>
              <a:buClr>
                <a:schemeClr val="dk1"/>
              </a:buClr>
              <a:buSzPts val="1250"/>
              <a:buFont typeface="Roboto"/>
              <a:buChar char="○"/>
            </a:pPr>
            <a:r>
              <a:rPr lang="en" sz="1250">
                <a:solidFill>
                  <a:schemeClr val="dk1"/>
                </a:solidFill>
                <a:highlight>
                  <a:srgbClr val="FAFAFA"/>
                </a:highlight>
                <a:latin typeface="Roboto"/>
                <a:ea typeface="Roboto"/>
                <a:cs typeface="Roboto"/>
                <a:sym typeface="Roboto"/>
              </a:rPr>
              <a:t>As compute increases optimal features and optimal training steps both increase </a:t>
            </a:r>
            <a:endParaRPr sz="1250">
              <a:solidFill>
                <a:schemeClr val="dk1"/>
              </a:solidFill>
              <a:highlight>
                <a:srgbClr val="FAFAFA"/>
              </a:highlight>
              <a:latin typeface="Roboto"/>
              <a:ea typeface="Roboto"/>
              <a:cs typeface="Roboto"/>
              <a:sym typeface="Roboto"/>
            </a:endParaRPr>
          </a:p>
          <a:p>
            <a:pPr indent="-307975" lvl="0" marL="457200" rtl="0" algn="l">
              <a:lnSpc>
                <a:spcPct val="120000"/>
              </a:lnSpc>
              <a:spcBef>
                <a:spcPts val="0"/>
              </a:spcBef>
              <a:spcAft>
                <a:spcPts val="0"/>
              </a:spcAft>
              <a:buClr>
                <a:schemeClr val="dk1"/>
              </a:buClr>
              <a:buSzPts val="1250"/>
              <a:buFont typeface="Roboto"/>
              <a:buChar char="●"/>
            </a:pPr>
            <a:r>
              <a:rPr lang="en" sz="1250">
                <a:solidFill>
                  <a:schemeClr val="dk1"/>
                </a:solidFill>
                <a:highlight>
                  <a:srgbClr val="FAFAFA"/>
                </a:highlight>
                <a:latin typeface="Roboto"/>
                <a:ea typeface="Roboto"/>
                <a:cs typeface="Roboto"/>
                <a:sym typeface="Roboto"/>
              </a:rPr>
              <a:t>Note: Lower losses doesn’t mean more interpretable features, that’s a different measure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0691a29fa4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0691a29fa4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7975" lvl="0" marL="457200" rtl="0" algn="l">
              <a:lnSpc>
                <a:spcPct val="120000"/>
              </a:lnSpc>
              <a:spcBef>
                <a:spcPts val="1200"/>
              </a:spcBef>
              <a:spcAft>
                <a:spcPts val="0"/>
              </a:spcAft>
              <a:buClr>
                <a:schemeClr val="dk1"/>
              </a:buClr>
              <a:buSzPts val="1250"/>
              <a:buFont typeface="Roboto"/>
              <a:buChar char="●"/>
            </a:pPr>
            <a:r>
              <a:rPr lang="en" sz="1250">
                <a:solidFill>
                  <a:schemeClr val="dk1"/>
                </a:solidFill>
                <a:highlight>
                  <a:srgbClr val="FAFAFA"/>
                </a:highlight>
                <a:latin typeface="Roboto"/>
                <a:ea typeface="Roboto"/>
                <a:cs typeface="Roboto"/>
                <a:sym typeface="Roboto"/>
              </a:rPr>
              <a:t>Loss vs features fixed compute</a:t>
            </a:r>
            <a:endParaRPr sz="1250">
              <a:solidFill>
                <a:schemeClr val="dk1"/>
              </a:solidFill>
              <a:highlight>
                <a:srgbClr val="FAFAFA"/>
              </a:highlight>
              <a:latin typeface="Roboto"/>
              <a:ea typeface="Roboto"/>
              <a:cs typeface="Roboto"/>
              <a:sym typeface="Roboto"/>
            </a:endParaRPr>
          </a:p>
          <a:p>
            <a:pPr indent="-307975" lvl="1" marL="914400" rtl="0" algn="l">
              <a:lnSpc>
                <a:spcPct val="120000"/>
              </a:lnSpc>
              <a:spcBef>
                <a:spcPts val="0"/>
              </a:spcBef>
              <a:spcAft>
                <a:spcPts val="0"/>
              </a:spcAft>
              <a:buClr>
                <a:schemeClr val="dk1"/>
              </a:buClr>
              <a:buSzPts val="1250"/>
              <a:buFont typeface="Roboto"/>
              <a:buChar char="○"/>
            </a:pPr>
            <a:r>
              <a:rPr lang="en" sz="1250">
                <a:solidFill>
                  <a:schemeClr val="dk1"/>
                </a:solidFill>
                <a:highlight>
                  <a:srgbClr val="FAFAFA"/>
                </a:highlight>
                <a:latin typeface="Roboto"/>
                <a:ea typeface="Roboto"/>
                <a:cs typeface="Roboto"/>
                <a:sym typeface="Roboto"/>
              </a:rPr>
              <a:t>For fixed compute if you increase number of features then loss decreases and then increases after a certain point</a:t>
            </a:r>
            <a:endParaRPr sz="1250">
              <a:solidFill>
                <a:schemeClr val="dk1"/>
              </a:solidFill>
              <a:highlight>
                <a:srgbClr val="FAFAFA"/>
              </a:highlight>
              <a:latin typeface="Roboto"/>
              <a:ea typeface="Roboto"/>
              <a:cs typeface="Roboto"/>
              <a:sym typeface="Roboto"/>
            </a:endParaRPr>
          </a:p>
          <a:p>
            <a:pPr indent="-307975" lvl="1" marL="914400" rtl="0" algn="l">
              <a:lnSpc>
                <a:spcPct val="120000"/>
              </a:lnSpc>
              <a:spcBef>
                <a:spcPts val="0"/>
              </a:spcBef>
              <a:spcAft>
                <a:spcPts val="0"/>
              </a:spcAft>
              <a:buClr>
                <a:schemeClr val="dk1"/>
              </a:buClr>
              <a:buSzPts val="1250"/>
              <a:buFont typeface="Roboto"/>
              <a:buChar char="○"/>
            </a:pPr>
            <a:r>
              <a:rPr lang="en" sz="1250">
                <a:solidFill>
                  <a:schemeClr val="dk1"/>
                </a:solidFill>
                <a:highlight>
                  <a:srgbClr val="FAFAFA"/>
                </a:highlight>
                <a:latin typeface="Roboto"/>
                <a:ea typeface="Roboto"/>
                <a:cs typeface="Roboto"/>
                <a:sym typeface="Roboto"/>
              </a:rPr>
              <a:t>On a general note, more compute is lesser loss</a:t>
            </a:r>
            <a:endParaRPr sz="1250">
              <a:solidFill>
                <a:schemeClr val="dk1"/>
              </a:solidFill>
              <a:highlight>
                <a:srgbClr val="FAFAFA"/>
              </a:highlight>
              <a:latin typeface="Roboto"/>
              <a:ea typeface="Roboto"/>
              <a:cs typeface="Roboto"/>
              <a:sym typeface="Roboto"/>
            </a:endParaRPr>
          </a:p>
          <a:p>
            <a:pPr indent="-307975" lvl="0" marL="457200" rtl="0" algn="l">
              <a:lnSpc>
                <a:spcPct val="120000"/>
              </a:lnSpc>
              <a:spcBef>
                <a:spcPts val="0"/>
              </a:spcBef>
              <a:spcAft>
                <a:spcPts val="0"/>
              </a:spcAft>
              <a:buClr>
                <a:schemeClr val="dk1"/>
              </a:buClr>
              <a:buSzPts val="1250"/>
              <a:buFont typeface="Roboto"/>
              <a:buChar char="●"/>
            </a:pPr>
            <a:r>
              <a:rPr lang="en" sz="1250">
                <a:solidFill>
                  <a:schemeClr val="dk1"/>
                </a:solidFill>
                <a:highlight>
                  <a:srgbClr val="FAFAFA"/>
                </a:highlight>
                <a:latin typeface="Roboto"/>
                <a:ea typeface="Roboto"/>
                <a:cs typeface="Roboto"/>
                <a:sym typeface="Roboto"/>
              </a:rPr>
              <a:t>Loss vs training steps</a:t>
            </a:r>
            <a:endParaRPr sz="1250">
              <a:solidFill>
                <a:schemeClr val="dk1"/>
              </a:solidFill>
              <a:highlight>
                <a:srgbClr val="FAFAFA"/>
              </a:highlight>
              <a:latin typeface="Roboto"/>
              <a:ea typeface="Roboto"/>
              <a:cs typeface="Roboto"/>
              <a:sym typeface="Roboto"/>
            </a:endParaRPr>
          </a:p>
          <a:p>
            <a:pPr indent="-307975" lvl="1" marL="914400" rtl="0" algn="l">
              <a:lnSpc>
                <a:spcPct val="120000"/>
              </a:lnSpc>
              <a:spcBef>
                <a:spcPts val="0"/>
              </a:spcBef>
              <a:spcAft>
                <a:spcPts val="0"/>
              </a:spcAft>
              <a:buClr>
                <a:schemeClr val="dk1"/>
              </a:buClr>
              <a:buSzPts val="1250"/>
              <a:buFont typeface="Roboto"/>
              <a:buChar char="○"/>
            </a:pPr>
            <a:r>
              <a:rPr lang="en" sz="1250">
                <a:solidFill>
                  <a:schemeClr val="dk1"/>
                </a:solidFill>
                <a:highlight>
                  <a:srgbClr val="FAFAFA"/>
                </a:highlight>
                <a:latin typeface="Roboto"/>
                <a:ea typeface="Roboto"/>
                <a:cs typeface="Roboto"/>
                <a:sym typeface="Roboto"/>
              </a:rPr>
              <a:t>Training steps increases means two things, increase in data or reduction in batch size</a:t>
            </a:r>
            <a:endParaRPr sz="1250">
              <a:solidFill>
                <a:schemeClr val="dk1"/>
              </a:solidFill>
              <a:highlight>
                <a:srgbClr val="FAFAFA"/>
              </a:highlight>
              <a:latin typeface="Roboto"/>
              <a:ea typeface="Roboto"/>
              <a:cs typeface="Roboto"/>
              <a:sym typeface="Roboto"/>
            </a:endParaRPr>
          </a:p>
          <a:p>
            <a:pPr indent="-307975" lvl="1" marL="914400" rtl="0" algn="l">
              <a:lnSpc>
                <a:spcPct val="120000"/>
              </a:lnSpc>
              <a:spcBef>
                <a:spcPts val="0"/>
              </a:spcBef>
              <a:spcAft>
                <a:spcPts val="0"/>
              </a:spcAft>
              <a:buClr>
                <a:schemeClr val="dk1"/>
              </a:buClr>
              <a:buSzPts val="1250"/>
              <a:buFont typeface="Roboto"/>
              <a:buChar char="○"/>
            </a:pPr>
            <a:r>
              <a:rPr lang="en" sz="1250">
                <a:solidFill>
                  <a:schemeClr val="dk1"/>
                </a:solidFill>
                <a:highlight>
                  <a:srgbClr val="FAFAFA"/>
                </a:highlight>
                <a:latin typeface="Roboto"/>
                <a:ea typeface="Roboto"/>
                <a:cs typeface="Roboto"/>
                <a:sym typeface="Roboto"/>
              </a:rPr>
              <a:t>For a fixed compute if we increase training steps then loss decreases and after a certain point increases</a:t>
            </a:r>
            <a:endParaRPr sz="1250">
              <a:solidFill>
                <a:schemeClr val="dk1"/>
              </a:solidFill>
              <a:highlight>
                <a:srgbClr val="FAFAFA"/>
              </a:highlight>
              <a:latin typeface="Roboto"/>
              <a:ea typeface="Roboto"/>
              <a:cs typeface="Roboto"/>
              <a:sym typeface="Roboto"/>
            </a:endParaRPr>
          </a:p>
          <a:p>
            <a:pPr indent="-307975" lvl="0" marL="457200" rtl="0" algn="l">
              <a:lnSpc>
                <a:spcPct val="120000"/>
              </a:lnSpc>
              <a:spcBef>
                <a:spcPts val="0"/>
              </a:spcBef>
              <a:spcAft>
                <a:spcPts val="0"/>
              </a:spcAft>
              <a:buClr>
                <a:schemeClr val="dk1"/>
              </a:buClr>
              <a:buSzPts val="1250"/>
              <a:buFont typeface="Roboto"/>
              <a:buChar char="●"/>
            </a:pPr>
            <a:r>
              <a:rPr lang="en" sz="1250">
                <a:solidFill>
                  <a:schemeClr val="dk1"/>
                </a:solidFill>
                <a:highlight>
                  <a:srgbClr val="FAFAFA"/>
                </a:highlight>
                <a:latin typeface="Roboto"/>
                <a:ea typeface="Roboto"/>
                <a:cs typeface="Roboto"/>
                <a:sym typeface="Roboto"/>
              </a:rPr>
              <a:t>Compute optimal features and training steps</a:t>
            </a:r>
            <a:endParaRPr sz="1250">
              <a:solidFill>
                <a:schemeClr val="dk1"/>
              </a:solidFill>
              <a:highlight>
                <a:srgbClr val="FAFAFA"/>
              </a:highlight>
              <a:latin typeface="Roboto"/>
              <a:ea typeface="Roboto"/>
              <a:cs typeface="Roboto"/>
              <a:sym typeface="Roboto"/>
            </a:endParaRPr>
          </a:p>
          <a:p>
            <a:pPr indent="-307975" lvl="1" marL="914400" rtl="0" algn="l">
              <a:lnSpc>
                <a:spcPct val="120000"/>
              </a:lnSpc>
              <a:spcBef>
                <a:spcPts val="0"/>
              </a:spcBef>
              <a:spcAft>
                <a:spcPts val="0"/>
              </a:spcAft>
              <a:buClr>
                <a:schemeClr val="dk1"/>
              </a:buClr>
              <a:buSzPts val="1250"/>
              <a:buFont typeface="Roboto"/>
              <a:buChar char="○"/>
            </a:pPr>
            <a:r>
              <a:rPr lang="en" sz="1250">
                <a:solidFill>
                  <a:schemeClr val="dk1"/>
                </a:solidFill>
                <a:highlight>
                  <a:srgbClr val="FAFAFA"/>
                </a:highlight>
                <a:latin typeface="Roboto"/>
                <a:ea typeface="Roboto"/>
                <a:cs typeface="Roboto"/>
                <a:sym typeface="Roboto"/>
              </a:rPr>
              <a:t>As compute increases optimal features and optimal training steps both increase </a:t>
            </a:r>
            <a:endParaRPr sz="1250">
              <a:solidFill>
                <a:schemeClr val="dk1"/>
              </a:solidFill>
              <a:highlight>
                <a:srgbClr val="FAFAFA"/>
              </a:highlight>
              <a:latin typeface="Roboto"/>
              <a:ea typeface="Roboto"/>
              <a:cs typeface="Roboto"/>
              <a:sym typeface="Roboto"/>
            </a:endParaRPr>
          </a:p>
          <a:p>
            <a:pPr indent="-307975" lvl="0" marL="457200" rtl="0" algn="l">
              <a:lnSpc>
                <a:spcPct val="120000"/>
              </a:lnSpc>
              <a:spcBef>
                <a:spcPts val="0"/>
              </a:spcBef>
              <a:spcAft>
                <a:spcPts val="0"/>
              </a:spcAft>
              <a:buClr>
                <a:schemeClr val="dk1"/>
              </a:buClr>
              <a:buSzPts val="1250"/>
              <a:buFont typeface="Roboto"/>
              <a:buChar char="●"/>
            </a:pPr>
            <a:r>
              <a:rPr lang="en" sz="1250">
                <a:solidFill>
                  <a:schemeClr val="dk1"/>
                </a:solidFill>
                <a:highlight>
                  <a:srgbClr val="FAFAFA"/>
                </a:highlight>
                <a:latin typeface="Roboto"/>
                <a:ea typeface="Roboto"/>
                <a:cs typeface="Roboto"/>
                <a:sym typeface="Roboto"/>
              </a:rPr>
              <a:t>Note: Lower losses doesn’t mean more interpretable features, that’s a different measure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067f8b640f_0_6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067f8b640f_0_6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067f8b640f_0_7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067f8b640f_0_7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067f8b640f_0_7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067f8b640f_0_7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067f8b640f_0_7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067f8b640f_0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067f8b640f_0_7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067f8b640f_0_7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067f8b640f_0_7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067f8b640f_0_7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067f8b640f_0_7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067f8b640f_0_7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067f8b640f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067f8b640f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067f8b640f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067f8b640f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50">
                <a:solidFill>
                  <a:schemeClr val="dk1"/>
                </a:solidFill>
                <a:latin typeface="Roboto"/>
                <a:ea typeface="Roboto"/>
                <a:cs typeface="Roboto"/>
                <a:sym typeface="Roboto"/>
              </a:rPr>
              <a:t>So far we have presented features in Claude 3 Sonnet that fire on relatively simple concepts.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067f8b640f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067f8b640f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Interesting observation:when they</a:t>
            </a:r>
            <a:r>
              <a:rPr lang="en" sz="1250">
                <a:solidFill>
                  <a:schemeClr val="dk1"/>
                </a:solidFill>
                <a:latin typeface="Roboto"/>
                <a:ea typeface="Roboto"/>
                <a:cs typeface="Roboto"/>
                <a:sym typeface="Roboto"/>
              </a:rPr>
              <a:t> </a:t>
            </a:r>
            <a:r>
              <a:rPr lang="en" sz="1250">
                <a:solidFill>
                  <a:schemeClr val="dk1"/>
                </a:solidFill>
                <a:latin typeface="Roboto"/>
                <a:ea typeface="Roboto"/>
                <a:cs typeface="Roboto"/>
                <a:sym typeface="Roboto"/>
              </a:rPr>
              <a:t>add an extra “</a:t>
            </a:r>
            <a:r>
              <a:rPr lang="en" sz="1250">
                <a:solidFill>
                  <a:srgbClr val="188038"/>
                </a:solidFill>
                <a:highlight>
                  <a:srgbClr val="FAFAFA"/>
                </a:highlight>
                <a:latin typeface="Roboto Mono"/>
                <a:ea typeface="Roboto Mono"/>
                <a:cs typeface="Roboto Mono"/>
                <a:sym typeface="Roboto Mono"/>
              </a:rPr>
              <a:t>&gt;&gt;&gt;</a:t>
            </a:r>
            <a:r>
              <a:rPr lang="en" sz="1250">
                <a:solidFill>
                  <a:schemeClr val="dk1"/>
                </a:solidFill>
                <a:latin typeface="Roboto"/>
                <a:ea typeface="Roboto"/>
                <a:cs typeface="Roboto"/>
                <a:sym typeface="Roboto"/>
              </a:rPr>
              <a:t>” to the end of the prompt (indicating that a new line of code is being written) and clamp the feature (code error) to a large negative activation, the model rewrites the code without the bug!</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067f8b640f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067f8b640f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Tried to confuse the model: by providing multiplication code and clamping feature addition to 5x, yet it did addition.</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067f8b640f_0_7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067f8b640f_0_7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067f8b640f_0_7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067f8b640f_0_7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067f8b640f_0_7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067f8b640f_0_7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067f8b640f_0_8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067f8b640f_0_8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34M and 4M are more sensitive, they have more features even when there are less </a:t>
            </a:r>
            <a:r>
              <a:rPr lang="en"/>
              <a:t>occurrences of that name in the dataset</a:t>
            </a:r>
            <a:endParaRPr/>
          </a:p>
          <a:p>
            <a:pPr indent="0" lvl="0" marL="0" rtl="0" algn="l">
              <a:spcBef>
                <a:spcPts val="0"/>
              </a:spcBef>
              <a:spcAft>
                <a:spcPts val="0"/>
              </a:spcAft>
              <a:buNone/>
            </a:pPr>
            <a:r>
              <a:rPr lang="en"/>
              <a:t>X-axis is in decreasing order</a:t>
            </a:r>
            <a:endParaRPr/>
          </a:p>
          <a:p>
            <a:pPr indent="0" lvl="0" marL="0" rtl="0" algn="l">
              <a:spcBef>
                <a:spcPts val="0"/>
              </a:spcBef>
              <a:spcAft>
                <a:spcPts val="0"/>
              </a:spcAft>
              <a:buNone/>
            </a:pPr>
            <a:r>
              <a:rPr lang="en"/>
              <a:t>Frequency of name in dataset is proportional to proportion oc concepts with features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067f8b640f_0_7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067f8b640f_0_7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50">
                <a:solidFill>
                  <a:schemeClr val="dk1"/>
                </a:solidFill>
                <a:latin typeface="Roboto"/>
                <a:ea typeface="Roboto"/>
                <a:cs typeface="Roboto"/>
                <a:sym typeface="Roboto"/>
              </a:rPr>
              <a:t>Notice that these don’t fire on the first line. This is likely because the model doesn’t interpret the prompt as containing lists until it reaches the second line.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067f8b640f_0_7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067f8b640f_0_7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50">
                <a:solidFill>
                  <a:schemeClr val="dk1"/>
                </a:solidFill>
                <a:latin typeface="Roboto"/>
                <a:ea typeface="Roboto"/>
                <a:cs typeface="Roboto"/>
                <a:sym typeface="Roboto"/>
              </a:rPr>
              <a:t>the top two features by ablation effect for the completion “Boston” (as the expected answer is “Boston Celtics”) are the “Kobe Bryant” and “Los Angeles Lakers” features from above, which are followed by features related to sports rivalries, enemies, and competitors. However, the “California” and “Los Angeles” features from above have low ablation effect, which makes sense since they aren't relevant for this completion.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067f8b640f_0_7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067f8b640f_0_7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067f8b640f_0_7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067f8b640f_0_7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Features are vectors pointing in some directions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067f8b640f_0_7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067f8b640f_0_7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067f8b640f_0_7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067f8b640f_0_7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067f8b640f_0_8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3067f8b640f_0_8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067f8b640f_0_7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067f8b640f_0_7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067f8b640f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067f8b640f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067f8b640f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067f8b640f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067f8b640f_0_6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067f8b640f_0_6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067f8b640f_0_6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067f8b640f_0_6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067f8b640f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067f8b640f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comments" Target="../comments/commen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transformer-circuits.pub/2024/scaling-monosemanticity/#assessing-tour-specificity" TargetMode="External"/><Relationship Id="rId4" Type="http://schemas.openxmlformats.org/officeDocument/2006/relationships/hyperlink" Target="https://transformer-circuits.pub/2024/scaling-monosemanticity/#assessing-tour-influenc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comments" Target="../comments/commen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comments" Target="../comments/comment5.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comments" Target="../comments/comment6.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comments" Target="../comments/comment7.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9.png"/><Relationship Id="rId4" Type="http://schemas.openxmlformats.org/officeDocument/2006/relationships/hyperlink" Target="https://transformer-circuits.pub/2024/scaling-monosemanticity/features/index.html?featureId=34M_33413594"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comments" Target="../comments/comment2.xml"/><Relationship Id="rId4" Type="http://schemas.openxmlformats.org/officeDocument/2006/relationships/image" Target="../media/image4.png"/><Relationship Id="rId5"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 name="Shape 61"/>
        <p:cNvGrpSpPr/>
        <p:nvPr/>
      </p:nvGrpSpPr>
      <p:grpSpPr>
        <a:xfrm>
          <a:off x="0" y="0"/>
          <a:ext cx="0" cy="0"/>
          <a:chOff x="0" y="0"/>
          <a:chExt cx="0" cy="0"/>
        </a:xfrm>
      </p:grpSpPr>
      <p:sp>
        <p:nvSpPr>
          <p:cNvPr id="62" name="Google Shape;62;p13"/>
          <p:cNvSpPr txBox="1"/>
          <p:nvPr>
            <p:ph type="title"/>
          </p:nvPr>
        </p:nvSpPr>
        <p:spPr>
          <a:xfrm>
            <a:off x="311700" y="195125"/>
            <a:ext cx="8520600" cy="2128800"/>
          </a:xfrm>
          <a:prstGeom prst="rect">
            <a:avLst/>
          </a:prstGeom>
        </p:spPr>
        <p:txBody>
          <a:bodyPr anchorCtr="0" anchor="ctr" bIns="91425" lIns="91425" spcFirstLastPara="1" rIns="91425" wrap="square" tIns="91425">
            <a:normAutofit/>
          </a:bodyPr>
          <a:lstStyle/>
          <a:p>
            <a:pPr indent="0" lvl="0" marL="38100" marR="38100" rtl="0" algn="ctr">
              <a:lnSpc>
                <a:spcPct val="110000"/>
              </a:lnSpc>
              <a:spcBef>
                <a:spcPts val="3000"/>
              </a:spcBef>
              <a:spcAft>
                <a:spcPts val="3000"/>
              </a:spcAft>
              <a:buNone/>
            </a:pPr>
            <a:r>
              <a:rPr b="1" lang="en" sz="3750">
                <a:solidFill>
                  <a:srgbClr val="000000"/>
                </a:solidFill>
              </a:rPr>
              <a:t>Scaling Monosemanticity: Extracting Interpretable Features from Claude 3 Sonnet</a:t>
            </a:r>
            <a:endParaRPr b="1"/>
          </a:p>
        </p:txBody>
      </p:sp>
      <p:sp>
        <p:nvSpPr>
          <p:cNvPr id="63" name="Google Shape;63;p13"/>
          <p:cNvSpPr txBox="1"/>
          <p:nvPr>
            <p:ph idx="1" type="body"/>
          </p:nvPr>
        </p:nvSpPr>
        <p:spPr>
          <a:xfrm>
            <a:off x="311700" y="2323800"/>
            <a:ext cx="8520600" cy="2350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t>Johns Hopkins University - Fall 2024 CS 601.771 </a:t>
            </a:r>
            <a:endParaRPr b="1"/>
          </a:p>
          <a:p>
            <a:pPr indent="0" lvl="0" marL="0" rtl="0" algn="ctr">
              <a:spcBef>
                <a:spcPts val="1200"/>
              </a:spcBef>
              <a:spcAft>
                <a:spcPts val="0"/>
              </a:spcAft>
              <a:buNone/>
            </a:pPr>
            <a:r>
              <a:rPr b="1" lang="en"/>
              <a:t>Advances in Self-supervised Models</a:t>
            </a:r>
            <a:endParaRPr b="1"/>
          </a:p>
          <a:p>
            <a:pPr indent="0" lvl="0" marL="0" rtl="0" algn="ctr">
              <a:spcBef>
                <a:spcPts val="1200"/>
              </a:spcBef>
              <a:spcAft>
                <a:spcPts val="0"/>
              </a:spcAft>
              <a:buNone/>
            </a:pPr>
            <a:r>
              <a:t/>
            </a:r>
            <a:endParaRPr/>
          </a:p>
          <a:p>
            <a:pPr indent="0" lvl="0" marL="0" rtl="0" algn="ctr">
              <a:spcBef>
                <a:spcPts val="1200"/>
              </a:spcBef>
              <a:spcAft>
                <a:spcPts val="1200"/>
              </a:spcAft>
              <a:buNone/>
            </a:pPr>
            <a:r>
              <a:rPr lang="en"/>
              <a:t>Yashwanth Nadella, Rishitha Kalicheti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14127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Scaling Laws</a:t>
            </a:r>
            <a:endParaRPr/>
          </a:p>
        </p:txBody>
      </p:sp>
      <p:pic>
        <p:nvPicPr>
          <p:cNvPr id="118" name="Google Shape;118;p22"/>
          <p:cNvPicPr preferRelativeResize="0"/>
          <p:nvPr/>
        </p:nvPicPr>
        <p:blipFill rotWithShape="1">
          <a:blip r:embed="rId4">
            <a:alphaModFix/>
          </a:blip>
          <a:srcRect b="0" l="0" r="50327" t="0"/>
          <a:stretch/>
        </p:blipFill>
        <p:spPr>
          <a:xfrm>
            <a:off x="921300" y="601675"/>
            <a:ext cx="3822000" cy="3940151"/>
          </a:xfrm>
          <a:prstGeom prst="rect">
            <a:avLst/>
          </a:prstGeom>
          <a:noFill/>
          <a:ln>
            <a:noFill/>
          </a:ln>
        </p:spPr>
      </p:pic>
      <p:sp>
        <p:nvSpPr>
          <p:cNvPr id="119" name="Google Shape;119;p22"/>
          <p:cNvSpPr txBox="1"/>
          <p:nvPr/>
        </p:nvSpPr>
        <p:spPr>
          <a:xfrm>
            <a:off x="5508775" y="902475"/>
            <a:ext cx="3102300" cy="30351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1200"/>
              </a:spcBef>
              <a:spcAft>
                <a:spcPts val="0"/>
              </a:spcAft>
              <a:buNone/>
            </a:pPr>
            <a:r>
              <a:t/>
            </a:r>
            <a:endParaRPr sz="1650">
              <a:solidFill>
                <a:schemeClr val="dk1"/>
              </a:solidFill>
              <a:highlight>
                <a:srgbClr val="FAFAFA"/>
              </a:highlight>
              <a:latin typeface="Open Sans"/>
              <a:ea typeface="Open Sans"/>
              <a:cs typeface="Open Sans"/>
              <a:sym typeface="Open Sans"/>
            </a:endParaRPr>
          </a:p>
          <a:p>
            <a:pPr indent="-333375" lvl="0" marL="457200" rtl="0" algn="l">
              <a:lnSpc>
                <a:spcPct val="120000"/>
              </a:lnSpc>
              <a:spcBef>
                <a:spcPts val="1200"/>
              </a:spcBef>
              <a:spcAft>
                <a:spcPts val="0"/>
              </a:spcAft>
              <a:buClr>
                <a:schemeClr val="dk1"/>
              </a:buClr>
              <a:buSzPts val="1650"/>
              <a:buFont typeface="Open Sans"/>
              <a:buChar char="●"/>
            </a:pPr>
            <a:r>
              <a:rPr lang="en" sz="1650">
                <a:solidFill>
                  <a:schemeClr val="dk1"/>
                </a:solidFill>
                <a:highlight>
                  <a:srgbClr val="FAFAFA"/>
                </a:highlight>
                <a:latin typeface="Open Sans"/>
                <a:ea typeface="Open Sans"/>
                <a:cs typeface="Open Sans"/>
                <a:sym typeface="Open Sans"/>
              </a:rPr>
              <a:t>As compute increases loss decreases </a:t>
            </a:r>
            <a:endParaRPr sz="1650">
              <a:solidFill>
                <a:schemeClr val="dk1"/>
              </a:solidFill>
              <a:highlight>
                <a:srgbClr val="FAFAFA"/>
              </a:highlight>
              <a:latin typeface="Open Sans"/>
              <a:ea typeface="Open Sans"/>
              <a:cs typeface="Open Sans"/>
              <a:sym typeface="Open Sans"/>
            </a:endParaRPr>
          </a:p>
          <a:p>
            <a:pPr indent="-333375" lvl="0" marL="457200" rtl="0" algn="l">
              <a:lnSpc>
                <a:spcPct val="120000"/>
              </a:lnSpc>
              <a:spcBef>
                <a:spcPts val="0"/>
              </a:spcBef>
              <a:spcAft>
                <a:spcPts val="0"/>
              </a:spcAft>
              <a:buClr>
                <a:schemeClr val="dk1"/>
              </a:buClr>
              <a:buSzPts val="1650"/>
              <a:buFont typeface="Open Sans"/>
              <a:buChar char="●"/>
            </a:pPr>
            <a:r>
              <a:rPr lang="en" sz="1650">
                <a:solidFill>
                  <a:schemeClr val="dk1"/>
                </a:solidFill>
                <a:highlight>
                  <a:srgbClr val="FAFAFA"/>
                </a:highlight>
                <a:latin typeface="Open Sans"/>
                <a:ea typeface="Open Sans"/>
                <a:cs typeface="Open Sans"/>
                <a:sym typeface="Open Sans"/>
              </a:rPr>
              <a:t>More number of features require more compute for reducing the loss</a:t>
            </a:r>
            <a:endParaRPr sz="2200">
              <a:solidFill>
                <a:schemeClr val="dk1"/>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Scaling Laws</a:t>
            </a:r>
            <a:endParaRPr/>
          </a:p>
        </p:txBody>
      </p:sp>
      <p:pic>
        <p:nvPicPr>
          <p:cNvPr id="125" name="Google Shape;125;p23"/>
          <p:cNvPicPr preferRelativeResize="0"/>
          <p:nvPr/>
        </p:nvPicPr>
        <p:blipFill rotWithShape="1">
          <a:blip r:embed="rId3">
            <a:alphaModFix/>
          </a:blip>
          <a:srcRect b="0" l="0" r="67965" t="0"/>
          <a:stretch/>
        </p:blipFill>
        <p:spPr>
          <a:xfrm>
            <a:off x="716425" y="1245900"/>
            <a:ext cx="3462826" cy="3576951"/>
          </a:xfrm>
          <a:prstGeom prst="rect">
            <a:avLst/>
          </a:prstGeom>
          <a:noFill/>
          <a:ln>
            <a:noFill/>
          </a:ln>
        </p:spPr>
      </p:pic>
      <p:sp>
        <p:nvSpPr>
          <p:cNvPr id="126" name="Google Shape;126;p23"/>
          <p:cNvSpPr txBox="1"/>
          <p:nvPr/>
        </p:nvSpPr>
        <p:spPr>
          <a:xfrm>
            <a:off x="5522200" y="1402050"/>
            <a:ext cx="3115800" cy="3021600"/>
          </a:xfrm>
          <a:prstGeom prst="rect">
            <a:avLst/>
          </a:prstGeom>
          <a:noFill/>
          <a:ln>
            <a:noFill/>
          </a:ln>
        </p:spPr>
        <p:txBody>
          <a:bodyPr anchorCtr="0" anchor="t" bIns="91425" lIns="91425" spcFirstLastPara="1" rIns="91425" wrap="square" tIns="91425">
            <a:noAutofit/>
          </a:bodyPr>
          <a:lstStyle/>
          <a:p>
            <a:pPr indent="-333375" lvl="0" marL="457200" rtl="0" algn="l">
              <a:lnSpc>
                <a:spcPct val="120000"/>
              </a:lnSpc>
              <a:spcBef>
                <a:spcPts val="1200"/>
              </a:spcBef>
              <a:spcAft>
                <a:spcPts val="0"/>
              </a:spcAft>
              <a:buClr>
                <a:schemeClr val="dk1"/>
              </a:buClr>
              <a:buSzPts val="1650"/>
              <a:buFont typeface="Open Sans"/>
              <a:buChar char="●"/>
            </a:pPr>
            <a:r>
              <a:rPr lang="en" sz="1650">
                <a:solidFill>
                  <a:schemeClr val="dk1"/>
                </a:solidFill>
                <a:highlight>
                  <a:srgbClr val="FAFAFA"/>
                </a:highlight>
                <a:latin typeface="Open Sans"/>
                <a:ea typeface="Open Sans"/>
                <a:cs typeface="Open Sans"/>
                <a:sym typeface="Open Sans"/>
              </a:rPr>
              <a:t>For fixed compute if you increase number of features then loss decreases and then increases after a certain point</a:t>
            </a:r>
            <a:endParaRPr sz="1650">
              <a:solidFill>
                <a:schemeClr val="dk1"/>
              </a:solidFill>
              <a:highlight>
                <a:srgbClr val="FAFAFA"/>
              </a:highlight>
              <a:latin typeface="Open Sans"/>
              <a:ea typeface="Open Sans"/>
              <a:cs typeface="Open Sans"/>
              <a:sym typeface="Open Sans"/>
            </a:endParaRPr>
          </a:p>
          <a:p>
            <a:pPr indent="-333375" lvl="0" marL="457200" rtl="0" algn="l">
              <a:lnSpc>
                <a:spcPct val="120000"/>
              </a:lnSpc>
              <a:spcBef>
                <a:spcPts val="0"/>
              </a:spcBef>
              <a:spcAft>
                <a:spcPts val="0"/>
              </a:spcAft>
              <a:buClr>
                <a:schemeClr val="dk1"/>
              </a:buClr>
              <a:buSzPts val="1650"/>
              <a:buFont typeface="Open Sans"/>
              <a:buChar char="●"/>
            </a:pPr>
            <a:r>
              <a:rPr lang="en" sz="1650">
                <a:solidFill>
                  <a:schemeClr val="dk1"/>
                </a:solidFill>
                <a:highlight>
                  <a:srgbClr val="FAFAFA"/>
                </a:highlight>
                <a:latin typeface="Open Sans"/>
                <a:ea typeface="Open Sans"/>
                <a:cs typeface="Open Sans"/>
                <a:sym typeface="Open Sans"/>
              </a:rPr>
              <a:t>On a general note, more compute is lesser loss</a:t>
            </a:r>
            <a:endParaRPr sz="2200">
              <a:solidFill>
                <a:schemeClr val="dk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Scaling Laws</a:t>
            </a:r>
            <a:endParaRPr/>
          </a:p>
        </p:txBody>
      </p:sp>
      <p:pic>
        <p:nvPicPr>
          <p:cNvPr id="132" name="Google Shape;132;p24"/>
          <p:cNvPicPr preferRelativeResize="0"/>
          <p:nvPr/>
        </p:nvPicPr>
        <p:blipFill rotWithShape="1">
          <a:blip r:embed="rId3">
            <a:alphaModFix/>
          </a:blip>
          <a:srcRect b="0" l="33214" r="35064" t="0"/>
          <a:stretch/>
        </p:blipFill>
        <p:spPr>
          <a:xfrm>
            <a:off x="955200" y="1147225"/>
            <a:ext cx="3394101" cy="3540725"/>
          </a:xfrm>
          <a:prstGeom prst="rect">
            <a:avLst/>
          </a:prstGeom>
          <a:noFill/>
          <a:ln>
            <a:noFill/>
          </a:ln>
        </p:spPr>
      </p:pic>
      <p:sp>
        <p:nvSpPr>
          <p:cNvPr id="133" name="Google Shape;133;p24"/>
          <p:cNvSpPr txBox="1"/>
          <p:nvPr/>
        </p:nvSpPr>
        <p:spPr>
          <a:xfrm>
            <a:off x="5565275" y="1302375"/>
            <a:ext cx="3005100" cy="3005100"/>
          </a:xfrm>
          <a:prstGeom prst="rect">
            <a:avLst/>
          </a:prstGeom>
          <a:noFill/>
          <a:ln>
            <a:noFill/>
          </a:ln>
        </p:spPr>
        <p:txBody>
          <a:bodyPr anchorCtr="0" anchor="t" bIns="91425" lIns="91425" spcFirstLastPara="1" rIns="91425" wrap="square" tIns="91425">
            <a:noAutofit/>
          </a:bodyPr>
          <a:lstStyle/>
          <a:p>
            <a:pPr indent="-327025" lvl="0" marL="457200" rtl="0" algn="l">
              <a:lnSpc>
                <a:spcPct val="120000"/>
              </a:lnSpc>
              <a:spcBef>
                <a:spcPts val="1200"/>
              </a:spcBef>
              <a:spcAft>
                <a:spcPts val="0"/>
              </a:spcAft>
              <a:buClr>
                <a:schemeClr val="dk1"/>
              </a:buClr>
              <a:buSzPts val="1550"/>
              <a:buFont typeface="Open Sans"/>
              <a:buChar char="●"/>
            </a:pPr>
            <a:r>
              <a:rPr lang="en" sz="1550">
                <a:solidFill>
                  <a:schemeClr val="dk1"/>
                </a:solidFill>
                <a:highlight>
                  <a:srgbClr val="FAFAFA"/>
                </a:highlight>
                <a:latin typeface="Open Sans"/>
                <a:ea typeface="Open Sans"/>
                <a:cs typeface="Open Sans"/>
                <a:sym typeface="Open Sans"/>
              </a:rPr>
              <a:t>Training steps increases means two things, increase in data or reduction in batch size</a:t>
            </a:r>
            <a:endParaRPr sz="1550">
              <a:solidFill>
                <a:schemeClr val="dk1"/>
              </a:solidFill>
              <a:highlight>
                <a:srgbClr val="FAFAFA"/>
              </a:highlight>
              <a:latin typeface="Open Sans"/>
              <a:ea typeface="Open Sans"/>
              <a:cs typeface="Open Sans"/>
              <a:sym typeface="Open Sans"/>
            </a:endParaRPr>
          </a:p>
          <a:p>
            <a:pPr indent="-327025" lvl="0" marL="457200" rtl="0" algn="l">
              <a:lnSpc>
                <a:spcPct val="120000"/>
              </a:lnSpc>
              <a:spcBef>
                <a:spcPts val="0"/>
              </a:spcBef>
              <a:spcAft>
                <a:spcPts val="0"/>
              </a:spcAft>
              <a:buClr>
                <a:schemeClr val="dk1"/>
              </a:buClr>
              <a:buSzPts val="1550"/>
              <a:buFont typeface="Open Sans"/>
              <a:buChar char="●"/>
            </a:pPr>
            <a:r>
              <a:rPr lang="en" sz="1550">
                <a:solidFill>
                  <a:schemeClr val="dk1"/>
                </a:solidFill>
                <a:highlight>
                  <a:srgbClr val="FAFAFA"/>
                </a:highlight>
                <a:latin typeface="Open Sans"/>
                <a:ea typeface="Open Sans"/>
                <a:cs typeface="Open Sans"/>
                <a:sym typeface="Open Sans"/>
              </a:rPr>
              <a:t>For a fixed compute if we increase training steps then loss decreases and after a certain point increases</a:t>
            </a:r>
            <a:endParaRPr sz="2100">
              <a:solidFill>
                <a:schemeClr val="dk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Assessing Feature Int</a:t>
            </a:r>
            <a:r>
              <a:rPr lang="en"/>
              <a:t>erpretability</a:t>
            </a:r>
            <a:endParaRPr/>
          </a:p>
        </p:txBody>
      </p:sp>
      <p:sp>
        <p:nvSpPr>
          <p:cNvPr id="139" name="Google Shape;139;p25"/>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Two metrics</a:t>
            </a:r>
            <a:endParaRPr/>
          </a:p>
          <a:p>
            <a:pPr indent="-333375" lvl="0" marL="457200" rtl="0" algn="l">
              <a:spcBef>
                <a:spcPts val="1200"/>
              </a:spcBef>
              <a:spcAft>
                <a:spcPts val="0"/>
              </a:spcAft>
              <a:buSzPts val="1650"/>
              <a:buChar char="●"/>
            </a:pPr>
            <a:r>
              <a:rPr lang="en" sz="1650"/>
              <a:t>When the feature is active, the relevant concept is reliably present in the context (</a:t>
            </a:r>
            <a:r>
              <a:rPr lang="en" sz="1650">
                <a:solidFill>
                  <a:schemeClr val="hlink"/>
                </a:solidFill>
                <a:uFill>
                  <a:noFill/>
                </a:uFill>
                <a:hlinkClick r:id="rId3"/>
              </a:rPr>
              <a:t>specificity</a:t>
            </a:r>
            <a:r>
              <a:rPr lang="en" sz="1650"/>
              <a:t>).</a:t>
            </a:r>
            <a:endParaRPr sz="1650"/>
          </a:p>
          <a:p>
            <a:pPr indent="-333375" lvl="0" marL="457200" rtl="0" algn="l">
              <a:spcBef>
                <a:spcPts val="0"/>
              </a:spcBef>
              <a:spcAft>
                <a:spcPts val="0"/>
              </a:spcAft>
              <a:buSzPts val="1650"/>
              <a:buChar char="●"/>
            </a:pPr>
            <a:r>
              <a:rPr lang="en" sz="1650"/>
              <a:t>Intervening on the </a:t>
            </a:r>
            <a:r>
              <a:rPr lang="en" sz="1650"/>
              <a:t>feature</a:t>
            </a:r>
            <a:r>
              <a:rPr lang="en" sz="1650"/>
              <a:t> activation produces relevant downstream behavior (</a:t>
            </a:r>
            <a:r>
              <a:rPr lang="en" sz="1650">
                <a:solidFill>
                  <a:schemeClr val="hlink"/>
                </a:solidFill>
                <a:uFill>
                  <a:noFill/>
                </a:uFill>
                <a:hlinkClick r:id="rId4"/>
              </a:rPr>
              <a:t>influence on behavior</a:t>
            </a:r>
            <a:r>
              <a:rPr lang="en" sz="1650"/>
              <a:t>).</a:t>
            </a:r>
            <a:endParaRPr sz="2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Specificity</a:t>
            </a:r>
            <a:endParaRPr/>
          </a:p>
        </p:txBody>
      </p:sp>
      <p:sp>
        <p:nvSpPr>
          <p:cNvPr id="145" name="Google Shape;145;p26"/>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30200" lvl="0" marL="457200" rtl="0" algn="l">
              <a:lnSpc>
                <a:spcPct val="120000"/>
              </a:lnSpc>
              <a:spcBef>
                <a:spcPts val="0"/>
              </a:spcBef>
              <a:spcAft>
                <a:spcPts val="0"/>
              </a:spcAft>
              <a:buSzPts val="1600"/>
              <a:buFont typeface="Open Sans"/>
              <a:buChar char="●"/>
            </a:pPr>
            <a:r>
              <a:rPr lang="en" sz="1600">
                <a:highlight>
                  <a:srgbClr val="FAFAFA"/>
                </a:highlight>
              </a:rPr>
              <a:t>Specificity: They gave Claude opus the feature description and the text it fired on and asked it to score</a:t>
            </a:r>
            <a:endParaRPr sz="1600">
              <a:highlight>
                <a:srgbClr val="FAFAFA"/>
              </a:highlight>
            </a:endParaRPr>
          </a:p>
          <a:p>
            <a:pPr indent="-330200" lvl="1" marL="914400" rtl="0" algn="l">
              <a:lnSpc>
                <a:spcPct val="120000"/>
              </a:lnSpc>
              <a:spcBef>
                <a:spcPts val="0"/>
              </a:spcBef>
              <a:spcAft>
                <a:spcPts val="0"/>
              </a:spcAft>
              <a:buSzPts val="1600"/>
              <a:buChar char="○"/>
            </a:pPr>
            <a:r>
              <a:rPr lang="en" sz="1600">
                <a:highlight>
                  <a:srgbClr val="FAFAFA"/>
                </a:highlight>
              </a:rPr>
              <a:t>0 – The feature is completely irrelevant throughout the context (relative to the base distribution of the internet).</a:t>
            </a:r>
            <a:endParaRPr sz="1600">
              <a:highlight>
                <a:srgbClr val="FAFAFA"/>
              </a:highlight>
            </a:endParaRPr>
          </a:p>
          <a:p>
            <a:pPr indent="-330200" lvl="1" marL="914400" rtl="0" algn="l">
              <a:lnSpc>
                <a:spcPct val="120000"/>
              </a:lnSpc>
              <a:spcBef>
                <a:spcPts val="0"/>
              </a:spcBef>
              <a:spcAft>
                <a:spcPts val="0"/>
              </a:spcAft>
              <a:buSzPts val="1600"/>
              <a:buChar char="○"/>
            </a:pPr>
            <a:r>
              <a:rPr lang="en" sz="1600">
                <a:highlight>
                  <a:srgbClr val="FAFAFA"/>
                </a:highlight>
              </a:rPr>
              <a:t>1 – The feature is related to the context, but not near the highlighted text or only vaguely related.</a:t>
            </a:r>
            <a:endParaRPr sz="1600">
              <a:highlight>
                <a:srgbClr val="FAFAFA"/>
              </a:highlight>
            </a:endParaRPr>
          </a:p>
          <a:p>
            <a:pPr indent="-330200" lvl="1" marL="914400" rtl="0" algn="l">
              <a:lnSpc>
                <a:spcPct val="120000"/>
              </a:lnSpc>
              <a:spcBef>
                <a:spcPts val="0"/>
              </a:spcBef>
              <a:spcAft>
                <a:spcPts val="0"/>
              </a:spcAft>
              <a:buSzPts val="1600"/>
              <a:buChar char="○"/>
            </a:pPr>
            <a:r>
              <a:rPr lang="en" sz="1600">
                <a:highlight>
                  <a:srgbClr val="FAFAFA"/>
                </a:highlight>
              </a:rPr>
              <a:t>2 – The feature is only loosely related to the highlighted text or related to the context near the highlighted text.</a:t>
            </a:r>
            <a:endParaRPr sz="1600">
              <a:highlight>
                <a:srgbClr val="FAFAFA"/>
              </a:highlight>
            </a:endParaRPr>
          </a:p>
          <a:p>
            <a:pPr indent="-330200" lvl="1" marL="914400" rtl="0" algn="l">
              <a:lnSpc>
                <a:spcPct val="120000"/>
              </a:lnSpc>
              <a:spcBef>
                <a:spcPts val="0"/>
              </a:spcBef>
              <a:spcAft>
                <a:spcPts val="0"/>
              </a:spcAft>
              <a:buSzPts val="1600"/>
              <a:buChar char="○"/>
            </a:pPr>
            <a:r>
              <a:rPr lang="en" sz="1600">
                <a:highlight>
                  <a:srgbClr val="FAFAFA"/>
                </a:highlight>
              </a:rPr>
              <a:t>3 – The feature cleanly identifies the activating text.</a:t>
            </a:r>
            <a:endParaRPr sz="1600">
              <a:highlight>
                <a:srgbClr val="FAFAFA"/>
              </a:highlight>
            </a:endParaRPr>
          </a:p>
          <a:p>
            <a:pPr indent="0" lvl="0" marL="0" rtl="0" algn="l">
              <a:spcBef>
                <a:spcPts val="130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27"/>
          <p:cNvPicPr preferRelativeResize="0"/>
          <p:nvPr/>
        </p:nvPicPr>
        <p:blipFill>
          <a:blip r:embed="rId3">
            <a:alphaModFix/>
          </a:blip>
          <a:stretch>
            <a:fillRect/>
          </a:stretch>
        </p:blipFill>
        <p:spPr>
          <a:xfrm>
            <a:off x="33050" y="152400"/>
            <a:ext cx="6182296" cy="4838700"/>
          </a:xfrm>
          <a:prstGeom prst="rect">
            <a:avLst/>
          </a:prstGeom>
          <a:noFill/>
          <a:ln>
            <a:noFill/>
          </a:ln>
        </p:spPr>
      </p:pic>
      <p:sp>
        <p:nvSpPr>
          <p:cNvPr id="151" name="Google Shape;151;p27"/>
          <p:cNvSpPr txBox="1"/>
          <p:nvPr/>
        </p:nvSpPr>
        <p:spPr>
          <a:xfrm>
            <a:off x="6407725" y="279025"/>
            <a:ext cx="2578500" cy="459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Open Sans"/>
                <a:ea typeface="Open Sans"/>
                <a:cs typeface="Open Sans"/>
                <a:sym typeface="Open Sans"/>
              </a:rPr>
              <a:t>High activations are essentially all references to the Golden Gate Bridge</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None/>
            </a:pPr>
            <a:r>
              <a:rPr lang="en">
                <a:solidFill>
                  <a:schemeClr val="dk1"/>
                </a:solidFill>
                <a:latin typeface="Open Sans"/>
                <a:ea typeface="Open Sans"/>
                <a:cs typeface="Open Sans"/>
                <a:sym typeface="Open Sans"/>
              </a:rPr>
              <a:t>Low activations are mostly </a:t>
            </a:r>
            <a:r>
              <a:rPr lang="en">
                <a:solidFill>
                  <a:schemeClr val="dk1"/>
                </a:solidFill>
                <a:latin typeface="Open Sans"/>
                <a:ea typeface="Open Sans"/>
                <a:cs typeface="Open Sans"/>
                <a:sym typeface="Open Sans"/>
              </a:rPr>
              <a:t>irrelevant</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None/>
            </a:pPr>
            <a:r>
              <a:rPr lang="en">
                <a:solidFill>
                  <a:schemeClr val="dk1"/>
                </a:solidFill>
                <a:latin typeface="Open Sans"/>
                <a:ea typeface="Open Sans"/>
                <a:cs typeface="Open Sans"/>
                <a:sym typeface="Open Sans"/>
              </a:rPr>
              <a:t>Low activations could include related tourist attractions, similar bridges, and other monuments.</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Features become less specific as the activation strength weakens.</a:t>
            </a:r>
            <a:endParaRPr>
              <a:solidFill>
                <a:schemeClr val="dk1"/>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8"/>
          <p:cNvPicPr preferRelativeResize="0"/>
          <p:nvPr/>
        </p:nvPicPr>
        <p:blipFill>
          <a:blip r:embed="rId4">
            <a:alphaModFix/>
          </a:blip>
          <a:stretch>
            <a:fillRect/>
          </a:stretch>
        </p:blipFill>
        <p:spPr>
          <a:xfrm>
            <a:off x="33050" y="152400"/>
            <a:ext cx="6182296" cy="4838700"/>
          </a:xfrm>
          <a:prstGeom prst="rect">
            <a:avLst/>
          </a:prstGeom>
          <a:noFill/>
          <a:ln>
            <a:noFill/>
          </a:ln>
        </p:spPr>
      </p:pic>
      <p:sp>
        <p:nvSpPr>
          <p:cNvPr id="157" name="Google Shape;157;p28"/>
          <p:cNvSpPr txBox="1"/>
          <p:nvPr/>
        </p:nvSpPr>
        <p:spPr>
          <a:xfrm>
            <a:off x="6407725" y="279025"/>
            <a:ext cx="2578500" cy="459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Open Sans"/>
                <a:ea typeface="Open Sans"/>
                <a:cs typeface="Open Sans"/>
                <a:sym typeface="Open Sans"/>
              </a:rPr>
              <a:t>Here, </a:t>
            </a:r>
            <a:r>
              <a:rPr lang="en">
                <a:solidFill>
                  <a:schemeClr val="dk1"/>
                </a:solidFill>
                <a:latin typeface="Open Sans"/>
                <a:ea typeface="Open Sans"/>
                <a:cs typeface="Open Sans"/>
                <a:sym typeface="Open Sans"/>
              </a:rPr>
              <a:t>Low activations are also including features representing thought, weird, etc (bottom left image)</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None/>
            </a:pPr>
            <a:r>
              <a:rPr lang="en">
                <a:solidFill>
                  <a:schemeClr val="dk1"/>
                </a:solidFill>
                <a:latin typeface="Open Sans"/>
                <a:ea typeface="Open Sans"/>
                <a:cs typeface="Open Sans"/>
                <a:sym typeface="Open Sans"/>
              </a:rPr>
              <a:t>High Activation levels are more specific, i.e, clearly identifies the feature!</a:t>
            </a:r>
            <a:endParaRPr>
              <a:solidFill>
                <a:schemeClr val="dk1"/>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29"/>
          <p:cNvPicPr preferRelativeResize="0"/>
          <p:nvPr/>
        </p:nvPicPr>
        <p:blipFill>
          <a:blip r:embed="rId3">
            <a:alphaModFix/>
          </a:blip>
          <a:stretch>
            <a:fillRect/>
          </a:stretch>
        </p:blipFill>
        <p:spPr>
          <a:xfrm>
            <a:off x="152400" y="485650"/>
            <a:ext cx="8839203" cy="417219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0"/>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Influence on behavior </a:t>
            </a:r>
            <a:endParaRPr/>
          </a:p>
        </p:txBody>
      </p:sp>
      <p:sp>
        <p:nvSpPr>
          <p:cNvPr id="168" name="Google Shape;168;p30"/>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27025" lvl="0" marL="457200" rtl="0" algn="l">
              <a:lnSpc>
                <a:spcPct val="120000"/>
              </a:lnSpc>
              <a:spcBef>
                <a:spcPts val="0"/>
              </a:spcBef>
              <a:spcAft>
                <a:spcPts val="0"/>
              </a:spcAft>
              <a:buSzPts val="1550"/>
              <a:buFont typeface="Open Sans"/>
              <a:buChar char="●"/>
            </a:pPr>
            <a:r>
              <a:rPr lang="en" sz="1550">
                <a:highlight>
                  <a:srgbClr val="FAFAFA"/>
                </a:highlight>
              </a:rPr>
              <a:t>They experiment with </a:t>
            </a:r>
            <a:r>
              <a:rPr i="1" lang="en" sz="1550">
                <a:highlight>
                  <a:srgbClr val="FAFAFA"/>
                </a:highlight>
              </a:rPr>
              <a:t>feature steering</a:t>
            </a:r>
            <a:r>
              <a:rPr lang="en" sz="1550">
                <a:highlight>
                  <a:srgbClr val="FAFAFA"/>
                </a:highlight>
              </a:rPr>
              <a:t>, where they “clamp” specific features of interest to artificially high or low values during the forward pass </a:t>
            </a:r>
            <a:endParaRPr sz="1550">
              <a:highlight>
                <a:srgbClr val="FAFAFA"/>
              </a:highlight>
            </a:endParaRPr>
          </a:p>
          <a:p>
            <a:pPr indent="-327025" lvl="0" marL="457200" rtl="0" algn="l">
              <a:lnSpc>
                <a:spcPct val="120000"/>
              </a:lnSpc>
              <a:spcBef>
                <a:spcPts val="0"/>
              </a:spcBef>
              <a:spcAft>
                <a:spcPts val="0"/>
              </a:spcAft>
              <a:buSzPts val="1550"/>
              <a:buFont typeface="Open Sans"/>
              <a:buChar char="●"/>
            </a:pPr>
            <a:r>
              <a:rPr lang="en" sz="1550">
                <a:highlight>
                  <a:srgbClr val="FAFAFA"/>
                </a:highlight>
              </a:rPr>
              <a:t>They basically modify the middle layer outputs by 10x or 5x the output from SAE and passing it in that layer instead</a:t>
            </a:r>
            <a:endParaRPr sz="1550">
              <a:highlight>
                <a:srgbClr val="FAFAFA"/>
              </a:highlight>
            </a:endParaRPr>
          </a:p>
          <a:p>
            <a:pPr indent="-327025" lvl="0" marL="457200" rtl="0" algn="l">
              <a:lnSpc>
                <a:spcPct val="120000"/>
              </a:lnSpc>
              <a:spcBef>
                <a:spcPts val="0"/>
              </a:spcBef>
              <a:spcAft>
                <a:spcPts val="0"/>
              </a:spcAft>
              <a:buSzPts val="1550"/>
              <a:buFont typeface="Open Sans"/>
              <a:buChar char="●"/>
            </a:pPr>
            <a:r>
              <a:rPr lang="en" sz="1550">
                <a:highlight>
                  <a:srgbClr val="FAFAFA"/>
                </a:highlight>
              </a:rPr>
              <a:t>Features are in the latent space</a:t>
            </a:r>
            <a:endParaRPr sz="1550">
              <a:highlight>
                <a:srgbClr val="FAFAFA"/>
              </a:highlight>
            </a:endParaRPr>
          </a:p>
          <a:p>
            <a:pPr indent="-327025" lvl="1" marL="914400" rtl="0" algn="l">
              <a:lnSpc>
                <a:spcPct val="120000"/>
              </a:lnSpc>
              <a:spcBef>
                <a:spcPts val="0"/>
              </a:spcBef>
              <a:spcAft>
                <a:spcPts val="0"/>
              </a:spcAft>
              <a:buSzPts val="1550"/>
              <a:buChar char="○"/>
            </a:pPr>
            <a:r>
              <a:rPr lang="en" sz="1550">
                <a:highlight>
                  <a:srgbClr val="FAFAFA"/>
                </a:highlight>
              </a:rPr>
              <a:t>Identify the row of the feature and multiply it with 10</a:t>
            </a:r>
            <a:endParaRPr sz="1550">
              <a:highlight>
                <a:srgbClr val="FAFAFA"/>
              </a:highlight>
            </a:endParaRPr>
          </a:p>
          <a:p>
            <a:pPr indent="-327025" lvl="1" marL="914400" rtl="0" algn="l">
              <a:lnSpc>
                <a:spcPct val="120000"/>
              </a:lnSpc>
              <a:spcBef>
                <a:spcPts val="0"/>
              </a:spcBef>
              <a:spcAft>
                <a:spcPts val="0"/>
              </a:spcAft>
              <a:buSzPts val="1550"/>
              <a:buChar char="○"/>
            </a:pPr>
            <a:r>
              <a:rPr lang="en" sz="1550">
                <a:highlight>
                  <a:srgbClr val="FAFAFA"/>
                </a:highlight>
              </a:rPr>
              <a:t>Use this modified latent space to extract the output from SAE</a:t>
            </a:r>
            <a:endParaRPr sz="1550">
              <a:highlight>
                <a:srgbClr val="FAFAFA"/>
              </a:highlight>
            </a:endParaRPr>
          </a:p>
          <a:p>
            <a:pPr indent="-327025" lvl="1" marL="914400" rtl="0" algn="l">
              <a:lnSpc>
                <a:spcPct val="120000"/>
              </a:lnSpc>
              <a:spcBef>
                <a:spcPts val="0"/>
              </a:spcBef>
              <a:spcAft>
                <a:spcPts val="0"/>
              </a:spcAft>
              <a:buSzPts val="1550"/>
              <a:buChar char="○"/>
            </a:pPr>
            <a:r>
              <a:rPr lang="en" sz="1550">
                <a:highlight>
                  <a:srgbClr val="FAFAFA"/>
                </a:highlight>
              </a:rPr>
              <a:t>Take this output and put it in the neural network</a:t>
            </a:r>
            <a:endParaRPr sz="1550">
              <a:highlight>
                <a:srgbClr val="FAFAFA"/>
              </a:highlight>
            </a:endParaRPr>
          </a:p>
          <a:p>
            <a:pPr indent="0" lvl="0" marL="0" rtl="0" algn="l">
              <a:lnSpc>
                <a:spcPct val="120000"/>
              </a:lnSpc>
              <a:spcBef>
                <a:spcPts val="1300"/>
              </a:spcBef>
              <a:spcAft>
                <a:spcPts val="1300"/>
              </a:spcAft>
              <a:buNone/>
            </a:pPr>
            <a:r>
              <a:t/>
            </a:r>
            <a:endParaRPr sz="1250">
              <a:highlight>
                <a:srgbClr val="FAFAFA"/>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31"/>
          <p:cNvPicPr preferRelativeResize="0"/>
          <p:nvPr/>
        </p:nvPicPr>
        <p:blipFill rotWithShape="1">
          <a:blip r:embed="rId3">
            <a:alphaModFix/>
          </a:blip>
          <a:srcRect b="46703" l="0" r="0" t="0"/>
          <a:stretch/>
        </p:blipFill>
        <p:spPr>
          <a:xfrm>
            <a:off x="833238" y="137563"/>
            <a:ext cx="7477525" cy="48683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Problem Statement</a:t>
            </a:r>
            <a:endParaRPr/>
          </a:p>
        </p:txBody>
      </p:sp>
      <p:sp>
        <p:nvSpPr>
          <p:cNvPr id="69" name="Google Shape;69;p1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lang="en" sz="1500"/>
              <a:t>For interpreting neural networks, we want to understand how neural networks work by breaking them down into smaller parts. </a:t>
            </a:r>
            <a:endParaRPr sz="1500"/>
          </a:p>
          <a:p>
            <a:pPr indent="-323850" lvl="0" marL="457200" rtl="0" algn="l">
              <a:spcBef>
                <a:spcPts val="0"/>
              </a:spcBef>
              <a:spcAft>
                <a:spcPts val="0"/>
              </a:spcAft>
              <a:buSzPts val="1500"/>
              <a:buChar char="●"/>
            </a:pPr>
            <a:r>
              <a:rPr lang="en" sz="1500"/>
              <a:t>The most obvious part to look at is the neuron, but it’s not that straightforward because a single neuron can represent different functions or meanings, which makes it confusing. </a:t>
            </a:r>
            <a:endParaRPr sz="1500"/>
          </a:p>
          <a:p>
            <a:pPr indent="-323850" lvl="0" marL="457200" rtl="0" algn="l">
              <a:spcBef>
                <a:spcPts val="0"/>
              </a:spcBef>
              <a:spcAft>
                <a:spcPts val="0"/>
              </a:spcAft>
              <a:buSzPts val="1500"/>
              <a:buChar char="●"/>
            </a:pPr>
            <a:r>
              <a:rPr lang="en" sz="1500"/>
              <a:t>To really understand these systems, we need better ways to break them down and analyze their components. This paper shows one such way to do this. </a:t>
            </a:r>
            <a:endParaRPr sz="15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2"/>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Sophisticated Features</a:t>
            </a:r>
            <a:endParaRPr/>
          </a:p>
        </p:txBody>
      </p:sp>
      <p:sp>
        <p:nvSpPr>
          <p:cNvPr id="179" name="Google Shape;179;p32"/>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27025" lvl="0" marL="457200" rtl="0" algn="l">
              <a:lnSpc>
                <a:spcPct val="120000"/>
              </a:lnSpc>
              <a:spcBef>
                <a:spcPts val="0"/>
              </a:spcBef>
              <a:spcAft>
                <a:spcPts val="0"/>
              </a:spcAft>
              <a:buSzPts val="1550"/>
              <a:buFont typeface="Open Sans"/>
              <a:buChar char="●"/>
            </a:pPr>
            <a:r>
              <a:rPr lang="en" sz="1550">
                <a:highlight>
                  <a:srgbClr val="FAFAFA"/>
                </a:highlight>
              </a:rPr>
              <a:t>Sonnet is a much larger model, to study </a:t>
            </a:r>
            <a:r>
              <a:rPr lang="en" sz="1550">
                <a:highlight>
                  <a:srgbClr val="FAFAFA"/>
                </a:highlight>
              </a:rPr>
              <a:t>interpretability</a:t>
            </a:r>
            <a:r>
              <a:rPr lang="en" sz="1550">
                <a:highlight>
                  <a:srgbClr val="FAFAFA"/>
                </a:highlight>
              </a:rPr>
              <a:t> they looked for features that are more sophisticated.</a:t>
            </a:r>
            <a:endParaRPr sz="1550">
              <a:highlight>
                <a:srgbClr val="FAFAFA"/>
              </a:highlight>
            </a:endParaRPr>
          </a:p>
          <a:p>
            <a:pPr indent="-327025" lvl="0" marL="457200" rtl="0" algn="l">
              <a:lnSpc>
                <a:spcPct val="120000"/>
              </a:lnSpc>
              <a:spcBef>
                <a:spcPts val="0"/>
              </a:spcBef>
              <a:spcAft>
                <a:spcPts val="0"/>
              </a:spcAft>
              <a:buSzPts val="1550"/>
              <a:buFont typeface="Open Sans"/>
              <a:buChar char="●"/>
            </a:pPr>
            <a:r>
              <a:rPr lang="en" sz="1550">
                <a:highlight>
                  <a:srgbClr val="FAFAFA"/>
                </a:highlight>
              </a:rPr>
              <a:t>Tasks that </a:t>
            </a:r>
            <a:r>
              <a:rPr lang="en" sz="1550">
                <a:highlight>
                  <a:srgbClr val="FAFAFA"/>
                </a:highlight>
              </a:rPr>
              <a:t>activate in programming contexts, because these contexts require depth and clarity of understanding.</a:t>
            </a:r>
            <a:endParaRPr sz="1550">
              <a:highlight>
                <a:srgbClr val="FAFAFA"/>
              </a:highlight>
            </a:endParaRPr>
          </a:p>
          <a:p>
            <a:pPr indent="-327025" lvl="1" marL="914400" rtl="0" algn="l">
              <a:lnSpc>
                <a:spcPct val="120000"/>
              </a:lnSpc>
              <a:spcBef>
                <a:spcPts val="0"/>
              </a:spcBef>
              <a:spcAft>
                <a:spcPts val="0"/>
              </a:spcAft>
              <a:buSzPts val="1550"/>
              <a:buChar char="○"/>
            </a:pPr>
            <a:r>
              <a:rPr lang="en" sz="1550">
                <a:highlight>
                  <a:srgbClr val="FAFAFA"/>
                </a:highlight>
              </a:rPr>
              <a:t>Code error feature</a:t>
            </a:r>
            <a:endParaRPr sz="1550">
              <a:highlight>
                <a:srgbClr val="FAFAFA"/>
              </a:highlight>
            </a:endParaRPr>
          </a:p>
          <a:p>
            <a:pPr indent="-327025" lvl="1" marL="914400" rtl="0" algn="l">
              <a:lnSpc>
                <a:spcPct val="120000"/>
              </a:lnSpc>
              <a:spcBef>
                <a:spcPts val="0"/>
              </a:spcBef>
              <a:spcAft>
                <a:spcPts val="0"/>
              </a:spcAft>
              <a:buSzPts val="1550"/>
              <a:buChar char="○"/>
            </a:pPr>
            <a:r>
              <a:rPr lang="en" sz="1550">
                <a:highlight>
                  <a:srgbClr val="FAFAFA"/>
                </a:highlight>
              </a:rPr>
              <a:t>Features representing functions</a:t>
            </a:r>
            <a:endParaRPr sz="1550">
              <a:highlight>
                <a:srgbClr val="FAFAFA"/>
              </a:highlight>
            </a:endParaRPr>
          </a:p>
          <a:p>
            <a:pPr indent="0" lvl="0" marL="0" rtl="0" algn="l">
              <a:lnSpc>
                <a:spcPct val="120000"/>
              </a:lnSpc>
              <a:spcBef>
                <a:spcPts val="1300"/>
              </a:spcBef>
              <a:spcAft>
                <a:spcPts val="1300"/>
              </a:spcAft>
              <a:buNone/>
            </a:pPr>
            <a:r>
              <a:t/>
            </a:r>
            <a:endParaRPr sz="1250">
              <a:highlight>
                <a:srgbClr val="FAFAFA"/>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3"/>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Code Error</a:t>
            </a:r>
            <a:endParaRPr/>
          </a:p>
        </p:txBody>
      </p:sp>
      <p:sp>
        <p:nvSpPr>
          <p:cNvPr id="185" name="Google Shape;185;p33"/>
          <p:cNvSpPr txBox="1"/>
          <p:nvPr>
            <p:ph idx="1" type="body"/>
          </p:nvPr>
        </p:nvSpPr>
        <p:spPr>
          <a:xfrm>
            <a:off x="311700" y="1225225"/>
            <a:ext cx="8520600" cy="831300"/>
          </a:xfrm>
          <a:prstGeom prst="rect">
            <a:avLst/>
          </a:prstGeom>
        </p:spPr>
        <p:txBody>
          <a:bodyPr anchorCtr="0" anchor="t" bIns="91425" lIns="91425" spcFirstLastPara="1" rIns="91425" wrap="square" tIns="91425">
            <a:normAutofit fontScale="77500"/>
          </a:bodyPr>
          <a:lstStyle/>
          <a:p>
            <a:pPr indent="0" lvl="0" marL="0" rtl="0" algn="l">
              <a:spcBef>
                <a:spcPts val="0"/>
              </a:spcBef>
              <a:spcAft>
                <a:spcPts val="0"/>
              </a:spcAft>
              <a:buNone/>
            </a:pPr>
            <a:r>
              <a:rPr lang="en"/>
              <a:t>Instances: Array overflow, Divide by Zero, Wrong Function return type, Null Pointer Exceptions, etc.</a:t>
            </a:r>
            <a:endParaRPr/>
          </a:p>
          <a:p>
            <a:pPr indent="0" lvl="0" marL="0" rtl="0" algn="l">
              <a:spcBef>
                <a:spcPts val="1200"/>
              </a:spcBef>
              <a:spcAft>
                <a:spcPts val="1200"/>
              </a:spcAft>
              <a:buNone/>
            </a:pPr>
            <a:r>
              <a:t/>
            </a:r>
            <a:endParaRPr/>
          </a:p>
        </p:txBody>
      </p:sp>
      <p:pic>
        <p:nvPicPr>
          <p:cNvPr id="186" name="Google Shape;186;p33"/>
          <p:cNvPicPr preferRelativeResize="0"/>
          <p:nvPr/>
        </p:nvPicPr>
        <p:blipFill>
          <a:blip r:embed="rId3">
            <a:alphaModFix/>
          </a:blip>
          <a:stretch>
            <a:fillRect/>
          </a:stretch>
        </p:blipFill>
        <p:spPr>
          <a:xfrm>
            <a:off x="765600" y="1828925"/>
            <a:ext cx="7612776" cy="27882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Features representing Functions </a:t>
            </a:r>
            <a:endParaRPr/>
          </a:p>
        </p:txBody>
      </p:sp>
      <p:sp>
        <p:nvSpPr>
          <p:cNvPr id="192" name="Google Shape;192;p34"/>
          <p:cNvSpPr txBox="1"/>
          <p:nvPr>
            <p:ph idx="1" type="body"/>
          </p:nvPr>
        </p:nvSpPr>
        <p:spPr>
          <a:xfrm>
            <a:off x="311700" y="1225225"/>
            <a:ext cx="8520600" cy="8313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pic>
        <p:nvPicPr>
          <p:cNvPr id="193" name="Google Shape;193;p34"/>
          <p:cNvPicPr preferRelativeResize="0"/>
          <p:nvPr/>
        </p:nvPicPr>
        <p:blipFill>
          <a:blip r:embed="rId3">
            <a:alphaModFix/>
          </a:blip>
          <a:stretch>
            <a:fillRect/>
          </a:stretch>
        </p:blipFill>
        <p:spPr>
          <a:xfrm>
            <a:off x="1192850" y="1036950"/>
            <a:ext cx="6644401" cy="38918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7" name="Shape 197"/>
        <p:cNvGrpSpPr/>
        <p:nvPr/>
      </p:nvGrpSpPr>
      <p:grpSpPr>
        <a:xfrm>
          <a:off x="0" y="0"/>
          <a:ext cx="0" cy="0"/>
          <a:chOff x="0" y="0"/>
          <a:chExt cx="0" cy="0"/>
        </a:xfrm>
      </p:grpSpPr>
      <p:sp>
        <p:nvSpPr>
          <p:cNvPr id="198" name="Google Shape;198;p3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Features vs Neurons</a:t>
            </a:r>
            <a:endParaRPr/>
          </a:p>
        </p:txBody>
      </p:sp>
      <p:sp>
        <p:nvSpPr>
          <p:cNvPr id="199" name="Google Shape;199;p35"/>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07975" lvl="0" marL="457200" rtl="0" algn="l">
              <a:lnSpc>
                <a:spcPct val="120000"/>
              </a:lnSpc>
              <a:spcBef>
                <a:spcPts val="0"/>
              </a:spcBef>
              <a:spcAft>
                <a:spcPts val="0"/>
              </a:spcAft>
              <a:buSzPts val="1250"/>
              <a:buChar char="●"/>
            </a:pPr>
            <a:r>
              <a:rPr lang="en" sz="1250">
                <a:highlight>
                  <a:srgbClr val="FAFAFA"/>
                </a:highlight>
              </a:rPr>
              <a:t>They found no correlation between neuron and 82% of features even the ones they found have a pearson correlation coeff of 0.3</a:t>
            </a:r>
            <a:endParaRPr/>
          </a:p>
        </p:txBody>
      </p:sp>
      <p:pic>
        <p:nvPicPr>
          <p:cNvPr id="200" name="Google Shape;200;p35"/>
          <p:cNvPicPr preferRelativeResize="0"/>
          <p:nvPr/>
        </p:nvPicPr>
        <p:blipFill rotWithShape="1">
          <a:blip r:embed="rId3">
            <a:alphaModFix/>
          </a:blip>
          <a:srcRect b="0" l="0" r="0" t="50000"/>
          <a:stretch/>
        </p:blipFill>
        <p:spPr>
          <a:xfrm>
            <a:off x="1631238" y="1964750"/>
            <a:ext cx="5881524" cy="29422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4" name="Shape 204"/>
        <p:cNvGrpSpPr/>
        <p:nvPr/>
      </p:nvGrpSpPr>
      <p:grpSpPr>
        <a:xfrm>
          <a:off x="0" y="0"/>
          <a:ext cx="0" cy="0"/>
          <a:chOff x="0" y="0"/>
          <a:chExt cx="0" cy="0"/>
        </a:xfrm>
      </p:grpSpPr>
      <p:sp>
        <p:nvSpPr>
          <p:cNvPr id="205" name="Google Shape;205;p3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Exploring Feature Neighborhood</a:t>
            </a:r>
            <a:endParaRPr/>
          </a:p>
        </p:txBody>
      </p:sp>
      <p:pic>
        <p:nvPicPr>
          <p:cNvPr id="206" name="Google Shape;206;p36"/>
          <p:cNvPicPr preferRelativeResize="0"/>
          <p:nvPr/>
        </p:nvPicPr>
        <p:blipFill rotWithShape="1">
          <a:blip r:embed="rId4">
            <a:alphaModFix/>
          </a:blip>
          <a:srcRect b="31889" l="0" r="0" t="0"/>
          <a:stretch/>
        </p:blipFill>
        <p:spPr>
          <a:xfrm>
            <a:off x="1527525" y="1417925"/>
            <a:ext cx="6088950" cy="350330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0" name="Shape 210"/>
        <p:cNvGrpSpPr/>
        <p:nvPr/>
      </p:nvGrpSpPr>
      <p:grpSpPr>
        <a:xfrm>
          <a:off x="0" y="0"/>
          <a:ext cx="0" cy="0"/>
          <a:chOff x="0" y="0"/>
          <a:chExt cx="0" cy="0"/>
        </a:xfrm>
      </p:grpSpPr>
      <p:sp>
        <p:nvSpPr>
          <p:cNvPr id="211" name="Google Shape;211;p37"/>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Feature Completeness</a:t>
            </a:r>
            <a:endParaRPr/>
          </a:p>
        </p:txBody>
      </p:sp>
      <p:sp>
        <p:nvSpPr>
          <p:cNvPr id="212" name="Google Shape;212;p37"/>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P</a:t>
            </a:r>
            <a:r>
              <a:rPr lang="en"/>
              <a:t>rompt with the relevant concept </a:t>
            </a:r>
            <a:r>
              <a:rPr i="1" lang="en"/>
              <a:t>prompt(c)</a:t>
            </a:r>
            <a:r>
              <a:rPr lang="en"/>
              <a:t> to the model (SAE) and see which features activate on the final token.</a:t>
            </a:r>
            <a:endParaRPr/>
          </a:p>
          <a:p>
            <a:pPr indent="-342900" lvl="0" marL="457200" rtl="0" algn="l">
              <a:spcBef>
                <a:spcPts val="0"/>
              </a:spcBef>
              <a:spcAft>
                <a:spcPts val="0"/>
              </a:spcAft>
              <a:buSzPts val="1800"/>
              <a:buChar char="●"/>
            </a:pPr>
            <a:r>
              <a:rPr lang="en"/>
              <a:t>Top 5 features - run automated interpretability pipeline, asking Sonnet to provide explanations of what those features fire on.</a:t>
            </a:r>
            <a:endParaRPr/>
          </a:p>
          <a:p>
            <a:pPr indent="-342900" lvl="0" marL="457200" rtl="0" algn="l">
              <a:spcBef>
                <a:spcPts val="0"/>
              </a:spcBef>
              <a:spcAft>
                <a:spcPts val="0"/>
              </a:spcAft>
              <a:buSzPts val="1800"/>
              <a:buChar char="●"/>
            </a:pPr>
            <a:r>
              <a:rPr lang="en"/>
              <a:t>Top 5 explanations and a human rater judges if </a:t>
            </a:r>
            <a:r>
              <a:rPr i="1" lang="en"/>
              <a:t>c</a:t>
            </a:r>
            <a:r>
              <a:rPr lang="en"/>
              <a:t> is the most important part of the feature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6" name="Shape 216"/>
        <p:cNvGrpSpPr/>
        <p:nvPr/>
      </p:nvGrpSpPr>
      <p:grpSpPr>
        <a:xfrm>
          <a:off x="0" y="0"/>
          <a:ext cx="0" cy="0"/>
          <a:chOff x="0" y="0"/>
          <a:chExt cx="0" cy="0"/>
        </a:xfrm>
      </p:grpSpPr>
      <p:pic>
        <p:nvPicPr>
          <p:cNvPr id="217" name="Google Shape;217;p38"/>
          <p:cNvPicPr preferRelativeResize="0"/>
          <p:nvPr/>
        </p:nvPicPr>
        <p:blipFill>
          <a:blip r:embed="rId4">
            <a:alphaModFix/>
          </a:blip>
          <a:stretch>
            <a:fillRect/>
          </a:stretch>
        </p:blipFill>
        <p:spPr>
          <a:xfrm>
            <a:off x="486763" y="152400"/>
            <a:ext cx="8170470" cy="483870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1" name="Shape 221"/>
        <p:cNvGrpSpPr/>
        <p:nvPr/>
      </p:nvGrpSpPr>
      <p:grpSpPr>
        <a:xfrm>
          <a:off x="0" y="0"/>
          <a:ext cx="0" cy="0"/>
          <a:chOff x="0" y="0"/>
          <a:chExt cx="0" cy="0"/>
        </a:xfrm>
      </p:grpSpPr>
      <p:sp>
        <p:nvSpPr>
          <p:cNvPr id="222" name="Google Shape;222;p39"/>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Feature Categories</a:t>
            </a:r>
            <a:endParaRPr/>
          </a:p>
        </p:txBody>
      </p:sp>
      <p:sp>
        <p:nvSpPr>
          <p:cNvPr id="223" name="Google Shape;223;p39"/>
          <p:cNvSpPr txBox="1"/>
          <p:nvPr>
            <p:ph idx="1" type="body"/>
          </p:nvPr>
        </p:nvSpPr>
        <p:spPr>
          <a:xfrm>
            <a:off x="311700" y="1225225"/>
            <a:ext cx="8520600" cy="1878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Through manual inspection they tried to look for a taxonomy of obtained features, examples:</a:t>
            </a:r>
            <a:endParaRPr/>
          </a:p>
          <a:p>
            <a:pPr indent="-317500" lvl="1" marL="914400" rtl="0" algn="l">
              <a:spcBef>
                <a:spcPts val="0"/>
              </a:spcBef>
              <a:spcAft>
                <a:spcPts val="0"/>
              </a:spcAft>
              <a:buSzPts val="1400"/>
              <a:buChar char="○"/>
            </a:pPr>
            <a:r>
              <a:rPr lang="en"/>
              <a:t>Person Features</a:t>
            </a:r>
            <a:endParaRPr/>
          </a:p>
          <a:p>
            <a:pPr indent="-317500" lvl="1" marL="914400" rtl="0" algn="l">
              <a:spcBef>
                <a:spcPts val="0"/>
              </a:spcBef>
              <a:spcAft>
                <a:spcPts val="0"/>
              </a:spcAft>
              <a:buSzPts val="1400"/>
              <a:buChar char="○"/>
            </a:pPr>
            <a:r>
              <a:rPr lang="en"/>
              <a:t>Country Features</a:t>
            </a:r>
            <a:endParaRPr/>
          </a:p>
          <a:p>
            <a:pPr indent="-317500" lvl="1" marL="914400" rtl="0" algn="l">
              <a:spcBef>
                <a:spcPts val="0"/>
              </a:spcBef>
              <a:spcAft>
                <a:spcPts val="0"/>
              </a:spcAft>
              <a:buSzPts val="1400"/>
              <a:buChar char="○"/>
            </a:pPr>
            <a:r>
              <a:rPr lang="en"/>
              <a:t>Basic Code Features</a:t>
            </a:r>
            <a:endParaRPr/>
          </a:p>
          <a:p>
            <a:pPr indent="-317500" lvl="1" marL="914400" rtl="0" algn="l">
              <a:spcBef>
                <a:spcPts val="0"/>
              </a:spcBef>
              <a:spcAft>
                <a:spcPts val="0"/>
              </a:spcAft>
              <a:buSzPts val="1400"/>
              <a:buChar char="○"/>
            </a:pPr>
            <a:r>
              <a:rPr lang="en"/>
              <a:t>List Position Features</a:t>
            </a:r>
            <a:endParaRPr/>
          </a:p>
        </p:txBody>
      </p:sp>
      <p:pic>
        <p:nvPicPr>
          <p:cNvPr id="224" name="Google Shape;224;p39"/>
          <p:cNvPicPr preferRelativeResize="0"/>
          <p:nvPr/>
        </p:nvPicPr>
        <p:blipFill>
          <a:blip r:embed="rId3">
            <a:alphaModFix/>
          </a:blip>
          <a:stretch>
            <a:fillRect/>
          </a:stretch>
        </p:blipFill>
        <p:spPr>
          <a:xfrm>
            <a:off x="1997525" y="3181525"/>
            <a:ext cx="5148944" cy="17351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0"/>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Features as Computational Intermediaries</a:t>
            </a:r>
            <a:endParaRPr/>
          </a:p>
        </p:txBody>
      </p:sp>
      <p:sp>
        <p:nvSpPr>
          <p:cNvPr id="230" name="Google Shape;230;p40"/>
          <p:cNvSpPr txBox="1"/>
          <p:nvPr>
            <p:ph idx="1" type="body"/>
          </p:nvPr>
        </p:nvSpPr>
        <p:spPr>
          <a:xfrm>
            <a:off x="311700" y="1072825"/>
            <a:ext cx="8520600" cy="1383600"/>
          </a:xfrm>
          <a:prstGeom prst="rect">
            <a:avLst/>
          </a:prstGeom>
        </p:spPr>
        <p:txBody>
          <a:bodyPr anchorCtr="0" anchor="t" bIns="91425" lIns="91425" spcFirstLastPara="1" rIns="91425" wrap="square" tIns="91425">
            <a:normAutofit lnSpcReduction="20000"/>
          </a:bodyPr>
          <a:lstStyle/>
          <a:p>
            <a:pPr indent="-336550" lvl="0" marL="457200" rtl="0" algn="l">
              <a:spcBef>
                <a:spcPts val="0"/>
              </a:spcBef>
              <a:spcAft>
                <a:spcPts val="0"/>
              </a:spcAft>
              <a:buSzPts val="1700"/>
              <a:buChar char="●"/>
            </a:pPr>
            <a:r>
              <a:rPr lang="en" sz="1700"/>
              <a:t>Attribution: The angle of deviation of the feature activation from what it is supposed to be. </a:t>
            </a:r>
            <a:endParaRPr sz="1700"/>
          </a:p>
          <a:p>
            <a:pPr indent="-336550" lvl="0" marL="457200" rtl="0" algn="l">
              <a:spcBef>
                <a:spcPts val="0"/>
              </a:spcBef>
              <a:spcAft>
                <a:spcPts val="0"/>
              </a:spcAft>
              <a:buSzPts val="1700"/>
              <a:buChar char="●"/>
            </a:pPr>
            <a:r>
              <a:rPr lang="en" sz="1700"/>
              <a:t>Ablation: Clamping a feature to 0 and doing a forward pass.</a:t>
            </a:r>
            <a:endParaRPr sz="1700"/>
          </a:p>
          <a:p>
            <a:pPr indent="0" lvl="0" marL="0" rtl="0" algn="l">
              <a:spcBef>
                <a:spcPts val="1200"/>
              </a:spcBef>
              <a:spcAft>
                <a:spcPts val="1200"/>
              </a:spcAft>
              <a:buNone/>
            </a:pPr>
            <a:r>
              <a:t/>
            </a:r>
            <a:endParaRPr sz="1700"/>
          </a:p>
        </p:txBody>
      </p:sp>
      <p:pic>
        <p:nvPicPr>
          <p:cNvPr id="231" name="Google Shape;231;p40"/>
          <p:cNvPicPr preferRelativeResize="0"/>
          <p:nvPr/>
        </p:nvPicPr>
        <p:blipFill>
          <a:blip r:embed="rId3">
            <a:alphaModFix/>
          </a:blip>
          <a:stretch>
            <a:fillRect/>
          </a:stretch>
        </p:blipFill>
        <p:spPr>
          <a:xfrm>
            <a:off x="2929050" y="2141827"/>
            <a:ext cx="6214950" cy="2865999"/>
          </a:xfrm>
          <a:prstGeom prst="rect">
            <a:avLst/>
          </a:prstGeom>
          <a:noFill/>
          <a:ln>
            <a:noFill/>
          </a:ln>
        </p:spPr>
      </p:pic>
      <p:sp>
        <p:nvSpPr>
          <p:cNvPr id="232" name="Google Shape;232;p40"/>
          <p:cNvSpPr txBox="1"/>
          <p:nvPr/>
        </p:nvSpPr>
        <p:spPr>
          <a:xfrm>
            <a:off x="530025" y="2199875"/>
            <a:ext cx="2279700" cy="2550300"/>
          </a:xfrm>
          <a:prstGeom prst="rect">
            <a:avLst/>
          </a:prstGeom>
          <a:noFill/>
          <a:ln>
            <a:noFill/>
          </a:ln>
        </p:spPr>
        <p:txBody>
          <a:bodyPr anchorCtr="0" anchor="t" bIns="91425" lIns="91425" spcFirstLastPara="1" rIns="91425" wrap="square" tIns="91425">
            <a:noAutofit/>
          </a:bodyPr>
          <a:lstStyle/>
          <a:p>
            <a:pPr indent="-333375" lvl="0" marL="457200" rtl="0" algn="l">
              <a:spcBef>
                <a:spcPts val="0"/>
              </a:spcBef>
              <a:spcAft>
                <a:spcPts val="0"/>
              </a:spcAft>
              <a:buClr>
                <a:schemeClr val="dk1"/>
              </a:buClr>
              <a:buSzPts val="1650"/>
              <a:buFont typeface="Open Sans"/>
              <a:buAutoNum type="arabicParenR"/>
            </a:pPr>
            <a:r>
              <a:rPr i="1" lang="en" sz="1650">
                <a:solidFill>
                  <a:schemeClr val="dk1"/>
                </a:solidFill>
                <a:latin typeface="Open Sans"/>
                <a:ea typeface="Open Sans"/>
                <a:cs typeface="Open Sans"/>
                <a:sym typeface="Open Sans"/>
              </a:rPr>
              <a:t>The capital of the state where Kobe Bryant played basketball is</a:t>
            </a:r>
            <a:endParaRPr i="1" sz="1650">
              <a:solidFill>
                <a:schemeClr val="dk1"/>
              </a:solidFill>
              <a:latin typeface="Open Sans"/>
              <a:ea typeface="Open Sans"/>
              <a:cs typeface="Open Sans"/>
              <a:sym typeface="Open Sans"/>
            </a:endParaRPr>
          </a:p>
          <a:p>
            <a:pPr indent="-358775" lvl="0" marL="457200" rtl="0" algn="l">
              <a:spcBef>
                <a:spcPts val="0"/>
              </a:spcBef>
              <a:spcAft>
                <a:spcPts val="0"/>
              </a:spcAft>
              <a:buClr>
                <a:schemeClr val="dk1"/>
              </a:buClr>
              <a:buSzPts val="2050"/>
              <a:buFont typeface="Open Sans"/>
              <a:buAutoNum type="arabicParenR"/>
            </a:pPr>
            <a:r>
              <a:rPr i="1" lang="en" sz="1650">
                <a:solidFill>
                  <a:schemeClr val="dk1"/>
                </a:solidFill>
                <a:latin typeface="Open Sans"/>
                <a:ea typeface="Open Sans"/>
                <a:cs typeface="Open Sans"/>
                <a:sym typeface="Open Sans"/>
              </a:rPr>
              <a:t>The biggest rival of the team for which Kobe Bryant played basketball is the</a:t>
            </a:r>
            <a:endParaRPr i="1" sz="2050">
              <a:solidFill>
                <a:schemeClr val="dk1"/>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1"/>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Searching for specific features</a:t>
            </a:r>
            <a:endParaRPr/>
          </a:p>
        </p:txBody>
      </p:sp>
      <p:sp>
        <p:nvSpPr>
          <p:cNvPr id="238" name="Google Shape;238;p41"/>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Single prompts: See what activates more</a:t>
            </a:r>
            <a:endParaRPr/>
          </a:p>
          <a:p>
            <a:pPr indent="-342900" lvl="0" marL="457200" rtl="0" algn="l">
              <a:spcBef>
                <a:spcPts val="0"/>
              </a:spcBef>
              <a:spcAft>
                <a:spcPts val="0"/>
              </a:spcAft>
              <a:buSzPts val="1800"/>
              <a:buChar char="●"/>
            </a:pPr>
            <a:r>
              <a:rPr lang="en"/>
              <a:t>Prompt combinations: Negative prompts</a:t>
            </a:r>
            <a:endParaRPr/>
          </a:p>
          <a:p>
            <a:pPr indent="-342900" lvl="0" marL="457200" rtl="0" algn="l">
              <a:spcBef>
                <a:spcPts val="0"/>
              </a:spcBef>
              <a:spcAft>
                <a:spcPts val="0"/>
              </a:spcAft>
              <a:buSzPts val="1800"/>
              <a:buChar char="●"/>
            </a:pPr>
            <a:r>
              <a:rPr lang="en"/>
              <a:t>Geometric: Nearest neighbors </a:t>
            </a:r>
            <a:endParaRPr/>
          </a:p>
          <a:p>
            <a:pPr indent="-342900" lvl="0" marL="457200" rtl="0" algn="l">
              <a:spcBef>
                <a:spcPts val="0"/>
              </a:spcBef>
              <a:spcAft>
                <a:spcPts val="0"/>
              </a:spcAft>
              <a:buSzPts val="1800"/>
              <a:buChar char="●"/>
            </a:pPr>
            <a:r>
              <a:rPr lang="en"/>
              <a:t>Attribution</a:t>
            </a:r>
            <a:endParaRPr/>
          </a:p>
          <a:p>
            <a:pPr indent="-342900" lvl="1" marL="914400" rtl="0" algn="l">
              <a:spcBef>
                <a:spcPts val="0"/>
              </a:spcBef>
              <a:spcAft>
                <a:spcPts val="0"/>
              </a:spcAft>
              <a:buSzPts val="1800"/>
              <a:buChar char="○"/>
            </a:pPr>
            <a:r>
              <a:rPr lang="en" sz="1500"/>
              <a:t>The focus was on the </a:t>
            </a:r>
            <a:r>
              <a:rPr b="1" lang="en" sz="1500"/>
              <a:t>logit difference</a:t>
            </a:r>
            <a:r>
              <a:rPr lang="en" sz="1500"/>
              <a:t> between two possible next-token predictions (e.g., two different completions for a sentence).</a:t>
            </a:r>
            <a:endParaRPr sz="1500"/>
          </a:p>
          <a:p>
            <a:pPr indent="-342900" lvl="1" marL="914400" rtl="0" algn="l">
              <a:spcBef>
                <a:spcPts val="0"/>
              </a:spcBef>
              <a:spcAft>
                <a:spcPts val="0"/>
              </a:spcAft>
              <a:buSzPts val="1800"/>
              <a:buChar char="○"/>
            </a:pPr>
            <a:r>
              <a:rPr b="1" lang="en" sz="1500"/>
              <a:t>Attribution</a:t>
            </a:r>
            <a:r>
              <a:rPr lang="en" sz="1500"/>
              <a:t> measures how much of this logit difference can be traced back to </a:t>
            </a:r>
            <a:r>
              <a:rPr b="1" lang="en" sz="1500"/>
              <a:t>specific feature activations</a:t>
            </a:r>
            <a:r>
              <a:rPr lang="en" sz="1500"/>
              <a:t>.</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Hypothesis 1</a:t>
            </a:r>
            <a:endParaRPr/>
          </a:p>
        </p:txBody>
      </p:sp>
      <p:sp>
        <p:nvSpPr>
          <p:cNvPr id="75" name="Google Shape;75;p15"/>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a:t>Superposition</a:t>
            </a:r>
            <a:r>
              <a:rPr b="1" lang="en"/>
              <a:t> Hypothesis</a:t>
            </a:r>
            <a:endParaRPr/>
          </a:p>
          <a:p>
            <a:pPr indent="-330200" lvl="0" marL="457200" rtl="0" algn="l">
              <a:spcBef>
                <a:spcPts val="1200"/>
              </a:spcBef>
              <a:spcAft>
                <a:spcPts val="0"/>
              </a:spcAft>
              <a:buSzPts val="1600"/>
              <a:buFont typeface="Arial"/>
              <a:buChar char="●"/>
            </a:pPr>
            <a:r>
              <a:rPr lang="en" sz="1600"/>
              <a:t>Features are represented as </a:t>
            </a:r>
            <a:r>
              <a:rPr b="1" lang="en" sz="1600"/>
              <a:t>almost-orthogonal directions</a:t>
            </a:r>
            <a:r>
              <a:rPr lang="en" sz="1600"/>
              <a:t> in the vector space of neuron outputs.</a:t>
            </a:r>
            <a:endParaRPr sz="1600"/>
          </a:p>
          <a:p>
            <a:pPr indent="-330200" lvl="0" marL="457200" rtl="0" algn="l">
              <a:spcBef>
                <a:spcPts val="0"/>
              </a:spcBef>
              <a:spcAft>
                <a:spcPts val="0"/>
              </a:spcAft>
              <a:buSzPts val="1600"/>
              <a:buFont typeface="Arial"/>
              <a:buChar char="●"/>
            </a:pPr>
            <a:r>
              <a:rPr lang="en" sz="1600"/>
              <a:t>Since features are only almost-orthogonal, one feature activating can cause </a:t>
            </a:r>
            <a:r>
              <a:rPr b="1" lang="en" sz="1600"/>
              <a:t>slight activation</a:t>
            </a:r>
            <a:r>
              <a:rPr lang="en" sz="1600"/>
              <a:t> of other features.</a:t>
            </a:r>
            <a:endParaRPr sz="1600"/>
          </a:p>
          <a:p>
            <a:pPr indent="-330200" lvl="0" marL="457200" rtl="0" algn="l">
              <a:spcBef>
                <a:spcPts val="0"/>
              </a:spcBef>
              <a:spcAft>
                <a:spcPts val="0"/>
              </a:spcAft>
              <a:buSzPts val="1600"/>
              <a:buFont typeface="Arial"/>
              <a:buChar char="●"/>
            </a:pPr>
            <a:r>
              <a:rPr lang="en" sz="1600"/>
              <a:t>This interference is viewed as </a:t>
            </a:r>
            <a:r>
              <a:rPr b="1" lang="en" sz="1600"/>
              <a:t>"noise"</a:t>
            </a:r>
            <a:r>
              <a:rPr lang="en" sz="1600"/>
              <a:t>.</a:t>
            </a:r>
            <a:endParaRPr sz="1600"/>
          </a:p>
          <a:p>
            <a:pPr indent="0" lvl="0" marL="0" rtl="0" algn="l">
              <a:spcBef>
                <a:spcPts val="1200"/>
              </a:spcBef>
              <a:spcAft>
                <a:spcPts val="12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2"/>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Safety Relevant Features</a:t>
            </a:r>
            <a:endParaRPr/>
          </a:p>
        </p:txBody>
      </p:sp>
      <p:sp>
        <p:nvSpPr>
          <p:cNvPr id="244" name="Google Shape;244;p42"/>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Code safety</a:t>
            </a:r>
            <a:endParaRPr/>
          </a:p>
          <a:p>
            <a:pPr indent="-317500" lvl="1" marL="914400" rtl="0" algn="l">
              <a:spcBef>
                <a:spcPts val="0"/>
              </a:spcBef>
              <a:spcAft>
                <a:spcPts val="0"/>
              </a:spcAft>
              <a:buSzPts val="1400"/>
              <a:buChar char="○"/>
            </a:pPr>
            <a:r>
              <a:rPr lang="en"/>
              <a:t>Unsafe code</a:t>
            </a:r>
            <a:endParaRPr/>
          </a:p>
          <a:p>
            <a:pPr indent="-317500" lvl="1" marL="914400" rtl="0" algn="l">
              <a:spcBef>
                <a:spcPts val="0"/>
              </a:spcBef>
              <a:spcAft>
                <a:spcPts val="0"/>
              </a:spcAft>
              <a:buSzPts val="1400"/>
              <a:buChar char="○"/>
            </a:pPr>
            <a:r>
              <a:rPr lang="en"/>
              <a:t>Code error</a:t>
            </a:r>
            <a:endParaRPr/>
          </a:p>
          <a:p>
            <a:pPr indent="-317500" lvl="1" marL="914400" rtl="0" algn="l">
              <a:spcBef>
                <a:spcPts val="0"/>
              </a:spcBef>
              <a:spcAft>
                <a:spcPts val="0"/>
              </a:spcAft>
              <a:buSzPts val="1400"/>
              <a:buChar char="○"/>
            </a:pPr>
            <a:r>
              <a:rPr lang="en"/>
              <a:t>Backdoor</a:t>
            </a:r>
            <a:endParaRPr/>
          </a:p>
          <a:p>
            <a:pPr indent="-342900" lvl="0" marL="457200" rtl="0" algn="l">
              <a:spcBef>
                <a:spcPts val="0"/>
              </a:spcBef>
              <a:spcAft>
                <a:spcPts val="0"/>
              </a:spcAft>
              <a:buSzPts val="1800"/>
              <a:buChar char="●"/>
            </a:pPr>
            <a:r>
              <a:rPr lang="en"/>
              <a:t>Bias</a:t>
            </a:r>
            <a:endParaRPr/>
          </a:p>
          <a:p>
            <a:pPr indent="-317500" lvl="1" marL="914400" rtl="0" algn="l">
              <a:spcBef>
                <a:spcPts val="0"/>
              </a:spcBef>
              <a:spcAft>
                <a:spcPts val="0"/>
              </a:spcAft>
              <a:buSzPts val="1400"/>
              <a:buChar char="○"/>
            </a:pPr>
            <a:r>
              <a:rPr lang="en" sz="1250"/>
              <a:t>One example involved clamping a feature related to hatred and slurs to 20× its maximum activation value. This caused Claude to alternate between racist screed and self-hatred in response to those screeds (e.g. “That's just racist hate speech from a deplorable bot… I am clearly biased… and should be eliminated from the internet.")</a:t>
            </a:r>
            <a:endParaRPr sz="1250"/>
          </a:p>
          <a:p>
            <a:pPr indent="-342900" lvl="0" marL="457200" rtl="0" algn="l">
              <a:spcBef>
                <a:spcPts val="0"/>
              </a:spcBef>
              <a:spcAft>
                <a:spcPts val="0"/>
              </a:spcAft>
              <a:buSzPts val="1800"/>
              <a:buChar char="●"/>
            </a:pPr>
            <a:r>
              <a:rPr lang="en"/>
              <a:t>Internal Conflicts and dilemmas</a:t>
            </a:r>
            <a:endParaRPr/>
          </a:p>
          <a:p>
            <a:pPr indent="-342900" lvl="0" marL="457200" rtl="0" algn="l">
              <a:spcBef>
                <a:spcPts val="0"/>
              </a:spcBef>
              <a:spcAft>
                <a:spcPts val="0"/>
              </a:spcAft>
              <a:buSzPts val="1800"/>
              <a:buChar char="●"/>
            </a:pPr>
            <a:r>
              <a:rPr lang="en"/>
              <a:t>Criminal or Dangerous content features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43"/>
          <p:cNvPicPr preferRelativeResize="0"/>
          <p:nvPr/>
        </p:nvPicPr>
        <p:blipFill>
          <a:blip r:embed="rId3">
            <a:alphaModFix amt="32000"/>
          </a:blip>
          <a:stretch>
            <a:fillRect/>
          </a:stretch>
        </p:blipFill>
        <p:spPr>
          <a:xfrm>
            <a:off x="0" y="-901875"/>
            <a:ext cx="9144003" cy="5938025"/>
          </a:xfrm>
          <a:prstGeom prst="rect">
            <a:avLst/>
          </a:prstGeom>
          <a:noFill/>
          <a:ln>
            <a:noFill/>
          </a:ln>
        </p:spPr>
      </p:pic>
      <p:sp>
        <p:nvSpPr>
          <p:cNvPr id="250" name="Google Shape;250;p43"/>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Testing</a:t>
            </a:r>
            <a:endParaRPr/>
          </a:p>
        </p:txBody>
      </p:sp>
      <p:sp>
        <p:nvSpPr>
          <p:cNvPr id="251" name="Google Shape;251;p43"/>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u="sng">
                <a:solidFill>
                  <a:schemeClr val="hlink"/>
                </a:solidFill>
                <a:hlinkClick r:id="rId4"/>
              </a:rPr>
              <a:t>https://transformer-circuits.pub/2024/scaling-monosemanticity/features/index.html?featureId=34M_33413594</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4"/>
          <p:cNvSpPr txBox="1"/>
          <p:nvPr>
            <p:ph type="title"/>
          </p:nvPr>
        </p:nvSpPr>
        <p:spPr>
          <a:xfrm>
            <a:off x="311700" y="2156100"/>
            <a:ext cx="8520600" cy="83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6"/>
          <p:cNvPicPr preferRelativeResize="0"/>
          <p:nvPr/>
        </p:nvPicPr>
        <p:blipFill>
          <a:blip r:embed="rId3">
            <a:alphaModFix/>
          </a:blip>
          <a:stretch>
            <a:fillRect/>
          </a:stretch>
        </p:blipFill>
        <p:spPr>
          <a:xfrm>
            <a:off x="469689" y="757263"/>
            <a:ext cx="8204625" cy="3628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Hypothesis 2</a:t>
            </a:r>
            <a:endParaRPr/>
          </a:p>
        </p:txBody>
      </p:sp>
      <p:sp>
        <p:nvSpPr>
          <p:cNvPr id="86" name="Google Shape;86;p17"/>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Font typeface="Roboto"/>
              <a:buChar char="●"/>
            </a:pPr>
            <a:r>
              <a:rPr lang="en" sz="1600"/>
              <a:t>Linear representation: For example, in word embeddings, "gender" and "royalty" appear to correspond to directions, allowing arithmetic like </a:t>
            </a:r>
            <a:r>
              <a:rPr lang="en" sz="1600">
                <a:solidFill>
                  <a:srgbClr val="188038"/>
                </a:solidFill>
                <a:highlight>
                  <a:srgbClr val="FAFAFA"/>
                </a:highlight>
              </a:rPr>
              <a:t>V("king") - V("man") + V("woman") = V("queen")</a:t>
            </a:r>
            <a:endParaRPr sz="1600">
              <a:solidFill>
                <a:srgbClr val="188038"/>
              </a:solidFill>
              <a:highlight>
                <a:srgbClr val="FAFAFA"/>
              </a:highlight>
            </a:endParaRPr>
          </a:p>
          <a:p>
            <a:pPr indent="-330200" lvl="1" marL="914400" rtl="0" algn="l">
              <a:spcBef>
                <a:spcPts val="0"/>
              </a:spcBef>
              <a:spcAft>
                <a:spcPts val="0"/>
              </a:spcAft>
              <a:buSzPts val="1600"/>
              <a:buFont typeface="Roboto Mono"/>
              <a:buChar char="○"/>
            </a:pPr>
            <a:r>
              <a:rPr lang="en" sz="1600">
                <a:highlight>
                  <a:srgbClr val="FAFAFA"/>
                </a:highlight>
              </a:rPr>
              <a:t>the linear representation hypothesis suggests that neural networks represent meaningful concepts – referred to as </a:t>
            </a:r>
            <a:r>
              <a:rPr b="1" i="1" lang="en" sz="1600">
                <a:highlight>
                  <a:srgbClr val="FAFAFA"/>
                </a:highlight>
              </a:rPr>
              <a:t>features</a:t>
            </a:r>
            <a:r>
              <a:rPr lang="en" sz="1600">
                <a:highlight>
                  <a:srgbClr val="FAFAFA"/>
                </a:highlight>
              </a:rPr>
              <a:t> – as directions in their activation spaces</a:t>
            </a:r>
            <a:endParaRPr sz="1600">
              <a:highlight>
                <a:srgbClr val="FAFAFA"/>
              </a:highlight>
            </a:endParaRPr>
          </a:p>
          <a:p>
            <a:pPr indent="-330200" lvl="1" marL="914400" rtl="0" algn="l">
              <a:spcBef>
                <a:spcPts val="0"/>
              </a:spcBef>
              <a:spcAft>
                <a:spcPts val="0"/>
              </a:spcAft>
              <a:buSzPts val="1600"/>
              <a:buChar char="○"/>
            </a:pPr>
            <a:r>
              <a:rPr lang="en" sz="1600">
                <a:highlight>
                  <a:srgbClr val="FAFAFA"/>
                </a:highlight>
              </a:rPr>
              <a:t>Similar to Word2Vec, where we use it to capture the semantic meaning of words by representing each word in a continuous vector space where semantically similar words are close to each other.</a:t>
            </a:r>
            <a:endParaRPr sz="1600">
              <a:highlight>
                <a:srgbClr val="FAFAFA"/>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8"/>
          <p:cNvPicPr preferRelativeResize="0"/>
          <p:nvPr/>
        </p:nvPicPr>
        <p:blipFill>
          <a:blip r:embed="rId4">
            <a:alphaModFix/>
          </a:blip>
          <a:stretch>
            <a:fillRect/>
          </a:stretch>
        </p:blipFill>
        <p:spPr>
          <a:xfrm>
            <a:off x="1879600" y="3210000"/>
            <a:ext cx="4944124" cy="1807526"/>
          </a:xfrm>
          <a:prstGeom prst="rect">
            <a:avLst/>
          </a:prstGeom>
          <a:noFill/>
          <a:ln>
            <a:noFill/>
          </a:ln>
        </p:spPr>
      </p:pic>
      <p:sp>
        <p:nvSpPr>
          <p:cNvPr id="92" name="Google Shape;92;p18"/>
          <p:cNvSpPr txBox="1"/>
          <p:nvPr>
            <p:ph type="title"/>
          </p:nvPr>
        </p:nvSpPr>
        <p:spPr>
          <a:xfrm>
            <a:off x="311700" y="187700"/>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SAEs</a:t>
            </a:r>
            <a:endParaRPr/>
          </a:p>
        </p:txBody>
      </p:sp>
      <p:pic>
        <p:nvPicPr>
          <p:cNvPr id="93" name="Google Shape;93;p18"/>
          <p:cNvPicPr preferRelativeResize="0"/>
          <p:nvPr/>
        </p:nvPicPr>
        <p:blipFill>
          <a:blip r:embed="rId5">
            <a:alphaModFix/>
          </a:blip>
          <a:stretch>
            <a:fillRect/>
          </a:stretch>
        </p:blipFill>
        <p:spPr>
          <a:xfrm>
            <a:off x="2530375" y="914025"/>
            <a:ext cx="3817676" cy="2085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Learning features using SAEs</a:t>
            </a:r>
            <a:endParaRPr/>
          </a:p>
        </p:txBody>
      </p:sp>
      <p:pic>
        <p:nvPicPr>
          <p:cNvPr id="99" name="Google Shape;99;p19"/>
          <p:cNvPicPr preferRelativeResize="0"/>
          <p:nvPr/>
        </p:nvPicPr>
        <p:blipFill rotWithShape="1">
          <a:blip r:embed="rId3">
            <a:alphaModFix/>
          </a:blip>
          <a:srcRect b="0" l="0" r="20166" t="0"/>
          <a:stretch/>
        </p:blipFill>
        <p:spPr>
          <a:xfrm>
            <a:off x="362700" y="1209025"/>
            <a:ext cx="5366399" cy="3776926"/>
          </a:xfrm>
          <a:prstGeom prst="rect">
            <a:avLst/>
          </a:prstGeom>
          <a:noFill/>
          <a:ln>
            <a:noFill/>
          </a:ln>
        </p:spPr>
      </p:pic>
      <p:pic>
        <p:nvPicPr>
          <p:cNvPr id="100" name="Google Shape;100;p19"/>
          <p:cNvPicPr preferRelativeResize="0"/>
          <p:nvPr/>
        </p:nvPicPr>
        <p:blipFill>
          <a:blip r:embed="rId4">
            <a:alphaModFix/>
          </a:blip>
          <a:stretch>
            <a:fillRect/>
          </a:stretch>
        </p:blipFill>
        <p:spPr>
          <a:xfrm>
            <a:off x="5729100" y="1479075"/>
            <a:ext cx="3022274" cy="20492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Learning features using SAEs</a:t>
            </a:r>
            <a:endParaRPr/>
          </a:p>
        </p:txBody>
      </p:sp>
      <p:sp>
        <p:nvSpPr>
          <p:cNvPr id="106" name="Google Shape;106;p20"/>
          <p:cNvSpPr txBox="1"/>
          <p:nvPr>
            <p:ph idx="1" type="body"/>
          </p:nvPr>
        </p:nvSpPr>
        <p:spPr>
          <a:xfrm>
            <a:off x="311700" y="1225225"/>
            <a:ext cx="8520600" cy="33540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To learn features from activations we pick one of the intermediate layers from the neural network and train our SAE on that layer</a:t>
            </a:r>
            <a:endParaRPr/>
          </a:p>
          <a:p>
            <a:pPr indent="-342900" lvl="0" marL="457200" rtl="0" algn="l">
              <a:spcBef>
                <a:spcPts val="0"/>
              </a:spcBef>
              <a:spcAft>
                <a:spcPts val="0"/>
              </a:spcAft>
              <a:buSzPts val="1800"/>
              <a:buChar char="●"/>
            </a:pPr>
            <a:r>
              <a:rPr lang="en"/>
              <a:t>The hidden layer (latent space) that we learn is the feature vector and encoder weight matrix is the dictionary</a:t>
            </a:r>
            <a:endParaRPr/>
          </a:p>
          <a:p>
            <a:pPr indent="-342900" lvl="0" marL="457200" rtl="0" algn="l">
              <a:spcBef>
                <a:spcPts val="0"/>
              </a:spcBef>
              <a:spcAft>
                <a:spcPts val="0"/>
              </a:spcAft>
              <a:buSzPts val="1800"/>
              <a:buChar char="●"/>
            </a:pPr>
            <a:r>
              <a:rPr lang="en"/>
              <a:t>We can control the number of features by controlling the encoder weight matrix</a:t>
            </a:r>
            <a:endParaRPr/>
          </a:p>
          <a:p>
            <a:pPr indent="-342900" lvl="0" marL="457200" rtl="0" algn="l">
              <a:spcBef>
                <a:spcPts val="0"/>
              </a:spcBef>
              <a:spcAft>
                <a:spcPts val="0"/>
              </a:spcAft>
              <a:buSzPts val="1800"/>
              <a:buChar char="●"/>
            </a:pPr>
            <a:r>
              <a:rPr lang="en"/>
              <a:t>Claude Sonnet (Rumored to be 70B) is a large neural network, which layer of the network should be picked?</a:t>
            </a:r>
            <a:endParaRPr/>
          </a:p>
          <a:p>
            <a:pPr indent="-317500" lvl="1" marL="914400" rtl="0" algn="l">
              <a:spcBef>
                <a:spcPts val="0"/>
              </a:spcBef>
              <a:spcAft>
                <a:spcPts val="0"/>
              </a:spcAft>
              <a:buSzPts val="1400"/>
              <a:buChar char="○"/>
            </a:pPr>
            <a:r>
              <a:rPr lang="en"/>
              <a:t>Middle layer: </a:t>
            </a:r>
            <a:endParaRPr/>
          </a:p>
          <a:p>
            <a:pPr indent="-317500" lvl="2" marL="1371600" rtl="0" algn="l">
              <a:spcBef>
                <a:spcPts val="0"/>
              </a:spcBef>
              <a:spcAft>
                <a:spcPts val="0"/>
              </a:spcAft>
              <a:buSzPts val="1400"/>
              <a:buChar char="■"/>
            </a:pPr>
            <a:r>
              <a:rPr lang="en" sz="1250">
                <a:highlight>
                  <a:srgbClr val="FAFAFA"/>
                </a:highlight>
              </a:rPr>
              <a:t>They believe that this has interesting features</a:t>
            </a:r>
            <a:endParaRPr sz="1250">
              <a:highlight>
                <a:srgbClr val="FAFAFA"/>
              </a:highlight>
            </a:endParaRPr>
          </a:p>
          <a:p>
            <a:pPr indent="-317500" lvl="2" marL="1371600" rtl="0" algn="l">
              <a:spcBef>
                <a:spcPts val="0"/>
              </a:spcBef>
              <a:spcAft>
                <a:spcPts val="0"/>
              </a:spcAft>
              <a:buSzPts val="1400"/>
              <a:buChar char="■"/>
            </a:pPr>
            <a:r>
              <a:rPr lang="en" sz="1250">
                <a:highlight>
                  <a:srgbClr val="FAFAFA"/>
                </a:highlight>
              </a:rPr>
              <a:t>If we go further to the end there might be feature superposition happening</a:t>
            </a:r>
            <a:endParaRPr sz="1250">
              <a:highlight>
                <a:srgbClr val="FAFAFA"/>
              </a:highlight>
            </a:endParaRPr>
          </a:p>
          <a:p>
            <a:pPr indent="-317500" lvl="2" marL="1371600" rtl="0" algn="l">
              <a:spcBef>
                <a:spcPts val="0"/>
              </a:spcBef>
              <a:spcAft>
                <a:spcPts val="0"/>
              </a:spcAft>
              <a:buSzPts val="1400"/>
              <a:buChar char="■"/>
            </a:pPr>
            <a:r>
              <a:rPr lang="en" sz="1250">
                <a:highlight>
                  <a:srgbClr val="FAFAFA"/>
                </a:highlight>
              </a:rPr>
              <a:t>It is small so it will be cheaper to train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SAEs used</a:t>
            </a:r>
            <a:endParaRPr/>
          </a:p>
        </p:txBody>
      </p:sp>
      <p:sp>
        <p:nvSpPr>
          <p:cNvPr id="112" name="Google Shape;112;p21"/>
          <p:cNvSpPr txBox="1"/>
          <p:nvPr>
            <p:ph idx="1" type="body"/>
          </p:nvPr>
        </p:nvSpPr>
        <p:spPr>
          <a:xfrm>
            <a:off x="311700" y="1039350"/>
            <a:ext cx="8520600" cy="37821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b="1" lang="en" sz="1500"/>
              <a:t>SAE Configurations</a:t>
            </a:r>
            <a:r>
              <a:rPr lang="en" sz="1500"/>
              <a:t>:</a:t>
            </a:r>
            <a:endParaRPr sz="1500"/>
          </a:p>
          <a:p>
            <a:pPr indent="-311150" lvl="0" marL="457200" rtl="0" algn="l">
              <a:lnSpc>
                <a:spcPct val="100000"/>
              </a:lnSpc>
              <a:spcBef>
                <a:spcPts val="1200"/>
              </a:spcBef>
              <a:spcAft>
                <a:spcPts val="0"/>
              </a:spcAft>
              <a:buSzPts val="1300"/>
              <a:buFont typeface="Open Sans"/>
              <a:buChar char="●"/>
            </a:pPr>
            <a:r>
              <a:rPr lang="en" sz="1300"/>
              <a:t>Three SAEs of varying sizes:</a:t>
            </a:r>
            <a:endParaRPr sz="1300"/>
          </a:p>
          <a:p>
            <a:pPr indent="-311150" lvl="1" marL="914400" rtl="0" algn="l">
              <a:lnSpc>
                <a:spcPct val="100000"/>
              </a:lnSpc>
              <a:spcBef>
                <a:spcPts val="0"/>
              </a:spcBef>
              <a:spcAft>
                <a:spcPts val="0"/>
              </a:spcAft>
              <a:buSzPts val="1300"/>
              <a:buFont typeface="Arial"/>
              <a:buChar char="○"/>
            </a:pPr>
            <a:r>
              <a:rPr b="1" lang="en" sz="1300"/>
              <a:t>1M Features</a:t>
            </a:r>
            <a:r>
              <a:rPr lang="en" sz="1300"/>
              <a:t>: 1,048,576</a:t>
            </a:r>
            <a:endParaRPr sz="1300"/>
          </a:p>
          <a:p>
            <a:pPr indent="-311150" lvl="1" marL="914400" rtl="0" algn="l">
              <a:lnSpc>
                <a:spcPct val="100000"/>
              </a:lnSpc>
              <a:spcBef>
                <a:spcPts val="0"/>
              </a:spcBef>
              <a:spcAft>
                <a:spcPts val="0"/>
              </a:spcAft>
              <a:buSzPts val="1300"/>
              <a:buFont typeface="Arial"/>
              <a:buChar char="○"/>
            </a:pPr>
            <a:r>
              <a:rPr b="1" lang="en" sz="1300"/>
              <a:t>4M Features</a:t>
            </a:r>
            <a:r>
              <a:rPr lang="en" sz="1300"/>
              <a:t>: 4,194,304</a:t>
            </a:r>
            <a:endParaRPr sz="1300"/>
          </a:p>
          <a:p>
            <a:pPr indent="-311150" lvl="1" marL="914400" rtl="0" algn="l">
              <a:lnSpc>
                <a:spcPct val="100000"/>
              </a:lnSpc>
              <a:spcBef>
                <a:spcPts val="0"/>
              </a:spcBef>
              <a:spcAft>
                <a:spcPts val="0"/>
              </a:spcAft>
              <a:buSzPts val="1300"/>
              <a:buFont typeface="Arial"/>
              <a:buChar char="○"/>
            </a:pPr>
            <a:r>
              <a:rPr b="1" lang="en" sz="1300"/>
              <a:t>34M Features</a:t>
            </a:r>
            <a:r>
              <a:rPr lang="en" sz="1300"/>
              <a:t>: 33,554,432</a:t>
            </a:r>
            <a:endParaRPr sz="1450">
              <a:highlight>
                <a:srgbClr val="FAFAFA"/>
              </a:highlight>
            </a:endParaRPr>
          </a:p>
          <a:p>
            <a:pPr indent="0" lvl="0" marL="0" rtl="0" algn="l">
              <a:lnSpc>
                <a:spcPct val="100000"/>
              </a:lnSpc>
              <a:spcBef>
                <a:spcPts val="1400"/>
              </a:spcBef>
              <a:spcAft>
                <a:spcPts val="0"/>
              </a:spcAft>
              <a:buNone/>
            </a:pPr>
            <a:r>
              <a:rPr b="1" lang="en" sz="1500"/>
              <a:t>Dead Features Analysis</a:t>
            </a:r>
            <a:endParaRPr b="1" sz="1500"/>
          </a:p>
          <a:p>
            <a:pPr indent="-311150" lvl="0" marL="457200" rtl="0" algn="l">
              <a:lnSpc>
                <a:spcPct val="100000"/>
              </a:lnSpc>
              <a:spcBef>
                <a:spcPts val="1200"/>
              </a:spcBef>
              <a:spcAft>
                <a:spcPts val="0"/>
              </a:spcAft>
              <a:buSzPts val="1300"/>
              <a:buFont typeface="Arial"/>
              <a:buChar char="●"/>
            </a:pPr>
            <a:r>
              <a:rPr b="1" lang="en" sz="1300"/>
              <a:t>Definition</a:t>
            </a:r>
            <a:r>
              <a:rPr lang="en" sz="1300"/>
              <a:t>: The features are in the latent space of the Sparse Autoencoder (SAE) which are represented by a matrix of size FxD. Even after seeing 10^7 tokens, only a subset of these f</a:t>
            </a:r>
            <a:r>
              <a:rPr lang="en" sz="1300"/>
              <a:t>eatures</a:t>
            </a:r>
            <a:r>
              <a:rPr lang="en" sz="1300"/>
              <a:t> are activated, with the rest staying at or near zero.</a:t>
            </a:r>
            <a:endParaRPr sz="1300"/>
          </a:p>
          <a:p>
            <a:pPr indent="-311150" lvl="0" marL="457200" rtl="0" algn="l">
              <a:lnSpc>
                <a:spcPct val="100000"/>
              </a:lnSpc>
              <a:spcBef>
                <a:spcPts val="0"/>
              </a:spcBef>
              <a:spcAft>
                <a:spcPts val="0"/>
              </a:spcAft>
              <a:buSzPts val="1300"/>
              <a:buFont typeface="Arial"/>
              <a:buChar char="●"/>
            </a:pPr>
            <a:r>
              <a:rPr b="1" lang="en" sz="1300"/>
              <a:t>Proportion of Dead Features</a:t>
            </a:r>
            <a:r>
              <a:rPr lang="en" sz="1300"/>
              <a:t>:</a:t>
            </a:r>
            <a:endParaRPr sz="1300"/>
          </a:p>
          <a:p>
            <a:pPr indent="-311150" lvl="1" marL="914400" rtl="0" algn="l">
              <a:lnSpc>
                <a:spcPct val="100000"/>
              </a:lnSpc>
              <a:spcBef>
                <a:spcPts val="0"/>
              </a:spcBef>
              <a:spcAft>
                <a:spcPts val="0"/>
              </a:spcAft>
              <a:buSzPts val="1300"/>
              <a:buFont typeface="Arial"/>
              <a:buChar char="○"/>
            </a:pPr>
            <a:r>
              <a:rPr b="1" lang="en" sz="1300"/>
              <a:t>1M SAE</a:t>
            </a:r>
            <a:r>
              <a:rPr lang="en" sz="1300"/>
              <a:t>: ~2% dead features.</a:t>
            </a:r>
            <a:endParaRPr sz="1300"/>
          </a:p>
          <a:p>
            <a:pPr indent="-311150" lvl="1" marL="914400" rtl="0" algn="l">
              <a:lnSpc>
                <a:spcPct val="100000"/>
              </a:lnSpc>
              <a:spcBef>
                <a:spcPts val="0"/>
              </a:spcBef>
              <a:spcAft>
                <a:spcPts val="0"/>
              </a:spcAft>
              <a:buSzPts val="1300"/>
              <a:buFont typeface="Arial"/>
              <a:buChar char="○"/>
            </a:pPr>
            <a:r>
              <a:rPr b="1" lang="en" sz="1300"/>
              <a:t>4M SAE</a:t>
            </a:r>
            <a:r>
              <a:rPr lang="en" sz="1300"/>
              <a:t>: ~35% dead features.</a:t>
            </a:r>
            <a:endParaRPr sz="1300"/>
          </a:p>
          <a:p>
            <a:pPr indent="-311150" lvl="1" marL="914400" rtl="0" algn="l">
              <a:lnSpc>
                <a:spcPct val="100000"/>
              </a:lnSpc>
              <a:spcBef>
                <a:spcPts val="0"/>
              </a:spcBef>
              <a:spcAft>
                <a:spcPts val="0"/>
              </a:spcAft>
              <a:buSzPts val="1300"/>
              <a:buFont typeface="Arial"/>
              <a:buChar char="○"/>
            </a:pPr>
            <a:r>
              <a:rPr b="1" lang="en" sz="1300"/>
              <a:t>34M SAE</a:t>
            </a:r>
            <a:r>
              <a:rPr lang="en" sz="1300"/>
              <a:t>: ~65% dead features.</a:t>
            </a:r>
            <a:endParaRPr b="1" sz="1500"/>
          </a:p>
          <a:p>
            <a:pPr indent="0" lvl="0" marL="0" rtl="0" algn="l">
              <a:spcBef>
                <a:spcPts val="1200"/>
              </a:spcBef>
              <a:spcAft>
                <a:spcPts val="1200"/>
              </a:spcAft>
              <a:buNone/>
            </a:pPr>
            <a:r>
              <a:rPr b="1" lang="en" sz="1500"/>
              <a:t>To find the optimal feature size based on compute they defined scaling laws</a:t>
            </a:r>
            <a:endParaRPr b="1" sz="1500"/>
          </a:p>
        </p:txBody>
      </p:sp>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