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omments/modernComment_2C6_61DAFB9C.xml" ContentType="application/vnd.ms-powerpoint.comments+xml"/>
  <Override PartName="/ppt/comments/modernComment_303_23C1BC87.xml" ContentType="application/vnd.ms-powerpoint.comments+xml"/>
  <Override PartName="/ppt/comments/modernComment_304_EF3AEEDF.xml" ContentType="application/vnd.ms-powerpoint.comments+xml"/>
  <Override PartName="/ppt/comments/modernComment_305_E78FF8B5.xml" ContentType="application/vnd.ms-powerpoint.comments+xml"/>
  <Override PartName="/ppt/comments/modernComment_306_FAB77064.xml" ContentType="application/vnd.ms-powerpoint.comments+xml"/>
  <Override PartName="/ppt/comments/modernComment_307_683DB8AD.xml" ContentType="application/vnd.ms-powerpoint.comments+xml"/>
  <Override PartName="/ppt/comments/modernComment_308_BD8CC5F0.xml" ContentType="application/vnd.ms-powerpoint.comments+xml"/>
  <Override PartName="/ppt/comments/modernComment_2D3_770A04C0.xml" ContentType="application/vnd.ms-powerpoint.comments+xml"/>
  <Override PartName="/ppt/notesSlides/notesSlide1.xml" ContentType="application/vnd.openxmlformats-officedocument.presentationml.notesSlide+xml"/>
  <Override PartName="/ppt/comments/modernComment_2CE_E02E44B8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604" r:id="rId2"/>
    <p:sldId id="726" r:id="rId3"/>
    <p:sldId id="769" r:id="rId4"/>
    <p:sldId id="770" r:id="rId5"/>
    <p:sldId id="710" r:id="rId6"/>
    <p:sldId id="771" r:id="rId7"/>
    <p:sldId id="772" r:id="rId8"/>
    <p:sldId id="773" r:id="rId9"/>
    <p:sldId id="774" r:id="rId10"/>
    <p:sldId id="775" r:id="rId11"/>
    <p:sldId id="776" r:id="rId12"/>
    <p:sldId id="717" r:id="rId13"/>
    <p:sldId id="723" r:id="rId14"/>
    <p:sldId id="718" r:id="rId15"/>
    <p:sldId id="724" r:id="rId16"/>
    <p:sldId id="700" r:id="rId17"/>
    <p:sldId id="719" r:id="rId18"/>
    <p:sldId id="720" r:id="rId19"/>
    <p:sldId id="721" r:id="rId20"/>
    <p:sldId id="722" r:id="rId21"/>
    <p:sldId id="7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185A63-F8A1-B46D-1CB6-006A53BEB66C}" v="5" dt="2024-10-23T23:03:34.690"/>
    <p1510:client id="{3A35C044-677D-B200-9100-035E171975BA}" v="9" dt="2024-10-23T23:00:47.721"/>
    <p1510:client id="{535F4E0A-BDC7-E44D-0ADA-13F45F53C5F4}" v="29" dt="2024-10-23T23:52:16.079"/>
    <p1510:client id="{98490E66-FBA6-00CF-86BE-9DA50A82E2DF}" v="3" dt="2024-10-23T22:52:42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/>
    <p:restoredTop sz="96121"/>
  </p:normalViewPr>
  <p:slideViewPr>
    <p:cSldViewPr snapToGrid="0">
      <p:cViewPr>
        <p:scale>
          <a:sx n="109" d="100"/>
          <a:sy n="109" d="100"/>
        </p:scale>
        <p:origin x="9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omments/modernComment_2C6_61DAFB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79BDB6-A7BA-46EB-8288-7B337444217A}" authorId="{AC97BE05-7214-46BD-569F-A0959E827800}" created="2024-10-23T22:49:58.231">
    <pc:sldMkLst xmlns:pc="http://schemas.microsoft.com/office/powerpoint/2013/main/command">
      <pc:docMk/>
      <pc:sldMk cId="1641741212" sldId="710"/>
    </pc:sldMkLst>
    <p188:txBody>
      <a:bodyPr/>
      <a:lstStyle/>
      <a:p>
        <a:r>
          <a:rPr lang="en-US"/>
          <a:t>Perhaps it would help to give examples of these tasks? </a:t>
        </a:r>
      </a:p>
    </p188:txBody>
  </p188:cm>
</p188:cmLst>
</file>

<file path=ppt/comments/modernComment_2CE_E02E44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C09D9D-C0EA-43AC-A57E-AE2D590950ED}" authorId="{AC97BE05-7214-46BD-569F-A0959E827800}" created="2024-10-23T23:02:50.96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1128632" sldId="718"/>
      <ac:spMk id="4" creationId="{297E8663-6F1F-275E-DC67-C85E8C9DF31A}"/>
      <ac:txMk cp="132" len="31">
        <ac:context len="456" hash="1420710647"/>
      </ac:txMk>
    </ac:txMkLst>
    <p188:pos x="9714000" y="1206000"/>
    <p188:replyLst>
      <p188:reply id="{91D7CD6D-8BE2-4431-91C7-7184362AB933}" authorId="{AC97BE05-7214-46BD-569F-A0959E827800}" created="2024-10-23T23:02:56.048">
        <p188:txBody>
          <a:bodyPr/>
          <a:lstStyle/>
          <a:p>
            <a:r>
              <a:rPr lang="en-US"/>
              <a:t>Or provide examples? </a:t>
            </a:r>
          </a:p>
        </p188:txBody>
      </p188:reply>
    </p188:replyLst>
    <p188:txBody>
      <a:bodyPr/>
      <a:lstStyle/>
      <a:p>
        <a:r>
          <a:rPr lang="en-US"/>
          <a:t>Worth expanding how this data is constructed? </a:t>
        </a:r>
      </a:p>
    </p188:txBody>
  </p188:cm>
</p188:cmLst>
</file>

<file path=ppt/comments/modernComment_2D3_770A04C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89BB2A-7D37-4687-A203-106AB700A9A9}" authorId="{AC97BE05-7214-46BD-569F-A0959E827800}" created="2024-10-23T23:02:13.452">
    <pc:sldMkLst xmlns:pc="http://schemas.microsoft.com/office/powerpoint/2013/main/command">
      <pc:docMk/>
      <pc:sldMk cId="1997145280" sldId="723"/>
    </pc:sldMkLst>
    <p188:txBody>
      <a:bodyPr/>
      <a:lstStyle/>
      <a:p>
        <a:r>
          <a:rPr lang="en-US"/>
          <a:t>Unclear to me what the title says. Perhaps there is a typo? </a:t>
        </a:r>
      </a:p>
    </p188:txBody>
  </p188:cm>
</p188:cmLst>
</file>

<file path=ppt/comments/modernComment_303_23C1BC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3CB032-4340-4966-B72A-265B2C1C918A}" authorId="{AC97BE05-7214-46BD-569F-A0959E827800}" created="2024-10-23T22:52:42.328">
    <pc:sldMkLst xmlns:pc="http://schemas.microsoft.com/office/powerpoint/2013/main/command">
      <pc:docMk/>
      <pc:sldMk cId="599899271" sldId="771"/>
    </pc:sldMkLst>
    <p188:txBody>
      <a:bodyPr/>
      <a:lstStyle/>
      <a:p>
        <a:r>
          <a:rPr lang="en-US"/>
          <a:t>I think you're implying that we measure X as opposed to PPL. But I don't see where you say what is X. </a:t>
        </a:r>
      </a:p>
    </p188:txBody>
  </p188:cm>
</p188:cmLst>
</file>

<file path=ppt/comments/modernComment_304_EF3AEED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16F615-94C9-43B1-AAD1-D058287D414E}" authorId="{AC97BE05-7214-46BD-569F-A0959E827800}" created="2024-10-23T22:55:53.602">
    <pc:sldMkLst xmlns:pc="http://schemas.microsoft.com/office/powerpoint/2013/main/command">
      <pc:docMk/>
      <pc:sldMk cId="4013616863" sldId="772"/>
    </pc:sldMkLst>
    <p188:txBody>
      <a:bodyPr/>
      <a:lstStyle/>
      <a:p>
        <a:r>
          <a:rPr lang="en-US"/>
          <a:t>Training on what? </a:t>
        </a:r>
      </a:p>
    </p188:txBody>
  </p188:cm>
</p188:cmLst>
</file>

<file path=ppt/comments/modernComment_305_E78FF8B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7C742D-21C8-4661-83F2-87E3A9EDE6B3}" authorId="{AC97BE05-7214-46BD-569F-A0959E827800}" created="2024-10-23T22:56:35.29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84972213" sldId="773"/>
      <ac:spMk id="3" creationId="{397D5A3B-F932-1A95-685F-EE913465DC77}"/>
      <ac:txMk cp="119" len="10">
        <ac:context len="130" hash="1607606005"/>
      </ac:txMk>
    </ac:txMkLst>
    <p188:pos x="9684000" y="618000"/>
    <p188:txBody>
      <a:bodyPr/>
      <a:lstStyle/>
      <a:p>
        <a:r>
          <a:rPr lang="en-US"/>
          <a:t>Can you say more on SlimPajama? People might not know the context. </a:t>
        </a:r>
      </a:p>
    </p188:txBody>
  </p188:cm>
  <p188:cm id="{0037CC8F-89C1-4291-AA3E-7F888B838CA7}" authorId="{AC97BE05-7214-46BD-569F-A0959E827800}" created="2024-10-23T22:56:48.82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84972213" sldId="773"/>
      <ac:spMk id="3" creationId="{397D5A3B-F932-1A95-685F-EE913465DC77}"/>
      <ac:txMk cp="52" len="26">
        <ac:context len="130" hash="1607606005"/>
      </ac:txMk>
    </ac:txMkLst>
    <p188:pos x="3468000" y="618000"/>
    <p188:txBody>
      <a:bodyPr/>
      <a:lstStyle/>
      <a:p>
        <a:r>
          <a:rPr lang="en-US"/>
          <a:t>Specific what PE? </a:t>
        </a:r>
      </a:p>
    </p188:txBody>
  </p188:cm>
  <p188:cm id="{E9EB149E-25EE-4CF6-93DC-52B23FB6F59A}" authorId="{AC97BE05-7214-46BD-569F-A0959E827800}" created="2024-10-23T22:57:34.668">
    <pc:sldMkLst xmlns:pc="http://schemas.microsoft.com/office/powerpoint/2013/main/command">
      <pc:docMk/>
      <pc:sldMk cId="3884972213" sldId="773"/>
    </pc:sldMkLst>
    <p188:txBody>
      <a:bodyPr/>
      <a:lstStyle/>
      <a:p>
        <a:r>
          <a:rPr lang="en-US"/>
          <a:t>In plain English, include the takeaway message on the slide. </a:t>
        </a:r>
      </a:p>
    </p188:txBody>
  </p188:cm>
</p188:cmLst>
</file>

<file path=ppt/comments/modernComment_306_FAB770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B1FC2A-3B9F-4564-AEB1-009C78A50A34}" authorId="{AC97BE05-7214-46BD-569F-A0959E827800}" created="2024-10-23T22:58:35.435">
    <pc:sldMkLst xmlns:pc="http://schemas.microsoft.com/office/powerpoint/2013/main/command">
      <pc:docMk/>
      <pc:sldMk cId="4206325860" sldId="774"/>
    </pc:sldMkLst>
    <p188:txBody>
      <a:bodyPr/>
      <a:lstStyle/>
      <a:p>
        <a:r>
          <a:rPr lang="en-US"/>
          <a:t>What counts as "short"? what counts as "long"? Not sure if we defined them. </a:t>
        </a:r>
      </a:p>
    </p188:txBody>
  </p188:cm>
</p188:cmLst>
</file>

<file path=ppt/comments/modernComment_307_683DB8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9DF6E6-76C9-4A16-BF4E-48793BC6C728}" authorId="{AC97BE05-7214-46BD-569F-A0959E827800}" created="2024-10-23T23:00:15.626">
    <pc:sldMkLst xmlns:pc="http://schemas.microsoft.com/office/powerpoint/2013/main/command">
      <pc:docMk/>
      <pc:sldMk cId="1748875437" sldId="775"/>
    </pc:sldMkLst>
    <p188:txBody>
      <a:bodyPr/>
      <a:lstStyle/>
      <a:p>
        <a:r>
          <a:rPr lang="en-US"/>
          <a:t>If they describe how they select these different collections in the first column, might be worth elaborating. </a:t>
        </a:r>
      </a:p>
    </p188:txBody>
  </p188:cm>
</p188:cmLst>
</file>

<file path=ppt/comments/modernComment_308_BD8CC5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72955E-2DE0-4C58-84B5-003B82F0BFBF}" authorId="{AC97BE05-7214-46BD-569F-A0959E827800}" created="2024-10-23T23:00:47.721">
    <pc:sldMkLst xmlns:pc="http://schemas.microsoft.com/office/powerpoint/2013/main/command">
      <pc:docMk/>
      <pc:sldMk cId="3180119536" sldId="776"/>
    </pc:sldMkLst>
    <p188:txBody>
      <a:bodyPr/>
      <a:lstStyle/>
      <a:p>
        <a:r>
          <a:rPr lang="en-US"/>
          <a:t>Is this about ProLong construction? If so, perhaps the title should say that?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C8B67-4675-DB40-93D3-55E6A0278A9D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95C7-CF1F-0E42-AC84-657F6EB0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9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Summaries created via recursive summarization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E95C7-CF1F-0E42-AC84-657F6EB08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96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DC87-07DB-1912-CD9F-558854FA9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E843C-4FB7-0DC5-C40D-574B1477D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FF88A-E933-F7BA-0E0F-C5F16655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E2137-694E-473A-3E60-7C6664AE8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3F765-15FC-9CDE-5F78-CE1E9A73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9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28ED-6968-A659-2622-113428BD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DC27F-0488-043A-92EC-523A2F319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F0DB8-0F13-2D18-A70A-C15710662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10AE1-6493-30B8-4B70-F6FEFC41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A1DD0-AA81-AD18-0CAE-94F086E32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1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A10152-A4F7-2B16-EF29-CD2C9FA68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47E6-232D-AF35-B705-ABAAD4C27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B7BB-CF6F-69E0-58DD-9C8A8BDD7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55E5B-243D-F050-D94F-24CD1845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C116B-E371-91D3-5743-7404B582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4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893" y="142826"/>
            <a:ext cx="10780553" cy="1143389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440" y="1287499"/>
            <a:ext cx="1037573" cy="137787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11893" y="1854201"/>
            <a:ext cx="10780553" cy="4103431"/>
          </a:xfrm>
          <a:prstGeom prst="rect">
            <a:avLst/>
          </a:prstGeom>
        </p:spPr>
        <p:txBody>
          <a:bodyPr>
            <a:noAutofit/>
          </a:bodyPr>
          <a:lstStyle>
            <a:lvl1pPr marL="306910" indent="-306910">
              <a:spcBef>
                <a:spcPts val="100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2133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61981" indent="-304792">
              <a:buClr>
                <a:srgbClr val="092C74"/>
              </a:buClr>
              <a:buFont typeface="Courier New" panose="02070309020205020404" pitchFamily="49" charset="0"/>
              <a:buChar char="o"/>
              <a:defRPr sz="2133"/>
            </a:lvl2pPr>
            <a:lvl3pPr marL="1219170" indent="-304792">
              <a:buClr>
                <a:srgbClr val="092C74"/>
              </a:buClr>
              <a:defRPr sz="2133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696950" y="6407120"/>
            <a:ext cx="1377375" cy="38116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10521949" y="6480226"/>
            <a:ext cx="1060451" cy="234951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354">
              <a:defRPr/>
            </a:pPr>
            <a:r>
              <a:rPr lang="en-US" sz="1333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333" b="1" baseline="0">
                <a:solidFill>
                  <a:schemeClr val="tx1"/>
                </a:solidFill>
                <a:latin typeface="+mj-lt"/>
              </a:rPr>
              <a:pPr algn="r" defTabSz="914354">
                <a:defRPr/>
              </a:pPr>
              <a:t>‹#›</a:t>
            </a:fld>
            <a:endParaRPr lang="en-US" sz="1333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7493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893" y="142826"/>
            <a:ext cx="10780553" cy="1143389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440" y="1287499"/>
            <a:ext cx="1037573" cy="137787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10521949" y="6480226"/>
            <a:ext cx="1060451" cy="234951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354">
              <a:defRPr/>
            </a:pPr>
            <a:r>
              <a:rPr lang="en-US" sz="1333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333" b="1" baseline="0">
                <a:solidFill>
                  <a:schemeClr val="tx1"/>
                </a:solidFill>
                <a:latin typeface="+mj-lt"/>
              </a:rPr>
              <a:pPr algn="r" defTabSz="914354">
                <a:defRPr/>
              </a:pPr>
              <a:t>‹#›</a:t>
            </a:fld>
            <a:endParaRPr lang="en-US" sz="1333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696950" y="6407120"/>
            <a:ext cx="1377375" cy="3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84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" y="1"/>
            <a:ext cx="12192001" cy="68579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8398411" y="596121"/>
            <a:ext cx="3169920" cy="82856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668" y="2987789"/>
            <a:ext cx="10944664" cy="725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5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666" y="3713288"/>
            <a:ext cx="10958737" cy="4889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529831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893" y="142826"/>
            <a:ext cx="10870507" cy="1143389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3440" y="1287499"/>
            <a:ext cx="1037573" cy="137787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137" y="1853184"/>
            <a:ext cx="4762500" cy="4179029"/>
          </a:xfrm>
          <a:prstGeom prst="rect">
            <a:avLst/>
          </a:prstGeom>
        </p:spPr>
        <p:txBody>
          <a:bodyPr>
            <a:noAutofit/>
          </a:bodyPr>
          <a:lstStyle>
            <a:lvl1pPr marL="344479" indent="-344479">
              <a:buClr>
                <a:srgbClr val="092C74"/>
              </a:buClr>
              <a:buFont typeface="Wingdings" panose="05000000000000000000" pitchFamily="2" charset="2"/>
              <a:buChar char="§"/>
              <a:defRPr sz="2133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57748" indent="-300559">
              <a:buClr>
                <a:srgbClr val="092C74"/>
              </a:buClr>
              <a:buFont typeface="Courier New" panose="02070309020205020404" pitchFamily="49" charset="0"/>
              <a:buChar char="o"/>
              <a:defRPr sz="2133"/>
            </a:lvl2pPr>
            <a:lvl3pPr marL="1219170" indent="-304792">
              <a:buClr>
                <a:srgbClr val="092C74"/>
              </a:buClr>
              <a:defRPr sz="2133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6096000" y="1853184"/>
            <a:ext cx="5486400" cy="4233291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80005" y="6089182"/>
            <a:ext cx="1902395" cy="266740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400"/>
            </a:lvl1pPr>
            <a:lvl2pPr>
              <a:buNone/>
              <a:defRPr sz="933"/>
            </a:lvl2pPr>
            <a:lvl3pPr>
              <a:buNone/>
              <a:defRPr sz="933"/>
            </a:lvl3pPr>
            <a:lvl4pPr>
              <a:buNone/>
              <a:defRPr sz="933"/>
            </a:lvl4pPr>
            <a:lvl5pPr>
              <a:buNone/>
              <a:defRPr sz="933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10521949" y="6480226"/>
            <a:ext cx="1060451" cy="234951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354">
              <a:defRPr/>
            </a:pPr>
            <a:r>
              <a:rPr lang="en-US" sz="1333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333" b="1" baseline="0">
                <a:solidFill>
                  <a:schemeClr val="tx1"/>
                </a:solidFill>
                <a:latin typeface="+mj-lt"/>
              </a:rPr>
              <a:pPr algn="r" defTabSz="914354">
                <a:defRPr/>
              </a:pPr>
              <a:t>‹#›</a:t>
            </a:fld>
            <a:endParaRPr lang="en-US" sz="1333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696950" y="6407120"/>
            <a:ext cx="1377375" cy="3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3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257D2-BBBF-B5E2-C9B7-8B5AD842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4B43A-E379-B091-A97C-85F6E4276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EDF46-AC96-C76F-E74C-42A21373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746B8-941E-CB3E-D8D6-99ED2BA0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A50A-2267-480A-58BE-F91ADA69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7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A92E-EEF2-2ED3-16DF-ED3C1AA7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D3B6B-1BF9-F946-4C56-4D238968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60DFF-00D3-4936-7DA7-0861EFFD9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89F8C-5E21-317B-42B2-7FDADABB9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5882D-0880-BE17-86C6-E9B38AAB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9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D1D4D-E01D-C565-1889-E749E8DE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5F031-88DA-FFB3-00D0-0BE226D5C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B623E-7D98-6AEA-1B81-5EFBC14E9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852E5-2229-BA3D-69F7-73CE3F5D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E979E-22B0-0926-014C-0DB39542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D99A4-E69A-17E0-DD6C-31B8147D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3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0FB2D-3B75-DB36-0C40-B70A8802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E3C64-C3FF-4443-C85A-A9311ABE4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F4E52-5E3E-A9AA-B3BA-8D60D3FD3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BBCFE-5837-6A1C-5B5F-4C14B8AF1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5C4D4-2748-3A66-6457-F48F5FB54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F457A7-FF4A-0797-EB86-8D08424F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518A4-E32A-38BD-ACB2-CCDE750A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A8DF1-808E-ECC2-1F6C-EBDFA558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FB83-6178-F27B-3268-FC9DEF8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51BD9-91D2-FFEE-F0FF-EC7D9D65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6302F-7C8A-AA3C-CFB9-D08B5C1C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B4430-8544-FDF9-01AA-B0A674D1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4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2DCB82-DEFA-38C8-0CB6-43B16B57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733D98-4A7D-5763-8D23-1D5B1433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7F488-B2E4-C730-370C-CA5EC574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1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3303-09D1-9FA7-3F7F-A45565A7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D3AD8-5EB4-48BB-81D9-2009CCDE8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C83C-7E13-A90B-9E9A-8D3E87C11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C0345-C191-30C0-C053-AB968F81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657B1-89C6-5340-A7EA-7F390E012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F0EA5-B074-E673-0252-0606E5AA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83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F161-0E25-8A30-CCB5-9FDEDE608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434B6-208B-61F4-E9DD-4E0C8F682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9BC11-9B14-E877-D02C-0084E36E6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3DE2E-0404-D4FA-871B-AAA83AF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9A9F1-0E1C-DC05-6EE9-23C9118F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55926-54CF-EA07-AF42-561F3A3F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548D71-06D3-AFE7-9E41-44ACFA4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C7EC-D46D-52FE-16B0-F9947C786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6348F-492F-2679-C9BE-20BFFD347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5AC6C5-EFE2-1B4C-B574-D4A4D769CB5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CA317-6C8F-19BF-EB3D-71F9584F9F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148DD-BF88-0827-45A3-5E1021D4D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37A535-1E87-FD49-836F-5290B42AE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307_683DB8AD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308_BD8CC5F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2D3_770A04C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CE_E02E44B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2C6_61DAFB9C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8/10/relationships/comments" Target="../comments/modernComment_303_23C1BC8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304_EF3AEEDF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305_E78FF8B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306_FAB7706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A6076286-1248-4513-8951-8BAA9550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How to Train Long-Context Language Models</a:t>
            </a:r>
            <a:endParaRPr lang="en-US" dirty="0"/>
          </a:p>
        </p:txBody>
      </p:sp>
      <p:sp>
        <p:nvSpPr>
          <p:cNvPr id="9" name="Lecture Title">
            <a:extLst>
              <a:ext uri="{FF2B5EF4-FFF2-40B4-BE49-F238E27FC236}">
                <a16:creationId xmlns:a16="http://schemas.microsoft.com/office/drawing/2014/main" id="{6E9DDCCD-6809-49BB-9647-A8B2884DA2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669" y="4136910"/>
            <a:ext cx="10958737" cy="4889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Pristina Wang, Mahler </a:t>
            </a:r>
            <a:r>
              <a:rPr lang="en-US" dirty="0" err="1"/>
              <a:t>Revsine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2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049A4-8B5B-D158-D002-07A7CFB54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FC464-A697-0469-73FC-F6DAC85B4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context source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0F341-1219-42C9-04E1-E0FA4EE610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7136" y="1853184"/>
            <a:ext cx="10213384" cy="4179029"/>
          </a:xfrm>
        </p:spPr>
        <p:txBody>
          <a:bodyPr/>
          <a:lstStyle/>
          <a:p>
            <a:r>
              <a:rPr lang="en-US" dirty="0"/>
              <a:t>Book/code 1:1 is the best</a:t>
            </a:r>
          </a:p>
        </p:txBody>
      </p:sp>
      <p:sp>
        <p:nvSpPr>
          <p:cNvPr id="11" name="AutoShape 4" descr="helmet for a racer vector illustration 516509 Vector Art at Vecteezy">
            <a:extLst>
              <a:ext uri="{FF2B5EF4-FFF2-40B4-BE49-F238E27FC236}">
                <a16:creationId xmlns:a16="http://schemas.microsoft.com/office/drawing/2014/main" id="{D5B3730F-D99D-C816-2088-40F5B082CC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TW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C3492-707C-D8D3-4400-D65414E07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25800"/>
            <a:ext cx="10363200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754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95A52-CF7F-7B25-6FF9-0B5F80904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3564-968B-9EEF-35F1-08E7EBAC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context source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C44AA-F851-FE66-90E7-91C19D48F4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7136" y="1853184"/>
            <a:ext cx="5512851" cy="4179029"/>
          </a:xfrm>
        </p:spPr>
        <p:txBody>
          <a:bodyPr/>
          <a:lstStyle/>
          <a:p>
            <a:r>
              <a:rPr lang="en-US" dirty="0"/>
              <a:t>More knowledge-intensive downstream-related data is the best</a:t>
            </a:r>
          </a:p>
          <a:p>
            <a:r>
              <a:rPr lang="en-US" dirty="0"/>
              <a:t>Retained llama-3-8b math ability the most</a:t>
            </a:r>
          </a:p>
        </p:txBody>
      </p:sp>
      <p:sp>
        <p:nvSpPr>
          <p:cNvPr id="11" name="AutoShape 4" descr="helmet for a racer vector illustration 516509 Vector Art at Vecteezy">
            <a:extLst>
              <a:ext uri="{FF2B5EF4-FFF2-40B4-BE49-F238E27FC236}">
                <a16:creationId xmlns:a16="http://schemas.microsoft.com/office/drawing/2014/main" id="{2E071703-BFF5-2E77-01F3-14E7C1C4DF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TW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4B81A-8ABA-5CA0-2DCA-29DA53A56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328" y="1524357"/>
            <a:ext cx="3403600" cy="340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61833-60FE-A813-755A-DFF1CDB2C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27" y="3463943"/>
            <a:ext cx="7426701" cy="21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195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886FB-1123-4CEC-B818-25EE1DED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 for more steps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62C63857-7D8F-41DC-B6B0-3ABCD05C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52" y="3098231"/>
            <a:ext cx="10214295" cy="3176138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08D281F-099A-6CA1-D05F-FB5BC4AB0389}"/>
              </a:ext>
            </a:extLst>
          </p:cNvPr>
          <p:cNvSpPr txBox="1">
            <a:spLocks/>
          </p:cNvSpPr>
          <p:nvPr/>
        </p:nvSpPr>
        <p:spPr>
          <a:xfrm>
            <a:off x="711893" y="1854202"/>
            <a:ext cx="10780553" cy="10286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2C74"/>
              </a:buClr>
            </a:pPr>
            <a:r>
              <a:rPr lang="en-US" dirty="0"/>
              <a:t>Train </a:t>
            </a:r>
            <a:r>
              <a:rPr lang="en-US" b="1" dirty="0"/>
              <a:t>20B</a:t>
            </a:r>
            <a:r>
              <a:rPr lang="en-US" dirty="0"/>
              <a:t> tokens of length </a:t>
            </a:r>
            <a:r>
              <a:rPr lang="en-US" b="1" dirty="0"/>
              <a:t>64K</a:t>
            </a:r>
            <a:r>
              <a:rPr lang="en-US" dirty="0"/>
              <a:t>, then </a:t>
            </a:r>
            <a:r>
              <a:rPr lang="en-US" b="1" dirty="0"/>
              <a:t>20B</a:t>
            </a:r>
            <a:r>
              <a:rPr lang="en-US" dirty="0"/>
              <a:t> tokens of length </a:t>
            </a:r>
            <a:r>
              <a:rPr lang="en-US" b="1" dirty="0"/>
              <a:t>512K</a:t>
            </a:r>
          </a:p>
          <a:p>
            <a:pPr>
              <a:buClr>
                <a:srgbClr val="092C74"/>
              </a:buClr>
            </a:pPr>
            <a:r>
              <a:rPr lang="en-US" dirty="0"/>
              <a:t>Improves performance on all long-context tasks  </a:t>
            </a:r>
          </a:p>
        </p:txBody>
      </p:sp>
    </p:spTree>
    <p:extLst>
      <p:ext uri="{BB962C8B-B14F-4D97-AF65-F5344CB8AC3E}">
        <p14:creationId xmlns:p14="http://schemas.microsoft.com/office/powerpoint/2010/main" val="2787004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886FB-1123-4CEC-B818-25EE1DED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 with a longer context than you evaluate on</a:t>
            </a:r>
          </a:p>
        </p:txBody>
      </p:sp>
      <p:pic>
        <p:nvPicPr>
          <p:cNvPr id="2" name="Picture 1" descr="A table with numbers and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ABFA211-37B2-1684-D547-C6707B68B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53" y="1895426"/>
            <a:ext cx="10052894" cy="2460671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0ABA985-48D9-BE95-F216-867BC1F28A01}"/>
              </a:ext>
            </a:extLst>
          </p:cNvPr>
          <p:cNvSpPr txBox="1">
            <a:spLocks/>
          </p:cNvSpPr>
          <p:nvPr/>
        </p:nvSpPr>
        <p:spPr>
          <a:xfrm>
            <a:off x="711893" y="4775302"/>
            <a:ext cx="11163584" cy="14730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2C74"/>
              </a:buClr>
            </a:pPr>
            <a:r>
              <a:rPr lang="en-US" dirty="0"/>
              <a:t>Training on </a:t>
            </a:r>
            <a:r>
              <a:rPr lang="en-US" b="1" dirty="0"/>
              <a:t>longer</a:t>
            </a:r>
            <a:r>
              <a:rPr lang="en-US" dirty="0"/>
              <a:t> texts improves performance on </a:t>
            </a:r>
            <a:r>
              <a:rPr lang="en-US" b="1" dirty="0"/>
              <a:t>shorter</a:t>
            </a:r>
            <a:r>
              <a:rPr lang="en-US" dirty="0"/>
              <a:t> ones</a:t>
            </a:r>
          </a:p>
          <a:p>
            <a:pPr>
              <a:buClr>
                <a:srgbClr val="092C74"/>
              </a:buClr>
            </a:pPr>
            <a:r>
              <a:rPr lang="en-US" dirty="0"/>
              <a:t>Better results on all </a:t>
            </a:r>
            <a:r>
              <a:rPr lang="en-US" b="1" dirty="0"/>
              <a:t>64K</a:t>
            </a:r>
            <a:r>
              <a:rPr lang="en-US" dirty="0"/>
              <a:t> inference tasks when trained on </a:t>
            </a:r>
            <a:r>
              <a:rPr lang="en-US" b="1" dirty="0"/>
              <a:t>512K</a:t>
            </a:r>
          </a:p>
        </p:txBody>
      </p:sp>
    </p:spTree>
    <p:extLst>
      <p:ext uri="{BB962C8B-B14F-4D97-AF65-F5344CB8AC3E}">
        <p14:creationId xmlns:p14="http://schemas.microsoft.com/office/powerpoint/2010/main" val="19971452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886FB-1123-4CEC-B818-25EE1DED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fine-tune with synthetic data?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97E8663-6F1F-275E-DC67-C85E8C9DF31A}"/>
              </a:ext>
            </a:extLst>
          </p:cNvPr>
          <p:cNvSpPr txBox="1">
            <a:spLocks/>
          </p:cNvSpPr>
          <p:nvPr/>
        </p:nvSpPr>
        <p:spPr>
          <a:xfrm>
            <a:off x="711893" y="1854201"/>
            <a:ext cx="10780553" cy="44383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2C74"/>
              </a:buClr>
            </a:pPr>
            <a:r>
              <a:rPr lang="en-US" b="1" dirty="0"/>
              <a:t>Previous work </a:t>
            </a:r>
            <a:r>
              <a:rPr lang="en-US" dirty="0"/>
              <a:t>suggests synthetic data </a:t>
            </a:r>
            <a:r>
              <a:rPr lang="en-US" b="1" dirty="0"/>
              <a:t>improves</a:t>
            </a:r>
            <a:r>
              <a:rPr lang="en-US" dirty="0"/>
              <a:t> SFT</a:t>
            </a:r>
          </a:p>
          <a:p>
            <a:pPr>
              <a:buClr>
                <a:srgbClr val="092C74"/>
              </a:buClr>
            </a:pPr>
            <a:r>
              <a:rPr lang="en-US" dirty="0"/>
              <a:t>Instruction datasets have </a:t>
            </a:r>
            <a:r>
              <a:rPr lang="en-US" b="1" dirty="0"/>
              <a:t>short</a:t>
            </a:r>
            <a:r>
              <a:rPr lang="en-US" dirty="0"/>
              <a:t> prompts (</a:t>
            </a:r>
            <a:r>
              <a:rPr lang="en-US" b="1" dirty="0"/>
              <a:t>1-4K</a:t>
            </a:r>
            <a:r>
              <a:rPr lang="en-US" dirty="0"/>
              <a:t> tokens)</a:t>
            </a:r>
          </a:p>
          <a:p>
            <a:pPr>
              <a:buClr>
                <a:srgbClr val="092C74"/>
              </a:buClr>
            </a:pPr>
            <a:r>
              <a:rPr lang="en-US" dirty="0"/>
              <a:t>Could </a:t>
            </a:r>
            <a:r>
              <a:rPr lang="en-US" b="1" dirty="0"/>
              <a:t>supplement</a:t>
            </a:r>
            <a:r>
              <a:rPr lang="en-US" dirty="0"/>
              <a:t> them with </a:t>
            </a:r>
            <a:r>
              <a:rPr lang="en-US" b="1" dirty="0"/>
              <a:t>synthetic long </a:t>
            </a:r>
            <a:r>
              <a:rPr lang="en-US" dirty="0"/>
              <a:t>instruction data</a:t>
            </a:r>
            <a:endParaRPr lang="en-US"/>
          </a:p>
          <a:p>
            <a:pPr>
              <a:buClr>
                <a:srgbClr val="092C74"/>
              </a:buClr>
            </a:pPr>
            <a:r>
              <a:rPr lang="en-US" dirty="0"/>
              <a:t>40% QA (Question - Answer)</a:t>
            </a:r>
          </a:p>
          <a:p>
            <a:pPr lvl="1">
              <a:buClr>
                <a:srgbClr val="092C74"/>
              </a:buClr>
            </a:pPr>
            <a:r>
              <a:rPr lang="en-US" dirty="0"/>
              <a:t>Llama-3-8B-Instruct generates QA pairs from chunks of long documents</a:t>
            </a:r>
          </a:p>
          <a:p>
            <a:pPr>
              <a:buClr>
                <a:srgbClr val="092C74"/>
              </a:buClr>
            </a:pPr>
            <a:r>
              <a:rPr lang="en-US" dirty="0"/>
              <a:t>30% RAG (Retrieval-Augmented Generation)</a:t>
            </a:r>
          </a:p>
          <a:p>
            <a:pPr lvl="1">
              <a:buClr>
                <a:srgbClr val="092C74"/>
              </a:buClr>
            </a:pPr>
            <a:r>
              <a:rPr lang="en-US" dirty="0"/>
              <a:t>Reuse QA pairs, add random chunks from the document as faux retrievals</a:t>
            </a:r>
          </a:p>
          <a:p>
            <a:pPr>
              <a:buClr>
                <a:srgbClr val="092C74"/>
              </a:buClr>
            </a:pPr>
            <a:r>
              <a:rPr lang="en-US" dirty="0"/>
              <a:t>30% Synthetic summarization</a:t>
            </a:r>
          </a:p>
          <a:p>
            <a:pPr lvl="1">
              <a:buClr>
                <a:srgbClr val="092C74"/>
              </a:buClr>
            </a:pPr>
            <a:r>
              <a:rPr lang="en-US" dirty="0"/>
              <a:t>Generate summaries of books via recursive summarization</a:t>
            </a:r>
          </a:p>
        </p:txBody>
      </p:sp>
    </p:spTree>
    <p:extLst>
      <p:ext uri="{BB962C8B-B14F-4D97-AF65-F5344CB8AC3E}">
        <p14:creationId xmlns:p14="http://schemas.microsoft.com/office/powerpoint/2010/main" val="376112863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886FB-1123-4CEC-B818-25EE1DED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data harms model performance</a:t>
            </a:r>
          </a:p>
        </p:txBody>
      </p:sp>
      <p:pic>
        <p:nvPicPr>
          <p:cNvPr id="3" name="Picture 2" descr="A table with numbers and text&#10;&#10;Description automatically generated">
            <a:extLst>
              <a:ext uri="{FF2B5EF4-FFF2-40B4-BE49-F238E27FC236}">
                <a16:creationId xmlns:a16="http://schemas.microsoft.com/office/drawing/2014/main" id="{BA3A7C2D-72BC-07C6-F051-55C1412C3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55" y="1852187"/>
            <a:ext cx="9631289" cy="2871659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23EADA2-2B33-97E0-BAC8-D08F9007F0CB}"/>
              </a:ext>
            </a:extLst>
          </p:cNvPr>
          <p:cNvSpPr txBox="1">
            <a:spLocks/>
          </p:cNvSpPr>
          <p:nvPr/>
        </p:nvSpPr>
        <p:spPr>
          <a:xfrm>
            <a:off x="711893" y="5002325"/>
            <a:ext cx="11163584" cy="11433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2C74"/>
              </a:buClr>
            </a:pPr>
            <a:r>
              <a:rPr lang="en-US" dirty="0"/>
              <a:t>Best performance with </a:t>
            </a:r>
            <a:r>
              <a:rPr lang="en-US" b="1" dirty="0"/>
              <a:t>0% synthetic </a:t>
            </a:r>
            <a:r>
              <a:rPr lang="en-US" dirty="0"/>
              <a:t>data</a:t>
            </a:r>
          </a:p>
          <a:p>
            <a:pPr>
              <a:buClr>
                <a:srgbClr val="092C74"/>
              </a:buClr>
            </a:pPr>
            <a:r>
              <a:rPr lang="en-US" dirty="0"/>
              <a:t>Opposite trend found in previous work</a:t>
            </a:r>
          </a:p>
        </p:txBody>
      </p:sp>
    </p:spTree>
    <p:extLst>
      <p:ext uri="{BB962C8B-B14F-4D97-AF65-F5344CB8AC3E}">
        <p14:creationId xmlns:p14="http://schemas.microsoft.com/office/powerpoint/2010/main" val="1148972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Discrepancy with prior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92C74"/>
              </a:buClr>
            </a:pPr>
            <a:r>
              <a:rPr lang="en-US" dirty="0"/>
              <a:t>This study found that synthetic fine-tuning data was </a:t>
            </a:r>
            <a:r>
              <a:rPr lang="en-US" b="1" dirty="0"/>
              <a:t>detrimental</a:t>
            </a:r>
            <a:r>
              <a:rPr lang="en-US" dirty="0"/>
              <a:t> to task performance</a:t>
            </a:r>
          </a:p>
          <a:p>
            <a:pPr>
              <a:buClr>
                <a:srgbClr val="092C74"/>
              </a:buClr>
            </a:pPr>
            <a:r>
              <a:rPr lang="en-US" dirty="0"/>
              <a:t>Previous studies showed </a:t>
            </a:r>
            <a:r>
              <a:rPr lang="en-US" b="1" dirty="0"/>
              <a:t>benefits</a:t>
            </a:r>
            <a:r>
              <a:rPr lang="en-US" dirty="0"/>
              <a:t> to fine-tuning with </a:t>
            </a:r>
            <a:r>
              <a:rPr lang="en-US" b="1" dirty="0"/>
              <a:t>synthetic</a:t>
            </a:r>
            <a:r>
              <a:rPr lang="en-US" dirty="0"/>
              <a:t> data</a:t>
            </a:r>
          </a:p>
          <a:p>
            <a:pPr>
              <a:buClr>
                <a:srgbClr val="092C74"/>
              </a:buClr>
            </a:pPr>
            <a:endParaRPr lang="en-US" dirty="0"/>
          </a:p>
          <a:p>
            <a:pPr>
              <a:buClr>
                <a:srgbClr val="092C74"/>
              </a:buClr>
            </a:pPr>
            <a:r>
              <a:rPr lang="en-US" dirty="0"/>
              <a:t>The authors suggest two reasons for this difference:</a:t>
            </a:r>
          </a:p>
          <a:p>
            <a:pPr marL="914389" lvl="1" indent="-457200">
              <a:buFont typeface="+mj-lt"/>
              <a:buAutoNum type="arabicPeriod"/>
            </a:pPr>
            <a:r>
              <a:rPr lang="en-US" dirty="0"/>
              <a:t>Prior models had </a:t>
            </a:r>
            <a:r>
              <a:rPr lang="en-US" b="1" dirty="0"/>
              <a:t>insufficient</a:t>
            </a:r>
            <a:r>
              <a:rPr lang="en-US" dirty="0"/>
              <a:t> long-context training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Synthetic fine-tuning samples acted as additional training data</a:t>
            </a:r>
          </a:p>
          <a:p>
            <a:pPr marL="914389" lvl="1" indent="-457200">
              <a:buFont typeface="+mj-lt"/>
              <a:buAutoNum type="arabicPeriod"/>
            </a:pPr>
            <a:r>
              <a:rPr lang="en-US" dirty="0"/>
              <a:t>Prior approaches used </a:t>
            </a:r>
            <a:r>
              <a:rPr lang="en-US" b="1" dirty="0"/>
              <a:t>much</a:t>
            </a:r>
            <a:r>
              <a:rPr lang="en-US" dirty="0"/>
              <a:t> </a:t>
            </a:r>
            <a:r>
              <a:rPr lang="en-US" b="1" dirty="0"/>
              <a:t>larger</a:t>
            </a:r>
            <a:r>
              <a:rPr lang="en-US" dirty="0"/>
              <a:t> fine-tuning datasets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Synthetic samples helped prevent model degeneration</a:t>
            </a:r>
          </a:p>
        </p:txBody>
      </p:sp>
    </p:spTree>
    <p:extLst>
      <p:ext uri="{BB962C8B-B14F-4D97-AF65-F5344CB8AC3E}">
        <p14:creationId xmlns:p14="http://schemas.microsoft.com/office/powerpoint/2010/main" val="234943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886FB-1123-4CEC-B818-25EE1DED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final recipe for </a:t>
            </a:r>
            <a:r>
              <a:rPr lang="en-US" dirty="0" err="1"/>
              <a:t>ProLong</a:t>
            </a:r>
            <a:endParaRPr lang="en-US" dirty="0"/>
          </a:p>
        </p:txBody>
      </p:sp>
      <p:pic>
        <p:nvPicPr>
          <p:cNvPr id="3" name="Picture 2" descr="A table of training program&#10;&#10;Description automatically generated">
            <a:extLst>
              <a:ext uri="{FF2B5EF4-FFF2-40B4-BE49-F238E27FC236}">
                <a16:creationId xmlns:a16="http://schemas.microsoft.com/office/drawing/2014/main" id="{7FBFE4FB-0978-9097-C610-8E1C2F4D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206" y="1418855"/>
            <a:ext cx="6293378" cy="4782654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D4DACFA-C459-DA83-3FC8-C3E195A6EEB4}"/>
              </a:ext>
            </a:extLst>
          </p:cNvPr>
          <p:cNvSpPr txBox="1">
            <a:spLocks/>
          </p:cNvSpPr>
          <p:nvPr/>
        </p:nvSpPr>
        <p:spPr>
          <a:xfrm>
            <a:off x="711892" y="1854201"/>
            <a:ext cx="4469707" cy="43473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2C74"/>
              </a:buClr>
            </a:pPr>
            <a:r>
              <a:rPr lang="en-US" dirty="0"/>
              <a:t>Start with </a:t>
            </a:r>
            <a:r>
              <a:rPr lang="en-US" b="1" dirty="0"/>
              <a:t>Llama-3-8B-Instruct</a:t>
            </a:r>
            <a:r>
              <a:rPr lang="en-US" dirty="0"/>
              <a:t> model</a:t>
            </a:r>
          </a:p>
          <a:p>
            <a:pPr>
              <a:buClr>
                <a:srgbClr val="092C74"/>
              </a:buClr>
            </a:pPr>
            <a:r>
              <a:rPr lang="en-US" dirty="0"/>
              <a:t>20B </a:t>
            </a:r>
            <a:r>
              <a:rPr lang="en-US" b="1" dirty="0"/>
              <a:t>64K</a:t>
            </a:r>
            <a:r>
              <a:rPr lang="en-US" dirty="0"/>
              <a:t>-length tokens, then 20B </a:t>
            </a:r>
            <a:r>
              <a:rPr lang="en-US" b="1" dirty="0"/>
              <a:t>64 / 512K</a:t>
            </a:r>
            <a:r>
              <a:rPr lang="en-US" dirty="0"/>
              <a:t> tokens</a:t>
            </a:r>
          </a:p>
          <a:p>
            <a:pPr lvl="1">
              <a:buClr>
                <a:srgbClr val="092C74"/>
              </a:buClr>
            </a:pPr>
            <a:r>
              <a:rPr lang="en-US" b="1" dirty="0"/>
              <a:t>Increase </a:t>
            </a:r>
            <a:r>
              <a:rPr lang="en-US" b="1" dirty="0" err="1"/>
              <a:t>RoPE</a:t>
            </a:r>
            <a:r>
              <a:rPr lang="en-US" b="1" dirty="0"/>
              <a:t> base </a:t>
            </a:r>
            <a:r>
              <a:rPr lang="en-US" dirty="0"/>
              <a:t>from 10</a:t>
            </a:r>
            <a:r>
              <a:rPr lang="en-US" baseline="30000" dirty="0"/>
              <a:t>6</a:t>
            </a:r>
            <a:r>
              <a:rPr lang="en-US" dirty="0"/>
              <a:t> to 10</a:t>
            </a:r>
            <a:r>
              <a:rPr lang="en-US" baseline="30000" dirty="0"/>
              <a:t>8</a:t>
            </a:r>
            <a:r>
              <a:rPr lang="en-US" dirty="0"/>
              <a:t> for longer tokens</a:t>
            </a:r>
          </a:p>
          <a:p>
            <a:pPr lvl="1">
              <a:buClr>
                <a:srgbClr val="092C74"/>
              </a:buClr>
            </a:pPr>
            <a:r>
              <a:rPr lang="en-US" dirty="0"/>
              <a:t>Include 3% </a:t>
            </a:r>
            <a:r>
              <a:rPr lang="en-US" b="1" dirty="0"/>
              <a:t>textbooks</a:t>
            </a:r>
            <a:r>
              <a:rPr lang="en-US" dirty="0"/>
              <a:t> </a:t>
            </a:r>
          </a:p>
          <a:p>
            <a:pPr>
              <a:buClr>
                <a:srgbClr val="092C74"/>
              </a:buClr>
            </a:pPr>
            <a:r>
              <a:rPr lang="en-US" dirty="0"/>
              <a:t>SFT via </a:t>
            </a:r>
            <a:r>
              <a:rPr lang="en-US" b="1" dirty="0" err="1"/>
              <a:t>UltraChat</a:t>
            </a:r>
            <a:r>
              <a:rPr lang="en-US" dirty="0"/>
              <a:t> dataset</a:t>
            </a:r>
          </a:p>
          <a:p>
            <a:pPr>
              <a:buClr>
                <a:srgbClr val="092C74"/>
              </a:buClr>
            </a:pPr>
            <a:r>
              <a:rPr lang="en-US" dirty="0"/>
              <a:t>Disable </a:t>
            </a:r>
            <a:r>
              <a:rPr lang="en-US" b="1" dirty="0"/>
              <a:t>cross-document</a:t>
            </a:r>
            <a:r>
              <a:rPr lang="en-US" dirty="0"/>
              <a:t> attention </a:t>
            </a:r>
          </a:p>
        </p:txBody>
      </p:sp>
    </p:spTree>
    <p:extLst>
      <p:ext uri="{BB962C8B-B14F-4D97-AF65-F5344CB8AC3E}">
        <p14:creationId xmlns:p14="http://schemas.microsoft.com/office/powerpoint/2010/main" val="2946333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886FB-1123-4CEC-B818-25EE1DED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ProLong</a:t>
            </a:r>
            <a:r>
              <a:rPr lang="en-US" dirty="0"/>
              <a:t> is the best model of its size</a:t>
            </a:r>
          </a:p>
        </p:txBody>
      </p:sp>
      <p:pic>
        <p:nvPicPr>
          <p:cNvPr id="3" name="Picture 2" descr="A table with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4F8F29C7-B311-86DC-E9BC-04FAB75D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846" y="1539365"/>
            <a:ext cx="8126307" cy="3908223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8D88A9-F29F-399E-0BEE-BA1CE0E42142}"/>
              </a:ext>
            </a:extLst>
          </p:cNvPr>
          <p:cNvSpPr txBox="1">
            <a:spLocks/>
          </p:cNvSpPr>
          <p:nvPr/>
        </p:nvSpPr>
        <p:spPr>
          <a:xfrm>
            <a:off x="711893" y="5700738"/>
            <a:ext cx="11163584" cy="6531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2C74"/>
              </a:buClr>
            </a:pPr>
            <a:r>
              <a:rPr lang="en-US" dirty="0"/>
              <a:t>Outperforms Llama-3.1 with</a:t>
            </a:r>
            <a:r>
              <a:rPr lang="en-US" b="1" dirty="0"/>
              <a:t> 5% </a:t>
            </a:r>
            <a:r>
              <a:rPr lang="en-US" dirty="0"/>
              <a:t>as many training examples</a:t>
            </a:r>
          </a:p>
        </p:txBody>
      </p:sp>
    </p:spTree>
    <p:extLst>
      <p:ext uri="{BB962C8B-B14F-4D97-AF65-F5344CB8AC3E}">
        <p14:creationId xmlns:p14="http://schemas.microsoft.com/office/powerpoint/2010/main" val="3026577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886FB-1123-4CEC-B818-25EE1DED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ProLong</a:t>
            </a:r>
            <a:r>
              <a:rPr lang="en-US" dirty="0"/>
              <a:t> gets better at longer contexts</a:t>
            </a:r>
          </a:p>
        </p:txBody>
      </p:sp>
      <p:pic>
        <p:nvPicPr>
          <p:cNvPr id="3" name="Picture 2" descr="A table with numbers and text&#10;&#10;Description automatically generated">
            <a:extLst>
              <a:ext uri="{FF2B5EF4-FFF2-40B4-BE49-F238E27FC236}">
                <a16:creationId xmlns:a16="http://schemas.microsoft.com/office/drawing/2014/main" id="{12DBC749-6C0F-AC60-06B8-E0053C46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804" y="1659743"/>
            <a:ext cx="5630391" cy="2522415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6B978A3-B0A6-C01F-6B45-03DAF8381C15}"/>
              </a:ext>
            </a:extLst>
          </p:cNvPr>
          <p:cNvSpPr txBox="1">
            <a:spLocks/>
          </p:cNvSpPr>
          <p:nvPr/>
        </p:nvSpPr>
        <p:spPr>
          <a:xfrm>
            <a:off x="711893" y="4614303"/>
            <a:ext cx="11163584" cy="13565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2C74"/>
              </a:buClr>
            </a:pPr>
            <a:r>
              <a:rPr lang="en-US" dirty="0" err="1"/>
              <a:t>ProLong</a:t>
            </a:r>
            <a:r>
              <a:rPr lang="en-US" dirty="0"/>
              <a:t> performs best at 512K</a:t>
            </a:r>
          </a:p>
          <a:p>
            <a:pPr>
              <a:buClr>
                <a:srgbClr val="092C74"/>
              </a:buClr>
            </a:pPr>
            <a:r>
              <a:rPr lang="en-US" dirty="0"/>
              <a:t>By contrast, many other models cannot run inference on more than 128K tokens</a:t>
            </a:r>
          </a:p>
        </p:txBody>
      </p:sp>
    </p:spTree>
    <p:extLst>
      <p:ext uri="{BB962C8B-B14F-4D97-AF65-F5344CB8AC3E}">
        <p14:creationId xmlns:p14="http://schemas.microsoft.com/office/powerpoint/2010/main" val="174680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92C74"/>
              </a:buClr>
            </a:pPr>
            <a:r>
              <a:rPr lang="en-US" strike="sngStrike" dirty="0"/>
              <a:t>Needle-in-a-hay-stack and RULER</a:t>
            </a:r>
          </a:p>
          <a:p>
            <a:pPr>
              <a:buClr>
                <a:srgbClr val="092C74"/>
              </a:buClr>
            </a:pPr>
            <a:r>
              <a:rPr lang="en-US" dirty="0"/>
              <a:t>HELMET benchmark</a:t>
            </a:r>
          </a:p>
        </p:txBody>
      </p:sp>
    </p:spTree>
    <p:extLst>
      <p:ext uri="{BB962C8B-B14F-4D97-AF65-F5344CB8AC3E}">
        <p14:creationId xmlns:p14="http://schemas.microsoft.com/office/powerpoint/2010/main" val="122090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7886FB-1123-4CEC-B818-25EE1DED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ProLong</a:t>
            </a:r>
            <a:r>
              <a:rPr lang="en-US" dirty="0"/>
              <a:t> excels on the </a:t>
            </a:r>
            <a:r>
              <a:rPr lang="en-US" dirty="0" err="1"/>
              <a:t>NoCha</a:t>
            </a:r>
            <a:r>
              <a:rPr lang="en-US" dirty="0"/>
              <a:t> benchmark</a:t>
            </a:r>
          </a:p>
        </p:txBody>
      </p:sp>
      <p:pic>
        <p:nvPicPr>
          <p:cNvPr id="3" name="Picture 2" descr="A table with numbers and text&#10;&#10;Description automatically generated">
            <a:extLst>
              <a:ext uri="{FF2B5EF4-FFF2-40B4-BE49-F238E27FC236}">
                <a16:creationId xmlns:a16="http://schemas.microsoft.com/office/drawing/2014/main" id="{0E4A2B6A-006A-59EF-9603-14E01B454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23" y="1495063"/>
            <a:ext cx="8245953" cy="35974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036A99-DECF-B183-1652-6BB449D8D8EF}"/>
              </a:ext>
            </a:extLst>
          </p:cNvPr>
          <p:cNvSpPr txBox="1">
            <a:spLocks/>
          </p:cNvSpPr>
          <p:nvPr/>
        </p:nvSpPr>
        <p:spPr>
          <a:xfrm>
            <a:off x="711893" y="5301410"/>
            <a:ext cx="11163584" cy="13565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2C74"/>
              </a:buClr>
            </a:pPr>
            <a:r>
              <a:rPr lang="en-US" dirty="0"/>
              <a:t>Claim verification dataset</a:t>
            </a:r>
          </a:p>
          <a:p>
            <a:pPr>
              <a:buClr>
                <a:srgbClr val="092C74"/>
              </a:buClr>
            </a:pPr>
            <a:r>
              <a:rPr lang="en-US" dirty="0"/>
              <a:t>Human-curated, global </a:t>
            </a:r>
            <a:r>
              <a:rPr lang="en-US" b="1" dirty="0"/>
              <a:t>reasoning</a:t>
            </a:r>
            <a:r>
              <a:rPr lang="en-US" dirty="0"/>
              <a:t> tasks</a:t>
            </a:r>
          </a:p>
        </p:txBody>
      </p:sp>
    </p:spTree>
    <p:extLst>
      <p:ext uri="{BB962C8B-B14F-4D97-AF65-F5344CB8AC3E}">
        <p14:creationId xmlns:p14="http://schemas.microsoft.com/office/powerpoint/2010/main" val="1352841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075-B536-4133-87D1-526D7AB2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takeaways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760BF-8C36-488C-8A1A-060E92F5B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06705" indent="-306705">
              <a:buClr>
                <a:srgbClr val="092C74"/>
              </a:buClr>
            </a:pPr>
            <a:r>
              <a:rPr lang="en-US" sz="2800" dirty="0">
                <a:latin typeface="Tahoma"/>
                <a:ea typeface="Tahoma"/>
                <a:cs typeface="Tahoma"/>
              </a:rPr>
              <a:t>Much of the </a:t>
            </a:r>
            <a:r>
              <a:rPr lang="en-US" sz="2800" b="1" dirty="0">
                <a:latin typeface="Tahoma"/>
                <a:ea typeface="Tahoma"/>
                <a:cs typeface="Tahoma"/>
              </a:rPr>
              <a:t>existing</a:t>
            </a:r>
            <a:r>
              <a:rPr lang="en-US" sz="2800" dirty="0">
                <a:latin typeface="Tahoma"/>
                <a:ea typeface="Tahoma"/>
                <a:cs typeface="Tahoma"/>
              </a:rPr>
              <a:t> literature on long-context training is </a:t>
            </a:r>
            <a:r>
              <a:rPr lang="en-US" sz="2800" b="1" dirty="0">
                <a:latin typeface="Tahoma"/>
                <a:ea typeface="Tahoma"/>
                <a:cs typeface="Tahoma"/>
              </a:rPr>
              <a:t>wrong</a:t>
            </a:r>
          </a:p>
          <a:p>
            <a:pPr marL="306705" indent="-306705">
              <a:buClr>
                <a:srgbClr val="092C74"/>
              </a:buClr>
            </a:pPr>
            <a:r>
              <a:rPr lang="en-US" sz="2800" dirty="0">
                <a:latin typeface="Tahoma"/>
                <a:ea typeface="Tahoma"/>
                <a:cs typeface="Tahoma"/>
              </a:rPr>
              <a:t>Sufficient to change the data </a:t>
            </a:r>
            <a:r>
              <a:rPr lang="en-US" sz="2800" b="1" dirty="0">
                <a:latin typeface="Tahoma"/>
                <a:ea typeface="Tahoma"/>
                <a:cs typeface="Tahoma"/>
              </a:rPr>
              <a:t>composition</a:t>
            </a:r>
            <a:r>
              <a:rPr lang="en-US" sz="2800" dirty="0">
                <a:latin typeface="Tahoma"/>
                <a:ea typeface="Tahoma"/>
                <a:cs typeface="Tahoma"/>
              </a:rPr>
              <a:t>, training </a:t>
            </a:r>
            <a:r>
              <a:rPr lang="en-US" sz="2800" b="1" dirty="0">
                <a:latin typeface="Tahoma"/>
                <a:ea typeface="Tahoma"/>
                <a:cs typeface="Tahoma"/>
              </a:rPr>
              <a:t>regimen</a:t>
            </a:r>
            <a:r>
              <a:rPr lang="en-US" sz="2800" dirty="0">
                <a:latin typeface="Tahoma"/>
                <a:ea typeface="Tahoma"/>
                <a:cs typeface="Tahoma"/>
              </a:rPr>
              <a:t>, and </a:t>
            </a:r>
            <a:r>
              <a:rPr lang="en-US" sz="2800" b="1" dirty="0">
                <a:latin typeface="Tahoma"/>
                <a:ea typeface="Tahoma"/>
                <a:cs typeface="Tahoma"/>
              </a:rPr>
              <a:t>hyperparameters</a:t>
            </a:r>
          </a:p>
          <a:p>
            <a:pPr marL="306705" indent="-306705">
              <a:buClr>
                <a:srgbClr val="092C74"/>
              </a:buClr>
            </a:pPr>
            <a:r>
              <a:rPr lang="en-US" sz="2800" dirty="0">
                <a:latin typeface="Tahoma"/>
                <a:ea typeface="Tahoma"/>
                <a:cs typeface="Tahoma"/>
              </a:rPr>
              <a:t>Improvement in this domain is possible!</a:t>
            </a:r>
          </a:p>
          <a:p>
            <a:pPr marL="306705" indent="-306705">
              <a:buClr>
                <a:srgbClr val="092C74"/>
              </a:buClr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7244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2D06D-1FEF-8377-2051-9D54D2219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DE61-F998-147D-4284-2BB06C08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current benchmark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46195-8C50-F6E9-A48F-D4C9975809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92C74"/>
              </a:buClr>
            </a:pPr>
            <a:r>
              <a:rPr lang="en-US" dirty="0"/>
              <a:t>Results are saturated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C8406-8DC0-E31F-1308-620DFD2B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92" y="2759040"/>
            <a:ext cx="809413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60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2B731-A123-2115-F4E2-E5864D550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A1AE-9204-3252-6D99-731B04BF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current benchmark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155055-1AB6-A7FF-35A1-1F67B07798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Clr>
                <a:srgbClr val="092C74"/>
              </a:buClr>
            </a:pPr>
            <a:r>
              <a:rPr lang="en-US" dirty="0"/>
              <a:t>HELMET has consistent ranking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DD5384-CC0B-E0BF-EF9D-F90C8BA91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68" y="2769373"/>
            <a:ext cx="11251837" cy="24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6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3220-806E-4023-81DB-758D4303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HELMET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BF9AC-73A6-46FA-B481-517EADEEB2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7 diverse application-centric categories</a:t>
            </a:r>
          </a:p>
          <a:p>
            <a:r>
              <a:rPr lang="en-US" dirty="0"/>
              <a:t>Recall</a:t>
            </a:r>
          </a:p>
          <a:p>
            <a:r>
              <a:rPr lang="en-US" dirty="0"/>
              <a:t>RAG</a:t>
            </a:r>
          </a:p>
          <a:p>
            <a:r>
              <a:rPr lang="en-US" dirty="0"/>
              <a:t>Re-ranking</a:t>
            </a:r>
          </a:p>
          <a:p>
            <a:r>
              <a:rPr lang="en-US" dirty="0"/>
              <a:t>ICL</a:t>
            </a:r>
          </a:p>
          <a:p>
            <a:r>
              <a:rPr lang="en-US" dirty="0"/>
              <a:t>QA</a:t>
            </a:r>
          </a:p>
          <a:p>
            <a:r>
              <a:rPr lang="en-US" dirty="0"/>
              <a:t>Summarization</a:t>
            </a:r>
          </a:p>
        </p:txBody>
      </p:sp>
      <p:sp>
        <p:nvSpPr>
          <p:cNvPr id="11" name="AutoShape 4" descr="helmet for a racer vector illustration 516509 Vector Art at Vecteezy">
            <a:extLst>
              <a:ext uri="{FF2B5EF4-FFF2-40B4-BE49-F238E27FC236}">
                <a16:creationId xmlns:a16="http://schemas.microsoft.com/office/drawing/2014/main" id="{97C8C0CE-7C69-AEC7-A064-38B547CC2D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TW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D3DFE-3D8F-99A4-E56B-86417D69D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3369407"/>
            <a:ext cx="8343900" cy="265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12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E77AF-9E1F-661D-9ABE-3B51896A6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B1BC-FBC0-A583-DC96-D8EA0465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perplexity?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2E8412-7FCF-E3FF-E4C0-FAA7C8CE4A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893" y="1854201"/>
            <a:ext cx="6024704" cy="4066152"/>
          </a:xfrm>
        </p:spPr>
        <p:txBody>
          <a:bodyPr/>
          <a:lstStyle/>
          <a:p>
            <a:pPr>
              <a:buClr>
                <a:srgbClr val="092C74"/>
              </a:buClr>
            </a:pPr>
            <a:r>
              <a:rPr lang="en-US" dirty="0"/>
              <a:t>Empirical results</a:t>
            </a:r>
          </a:p>
          <a:p>
            <a:pPr>
              <a:buClr>
                <a:srgbClr val="092C74"/>
              </a:buClr>
            </a:pPr>
            <a:r>
              <a:rPr lang="en-US" dirty="0"/>
              <a:t>While using more long data continues to improve PPL, using 100% long data hurts downstream long-context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5AFDA-57B8-B739-D2E3-0879E5031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496" y="1494583"/>
            <a:ext cx="4588933" cy="2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992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7C224-7DDB-8965-41C3-A1B83DFE2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22A64-38DD-5356-C246-B3CC9E478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Supervised Finetuning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34335-2B8D-D555-4722-728D9439F8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7136" y="1853184"/>
            <a:ext cx="10213384" cy="4179029"/>
          </a:xfrm>
        </p:spPr>
        <p:txBody>
          <a:bodyPr/>
          <a:lstStyle/>
          <a:p>
            <a:r>
              <a:rPr lang="en-US" dirty="0"/>
              <a:t>SFT shows that the models continue to improve with more training tokens on RAG, re-ranking while unclear when evaluated before</a:t>
            </a:r>
          </a:p>
          <a:p>
            <a:r>
              <a:rPr lang="en-US" dirty="0"/>
              <a:t>SFT enables evaluation on QA and summarization</a:t>
            </a:r>
          </a:p>
        </p:txBody>
      </p:sp>
      <p:sp>
        <p:nvSpPr>
          <p:cNvPr id="11" name="AutoShape 4" descr="helmet for a racer vector illustration 516509 Vector Art at Vecteezy">
            <a:extLst>
              <a:ext uri="{FF2B5EF4-FFF2-40B4-BE49-F238E27FC236}">
                <a16:creationId xmlns:a16="http://schemas.microsoft.com/office/drawing/2014/main" id="{AB5C82B1-081F-CCDB-F5D1-A1F015954A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TW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3AB8C-C09F-41EE-54D5-62BBF8B5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08" y="3225801"/>
            <a:ext cx="10213384" cy="26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168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FC956-37E7-6D18-9D3E-806C165D5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64497-BE4F-50EA-F293-84290D245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context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D5A3B-F932-1A95-685F-EE913465DC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7136" y="1853184"/>
            <a:ext cx="10213384" cy="4179029"/>
          </a:xfrm>
        </p:spPr>
        <p:txBody>
          <a:bodyPr/>
          <a:lstStyle/>
          <a:p>
            <a:r>
              <a:rPr lang="en-US" dirty="0"/>
              <a:t>Previous techniques lower short-context performance</a:t>
            </a:r>
          </a:p>
          <a:p>
            <a:r>
              <a:rPr lang="en-US" dirty="0"/>
              <a:t>Position extrapolation(PE) and fine-tuning on long-context mixture </a:t>
            </a:r>
            <a:r>
              <a:rPr lang="en-US" dirty="0" err="1"/>
              <a:t>SlimPajama</a:t>
            </a:r>
            <a:endParaRPr lang="en-US" dirty="0"/>
          </a:p>
        </p:txBody>
      </p:sp>
      <p:sp>
        <p:nvSpPr>
          <p:cNvPr id="11" name="AutoShape 4" descr="helmet for a racer vector illustration 516509 Vector Art at Vecteezy">
            <a:extLst>
              <a:ext uri="{FF2B5EF4-FFF2-40B4-BE49-F238E27FC236}">
                <a16:creationId xmlns:a16="http://schemas.microsoft.com/office/drawing/2014/main" id="{E55E40C0-D13E-28E3-FD63-C6109DAD0B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TW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0A41C-B894-3A6D-56C3-9FCC1AF1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3689207"/>
            <a:ext cx="78232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722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37FDD-8B75-7A23-159E-BD78EF87F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B11E-7B1A-7D4E-8EBE-5248E4CC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Long-context data curation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80626-8611-16B9-BD1B-1B5883AEF3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7136" y="1853184"/>
            <a:ext cx="10213384" cy="4179029"/>
          </a:xfrm>
        </p:spPr>
        <p:txBody>
          <a:bodyPr/>
          <a:lstStyle/>
          <a:p>
            <a:r>
              <a:rPr lang="en-US" dirty="0"/>
              <a:t>Mixture of long and short</a:t>
            </a:r>
          </a:p>
          <a:p>
            <a:r>
              <a:rPr lang="en-US" dirty="0"/>
              <a:t>60% long and 40% short</a:t>
            </a:r>
          </a:p>
        </p:txBody>
      </p:sp>
      <p:sp>
        <p:nvSpPr>
          <p:cNvPr id="11" name="AutoShape 4" descr="helmet for a racer vector illustration 516509 Vector Art at Vecteezy">
            <a:extLst>
              <a:ext uri="{FF2B5EF4-FFF2-40B4-BE49-F238E27FC236}">
                <a16:creationId xmlns:a16="http://schemas.microsoft.com/office/drawing/2014/main" id="{EAF89066-E6FF-8C89-0023-32B5FC74C8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TW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88756-A1E5-D97D-C1CD-B89526E75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521402"/>
            <a:ext cx="10363200" cy="25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258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491</Words>
  <Application>Microsoft Office PowerPoint</Application>
  <PresentationFormat>Widescreen</PresentationFormat>
  <Paragraphs>82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How to Train Long-Context Language Models</vt:lpstr>
      <vt:lpstr>Evaluation</vt:lpstr>
      <vt:lpstr>Why not current benchmark</vt:lpstr>
      <vt:lpstr>Why not current benchmark</vt:lpstr>
      <vt:lpstr>HELMET</vt:lpstr>
      <vt:lpstr>Why not perplexity?</vt:lpstr>
      <vt:lpstr>Effects of Supervised Finetuning</vt:lpstr>
      <vt:lpstr>Short context performance</vt:lpstr>
      <vt:lpstr>Long-context data curation</vt:lpstr>
      <vt:lpstr>Long context source</vt:lpstr>
      <vt:lpstr>Short context source</vt:lpstr>
      <vt:lpstr>Train for more steps</vt:lpstr>
      <vt:lpstr>Train with a longer context than you evaluate on</vt:lpstr>
      <vt:lpstr>Should we fine-tune with synthetic data?</vt:lpstr>
      <vt:lpstr>Synthetic data harms model performance</vt:lpstr>
      <vt:lpstr>Discrepancy with prior work</vt:lpstr>
      <vt:lpstr>The final recipe for ProLong</vt:lpstr>
      <vt:lpstr>ProLong is the best model of its size</vt:lpstr>
      <vt:lpstr>ProLong gets better at longer contexts</vt:lpstr>
      <vt:lpstr>ProLong excels on the NoCha benchmark</vt:lpstr>
      <vt:lpstr>Main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</dc:title>
  <dc:creator>Mahler Revsine</dc:creator>
  <cp:lastModifiedBy>Mahler Revsine</cp:lastModifiedBy>
  <cp:revision>105</cp:revision>
  <dcterms:created xsi:type="dcterms:W3CDTF">2024-10-21T19:54:26Z</dcterms:created>
  <dcterms:modified xsi:type="dcterms:W3CDTF">2024-10-24T07:51:33Z</dcterms:modified>
</cp:coreProperties>
</file>