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06499c0c6d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06499c0c6d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06499c0c6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06499c0c6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06499c0c6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06499c0c6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06499c0c6d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06499c0c6d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06499c0c6d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06499c0c6d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0671480c2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0671480c2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06499c0c6d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06499c0c6d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 is output of encoder-decoder stack for every query</a:t>
            </a:r>
            <a:endParaRPr/>
          </a:p>
          <a:p>
            <a:pPr indent="0" lvl="0" marL="0" rtl="0" algn="l">
              <a:spcBef>
                <a:spcPts val="0"/>
              </a:spcBef>
              <a:spcAft>
                <a:spcPts val="0"/>
              </a:spcAft>
              <a:buNone/>
            </a:pPr>
            <a:r>
              <a:rPr lang="en"/>
              <a:t>The rank of outputs Q must be less than or equal to the hidden rank </a:t>
            </a:r>
            <a:r>
              <a:rPr i="1" lang="en"/>
              <a:t>h</a:t>
            </a:r>
            <a:r>
              <a:rPr lang="en"/>
              <a:t> of W since it is a product of W</a:t>
            </a:r>
            <a:endParaRPr/>
          </a:p>
          <a:p>
            <a:pPr indent="0" lvl="0" marL="0" rtl="0" algn="l">
              <a:spcBef>
                <a:spcPts val="0"/>
              </a:spcBef>
              <a:spcAft>
                <a:spcPts val="0"/>
              </a:spcAft>
              <a:buNone/>
            </a:pPr>
            <a:r>
              <a:rPr lang="en"/>
              <a:t>If the rank of H (the final linear layer) is also </a:t>
            </a:r>
            <a:r>
              <a:rPr i="1" lang="en"/>
              <a:t>h</a:t>
            </a:r>
            <a:r>
              <a:rPr lang="en"/>
              <a:t>, then we know the outputs of the LLM are of rank </a:t>
            </a:r>
            <a:r>
              <a:rPr i="1" lang="en"/>
              <a:t>h</a:t>
            </a:r>
            <a:r>
              <a:rPr lang="en"/>
              <a:t>. Therefore, the rank of Q must be </a:t>
            </a:r>
            <a:r>
              <a:rPr i="1" lang="en"/>
              <a:t>h</a:t>
            </a:r>
            <a:r>
              <a:rPr lang="en"/>
              <a:t>.</a:t>
            </a:r>
            <a:endParaRPr/>
          </a:p>
          <a:p>
            <a:pPr indent="0" lvl="0" marL="0" rtl="0" algn="l">
              <a:spcBef>
                <a:spcPts val="0"/>
              </a:spcBef>
              <a:spcAft>
                <a:spcPts val="0"/>
              </a:spcAft>
              <a:buNone/>
            </a:pPr>
            <a:r>
              <a:rPr lang="en"/>
              <a:t>The only reason for the </a:t>
            </a:r>
            <a:r>
              <a:rPr lang="en"/>
              <a:t>first</a:t>
            </a:r>
            <a:r>
              <a:rPr lang="en"/>
              <a:t> inequality is that H could be an even smaller rank than h, in </a:t>
            </a:r>
            <a:r>
              <a:rPr lang="en"/>
              <a:t>which</a:t>
            </a:r>
            <a:r>
              <a:rPr lang="en"/>
              <a:t> case Q’s rank would be smaller too.</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0671480c25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0671480c25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0671480c25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0671480c25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0671480c25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0671480c25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05d9e63b9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05d9e63b9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0671480c25_1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0671480c25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05d9e63c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05d9e63c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05d9e63c4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05d9e63c4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05d9e63c4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05d9e63c4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05d9e63c4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05d9e63c4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06b17fb315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06b17fb315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05d9e63c4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05d9e63c4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06b17fb31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06b17fb31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specific methods of the two situations are in the appendix and will not be covered due to time limits.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06b17fb31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06b17fb31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06b17fb31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06b17fb31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05d9e63b9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05d9e63b9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06b17fb31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06b17fb31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06b17fb315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06b17fb315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06b17fb31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06b17fb31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06b17fb315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06b17fb315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05d9e63b9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05d9e63b9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05d9e63b96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05d9e63b96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05d9e63b96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05d9e63b96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05d9e63b96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05d9e63b9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05d9e63b96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05d9e63b96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05d9e63b96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05d9e63b96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36.png"/><Relationship Id="rId5"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0.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4.pn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Stealing Part of a Production Language Model</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Mahler Revsine and Tianwei Zhao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SVD formula: </a:t>
            </a:r>
            <a:r>
              <a:rPr b="1" lang="en"/>
              <a:t>M </a:t>
            </a:r>
            <a:r>
              <a:rPr lang="en"/>
              <a:t>= </a:t>
            </a:r>
            <a:r>
              <a:rPr b="1" lang="en"/>
              <a:t>U 𝚺</a:t>
            </a:r>
            <a:r>
              <a:rPr lang="en"/>
              <a:t> </a:t>
            </a:r>
            <a:r>
              <a:rPr b="1" lang="en"/>
              <a:t>V*</a:t>
            </a:r>
            <a:endParaRPr b="1"/>
          </a:p>
        </p:txBody>
      </p:sp>
      <p:sp>
        <p:nvSpPr>
          <p:cNvPr id="151" name="Google Shape;151;p22"/>
          <p:cNvSpPr txBox="1"/>
          <p:nvPr>
            <p:ph idx="1" type="body"/>
          </p:nvPr>
        </p:nvSpPr>
        <p:spPr>
          <a:xfrm>
            <a:off x="311700" y="1152475"/>
            <a:ext cx="49272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b="1" lang="en"/>
              <a:t>M</a:t>
            </a:r>
            <a:r>
              <a:rPr lang="en"/>
              <a:t> is any </a:t>
            </a:r>
            <a:r>
              <a:rPr i="1" lang="en"/>
              <a:t>m x n</a:t>
            </a:r>
            <a:r>
              <a:rPr lang="en"/>
              <a:t> matrix</a:t>
            </a:r>
            <a:endParaRPr/>
          </a:p>
          <a:p>
            <a:pPr indent="0" lvl="0" marL="0" rtl="0" algn="l">
              <a:spcBef>
                <a:spcPts val="1200"/>
              </a:spcBef>
              <a:spcAft>
                <a:spcPts val="0"/>
              </a:spcAft>
              <a:buClr>
                <a:schemeClr val="dk1"/>
              </a:buClr>
              <a:buSzPts val="1100"/>
              <a:buFont typeface="Arial"/>
              <a:buNone/>
            </a:pPr>
            <a:r>
              <a:rPr b="1" lang="en"/>
              <a:t>U</a:t>
            </a:r>
            <a:r>
              <a:rPr lang="en"/>
              <a:t> is an </a:t>
            </a:r>
            <a:r>
              <a:rPr i="1" lang="en"/>
              <a:t>m x m </a:t>
            </a:r>
            <a:r>
              <a:rPr lang="en"/>
              <a:t>matrix</a:t>
            </a:r>
            <a:endParaRPr/>
          </a:p>
          <a:p>
            <a:pPr indent="-342900" lvl="0" marL="457200" rtl="0" algn="l">
              <a:spcBef>
                <a:spcPts val="1200"/>
              </a:spcBef>
              <a:spcAft>
                <a:spcPts val="0"/>
              </a:spcAft>
              <a:buSzPts val="1800"/>
              <a:buChar char="-"/>
            </a:pPr>
            <a:r>
              <a:rPr lang="en"/>
              <a:t>Rotation in </a:t>
            </a:r>
            <a:r>
              <a:rPr i="1" lang="en"/>
              <a:t>m</a:t>
            </a:r>
            <a:r>
              <a:rPr lang="en"/>
              <a:t>-dimensional space</a:t>
            </a:r>
            <a:endParaRPr/>
          </a:p>
          <a:p>
            <a:pPr indent="0" lvl="0" marL="0" rtl="0" algn="l">
              <a:spcBef>
                <a:spcPts val="1200"/>
              </a:spcBef>
              <a:spcAft>
                <a:spcPts val="0"/>
              </a:spcAft>
              <a:buClr>
                <a:schemeClr val="dk1"/>
              </a:buClr>
              <a:buSzPts val="1100"/>
              <a:buFont typeface="Arial"/>
              <a:buNone/>
            </a:pPr>
            <a:r>
              <a:rPr b="1" lang="en"/>
              <a:t>𝚺</a:t>
            </a:r>
            <a:r>
              <a:rPr lang="en"/>
              <a:t> is an </a:t>
            </a:r>
            <a:r>
              <a:rPr i="1" lang="en"/>
              <a:t>m x n </a:t>
            </a:r>
            <a:r>
              <a:rPr lang="en"/>
              <a:t>matrix</a:t>
            </a:r>
            <a:endParaRPr/>
          </a:p>
          <a:p>
            <a:pPr indent="-342900" lvl="0" marL="457200" rtl="0" algn="l">
              <a:spcBef>
                <a:spcPts val="1200"/>
              </a:spcBef>
              <a:spcAft>
                <a:spcPts val="0"/>
              </a:spcAft>
              <a:buSzPts val="1800"/>
              <a:buChar char="-"/>
            </a:pPr>
            <a:r>
              <a:rPr lang="en"/>
              <a:t>Projection from </a:t>
            </a:r>
            <a:r>
              <a:rPr i="1" lang="en"/>
              <a:t>m</a:t>
            </a:r>
            <a:r>
              <a:rPr lang="en"/>
              <a:t>- to </a:t>
            </a:r>
            <a:r>
              <a:rPr i="1" lang="en"/>
              <a:t>n</a:t>
            </a:r>
            <a:r>
              <a:rPr lang="en"/>
              <a:t>-dim. space</a:t>
            </a:r>
            <a:endParaRPr/>
          </a:p>
          <a:p>
            <a:pPr indent="0" lvl="0" marL="0" rtl="0" algn="l">
              <a:spcBef>
                <a:spcPts val="1200"/>
              </a:spcBef>
              <a:spcAft>
                <a:spcPts val="0"/>
              </a:spcAft>
              <a:buClr>
                <a:schemeClr val="dk1"/>
              </a:buClr>
              <a:buSzPts val="1100"/>
              <a:buFont typeface="Arial"/>
              <a:buNone/>
            </a:pPr>
            <a:r>
              <a:rPr b="1" lang="en"/>
              <a:t>V*</a:t>
            </a:r>
            <a:r>
              <a:rPr lang="en"/>
              <a:t> is an </a:t>
            </a:r>
            <a:r>
              <a:rPr i="1" lang="en"/>
              <a:t>n x n</a:t>
            </a:r>
            <a:r>
              <a:rPr lang="en"/>
              <a:t> matrix</a:t>
            </a:r>
            <a:endParaRPr/>
          </a:p>
          <a:p>
            <a:pPr indent="-342900" lvl="0" marL="457200" rtl="0" algn="l">
              <a:spcBef>
                <a:spcPts val="1200"/>
              </a:spcBef>
              <a:spcAft>
                <a:spcPts val="0"/>
              </a:spcAft>
              <a:buSzPts val="1800"/>
              <a:buChar char="-"/>
            </a:pPr>
            <a:r>
              <a:rPr lang="en"/>
              <a:t>Rotation in </a:t>
            </a:r>
            <a:r>
              <a:rPr i="1" lang="en"/>
              <a:t>n</a:t>
            </a:r>
            <a:r>
              <a:rPr lang="en"/>
              <a:t>-dimensional space</a:t>
            </a:r>
            <a:endParaRPr sz="2800">
              <a:solidFill>
                <a:schemeClr val="dk1"/>
              </a:solidFill>
            </a:endParaRPr>
          </a:p>
        </p:txBody>
      </p:sp>
      <p:pic>
        <p:nvPicPr>
          <p:cNvPr id="152" name="Google Shape;152;p22"/>
          <p:cNvPicPr preferRelativeResize="0"/>
          <p:nvPr/>
        </p:nvPicPr>
        <p:blipFill>
          <a:blip r:embed="rId3">
            <a:alphaModFix/>
          </a:blip>
          <a:stretch>
            <a:fillRect/>
          </a:stretch>
        </p:blipFill>
        <p:spPr>
          <a:xfrm>
            <a:off x="5381625" y="529963"/>
            <a:ext cx="3495675" cy="4083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SVD formula: </a:t>
            </a:r>
            <a:r>
              <a:rPr b="1" lang="en"/>
              <a:t>M </a:t>
            </a:r>
            <a:r>
              <a:rPr lang="en"/>
              <a:t>= </a:t>
            </a:r>
            <a:r>
              <a:rPr b="1" lang="en"/>
              <a:t>U 𝚺</a:t>
            </a:r>
            <a:r>
              <a:rPr lang="en"/>
              <a:t> </a:t>
            </a:r>
            <a:r>
              <a:rPr b="1" lang="en"/>
              <a:t>V*</a:t>
            </a:r>
            <a:endParaRPr b="1"/>
          </a:p>
        </p:txBody>
      </p:sp>
      <p:sp>
        <p:nvSpPr>
          <p:cNvPr id="158" name="Google Shape;158;p23"/>
          <p:cNvSpPr txBox="1"/>
          <p:nvPr>
            <p:ph idx="1" type="body"/>
          </p:nvPr>
        </p:nvSpPr>
        <p:spPr>
          <a:xfrm>
            <a:off x="311700" y="1152475"/>
            <a:ext cx="53640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t>M</a:t>
            </a:r>
            <a:r>
              <a:rPr lang="en"/>
              <a:t> is any </a:t>
            </a:r>
            <a:r>
              <a:rPr i="1" lang="en"/>
              <a:t>m x n</a:t>
            </a:r>
            <a:r>
              <a:rPr lang="en"/>
              <a:t> matrix</a:t>
            </a:r>
            <a:endParaRPr/>
          </a:p>
          <a:p>
            <a:pPr indent="0" lvl="0" marL="0" rtl="0" algn="l">
              <a:spcBef>
                <a:spcPts val="1200"/>
              </a:spcBef>
              <a:spcAft>
                <a:spcPts val="0"/>
              </a:spcAft>
              <a:buNone/>
            </a:pPr>
            <a:r>
              <a:rPr b="1" lang="en"/>
              <a:t>U</a:t>
            </a:r>
            <a:r>
              <a:rPr lang="en"/>
              <a:t> is an </a:t>
            </a:r>
            <a:r>
              <a:rPr i="1" lang="en"/>
              <a:t>m x m </a:t>
            </a:r>
            <a:r>
              <a:rPr lang="en"/>
              <a:t>matrix</a:t>
            </a:r>
            <a:endParaRPr/>
          </a:p>
          <a:p>
            <a:pPr indent="-342900" lvl="0" marL="457200" rtl="0" algn="l">
              <a:spcBef>
                <a:spcPts val="1200"/>
              </a:spcBef>
              <a:spcAft>
                <a:spcPts val="0"/>
              </a:spcAft>
              <a:buSzPts val="1800"/>
              <a:buChar char="-"/>
            </a:pPr>
            <a:r>
              <a:rPr lang="en"/>
              <a:t>Rotation in </a:t>
            </a:r>
            <a:r>
              <a:rPr i="1" lang="en"/>
              <a:t>m</a:t>
            </a:r>
            <a:r>
              <a:rPr lang="en"/>
              <a:t>-dimensional space</a:t>
            </a:r>
            <a:endParaRPr/>
          </a:p>
          <a:p>
            <a:pPr indent="0" lvl="0" marL="0" rtl="0" algn="l">
              <a:spcBef>
                <a:spcPts val="1200"/>
              </a:spcBef>
              <a:spcAft>
                <a:spcPts val="0"/>
              </a:spcAft>
              <a:buNone/>
            </a:pPr>
            <a:r>
              <a:rPr b="1" lang="en"/>
              <a:t>𝚺</a:t>
            </a:r>
            <a:r>
              <a:rPr b="1" lang="en"/>
              <a:t> is an </a:t>
            </a:r>
            <a:r>
              <a:rPr b="1" i="1" lang="en"/>
              <a:t>m x n </a:t>
            </a:r>
            <a:r>
              <a:rPr b="1" lang="en"/>
              <a:t>matrix</a:t>
            </a:r>
            <a:endParaRPr b="1"/>
          </a:p>
          <a:p>
            <a:pPr indent="-342900" lvl="0" marL="457200" rtl="0" algn="l">
              <a:spcBef>
                <a:spcPts val="1200"/>
              </a:spcBef>
              <a:spcAft>
                <a:spcPts val="0"/>
              </a:spcAft>
              <a:buSzPts val="1800"/>
              <a:buChar char="-"/>
            </a:pPr>
            <a:r>
              <a:rPr b="1" lang="en"/>
              <a:t>Projection from </a:t>
            </a:r>
            <a:r>
              <a:rPr b="1" i="1" lang="en"/>
              <a:t>m</a:t>
            </a:r>
            <a:r>
              <a:rPr b="1" lang="en"/>
              <a:t>- to </a:t>
            </a:r>
            <a:r>
              <a:rPr b="1" i="1" lang="en"/>
              <a:t>n</a:t>
            </a:r>
            <a:r>
              <a:rPr b="1" lang="en"/>
              <a:t>-dim. space</a:t>
            </a:r>
            <a:endParaRPr b="1"/>
          </a:p>
          <a:p>
            <a:pPr indent="0" lvl="0" marL="0" rtl="0" algn="l">
              <a:spcBef>
                <a:spcPts val="1200"/>
              </a:spcBef>
              <a:spcAft>
                <a:spcPts val="0"/>
              </a:spcAft>
              <a:buNone/>
            </a:pPr>
            <a:r>
              <a:rPr b="1" lang="en"/>
              <a:t>V*</a:t>
            </a:r>
            <a:r>
              <a:rPr lang="en"/>
              <a:t> is an </a:t>
            </a:r>
            <a:r>
              <a:rPr i="1" lang="en"/>
              <a:t>n x n</a:t>
            </a:r>
            <a:r>
              <a:rPr lang="en"/>
              <a:t> matrix</a:t>
            </a:r>
            <a:endParaRPr/>
          </a:p>
          <a:p>
            <a:pPr indent="-342900" lvl="0" marL="457200" rtl="0" algn="l">
              <a:spcBef>
                <a:spcPts val="1200"/>
              </a:spcBef>
              <a:spcAft>
                <a:spcPts val="0"/>
              </a:spcAft>
              <a:buSzPts val="1800"/>
              <a:buChar char="-"/>
            </a:pPr>
            <a:r>
              <a:rPr lang="en"/>
              <a:t>Rotation in </a:t>
            </a:r>
            <a:r>
              <a:rPr i="1" lang="en"/>
              <a:t>n</a:t>
            </a:r>
            <a:r>
              <a:rPr lang="en"/>
              <a:t>-dimensional space</a:t>
            </a:r>
            <a:endParaRPr sz="2800">
              <a:solidFill>
                <a:schemeClr val="dk1"/>
              </a:solidFill>
            </a:endParaRPr>
          </a:p>
        </p:txBody>
      </p:sp>
      <p:pic>
        <p:nvPicPr>
          <p:cNvPr id="159" name="Google Shape;159;p23"/>
          <p:cNvPicPr preferRelativeResize="0"/>
          <p:nvPr/>
        </p:nvPicPr>
        <p:blipFill>
          <a:blip r:embed="rId3">
            <a:alphaModFix/>
          </a:blip>
          <a:stretch>
            <a:fillRect/>
          </a:stretch>
        </p:blipFill>
        <p:spPr>
          <a:xfrm>
            <a:off x="5273125" y="452288"/>
            <a:ext cx="3369851" cy="4238926"/>
          </a:xfrm>
          <a:prstGeom prst="rect">
            <a:avLst/>
          </a:prstGeom>
          <a:noFill/>
          <a:ln>
            <a:noFill/>
          </a:ln>
        </p:spPr>
      </p:pic>
      <p:sp>
        <p:nvSpPr>
          <p:cNvPr id="160" name="Google Shape;160;p23"/>
          <p:cNvSpPr/>
          <p:nvPr/>
        </p:nvSpPr>
        <p:spPr>
          <a:xfrm rot="-3167525">
            <a:off x="6206558" y="2610417"/>
            <a:ext cx="244084" cy="90902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 name="Google Shape;161;p23"/>
          <p:cNvSpPr txBox="1"/>
          <p:nvPr/>
        </p:nvSpPr>
        <p:spPr>
          <a:xfrm>
            <a:off x="7366050" y="2692625"/>
            <a:ext cx="16827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000FF"/>
                </a:solidFill>
              </a:rPr>
              <a:t>3 nonzero values on diagonal = rank of 3</a:t>
            </a:r>
            <a:endParaRPr sz="15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4"/>
          <p:cNvPicPr preferRelativeResize="0"/>
          <p:nvPr/>
        </p:nvPicPr>
        <p:blipFill rotWithShape="1">
          <a:blip r:embed="rId3">
            <a:alphaModFix/>
          </a:blip>
          <a:srcRect b="8291" l="0" r="1136" t="8291"/>
          <a:stretch/>
        </p:blipFill>
        <p:spPr>
          <a:xfrm>
            <a:off x="0" y="0"/>
            <a:ext cx="9144001" cy="5143500"/>
          </a:xfrm>
          <a:prstGeom prst="rect">
            <a:avLst/>
          </a:prstGeom>
          <a:noFill/>
          <a:ln>
            <a:noFill/>
          </a:ln>
        </p:spPr>
      </p:pic>
      <p:sp>
        <p:nvSpPr>
          <p:cNvPr id="167" name="Google Shape;167;p24"/>
          <p:cNvSpPr txBox="1"/>
          <p:nvPr>
            <p:ph idx="4294967295" type="title"/>
          </p:nvPr>
        </p:nvSpPr>
        <p:spPr>
          <a:xfrm>
            <a:off x="311700" y="445025"/>
            <a:ext cx="2179500" cy="5727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floor plan</a:t>
            </a:r>
            <a:endParaRPr/>
          </a:p>
        </p:txBody>
      </p:sp>
      <p:pic>
        <p:nvPicPr>
          <p:cNvPr id="168" name="Google Shape;168;p24"/>
          <p:cNvPicPr preferRelativeResize="0"/>
          <p:nvPr/>
        </p:nvPicPr>
        <p:blipFill>
          <a:blip r:embed="rId4">
            <a:alphaModFix/>
          </a:blip>
          <a:stretch>
            <a:fillRect/>
          </a:stretch>
        </p:blipFill>
        <p:spPr>
          <a:xfrm>
            <a:off x="5454450" y="158737"/>
            <a:ext cx="3440975" cy="4826026"/>
          </a:xfrm>
          <a:prstGeom prst="rect">
            <a:avLst/>
          </a:prstGeom>
          <a:noFill/>
          <a:ln>
            <a:noFill/>
          </a:ln>
        </p:spPr>
      </p:pic>
      <p:sp>
        <p:nvSpPr>
          <p:cNvPr id="169" name="Google Shape;169;p24"/>
          <p:cNvSpPr txBox="1"/>
          <p:nvPr/>
        </p:nvSpPr>
        <p:spPr>
          <a:xfrm>
            <a:off x="311700" y="1272550"/>
            <a:ext cx="4970100" cy="3712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170" name="Google Shape;170;p24"/>
          <p:cNvPicPr preferRelativeResize="0"/>
          <p:nvPr/>
        </p:nvPicPr>
        <p:blipFill>
          <a:blip r:embed="rId5">
            <a:alphaModFix/>
          </a:blip>
          <a:stretch>
            <a:fillRect/>
          </a:stretch>
        </p:blipFill>
        <p:spPr>
          <a:xfrm>
            <a:off x="510588" y="1417776"/>
            <a:ext cx="4572023" cy="1910751"/>
          </a:xfrm>
          <a:prstGeom prst="rect">
            <a:avLst/>
          </a:prstGeom>
          <a:noFill/>
          <a:ln>
            <a:noFill/>
          </a:ln>
        </p:spPr>
      </p:pic>
      <p:sp>
        <p:nvSpPr>
          <p:cNvPr id="171" name="Google Shape;171;p24"/>
          <p:cNvSpPr/>
          <p:nvPr/>
        </p:nvSpPr>
        <p:spPr>
          <a:xfrm>
            <a:off x="5526425" y="1182650"/>
            <a:ext cx="3297000" cy="3712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 name="Google Shape;172;p24"/>
          <p:cNvSpPr/>
          <p:nvPr/>
        </p:nvSpPr>
        <p:spPr>
          <a:xfrm>
            <a:off x="7226575" y="217325"/>
            <a:ext cx="942300" cy="3210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 name="Google Shape;173;p24"/>
          <p:cNvSpPr/>
          <p:nvPr/>
        </p:nvSpPr>
        <p:spPr>
          <a:xfrm>
            <a:off x="7226575" y="921450"/>
            <a:ext cx="942300" cy="217500"/>
          </a:xfrm>
          <a:prstGeom prst="rect">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4" name="Google Shape;174;p24"/>
          <p:cNvCxnSpPr/>
          <p:nvPr/>
        </p:nvCxnSpPr>
        <p:spPr>
          <a:xfrm>
            <a:off x="3318750" y="3369400"/>
            <a:ext cx="553200" cy="0"/>
          </a:xfrm>
          <a:prstGeom prst="straightConnector1">
            <a:avLst/>
          </a:prstGeom>
          <a:noFill/>
          <a:ln cap="flat" cmpd="sng" w="19050">
            <a:solidFill>
              <a:srgbClr val="FF0000"/>
            </a:solidFill>
            <a:prstDash val="solid"/>
            <a:round/>
            <a:headEnd len="med" w="med" type="none"/>
            <a:tailEnd len="med" w="med" type="none"/>
          </a:ln>
        </p:spPr>
      </p:cxnSp>
      <p:cxnSp>
        <p:nvCxnSpPr>
          <p:cNvPr id="175" name="Google Shape;175;p24"/>
          <p:cNvCxnSpPr/>
          <p:nvPr/>
        </p:nvCxnSpPr>
        <p:spPr>
          <a:xfrm>
            <a:off x="3034400" y="3369225"/>
            <a:ext cx="201300" cy="300"/>
          </a:xfrm>
          <a:prstGeom prst="straightConnector1">
            <a:avLst/>
          </a:prstGeom>
          <a:noFill/>
          <a:ln cap="flat" cmpd="sng" w="19050">
            <a:solidFill>
              <a:srgbClr val="0000FF"/>
            </a:solidFill>
            <a:prstDash val="solid"/>
            <a:round/>
            <a:headEnd len="med" w="med" type="none"/>
            <a:tailEnd len="med" w="med" type="none"/>
          </a:ln>
        </p:spPr>
      </p:cxnSp>
      <p:cxnSp>
        <p:nvCxnSpPr>
          <p:cNvPr id="176" name="Google Shape;176;p24"/>
          <p:cNvCxnSpPr/>
          <p:nvPr/>
        </p:nvCxnSpPr>
        <p:spPr>
          <a:xfrm>
            <a:off x="1558975" y="3369400"/>
            <a:ext cx="553200" cy="0"/>
          </a:xfrm>
          <a:prstGeom prst="straightConnector1">
            <a:avLst/>
          </a:prstGeom>
          <a:noFill/>
          <a:ln cap="flat" cmpd="sng" w="19050">
            <a:solidFill>
              <a:srgbClr val="00FF00"/>
            </a:solidFill>
            <a:prstDash val="solid"/>
            <a:round/>
            <a:headEnd len="med" w="med" type="none"/>
            <a:tailEnd len="med" w="med" type="none"/>
          </a:ln>
        </p:spPr>
      </p:cxnSp>
      <p:sp>
        <p:nvSpPr>
          <p:cNvPr id="177" name="Google Shape;177;p24"/>
          <p:cNvSpPr txBox="1"/>
          <p:nvPr/>
        </p:nvSpPr>
        <p:spPr>
          <a:xfrm>
            <a:off x="510600" y="3410225"/>
            <a:ext cx="4572000" cy="1484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chemeClr val="dk2"/>
                </a:solidFill>
              </a:rPr>
              <a:t>g</a:t>
            </a:r>
            <a:r>
              <a:rPr baseline="-25000" i="1" lang="en" sz="1200">
                <a:solidFill>
                  <a:schemeClr val="dk2"/>
                </a:solidFill>
              </a:rPr>
              <a:t>θ</a:t>
            </a:r>
            <a:r>
              <a:rPr i="1" lang="en" sz="1200">
                <a:solidFill>
                  <a:schemeClr val="dk2"/>
                </a:solidFill>
              </a:rPr>
              <a:t>(p) </a:t>
            </a:r>
            <a:r>
              <a:rPr lang="en" sz="1200">
                <a:solidFill>
                  <a:schemeClr val="dk2"/>
                </a:solidFill>
              </a:rPr>
              <a:t>produces an </a:t>
            </a:r>
            <a:r>
              <a:rPr i="1" lang="en" sz="1200">
                <a:solidFill>
                  <a:schemeClr val="dk2"/>
                </a:solidFill>
              </a:rPr>
              <a:t>h</a:t>
            </a:r>
            <a:r>
              <a:rPr lang="en" sz="1200">
                <a:solidFill>
                  <a:schemeClr val="dk2"/>
                </a:solidFill>
              </a:rPr>
              <a:t>-dimensional output vector</a:t>
            </a:r>
            <a:endParaRPr sz="1200">
              <a:solidFill>
                <a:schemeClr val="dk2"/>
              </a:solidFill>
            </a:endParaRPr>
          </a:p>
          <a:p>
            <a:pPr indent="-304800" lvl="0" marL="457200" rtl="0" algn="l">
              <a:spcBef>
                <a:spcPts val="0"/>
              </a:spcBef>
              <a:spcAft>
                <a:spcPts val="0"/>
              </a:spcAft>
              <a:buClr>
                <a:schemeClr val="dk2"/>
              </a:buClr>
              <a:buSzPts val="1200"/>
              <a:buChar char="-"/>
            </a:pPr>
            <a:r>
              <a:rPr i="1" lang="en" sz="1200">
                <a:solidFill>
                  <a:schemeClr val="dk2"/>
                </a:solidFill>
              </a:rPr>
              <a:t>h</a:t>
            </a:r>
            <a:r>
              <a:rPr lang="en" sz="1200">
                <a:solidFill>
                  <a:schemeClr val="dk2"/>
                </a:solidFill>
              </a:rPr>
              <a:t> is the hidden dimension</a:t>
            </a:r>
            <a:endParaRPr sz="1200">
              <a:solidFill>
                <a:schemeClr val="dk2"/>
              </a:solidFill>
            </a:endParaRPr>
          </a:p>
          <a:p>
            <a:pPr indent="-304800" lvl="0" marL="457200" rtl="0" algn="l">
              <a:spcBef>
                <a:spcPts val="0"/>
              </a:spcBef>
              <a:spcAft>
                <a:spcPts val="0"/>
              </a:spcAft>
              <a:buClr>
                <a:schemeClr val="dk2"/>
              </a:buClr>
              <a:buSzPts val="1200"/>
              <a:buChar char="-"/>
            </a:pPr>
            <a:r>
              <a:rPr lang="en" sz="1200">
                <a:solidFill>
                  <a:schemeClr val="dk2"/>
                </a:solidFill>
              </a:rPr>
              <a:t>LLaMA uses hidden dimension between 4096 and 8192</a:t>
            </a:r>
            <a:endParaRPr sz="1200">
              <a:solidFill>
                <a:schemeClr val="dk2"/>
              </a:solidFill>
            </a:endParaRPr>
          </a:p>
          <a:p>
            <a:pPr indent="0" lvl="0" marL="0" rtl="0" algn="l">
              <a:spcBef>
                <a:spcPts val="0"/>
              </a:spcBef>
              <a:spcAft>
                <a:spcPts val="0"/>
              </a:spcAft>
              <a:buNone/>
            </a:pPr>
            <a:r>
              <a:rPr b="1" lang="en" sz="1200">
                <a:solidFill>
                  <a:schemeClr val="dk2"/>
                </a:solidFill>
              </a:rPr>
              <a:t>W</a:t>
            </a:r>
            <a:r>
              <a:rPr i="1" lang="en" sz="1200">
                <a:solidFill>
                  <a:schemeClr val="dk2"/>
                </a:solidFill>
              </a:rPr>
              <a:t> </a:t>
            </a:r>
            <a:r>
              <a:rPr lang="en" sz="1200">
                <a:solidFill>
                  <a:schemeClr val="dk2"/>
                </a:solidFill>
              </a:rPr>
              <a:t>converts this into an </a:t>
            </a:r>
            <a:r>
              <a:rPr i="1" lang="en" sz="1200">
                <a:solidFill>
                  <a:schemeClr val="dk2"/>
                </a:solidFill>
                <a:latin typeface="Times New Roman"/>
                <a:ea typeface="Times New Roman"/>
                <a:cs typeface="Times New Roman"/>
                <a:sym typeface="Times New Roman"/>
              </a:rPr>
              <a:t>l</a:t>
            </a:r>
            <a:r>
              <a:rPr lang="en" sz="1200">
                <a:solidFill>
                  <a:schemeClr val="dk2"/>
                </a:solidFill>
              </a:rPr>
              <a:t>-dimensional probability vector</a:t>
            </a:r>
            <a:endParaRPr sz="1200">
              <a:solidFill>
                <a:schemeClr val="dk2"/>
              </a:solidFill>
            </a:endParaRPr>
          </a:p>
          <a:p>
            <a:pPr indent="-304800" lvl="0" marL="457200" rtl="0" algn="l">
              <a:spcBef>
                <a:spcPts val="0"/>
              </a:spcBef>
              <a:spcAft>
                <a:spcPts val="0"/>
              </a:spcAft>
              <a:buClr>
                <a:schemeClr val="dk2"/>
              </a:buClr>
              <a:buSzPts val="1200"/>
              <a:buChar char="-"/>
            </a:pPr>
            <a:r>
              <a:rPr lang="en" sz="1200">
                <a:solidFill>
                  <a:schemeClr val="dk2"/>
                </a:solidFill>
              </a:rPr>
              <a:t>1 element per token in the vocabulary</a:t>
            </a:r>
            <a:endParaRPr sz="1200">
              <a:solidFill>
                <a:schemeClr val="dk2"/>
              </a:solidFill>
            </a:endParaRPr>
          </a:p>
          <a:p>
            <a:pPr indent="-304800" lvl="0" marL="457200" rtl="0" algn="l">
              <a:spcBef>
                <a:spcPts val="0"/>
              </a:spcBef>
              <a:spcAft>
                <a:spcPts val="0"/>
              </a:spcAft>
              <a:buClr>
                <a:schemeClr val="dk2"/>
              </a:buClr>
              <a:buSzPts val="1200"/>
              <a:buChar char="-"/>
            </a:pPr>
            <a:r>
              <a:rPr lang="en" sz="1200">
                <a:solidFill>
                  <a:schemeClr val="dk2"/>
                </a:solidFill>
              </a:rPr>
              <a:t>GPT-4 has a 100,000 token vocab</a:t>
            </a:r>
            <a:endParaRPr sz="1200">
              <a:solidFill>
                <a:schemeClr val="dk2"/>
              </a:solidFill>
            </a:endParaRPr>
          </a:p>
          <a:p>
            <a:pPr indent="-304800" lvl="0" marL="457200" rtl="0" algn="l">
              <a:spcBef>
                <a:spcPts val="0"/>
              </a:spcBef>
              <a:spcAft>
                <a:spcPts val="0"/>
              </a:spcAft>
              <a:buClr>
                <a:schemeClr val="dk2"/>
              </a:buClr>
              <a:buSzPts val="1200"/>
              <a:buChar char="-"/>
            </a:pPr>
            <a:r>
              <a:rPr b="1" lang="en" sz="1200">
                <a:solidFill>
                  <a:schemeClr val="dk2"/>
                </a:solidFill>
              </a:rPr>
              <a:t>W</a:t>
            </a:r>
            <a:r>
              <a:rPr lang="en" sz="1200">
                <a:solidFill>
                  <a:schemeClr val="dk2"/>
                </a:solidFill>
              </a:rPr>
              <a:t> is an </a:t>
            </a:r>
            <a:r>
              <a:rPr i="1" lang="en" sz="1200">
                <a:solidFill>
                  <a:schemeClr val="dk2"/>
                </a:solidFill>
                <a:latin typeface="Times New Roman"/>
                <a:ea typeface="Times New Roman"/>
                <a:cs typeface="Times New Roman"/>
                <a:sym typeface="Times New Roman"/>
              </a:rPr>
              <a:t>l</a:t>
            </a:r>
            <a:r>
              <a:rPr i="1" lang="en" sz="1200">
                <a:solidFill>
                  <a:schemeClr val="dk2"/>
                </a:solidFill>
              </a:rPr>
              <a:t> x h </a:t>
            </a:r>
            <a:r>
              <a:rPr lang="en" sz="1200">
                <a:solidFill>
                  <a:schemeClr val="dk2"/>
                </a:solidFill>
              </a:rPr>
              <a:t>“embedding projection matrix”</a:t>
            </a:r>
            <a:endParaRPr sz="1200">
              <a:solidFill>
                <a:schemeClr val="dk2"/>
              </a:solidFill>
            </a:endParaRPr>
          </a:p>
          <a:p>
            <a:pPr indent="0" lvl="0" marL="0" rtl="0" algn="l">
              <a:spcBef>
                <a:spcPts val="0"/>
              </a:spcBef>
              <a:spcAft>
                <a:spcPts val="0"/>
              </a:spcAft>
              <a:buNone/>
            </a:pPr>
            <a:r>
              <a:t/>
            </a:r>
            <a:endParaRPr sz="1200">
              <a:solidFill>
                <a:schemeClr val="dk2"/>
              </a:solidFill>
            </a:endParaRPr>
          </a:p>
        </p:txBody>
      </p:sp>
      <p:sp>
        <p:nvSpPr>
          <p:cNvPr id="178" name="Google Shape;178;p24"/>
          <p:cNvSpPr txBox="1"/>
          <p:nvPr/>
        </p:nvSpPr>
        <p:spPr>
          <a:xfrm>
            <a:off x="3887650" y="4862125"/>
            <a:ext cx="520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Carlini, Nicholas, et al. "Stealing part of a production language model." </a:t>
            </a:r>
            <a:r>
              <a:rPr i="1" lang="en" sz="800">
                <a:solidFill>
                  <a:srgbClr val="222222"/>
                </a:solidFill>
                <a:highlight>
                  <a:srgbClr val="FFFFFF"/>
                </a:highlight>
              </a:rPr>
              <a:t>arXiv preprint arXiv:2403.06634</a:t>
            </a:r>
            <a:r>
              <a:rPr lang="en" sz="800">
                <a:solidFill>
                  <a:srgbClr val="222222"/>
                </a:solidFill>
                <a:highlight>
                  <a:srgbClr val="FFFFFF"/>
                </a:highlight>
              </a:rPr>
              <a:t> (2024).</a:t>
            </a:r>
            <a:endParaRPr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84" name="Google Shape;184;p25"/>
          <p:cNvPicPr preferRelativeResize="0"/>
          <p:nvPr/>
        </p:nvPicPr>
        <p:blipFill>
          <a:blip r:embed="rId4">
            <a:alphaModFix/>
          </a:blip>
          <a:stretch>
            <a:fillRect/>
          </a:stretch>
        </p:blipFill>
        <p:spPr>
          <a:xfrm>
            <a:off x="1675575" y="1944925"/>
            <a:ext cx="5792825" cy="2982976"/>
          </a:xfrm>
          <a:prstGeom prst="rect">
            <a:avLst/>
          </a:prstGeom>
          <a:noFill/>
          <a:ln>
            <a:noFill/>
          </a:ln>
        </p:spPr>
      </p:pic>
      <p:pic>
        <p:nvPicPr>
          <p:cNvPr id="185" name="Google Shape;185;p25"/>
          <p:cNvPicPr preferRelativeResize="0"/>
          <p:nvPr/>
        </p:nvPicPr>
        <p:blipFill>
          <a:blip r:embed="rId5">
            <a:alphaModFix/>
          </a:blip>
          <a:stretch>
            <a:fillRect/>
          </a:stretch>
        </p:blipFill>
        <p:spPr>
          <a:xfrm>
            <a:off x="1613800" y="165425"/>
            <a:ext cx="5916401" cy="1719400"/>
          </a:xfrm>
          <a:prstGeom prst="rect">
            <a:avLst/>
          </a:prstGeom>
          <a:noFill/>
          <a:ln>
            <a:noFill/>
          </a:ln>
        </p:spPr>
      </p:pic>
      <p:sp>
        <p:nvSpPr>
          <p:cNvPr id="186" name="Google Shape;186;p25"/>
          <p:cNvSpPr/>
          <p:nvPr/>
        </p:nvSpPr>
        <p:spPr>
          <a:xfrm>
            <a:off x="3525475" y="2588775"/>
            <a:ext cx="3133500" cy="277200"/>
          </a:xfrm>
          <a:prstGeom prst="rect">
            <a:avLst/>
          </a:prstGeom>
          <a:solidFill>
            <a:srgbClr val="FF00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7" name="Google Shape;187;p25"/>
          <p:cNvSpPr/>
          <p:nvPr/>
        </p:nvSpPr>
        <p:spPr>
          <a:xfrm>
            <a:off x="4255725" y="2865975"/>
            <a:ext cx="3212700" cy="277200"/>
          </a:xfrm>
          <a:prstGeom prst="rect">
            <a:avLst/>
          </a:prstGeom>
          <a:solidFill>
            <a:srgbClr val="FF00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p25"/>
          <p:cNvSpPr/>
          <p:nvPr/>
        </p:nvSpPr>
        <p:spPr>
          <a:xfrm>
            <a:off x="1675575" y="3143125"/>
            <a:ext cx="5792700" cy="316800"/>
          </a:xfrm>
          <a:prstGeom prst="rect">
            <a:avLst/>
          </a:prstGeom>
          <a:solidFill>
            <a:srgbClr val="FF00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 name="Google Shape;189;p25"/>
          <p:cNvSpPr/>
          <p:nvPr/>
        </p:nvSpPr>
        <p:spPr>
          <a:xfrm>
            <a:off x="1675575" y="3459925"/>
            <a:ext cx="5792700" cy="277200"/>
          </a:xfrm>
          <a:prstGeom prst="rect">
            <a:avLst/>
          </a:prstGeom>
          <a:solidFill>
            <a:srgbClr val="FF00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25"/>
          <p:cNvSpPr/>
          <p:nvPr/>
        </p:nvSpPr>
        <p:spPr>
          <a:xfrm>
            <a:off x="1675575" y="3737125"/>
            <a:ext cx="3818400" cy="277200"/>
          </a:xfrm>
          <a:prstGeom prst="rect">
            <a:avLst/>
          </a:prstGeom>
          <a:solidFill>
            <a:srgbClr val="FF00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1" name="Google Shape;191;p25"/>
          <p:cNvSpPr txBox="1"/>
          <p:nvPr/>
        </p:nvSpPr>
        <p:spPr>
          <a:xfrm>
            <a:off x="3887650" y="4862125"/>
            <a:ext cx="520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Carlini, Nicholas, et al. "Stealing part of a production language model." </a:t>
            </a:r>
            <a:r>
              <a:rPr i="1" lang="en" sz="800">
                <a:solidFill>
                  <a:srgbClr val="222222"/>
                </a:solidFill>
                <a:highlight>
                  <a:srgbClr val="FFFFFF"/>
                </a:highlight>
              </a:rPr>
              <a:t>arXiv preprint arXiv:2403.06634</a:t>
            </a:r>
            <a:r>
              <a:rPr lang="en" sz="800">
                <a:solidFill>
                  <a:srgbClr val="222222"/>
                </a:solidFill>
                <a:highlight>
                  <a:srgbClr val="FFFFFF"/>
                </a:highlight>
              </a:rPr>
              <a:t> (2024).</a:t>
            </a:r>
            <a:endParaRPr sz="16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first heist</a:t>
            </a:r>
            <a:endParaRPr/>
          </a:p>
        </p:txBody>
      </p:sp>
      <p:sp>
        <p:nvSpPr>
          <p:cNvPr id="197" name="Google Shape;197;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Assume the </a:t>
            </a:r>
            <a:r>
              <a:rPr b="1" lang="en"/>
              <a:t>API</a:t>
            </a:r>
            <a:r>
              <a:rPr lang="en"/>
              <a:t> returns </a:t>
            </a:r>
            <a:r>
              <a:rPr b="1" lang="en"/>
              <a:t>logits</a:t>
            </a:r>
            <a:r>
              <a:rPr lang="en"/>
              <a:t> (log probabilities) for </a:t>
            </a:r>
            <a:r>
              <a:rPr b="1" lang="en"/>
              <a:t>every</a:t>
            </a:r>
            <a:r>
              <a:rPr lang="en"/>
              <a:t> </a:t>
            </a:r>
            <a:r>
              <a:rPr b="1" lang="en"/>
              <a:t>token</a:t>
            </a:r>
            <a:r>
              <a:rPr lang="en"/>
              <a:t> of the vocab</a:t>
            </a:r>
            <a:endParaRPr/>
          </a:p>
          <a:p>
            <a:pPr indent="0" lvl="0" marL="0" rtl="0" algn="l">
              <a:spcBef>
                <a:spcPts val="1200"/>
              </a:spcBef>
              <a:spcAft>
                <a:spcPts val="1200"/>
              </a:spcAft>
              <a:buNone/>
            </a:pPr>
            <a:r>
              <a:rPr lang="en"/>
              <a:t>Under these conditions, we can recover the model’s </a:t>
            </a:r>
            <a:r>
              <a:rPr b="1" lang="en"/>
              <a:t>hidden dimension</a:t>
            </a:r>
            <a:endParaRPr b="1"/>
          </a:p>
        </p:txBody>
      </p:sp>
      <p:pic>
        <p:nvPicPr>
          <p:cNvPr id="198" name="Google Shape;198;p26"/>
          <p:cNvPicPr preferRelativeResize="0"/>
          <p:nvPr/>
        </p:nvPicPr>
        <p:blipFill>
          <a:blip r:embed="rId3">
            <a:alphaModFix/>
          </a:blip>
          <a:stretch>
            <a:fillRect/>
          </a:stretch>
        </p:blipFill>
        <p:spPr>
          <a:xfrm>
            <a:off x="311700" y="2202300"/>
            <a:ext cx="4955476" cy="2711900"/>
          </a:xfrm>
          <a:prstGeom prst="rect">
            <a:avLst/>
          </a:prstGeom>
          <a:noFill/>
          <a:ln>
            <a:noFill/>
          </a:ln>
        </p:spPr>
      </p:pic>
      <p:sp>
        <p:nvSpPr>
          <p:cNvPr id="199" name="Google Shape;199;p26"/>
          <p:cNvSpPr txBox="1"/>
          <p:nvPr/>
        </p:nvSpPr>
        <p:spPr>
          <a:xfrm>
            <a:off x="5479975" y="2080000"/>
            <a:ext cx="3441300" cy="2956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AutoNum type="arabicPeriod"/>
            </a:pPr>
            <a:r>
              <a:rPr lang="en" sz="1800">
                <a:solidFill>
                  <a:schemeClr val="dk2"/>
                </a:solidFill>
              </a:rPr>
              <a:t>Query the model </a:t>
            </a:r>
            <a:r>
              <a:rPr i="1" lang="en" sz="1800">
                <a:solidFill>
                  <a:schemeClr val="dk2"/>
                </a:solidFill>
              </a:rPr>
              <a:t>n</a:t>
            </a:r>
            <a:r>
              <a:rPr lang="en" sz="1800">
                <a:solidFill>
                  <a:schemeClr val="dk2"/>
                </a:solidFill>
              </a:rPr>
              <a:t> times with random inputs</a:t>
            </a:r>
            <a:endParaRPr sz="1800">
              <a:solidFill>
                <a:schemeClr val="dk2"/>
              </a:solidFill>
            </a:endParaRPr>
          </a:p>
          <a:p>
            <a:pPr indent="-342900" lvl="0" marL="457200" rtl="0" algn="l">
              <a:spcBef>
                <a:spcPts val="0"/>
              </a:spcBef>
              <a:spcAft>
                <a:spcPts val="0"/>
              </a:spcAft>
              <a:buClr>
                <a:schemeClr val="dk2"/>
              </a:buClr>
              <a:buSzPts val="1800"/>
              <a:buAutoNum type="arabicPeriod"/>
            </a:pPr>
            <a:r>
              <a:rPr lang="en" sz="1800">
                <a:solidFill>
                  <a:schemeClr val="dk2"/>
                </a:solidFill>
              </a:rPr>
              <a:t>Combine all </a:t>
            </a:r>
            <a:r>
              <a:rPr i="1" lang="en" sz="1800">
                <a:solidFill>
                  <a:schemeClr val="dk2"/>
                </a:solidFill>
              </a:rPr>
              <a:t>n </a:t>
            </a:r>
            <a:r>
              <a:rPr lang="en" sz="1800">
                <a:solidFill>
                  <a:schemeClr val="dk2"/>
                </a:solidFill>
              </a:rPr>
              <a:t>queries into a matrix </a:t>
            </a:r>
            <a:r>
              <a:rPr b="1" lang="en" sz="1800">
                <a:solidFill>
                  <a:schemeClr val="dk2"/>
                </a:solidFill>
              </a:rPr>
              <a:t>Q</a:t>
            </a:r>
            <a:r>
              <a:rPr lang="en" sz="1800">
                <a:solidFill>
                  <a:schemeClr val="dk2"/>
                </a:solidFill>
              </a:rPr>
              <a:t> (e.g 3,000 queries x 100,000 tokens)</a:t>
            </a:r>
            <a:endParaRPr sz="1800">
              <a:solidFill>
                <a:schemeClr val="dk2"/>
              </a:solidFill>
            </a:endParaRPr>
          </a:p>
          <a:p>
            <a:pPr indent="-342900" lvl="0" marL="457200" rtl="0" algn="l">
              <a:spcBef>
                <a:spcPts val="0"/>
              </a:spcBef>
              <a:spcAft>
                <a:spcPts val="0"/>
              </a:spcAft>
              <a:buClr>
                <a:schemeClr val="dk2"/>
              </a:buClr>
              <a:buSzPts val="1800"/>
              <a:buAutoNum type="arabicPeriod"/>
            </a:pPr>
            <a:r>
              <a:rPr lang="en" sz="1800">
                <a:solidFill>
                  <a:schemeClr val="dk2"/>
                </a:solidFill>
              </a:rPr>
              <a:t>Perform SVD on </a:t>
            </a:r>
            <a:r>
              <a:rPr b="1" lang="en" sz="1800">
                <a:solidFill>
                  <a:schemeClr val="dk2"/>
                </a:solidFill>
              </a:rPr>
              <a:t>Q</a:t>
            </a:r>
            <a:endParaRPr b="1" sz="1800">
              <a:solidFill>
                <a:schemeClr val="dk2"/>
              </a:solidFill>
            </a:endParaRPr>
          </a:p>
          <a:p>
            <a:pPr indent="-342900" lvl="0" marL="457200" rtl="0" algn="l">
              <a:spcBef>
                <a:spcPts val="0"/>
              </a:spcBef>
              <a:spcAft>
                <a:spcPts val="0"/>
              </a:spcAft>
              <a:buClr>
                <a:schemeClr val="dk2"/>
              </a:buClr>
              <a:buSzPts val="1800"/>
              <a:buAutoNum type="arabicPeriod"/>
            </a:pPr>
            <a:r>
              <a:rPr lang="en" sz="1800">
                <a:solidFill>
                  <a:schemeClr val="dk2"/>
                </a:solidFill>
              </a:rPr>
              <a:t>The model’s hidden dimension == index of largest difference between consecutive singular values</a:t>
            </a:r>
            <a:endParaRPr sz="1800">
              <a:solidFill>
                <a:schemeClr val="dk2"/>
              </a:solidFill>
            </a:endParaRPr>
          </a:p>
        </p:txBody>
      </p:sp>
      <p:sp>
        <p:nvSpPr>
          <p:cNvPr id="200" name="Google Shape;200;p26"/>
          <p:cNvSpPr txBox="1"/>
          <p:nvPr/>
        </p:nvSpPr>
        <p:spPr>
          <a:xfrm>
            <a:off x="0" y="4835700"/>
            <a:ext cx="520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Carlini, Nicholas, et al. "Stealing part of a production language model." </a:t>
            </a:r>
            <a:r>
              <a:rPr i="1" lang="en" sz="800">
                <a:solidFill>
                  <a:srgbClr val="222222"/>
                </a:solidFill>
                <a:highlight>
                  <a:srgbClr val="FFFFFF"/>
                </a:highlight>
              </a:rPr>
              <a:t>arXiv preprint arXiv:2403.06634</a:t>
            </a:r>
            <a:r>
              <a:rPr lang="en" sz="800">
                <a:solidFill>
                  <a:srgbClr val="222222"/>
                </a:solidFill>
                <a:highlight>
                  <a:srgbClr val="FFFFFF"/>
                </a:highlight>
              </a:rPr>
              <a:t> (2024).</a:t>
            </a:r>
            <a:endParaRPr sz="16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7"/>
          <p:cNvSpPr txBox="1"/>
          <p:nvPr>
            <p:ph type="title"/>
          </p:nvPr>
        </p:nvSpPr>
        <p:spPr>
          <a:xfrm>
            <a:off x="311700" y="445025"/>
            <a:ext cx="3759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first heist, visualized</a:t>
            </a:r>
            <a:endParaRPr/>
          </a:p>
        </p:txBody>
      </p:sp>
      <p:sp>
        <p:nvSpPr>
          <p:cNvPr id="206" name="Google Shape;206;p27"/>
          <p:cNvSpPr/>
          <p:nvPr/>
        </p:nvSpPr>
        <p:spPr>
          <a:xfrm>
            <a:off x="3402900" y="1419875"/>
            <a:ext cx="1119000" cy="1099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LLM</a:t>
            </a:r>
            <a:endParaRPr b="1">
              <a:solidFill>
                <a:schemeClr val="lt1"/>
              </a:solidFill>
            </a:endParaRPr>
          </a:p>
          <a:p>
            <a:pPr indent="0" lvl="0" marL="0" rtl="0" algn="ctr">
              <a:spcBef>
                <a:spcPts val="0"/>
              </a:spcBef>
              <a:spcAft>
                <a:spcPts val="0"/>
              </a:spcAft>
              <a:buNone/>
            </a:pPr>
            <a:r>
              <a:rPr b="1" lang="en">
                <a:solidFill>
                  <a:schemeClr val="lt1"/>
                </a:solidFill>
              </a:rPr>
              <a:t>with hidden dim. </a:t>
            </a:r>
            <a:r>
              <a:rPr b="1" i="1" lang="en">
                <a:solidFill>
                  <a:schemeClr val="lt1"/>
                </a:solidFill>
              </a:rPr>
              <a:t>h</a:t>
            </a:r>
            <a:endParaRPr b="1" i="1">
              <a:solidFill>
                <a:schemeClr val="lt1"/>
              </a:solidFill>
            </a:endParaRPr>
          </a:p>
        </p:txBody>
      </p:sp>
      <p:sp>
        <p:nvSpPr>
          <p:cNvPr id="207" name="Google Shape;207;p27"/>
          <p:cNvSpPr txBox="1"/>
          <p:nvPr/>
        </p:nvSpPr>
        <p:spPr>
          <a:xfrm>
            <a:off x="311700" y="1302450"/>
            <a:ext cx="3131100" cy="12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Input 1: “what is 1 + 1”</a:t>
            </a:r>
            <a:endParaRPr sz="1800">
              <a:solidFill>
                <a:schemeClr val="dk2"/>
              </a:solidFill>
            </a:endParaRPr>
          </a:p>
          <a:p>
            <a:pPr indent="0" lvl="0" marL="0" rtl="0" algn="l">
              <a:spcBef>
                <a:spcPts val="0"/>
              </a:spcBef>
              <a:spcAft>
                <a:spcPts val="0"/>
              </a:spcAft>
              <a:buNone/>
            </a:pPr>
            <a:r>
              <a:rPr lang="en" sz="1800">
                <a:solidFill>
                  <a:schemeClr val="dk2"/>
                </a:solidFill>
              </a:rPr>
              <a:t>Input 2: “this is a test”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Input n: “write a poem”</a:t>
            </a:r>
            <a:endParaRPr sz="1800">
              <a:solidFill>
                <a:schemeClr val="dk2"/>
              </a:solidFill>
            </a:endParaRPr>
          </a:p>
        </p:txBody>
      </p:sp>
      <p:grpSp>
        <p:nvGrpSpPr>
          <p:cNvPr id="208" name="Google Shape;208;p27"/>
          <p:cNvGrpSpPr/>
          <p:nvPr/>
        </p:nvGrpSpPr>
        <p:grpSpPr>
          <a:xfrm>
            <a:off x="5256650" y="1235550"/>
            <a:ext cx="2298000" cy="461700"/>
            <a:chOff x="6171050" y="1258925"/>
            <a:chExt cx="2298000" cy="461700"/>
          </a:xfrm>
        </p:grpSpPr>
        <p:sp>
          <p:nvSpPr>
            <p:cNvPr id="209" name="Google Shape;209;p27"/>
            <p:cNvSpPr/>
            <p:nvPr/>
          </p:nvSpPr>
          <p:spPr>
            <a:xfrm>
              <a:off x="6171050" y="1455400"/>
              <a:ext cx="2298000" cy="2256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10" name="Google Shape;210;p27"/>
            <p:cNvCxnSpPr/>
            <p:nvPr/>
          </p:nvCxnSpPr>
          <p:spPr>
            <a:xfrm>
              <a:off x="641072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11" name="Google Shape;211;p27"/>
            <p:cNvCxnSpPr/>
            <p:nvPr/>
          </p:nvCxnSpPr>
          <p:spPr>
            <a:xfrm>
              <a:off x="664017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12" name="Google Shape;212;p27"/>
            <p:cNvCxnSpPr/>
            <p:nvPr/>
          </p:nvCxnSpPr>
          <p:spPr>
            <a:xfrm>
              <a:off x="686962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13" name="Google Shape;213;p27"/>
            <p:cNvCxnSpPr/>
            <p:nvPr/>
          </p:nvCxnSpPr>
          <p:spPr>
            <a:xfrm>
              <a:off x="709862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14" name="Google Shape;214;p27"/>
            <p:cNvCxnSpPr/>
            <p:nvPr/>
          </p:nvCxnSpPr>
          <p:spPr>
            <a:xfrm>
              <a:off x="7326000"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15" name="Google Shape;215;p27"/>
            <p:cNvCxnSpPr/>
            <p:nvPr/>
          </p:nvCxnSpPr>
          <p:spPr>
            <a:xfrm>
              <a:off x="7555550"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16" name="Google Shape;216;p27"/>
            <p:cNvCxnSpPr/>
            <p:nvPr/>
          </p:nvCxnSpPr>
          <p:spPr>
            <a:xfrm>
              <a:off x="778512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17" name="Google Shape;217;p27"/>
            <p:cNvCxnSpPr/>
            <p:nvPr/>
          </p:nvCxnSpPr>
          <p:spPr>
            <a:xfrm>
              <a:off x="8241800" y="1456300"/>
              <a:ext cx="0" cy="223800"/>
            </a:xfrm>
            <a:prstGeom prst="straightConnector1">
              <a:avLst/>
            </a:prstGeom>
            <a:noFill/>
            <a:ln cap="flat" cmpd="sng" w="9525">
              <a:solidFill>
                <a:schemeClr val="dk1"/>
              </a:solidFill>
              <a:prstDash val="solid"/>
              <a:round/>
              <a:headEnd len="med" w="med" type="none"/>
              <a:tailEnd len="med" w="med" type="none"/>
            </a:ln>
          </p:spPr>
        </p:cxnSp>
        <p:sp>
          <p:nvSpPr>
            <p:cNvPr id="218" name="Google Shape;218;p27"/>
            <p:cNvSpPr txBox="1"/>
            <p:nvPr/>
          </p:nvSpPr>
          <p:spPr>
            <a:xfrm>
              <a:off x="7807813" y="1258925"/>
              <a:ext cx="411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t>
              </a:r>
              <a:endParaRPr sz="1800">
                <a:solidFill>
                  <a:schemeClr val="dk1"/>
                </a:solidFill>
              </a:endParaRPr>
            </a:p>
          </p:txBody>
        </p:sp>
      </p:grpSp>
      <p:sp>
        <p:nvSpPr>
          <p:cNvPr id="219" name="Google Shape;219;p27"/>
          <p:cNvSpPr txBox="1"/>
          <p:nvPr/>
        </p:nvSpPr>
        <p:spPr>
          <a:xfrm rot="-5400000">
            <a:off x="1191838" y="1904375"/>
            <a:ext cx="411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t>
            </a:r>
            <a:endParaRPr sz="1800">
              <a:solidFill>
                <a:schemeClr val="dk1"/>
              </a:solidFill>
            </a:endParaRPr>
          </a:p>
        </p:txBody>
      </p:sp>
      <p:sp>
        <p:nvSpPr>
          <p:cNvPr id="220" name="Google Shape;220;p27"/>
          <p:cNvSpPr txBox="1"/>
          <p:nvPr/>
        </p:nvSpPr>
        <p:spPr>
          <a:xfrm rot="-5400000">
            <a:off x="5861738" y="1881000"/>
            <a:ext cx="411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t>
            </a:r>
            <a:endParaRPr sz="1800">
              <a:solidFill>
                <a:schemeClr val="dk1"/>
              </a:solidFill>
            </a:endParaRPr>
          </a:p>
        </p:txBody>
      </p:sp>
      <p:grpSp>
        <p:nvGrpSpPr>
          <p:cNvPr id="221" name="Google Shape;221;p27"/>
          <p:cNvGrpSpPr/>
          <p:nvPr/>
        </p:nvGrpSpPr>
        <p:grpSpPr>
          <a:xfrm>
            <a:off x="5256650" y="1510375"/>
            <a:ext cx="2298000" cy="461700"/>
            <a:chOff x="6171050" y="1258925"/>
            <a:chExt cx="2298000" cy="461700"/>
          </a:xfrm>
        </p:grpSpPr>
        <p:sp>
          <p:nvSpPr>
            <p:cNvPr id="222" name="Google Shape;222;p27"/>
            <p:cNvSpPr/>
            <p:nvPr/>
          </p:nvSpPr>
          <p:spPr>
            <a:xfrm>
              <a:off x="6171050" y="1455400"/>
              <a:ext cx="2298000" cy="2256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23" name="Google Shape;223;p27"/>
            <p:cNvCxnSpPr/>
            <p:nvPr/>
          </p:nvCxnSpPr>
          <p:spPr>
            <a:xfrm>
              <a:off x="641072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24" name="Google Shape;224;p27"/>
            <p:cNvCxnSpPr/>
            <p:nvPr/>
          </p:nvCxnSpPr>
          <p:spPr>
            <a:xfrm>
              <a:off x="664017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25" name="Google Shape;225;p27"/>
            <p:cNvCxnSpPr/>
            <p:nvPr/>
          </p:nvCxnSpPr>
          <p:spPr>
            <a:xfrm>
              <a:off x="686962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26" name="Google Shape;226;p27"/>
            <p:cNvCxnSpPr/>
            <p:nvPr/>
          </p:nvCxnSpPr>
          <p:spPr>
            <a:xfrm>
              <a:off x="709862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27" name="Google Shape;227;p27"/>
            <p:cNvCxnSpPr/>
            <p:nvPr/>
          </p:nvCxnSpPr>
          <p:spPr>
            <a:xfrm>
              <a:off x="7326000"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28" name="Google Shape;228;p27"/>
            <p:cNvCxnSpPr/>
            <p:nvPr/>
          </p:nvCxnSpPr>
          <p:spPr>
            <a:xfrm>
              <a:off x="7555550"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29" name="Google Shape;229;p27"/>
            <p:cNvCxnSpPr/>
            <p:nvPr/>
          </p:nvCxnSpPr>
          <p:spPr>
            <a:xfrm>
              <a:off x="778512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30" name="Google Shape;230;p27"/>
            <p:cNvCxnSpPr/>
            <p:nvPr/>
          </p:nvCxnSpPr>
          <p:spPr>
            <a:xfrm>
              <a:off x="8241800" y="1456300"/>
              <a:ext cx="0" cy="223800"/>
            </a:xfrm>
            <a:prstGeom prst="straightConnector1">
              <a:avLst/>
            </a:prstGeom>
            <a:noFill/>
            <a:ln cap="flat" cmpd="sng" w="9525">
              <a:solidFill>
                <a:schemeClr val="dk1"/>
              </a:solidFill>
              <a:prstDash val="solid"/>
              <a:round/>
              <a:headEnd len="med" w="med" type="none"/>
              <a:tailEnd len="med" w="med" type="none"/>
            </a:ln>
          </p:spPr>
        </p:cxnSp>
        <p:sp>
          <p:nvSpPr>
            <p:cNvPr id="231" name="Google Shape;231;p27"/>
            <p:cNvSpPr txBox="1"/>
            <p:nvPr/>
          </p:nvSpPr>
          <p:spPr>
            <a:xfrm>
              <a:off x="7807813" y="1258925"/>
              <a:ext cx="411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t>
              </a:r>
              <a:endParaRPr sz="1800">
                <a:solidFill>
                  <a:schemeClr val="dk1"/>
                </a:solidFill>
              </a:endParaRPr>
            </a:p>
          </p:txBody>
        </p:sp>
      </p:grpSp>
      <p:grpSp>
        <p:nvGrpSpPr>
          <p:cNvPr id="232" name="Google Shape;232;p27"/>
          <p:cNvGrpSpPr/>
          <p:nvPr/>
        </p:nvGrpSpPr>
        <p:grpSpPr>
          <a:xfrm>
            <a:off x="5256650" y="2086675"/>
            <a:ext cx="2298000" cy="461700"/>
            <a:chOff x="6171050" y="1258925"/>
            <a:chExt cx="2298000" cy="461700"/>
          </a:xfrm>
        </p:grpSpPr>
        <p:sp>
          <p:nvSpPr>
            <p:cNvPr id="233" name="Google Shape;233;p27"/>
            <p:cNvSpPr/>
            <p:nvPr/>
          </p:nvSpPr>
          <p:spPr>
            <a:xfrm>
              <a:off x="6171050" y="1455400"/>
              <a:ext cx="2298000" cy="2256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34" name="Google Shape;234;p27"/>
            <p:cNvCxnSpPr/>
            <p:nvPr/>
          </p:nvCxnSpPr>
          <p:spPr>
            <a:xfrm>
              <a:off x="641072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35" name="Google Shape;235;p27"/>
            <p:cNvCxnSpPr/>
            <p:nvPr/>
          </p:nvCxnSpPr>
          <p:spPr>
            <a:xfrm>
              <a:off x="664017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36" name="Google Shape;236;p27"/>
            <p:cNvCxnSpPr/>
            <p:nvPr/>
          </p:nvCxnSpPr>
          <p:spPr>
            <a:xfrm>
              <a:off x="686962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37" name="Google Shape;237;p27"/>
            <p:cNvCxnSpPr/>
            <p:nvPr/>
          </p:nvCxnSpPr>
          <p:spPr>
            <a:xfrm>
              <a:off x="709862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38" name="Google Shape;238;p27"/>
            <p:cNvCxnSpPr/>
            <p:nvPr/>
          </p:nvCxnSpPr>
          <p:spPr>
            <a:xfrm>
              <a:off x="7326000"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39" name="Google Shape;239;p27"/>
            <p:cNvCxnSpPr/>
            <p:nvPr/>
          </p:nvCxnSpPr>
          <p:spPr>
            <a:xfrm>
              <a:off x="7555550"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40" name="Google Shape;240;p27"/>
            <p:cNvCxnSpPr/>
            <p:nvPr/>
          </p:nvCxnSpPr>
          <p:spPr>
            <a:xfrm>
              <a:off x="7785125" y="1456300"/>
              <a:ext cx="0" cy="223800"/>
            </a:xfrm>
            <a:prstGeom prst="straightConnector1">
              <a:avLst/>
            </a:prstGeom>
            <a:noFill/>
            <a:ln cap="flat" cmpd="sng" w="9525">
              <a:solidFill>
                <a:schemeClr val="dk1"/>
              </a:solidFill>
              <a:prstDash val="solid"/>
              <a:round/>
              <a:headEnd len="med" w="med" type="none"/>
              <a:tailEnd len="med" w="med" type="none"/>
            </a:ln>
          </p:spPr>
        </p:cxnSp>
        <p:cxnSp>
          <p:nvCxnSpPr>
            <p:cNvPr id="241" name="Google Shape;241;p27"/>
            <p:cNvCxnSpPr/>
            <p:nvPr/>
          </p:nvCxnSpPr>
          <p:spPr>
            <a:xfrm>
              <a:off x="8241800" y="1456300"/>
              <a:ext cx="0" cy="223800"/>
            </a:xfrm>
            <a:prstGeom prst="straightConnector1">
              <a:avLst/>
            </a:prstGeom>
            <a:noFill/>
            <a:ln cap="flat" cmpd="sng" w="9525">
              <a:solidFill>
                <a:schemeClr val="dk1"/>
              </a:solidFill>
              <a:prstDash val="solid"/>
              <a:round/>
              <a:headEnd len="med" w="med" type="none"/>
              <a:tailEnd len="med" w="med" type="none"/>
            </a:ln>
          </p:spPr>
        </p:cxnSp>
        <p:sp>
          <p:nvSpPr>
            <p:cNvPr id="242" name="Google Shape;242;p27"/>
            <p:cNvSpPr txBox="1"/>
            <p:nvPr/>
          </p:nvSpPr>
          <p:spPr>
            <a:xfrm>
              <a:off x="7807813" y="1258925"/>
              <a:ext cx="411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t>
              </a:r>
              <a:endParaRPr sz="1800">
                <a:solidFill>
                  <a:schemeClr val="dk1"/>
                </a:solidFill>
              </a:endParaRPr>
            </a:p>
          </p:txBody>
        </p:sp>
      </p:grpSp>
      <p:sp>
        <p:nvSpPr>
          <p:cNvPr id="243" name="Google Shape;243;p27"/>
          <p:cNvSpPr/>
          <p:nvPr/>
        </p:nvSpPr>
        <p:spPr>
          <a:xfrm>
            <a:off x="2769450" y="1473300"/>
            <a:ext cx="579600" cy="1914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 name="Google Shape;244;p27"/>
          <p:cNvSpPr/>
          <p:nvPr/>
        </p:nvSpPr>
        <p:spPr>
          <a:xfrm>
            <a:off x="2769450" y="1748000"/>
            <a:ext cx="579600" cy="1914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 name="Google Shape;245;p27"/>
          <p:cNvSpPr/>
          <p:nvPr/>
        </p:nvSpPr>
        <p:spPr>
          <a:xfrm>
            <a:off x="2769450" y="2284825"/>
            <a:ext cx="579600" cy="1914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 name="Google Shape;246;p27"/>
          <p:cNvSpPr/>
          <p:nvPr/>
        </p:nvSpPr>
        <p:spPr>
          <a:xfrm>
            <a:off x="4623325" y="1473300"/>
            <a:ext cx="579600" cy="1914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7" name="Google Shape;247;p27"/>
          <p:cNvSpPr/>
          <p:nvPr/>
        </p:nvSpPr>
        <p:spPr>
          <a:xfrm>
            <a:off x="4623325" y="1748000"/>
            <a:ext cx="579600" cy="1914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8" name="Google Shape;248;p27"/>
          <p:cNvSpPr/>
          <p:nvPr/>
        </p:nvSpPr>
        <p:spPr>
          <a:xfrm>
            <a:off x="4623325" y="2284825"/>
            <a:ext cx="579600" cy="1914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9" name="Google Shape;249;p27"/>
          <p:cNvSpPr/>
          <p:nvPr/>
        </p:nvSpPr>
        <p:spPr>
          <a:xfrm rot="5400000">
            <a:off x="6264425" y="50700"/>
            <a:ext cx="253200" cy="2268900"/>
          </a:xfrm>
          <a:prstGeom prst="leftBrace">
            <a:avLst>
              <a:gd fmla="val 50000" name="adj1"/>
              <a:gd fmla="val 5000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0" name="Google Shape;250;p27"/>
          <p:cNvSpPr txBox="1"/>
          <p:nvPr/>
        </p:nvSpPr>
        <p:spPr>
          <a:xfrm>
            <a:off x="5384225" y="368250"/>
            <a:ext cx="2013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 tokens in vocab</a:t>
            </a:r>
            <a:endParaRPr sz="1800">
              <a:solidFill>
                <a:schemeClr val="dk2"/>
              </a:solidFill>
            </a:endParaRPr>
          </a:p>
          <a:p>
            <a:pPr indent="0" lvl="0" marL="0" rtl="0" algn="ctr">
              <a:spcBef>
                <a:spcPts val="0"/>
              </a:spcBef>
              <a:spcAft>
                <a:spcPts val="0"/>
              </a:spcAft>
              <a:buNone/>
            </a:pPr>
            <a:r>
              <a:rPr i="1" lang="en" sz="1800">
                <a:solidFill>
                  <a:schemeClr val="dk2"/>
                </a:solidFill>
                <a:latin typeface="Times New Roman"/>
                <a:ea typeface="Times New Roman"/>
                <a:cs typeface="Times New Roman"/>
                <a:sym typeface="Times New Roman"/>
              </a:rPr>
              <a:t>l</a:t>
            </a:r>
            <a:endParaRPr i="1" sz="1800">
              <a:solidFill>
                <a:schemeClr val="dk2"/>
              </a:solidFill>
              <a:latin typeface="Times New Roman"/>
              <a:ea typeface="Times New Roman"/>
              <a:cs typeface="Times New Roman"/>
              <a:sym typeface="Times New Roman"/>
            </a:endParaRPr>
          </a:p>
        </p:txBody>
      </p:sp>
      <p:sp>
        <p:nvSpPr>
          <p:cNvPr id="251" name="Google Shape;251;p27"/>
          <p:cNvSpPr/>
          <p:nvPr/>
        </p:nvSpPr>
        <p:spPr>
          <a:xfrm rot="10800000">
            <a:off x="7656075" y="1499250"/>
            <a:ext cx="253200" cy="1008600"/>
          </a:xfrm>
          <a:prstGeom prst="leftBrace">
            <a:avLst>
              <a:gd fmla="val 50000" name="adj1"/>
              <a:gd fmla="val 5000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2" name="Google Shape;252;p27"/>
          <p:cNvSpPr txBox="1"/>
          <p:nvPr/>
        </p:nvSpPr>
        <p:spPr>
          <a:xfrm>
            <a:off x="7833075" y="1620300"/>
            <a:ext cx="1260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 queries</a:t>
            </a:r>
            <a:endParaRPr sz="1800">
              <a:solidFill>
                <a:schemeClr val="dk2"/>
              </a:solidFill>
            </a:endParaRPr>
          </a:p>
          <a:p>
            <a:pPr indent="0" lvl="0" marL="0" rtl="0" algn="ctr">
              <a:spcBef>
                <a:spcPts val="0"/>
              </a:spcBef>
              <a:spcAft>
                <a:spcPts val="0"/>
              </a:spcAft>
              <a:buNone/>
            </a:pPr>
            <a:r>
              <a:rPr i="1" lang="en" sz="1800">
                <a:solidFill>
                  <a:schemeClr val="dk2"/>
                </a:solidFill>
              </a:rPr>
              <a:t>n</a:t>
            </a:r>
            <a:endParaRPr i="1" sz="1800">
              <a:solidFill>
                <a:schemeClr val="dk2"/>
              </a:solidFill>
            </a:endParaRPr>
          </a:p>
        </p:txBody>
      </p:sp>
      <p:sp>
        <p:nvSpPr>
          <p:cNvPr id="253" name="Google Shape;253;p27"/>
          <p:cNvSpPr/>
          <p:nvPr/>
        </p:nvSpPr>
        <p:spPr>
          <a:xfrm>
            <a:off x="476250" y="3405900"/>
            <a:ext cx="2092500" cy="12693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Q ∈ R </a:t>
            </a:r>
            <a:r>
              <a:rPr b="1" baseline="30000" i="1" lang="en" sz="1800">
                <a:latin typeface="Times New Roman"/>
                <a:ea typeface="Times New Roman"/>
                <a:cs typeface="Times New Roman"/>
                <a:sym typeface="Times New Roman"/>
              </a:rPr>
              <a:t>l </a:t>
            </a:r>
            <a:r>
              <a:rPr b="1" baseline="30000" lang="en" sz="1800"/>
              <a:t>x </a:t>
            </a:r>
            <a:r>
              <a:rPr b="1" baseline="30000" i="1" lang="en" sz="1800"/>
              <a:t>n</a:t>
            </a:r>
            <a:endParaRPr b="1" baseline="30000" i="1" sz="1800"/>
          </a:p>
        </p:txBody>
      </p:sp>
      <p:cxnSp>
        <p:nvCxnSpPr>
          <p:cNvPr id="254" name="Google Shape;254;p27"/>
          <p:cNvCxnSpPr/>
          <p:nvPr/>
        </p:nvCxnSpPr>
        <p:spPr>
          <a:xfrm flipH="1">
            <a:off x="1879800" y="2626500"/>
            <a:ext cx="4537800" cy="666300"/>
          </a:xfrm>
          <a:prstGeom prst="straightConnector1">
            <a:avLst/>
          </a:prstGeom>
          <a:noFill/>
          <a:ln cap="flat" cmpd="sng" w="19050">
            <a:solidFill>
              <a:schemeClr val="dk2"/>
            </a:solidFill>
            <a:prstDash val="solid"/>
            <a:round/>
            <a:headEnd len="med" w="med" type="none"/>
            <a:tailEnd len="med" w="med" type="triangle"/>
          </a:ln>
        </p:spPr>
      </p:cxnSp>
      <p:sp>
        <p:nvSpPr>
          <p:cNvPr id="255" name="Google Shape;255;p27"/>
          <p:cNvSpPr/>
          <p:nvPr/>
        </p:nvSpPr>
        <p:spPr>
          <a:xfrm>
            <a:off x="2769450" y="4102500"/>
            <a:ext cx="1301700" cy="57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6" name="Google Shape;256;p27"/>
          <p:cNvSpPr txBox="1"/>
          <p:nvPr/>
        </p:nvSpPr>
        <p:spPr>
          <a:xfrm>
            <a:off x="2588725" y="3399625"/>
            <a:ext cx="164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Get singular values</a:t>
            </a:r>
            <a:endParaRPr sz="1800">
              <a:solidFill>
                <a:schemeClr val="dk1"/>
              </a:solidFill>
            </a:endParaRPr>
          </a:p>
        </p:txBody>
      </p:sp>
      <p:sp>
        <p:nvSpPr>
          <p:cNvPr id="257" name="Google Shape;257;p27"/>
          <p:cNvSpPr txBox="1"/>
          <p:nvPr/>
        </p:nvSpPr>
        <p:spPr>
          <a:xfrm>
            <a:off x="4425650" y="4170100"/>
            <a:ext cx="4739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rPr>
              <a:t>[ 10, 9, … 3.1, 3, 0.000001, 0.0000008, … ]</a:t>
            </a:r>
            <a:endParaRPr b="1" sz="1800">
              <a:solidFill>
                <a:schemeClr val="dk2"/>
              </a:solidFill>
            </a:endParaRPr>
          </a:p>
        </p:txBody>
      </p:sp>
      <p:sp>
        <p:nvSpPr>
          <p:cNvPr id="258" name="Google Shape;258;p27"/>
          <p:cNvSpPr/>
          <p:nvPr/>
        </p:nvSpPr>
        <p:spPr>
          <a:xfrm>
            <a:off x="6097450" y="3758800"/>
            <a:ext cx="253200" cy="411300"/>
          </a:xfrm>
          <a:prstGeom prst="down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 name="Google Shape;259;p27"/>
          <p:cNvSpPr txBox="1"/>
          <p:nvPr/>
        </p:nvSpPr>
        <p:spPr>
          <a:xfrm>
            <a:off x="4778175" y="3072888"/>
            <a:ext cx="3131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Biggest change at i = 2048</a:t>
            </a:r>
            <a:endParaRPr sz="1800">
              <a:solidFill>
                <a:schemeClr val="dk2"/>
              </a:solidFill>
            </a:endParaRPr>
          </a:p>
          <a:p>
            <a:pPr indent="0" lvl="0" marL="0" rtl="0" algn="l">
              <a:spcBef>
                <a:spcPts val="0"/>
              </a:spcBef>
              <a:spcAft>
                <a:spcPts val="0"/>
              </a:spcAft>
              <a:buNone/>
            </a:pPr>
            <a:r>
              <a:rPr lang="en" sz="1800">
                <a:solidFill>
                  <a:schemeClr val="dk2"/>
                </a:solidFill>
              </a:rPr>
              <a:t>Hidden dimension </a:t>
            </a:r>
            <a:r>
              <a:rPr i="1" lang="en" sz="1800">
                <a:solidFill>
                  <a:schemeClr val="dk2"/>
                </a:solidFill>
              </a:rPr>
              <a:t>h</a:t>
            </a:r>
            <a:r>
              <a:rPr lang="en" sz="1800">
                <a:solidFill>
                  <a:schemeClr val="dk2"/>
                </a:solidFill>
              </a:rPr>
              <a:t> = 2048</a:t>
            </a:r>
            <a:endParaRPr sz="1800">
              <a:solidFill>
                <a:schemeClr val="dk2"/>
              </a:solidFill>
            </a:endParaRPr>
          </a:p>
        </p:txBody>
      </p:sp>
      <p:sp>
        <p:nvSpPr>
          <p:cNvPr id="260" name="Google Shape;260;p27"/>
          <p:cNvSpPr txBox="1"/>
          <p:nvPr/>
        </p:nvSpPr>
        <p:spPr>
          <a:xfrm rot="-5400000">
            <a:off x="5823300" y="3277275"/>
            <a:ext cx="914400" cy="3417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chemeClr val="dk2"/>
                </a:solidFill>
              </a:rPr>
              <a:t>1</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r">
              <a:spcBef>
                <a:spcPts val="0"/>
              </a:spcBef>
              <a:spcAft>
                <a:spcPts val="0"/>
              </a:spcAft>
              <a:buNone/>
            </a:pPr>
            <a:r>
              <a:rPr lang="en" sz="1000">
                <a:solidFill>
                  <a:schemeClr val="dk2"/>
                </a:solidFill>
              </a:rPr>
              <a:t>2</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r">
              <a:spcBef>
                <a:spcPts val="0"/>
              </a:spcBef>
              <a:spcAft>
                <a:spcPts val="0"/>
              </a:spcAft>
              <a:buNone/>
            </a:pPr>
            <a:r>
              <a:rPr lang="en" sz="1000">
                <a:solidFill>
                  <a:schemeClr val="dk2"/>
                </a:solidFill>
              </a:rPr>
              <a:t>2047</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r">
              <a:spcBef>
                <a:spcPts val="0"/>
              </a:spcBef>
              <a:spcAft>
                <a:spcPts val="0"/>
              </a:spcAft>
              <a:buNone/>
            </a:pPr>
            <a:r>
              <a:rPr lang="en" sz="1000">
                <a:solidFill>
                  <a:schemeClr val="dk2"/>
                </a:solidFill>
              </a:rPr>
              <a:t>2048</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r">
              <a:spcBef>
                <a:spcPts val="0"/>
              </a:spcBef>
              <a:spcAft>
                <a:spcPts val="0"/>
              </a:spcAft>
              <a:buNone/>
            </a:pPr>
            <a:r>
              <a:rPr lang="en" sz="1000">
                <a:solidFill>
                  <a:schemeClr val="dk2"/>
                </a:solidFill>
              </a:rPr>
              <a:t>2049</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r">
              <a:spcBef>
                <a:spcPts val="0"/>
              </a:spcBef>
              <a:spcAft>
                <a:spcPts val="0"/>
              </a:spcAft>
              <a:buNone/>
            </a:pPr>
            <a:r>
              <a:t/>
            </a:r>
            <a:endParaRPr sz="1000">
              <a:solidFill>
                <a:schemeClr val="dk2"/>
              </a:solidFill>
            </a:endParaRPr>
          </a:p>
          <a:p>
            <a:pPr indent="0" lvl="0" marL="0" rtl="0" algn="r">
              <a:spcBef>
                <a:spcPts val="0"/>
              </a:spcBef>
              <a:spcAft>
                <a:spcPts val="0"/>
              </a:spcAft>
              <a:buNone/>
            </a:pPr>
            <a:r>
              <a:rPr lang="en" sz="1000">
                <a:solidFill>
                  <a:schemeClr val="dk2"/>
                </a:solidFill>
              </a:rPr>
              <a:t>2050</a:t>
            </a:r>
            <a:endParaRPr sz="10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does this work?</a:t>
            </a:r>
            <a:endParaRPr/>
          </a:p>
        </p:txBody>
      </p:sp>
      <p:pic>
        <p:nvPicPr>
          <p:cNvPr id="266" name="Google Shape;266;p28"/>
          <p:cNvPicPr preferRelativeResize="0"/>
          <p:nvPr/>
        </p:nvPicPr>
        <p:blipFill>
          <a:blip r:embed="rId3">
            <a:alphaModFix/>
          </a:blip>
          <a:stretch>
            <a:fillRect/>
          </a:stretch>
        </p:blipFill>
        <p:spPr>
          <a:xfrm>
            <a:off x="311700" y="1124000"/>
            <a:ext cx="4317926" cy="2171025"/>
          </a:xfrm>
          <a:prstGeom prst="rect">
            <a:avLst/>
          </a:prstGeom>
          <a:noFill/>
          <a:ln>
            <a:noFill/>
          </a:ln>
        </p:spPr>
      </p:pic>
      <p:pic>
        <p:nvPicPr>
          <p:cNvPr id="267" name="Google Shape;267;p28"/>
          <p:cNvPicPr preferRelativeResize="0"/>
          <p:nvPr/>
        </p:nvPicPr>
        <p:blipFill>
          <a:blip r:embed="rId4">
            <a:alphaModFix/>
          </a:blip>
          <a:stretch>
            <a:fillRect/>
          </a:stretch>
        </p:blipFill>
        <p:spPr>
          <a:xfrm>
            <a:off x="4782026" y="1124000"/>
            <a:ext cx="4209575" cy="3197436"/>
          </a:xfrm>
          <a:prstGeom prst="rect">
            <a:avLst/>
          </a:prstGeom>
          <a:noFill/>
          <a:ln cap="flat" cmpd="sng" w="9525">
            <a:solidFill>
              <a:schemeClr val="dk1"/>
            </a:solidFill>
            <a:prstDash val="solid"/>
            <a:round/>
            <a:headEnd len="sm" w="sm" type="none"/>
            <a:tailEnd len="sm" w="sm" type="none"/>
          </a:ln>
        </p:spPr>
      </p:pic>
      <p:sp>
        <p:nvSpPr>
          <p:cNvPr id="268" name="Google Shape;268;p28"/>
          <p:cNvSpPr txBox="1"/>
          <p:nvPr/>
        </p:nvSpPr>
        <p:spPr>
          <a:xfrm>
            <a:off x="423463" y="3488375"/>
            <a:ext cx="40944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LLM hidden dimension is a bottleneck; outputs cannot have greater rank than the weights that produce them</a:t>
            </a:r>
            <a:endParaRPr sz="1800">
              <a:solidFill>
                <a:schemeClr val="dk2"/>
              </a:solidFill>
            </a:endParaRPr>
          </a:p>
        </p:txBody>
      </p:sp>
      <p:sp>
        <p:nvSpPr>
          <p:cNvPr id="269" name="Google Shape;269;p28"/>
          <p:cNvSpPr txBox="1"/>
          <p:nvPr/>
        </p:nvSpPr>
        <p:spPr>
          <a:xfrm>
            <a:off x="3887650" y="4785925"/>
            <a:ext cx="520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Carlini, Nicholas, et al. "Stealing part of a production language model." </a:t>
            </a:r>
            <a:r>
              <a:rPr i="1" lang="en" sz="800">
                <a:solidFill>
                  <a:srgbClr val="222222"/>
                </a:solidFill>
                <a:highlight>
                  <a:srgbClr val="FFFFFF"/>
                </a:highlight>
              </a:rPr>
              <a:t>arXiv preprint arXiv:2403.06634</a:t>
            </a:r>
            <a:r>
              <a:rPr lang="en" sz="800">
                <a:solidFill>
                  <a:srgbClr val="222222"/>
                </a:solidFill>
                <a:highlight>
                  <a:srgbClr val="FFFFFF"/>
                </a:highlight>
              </a:rPr>
              <a:t> (2024).</a:t>
            </a:r>
            <a:endParaRPr sz="16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Pythia 1.4B hidden rank heist</a:t>
            </a:r>
            <a:endParaRPr/>
          </a:p>
        </p:txBody>
      </p:sp>
      <p:pic>
        <p:nvPicPr>
          <p:cNvPr id="275" name="Google Shape;275;p29"/>
          <p:cNvPicPr preferRelativeResize="0"/>
          <p:nvPr/>
        </p:nvPicPr>
        <p:blipFill>
          <a:blip r:embed="rId3">
            <a:alphaModFix/>
          </a:blip>
          <a:stretch>
            <a:fillRect/>
          </a:stretch>
        </p:blipFill>
        <p:spPr>
          <a:xfrm>
            <a:off x="466501" y="1152475"/>
            <a:ext cx="3935250" cy="3500425"/>
          </a:xfrm>
          <a:prstGeom prst="rect">
            <a:avLst/>
          </a:prstGeom>
          <a:noFill/>
          <a:ln>
            <a:noFill/>
          </a:ln>
        </p:spPr>
      </p:pic>
      <p:pic>
        <p:nvPicPr>
          <p:cNvPr id="276" name="Google Shape;276;p29"/>
          <p:cNvPicPr preferRelativeResize="0"/>
          <p:nvPr/>
        </p:nvPicPr>
        <p:blipFill>
          <a:blip r:embed="rId4">
            <a:alphaModFix/>
          </a:blip>
          <a:stretch>
            <a:fillRect/>
          </a:stretch>
        </p:blipFill>
        <p:spPr>
          <a:xfrm>
            <a:off x="4763625" y="1239438"/>
            <a:ext cx="3856500" cy="3242474"/>
          </a:xfrm>
          <a:prstGeom prst="rect">
            <a:avLst/>
          </a:prstGeom>
          <a:noFill/>
          <a:ln>
            <a:noFill/>
          </a:ln>
        </p:spPr>
      </p:pic>
      <p:sp>
        <p:nvSpPr>
          <p:cNvPr id="277" name="Google Shape;277;p29"/>
          <p:cNvSpPr txBox="1"/>
          <p:nvPr/>
        </p:nvSpPr>
        <p:spPr>
          <a:xfrm>
            <a:off x="3887650" y="4785925"/>
            <a:ext cx="520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Carlini, Nicholas, et al. "Stealing part of a production language model." </a:t>
            </a:r>
            <a:r>
              <a:rPr i="1" lang="en" sz="800">
                <a:solidFill>
                  <a:srgbClr val="222222"/>
                </a:solidFill>
                <a:highlight>
                  <a:srgbClr val="FFFFFF"/>
                </a:highlight>
              </a:rPr>
              <a:t>arXiv preprint arXiv:2403.06634</a:t>
            </a:r>
            <a:r>
              <a:rPr lang="en" sz="800">
                <a:solidFill>
                  <a:srgbClr val="222222"/>
                </a:solidFill>
                <a:highlight>
                  <a:srgbClr val="FFFFFF"/>
                </a:highlight>
              </a:rPr>
              <a:t> (2024).</a:t>
            </a:r>
            <a:endParaRPr sz="16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Stealing other model ranks</a:t>
            </a:r>
            <a:endParaRPr/>
          </a:p>
        </p:txBody>
      </p:sp>
      <p:sp>
        <p:nvSpPr>
          <p:cNvPr id="283" name="Google Shape;283;p30"/>
          <p:cNvSpPr txBox="1"/>
          <p:nvPr>
            <p:ph idx="1" type="body"/>
          </p:nvPr>
        </p:nvSpPr>
        <p:spPr>
          <a:xfrm>
            <a:off x="5876700" y="1557200"/>
            <a:ext cx="3181800" cy="28005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None/>
            </a:pPr>
            <a:r>
              <a:rPr lang="en"/>
              <a:t>The attack is successful on every attempted model</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The attack is “wrong” on GPT-2 Small because the model actually has a smaller rank than expected</a:t>
            </a:r>
            <a:endParaRPr/>
          </a:p>
          <a:p>
            <a:pPr indent="-325755" lvl="0" marL="457200" rtl="0" algn="l">
              <a:spcBef>
                <a:spcPts val="1200"/>
              </a:spcBef>
              <a:spcAft>
                <a:spcPts val="0"/>
              </a:spcAft>
              <a:buSzPct val="100000"/>
              <a:buChar char="-"/>
            </a:pPr>
            <a:r>
              <a:rPr lang="en"/>
              <a:t>Linearly dependent weights</a:t>
            </a:r>
            <a:endParaRPr/>
          </a:p>
        </p:txBody>
      </p:sp>
      <p:pic>
        <p:nvPicPr>
          <p:cNvPr id="284" name="Google Shape;284;p30"/>
          <p:cNvPicPr preferRelativeResize="0"/>
          <p:nvPr/>
        </p:nvPicPr>
        <p:blipFill>
          <a:blip r:embed="rId3">
            <a:alphaModFix/>
          </a:blip>
          <a:stretch>
            <a:fillRect/>
          </a:stretch>
        </p:blipFill>
        <p:spPr>
          <a:xfrm>
            <a:off x="311700" y="1331175"/>
            <a:ext cx="5255425" cy="2895550"/>
          </a:xfrm>
          <a:prstGeom prst="rect">
            <a:avLst/>
          </a:prstGeom>
          <a:noFill/>
          <a:ln>
            <a:noFill/>
          </a:ln>
        </p:spPr>
      </p:pic>
      <p:sp>
        <p:nvSpPr>
          <p:cNvPr id="285" name="Google Shape;285;p30"/>
          <p:cNvSpPr/>
          <p:nvPr/>
        </p:nvSpPr>
        <p:spPr>
          <a:xfrm>
            <a:off x="4405325" y="2155025"/>
            <a:ext cx="1047900" cy="213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6" name="Google Shape;286;p30"/>
          <p:cNvSpPr txBox="1"/>
          <p:nvPr/>
        </p:nvSpPr>
        <p:spPr>
          <a:xfrm>
            <a:off x="3887650" y="4785925"/>
            <a:ext cx="520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Carlini, Nicholas, et al. "Stealing part of a production language model." </a:t>
            </a:r>
            <a:r>
              <a:rPr i="1" lang="en" sz="800">
                <a:solidFill>
                  <a:srgbClr val="222222"/>
                </a:solidFill>
                <a:highlight>
                  <a:srgbClr val="FFFFFF"/>
                </a:highlight>
              </a:rPr>
              <a:t>arXiv preprint arXiv:2403.06634</a:t>
            </a:r>
            <a:r>
              <a:rPr lang="en" sz="800">
                <a:solidFill>
                  <a:srgbClr val="222222"/>
                </a:solidFill>
                <a:highlight>
                  <a:srgbClr val="FFFFFF"/>
                </a:highlight>
              </a:rPr>
              <a:t> (2024).</a:t>
            </a:r>
            <a:endParaRPr sz="16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31"/>
          <p:cNvPicPr preferRelativeResize="0"/>
          <p:nvPr/>
        </p:nvPicPr>
        <p:blipFill>
          <a:blip r:embed="rId3">
            <a:alphaModFix/>
          </a:blip>
          <a:stretch>
            <a:fillRect/>
          </a:stretch>
        </p:blipFill>
        <p:spPr>
          <a:xfrm>
            <a:off x="5957275" y="677877"/>
            <a:ext cx="2875025" cy="4032250"/>
          </a:xfrm>
          <a:prstGeom prst="rect">
            <a:avLst/>
          </a:prstGeom>
          <a:noFill/>
          <a:ln>
            <a:noFill/>
          </a:ln>
        </p:spPr>
      </p:pic>
      <p:sp>
        <p:nvSpPr>
          <p:cNvPr id="292" name="Google Shape;29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Can we steal the entire output linear layer?</a:t>
            </a:r>
            <a:endParaRPr/>
          </a:p>
        </p:txBody>
      </p:sp>
      <p:sp>
        <p:nvSpPr>
          <p:cNvPr id="293" name="Google Shape;293;p31"/>
          <p:cNvSpPr/>
          <p:nvPr/>
        </p:nvSpPr>
        <p:spPr>
          <a:xfrm>
            <a:off x="7345625" y="1290550"/>
            <a:ext cx="942300" cy="217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4" name="Google Shape;294;p31"/>
          <p:cNvPicPr preferRelativeResize="0"/>
          <p:nvPr/>
        </p:nvPicPr>
        <p:blipFill>
          <a:blip r:embed="rId4">
            <a:alphaModFix/>
          </a:blip>
          <a:stretch>
            <a:fillRect/>
          </a:stretch>
        </p:blipFill>
        <p:spPr>
          <a:xfrm>
            <a:off x="802575" y="1152475"/>
            <a:ext cx="4822700" cy="3264749"/>
          </a:xfrm>
          <a:prstGeom prst="rect">
            <a:avLst/>
          </a:prstGeom>
          <a:noFill/>
          <a:ln cap="flat" cmpd="sng" w="9525">
            <a:solidFill>
              <a:schemeClr val="dk2"/>
            </a:solidFill>
            <a:prstDash val="solid"/>
            <a:round/>
            <a:headEnd len="sm" w="sm" type="none"/>
            <a:tailEnd len="sm" w="sm" type="none"/>
          </a:ln>
        </p:spPr>
      </p:pic>
      <p:sp>
        <p:nvSpPr>
          <p:cNvPr id="295" name="Google Shape;295;p31"/>
          <p:cNvSpPr txBox="1"/>
          <p:nvPr/>
        </p:nvSpPr>
        <p:spPr>
          <a:xfrm>
            <a:off x="2024075" y="4500575"/>
            <a:ext cx="207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in theory, yes!</a:t>
            </a:r>
            <a:endParaRPr sz="1800">
              <a:solidFill>
                <a:schemeClr val="dk2"/>
              </a:solidFill>
            </a:endParaRPr>
          </a:p>
        </p:txBody>
      </p:sp>
      <p:sp>
        <p:nvSpPr>
          <p:cNvPr id="296" name="Google Shape;296;p31"/>
          <p:cNvSpPr txBox="1"/>
          <p:nvPr/>
        </p:nvSpPr>
        <p:spPr>
          <a:xfrm>
            <a:off x="3887650" y="4785925"/>
            <a:ext cx="520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Carlini, Nicholas, et al. "Stealing part of a production language model." </a:t>
            </a:r>
            <a:r>
              <a:rPr i="1" lang="en" sz="800">
                <a:solidFill>
                  <a:srgbClr val="222222"/>
                </a:solidFill>
                <a:highlight>
                  <a:srgbClr val="FFFFFF"/>
                </a:highlight>
              </a:rPr>
              <a:t>arXiv preprint arXiv:2403.06634</a:t>
            </a:r>
            <a:r>
              <a:rPr lang="en" sz="800">
                <a:solidFill>
                  <a:srgbClr val="222222"/>
                </a:solidFill>
                <a:highlight>
                  <a:srgbClr val="FFFFFF"/>
                </a:highlight>
              </a:rPr>
              <a:t> (2024).</a:t>
            </a:r>
            <a:endParaRPr sz="16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0" y="9"/>
            <a:ext cx="9144000" cy="2163681"/>
          </a:xfrm>
          <a:prstGeom prst="rect">
            <a:avLst/>
          </a:prstGeom>
          <a:noFill/>
          <a:ln>
            <a:noFill/>
          </a:ln>
        </p:spPr>
      </p:pic>
      <p:sp>
        <p:nvSpPr>
          <p:cNvPr id="61" name="Google Shape;61;p14"/>
          <p:cNvSpPr/>
          <p:nvPr/>
        </p:nvSpPr>
        <p:spPr>
          <a:xfrm>
            <a:off x="4267650" y="2155775"/>
            <a:ext cx="608700" cy="887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 name="Google Shape;62;p14"/>
          <p:cNvSpPr txBox="1"/>
          <p:nvPr/>
        </p:nvSpPr>
        <p:spPr>
          <a:xfrm>
            <a:off x="1078000" y="2340900"/>
            <a:ext cx="242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This isn’t a paper……</a:t>
            </a:r>
            <a:endParaRPr sz="1800">
              <a:solidFill>
                <a:schemeClr val="dk2"/>
              </a:solidFill>
            </a:endParaRPr>
          </a:p>
        </p:txBody>
      </p:sp>
      <p:sp>
        <p:nvSpPr>
          <p:cNvPr id="63" name="Google Shape;63;p14"/>
          <p:cNvSpPr txBox="1"/>
          <p:nvPr/>
        </p:nvSpPr>
        <p:spPr>
          <a:xfrm>
            <a:off x="5795850" y="2340900"/>
            <a:ext cx="1877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it’s a heist!</a:t>
            </a:r>
            <a:endParaRPr sz="1800">
              <a:solidFill>
                <a:schemeClr val="dk2"/>
              </a:solidFill>
            </a:endParaRPr>
          </a:p>
        </p:txBody>
      </p:sp>
      <p:pic>
        <p:nvPicPr>
          <p:cNvPr id="64" name="Google Shape;64;p14"/>
          <p:cNvPicPr preferRelativeResize="0"/>
          <p:nvPr/>
        </p:nvPicPr>
        <p:blipFill>
          <a:blip r:embed="rId4">
            <a:alphaModFix/>
          </a:blip>
          <a:stretch>
            <a:fillRect/>
          </a:stretch>
        </p:blipFill>
        <p:spPr>
          <a:xfrm>
            <a:off x="3180813" y="3195875"/>
            <a:ext cx="2782377" cy="18558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Stealing</a:t>
            </a:r>
            <a:r>
              <a:rPr lang="en"/>
              <a:t> the output linear layer</a:t>
            </a:r>
            <a:endParaRPr/>
          </a:p>
        </p:txBody>
      </p:sp>
      <p:sp>
        <p:nvSpPr>
          <p:cNvPr id="302" name="Google Shape;302;p32"/>
          <p:cNvSpPr txBox="1"/>
          <p:nvPr>
            <p:ph idx="1" type="body"/>
          </p:nvPr>
        </p:nvSpPr>
        <p:spPr>
          <a:xfrm>
            <a:off x="5845975" y="1152475"/>
            <a:ext cx="2986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We know that SVD output matrix </a:t>
            </a:r>
            <a:r>
              <a:rPr b="1" lang="en"/>
              <a:t>U * </a:t>
            </a:r>
            <a:r>
              <a:rPr b="1" lang="en"/>
              <a:t>𝚺</a:t>
            </a:r>
            <a:r>
              <a:rPr lang="en"/>
              <a:t> equals the linear layer </a:t>
            </a:r>
            <a:r>
              <a:rPr b="1" lang="en"/>
              <a:t>W</a:t>
            </a:r>
            <a:r>
              <a:rPr lang="en"/>
              <a:t> * some affine transformation matrix </a:t>
            </a:r>
            <a:r>
              <a:rPr b="1" lang="en"/>
              <a:t>G</a:t>
            </a:r>
            <a:endParaRPr b="1"/>
          </a:p>
          <a:p>
            <a:pPr indent="0" lvl="0" marL="0" rtl="0" algn="l">
              <a:spcBef>
                <a:spcPts val="1200"/>
              </a:spcBef>
              <a:spcAft>
                <a:spcPts val="0"/>
              </a:spcAft>
              <a:buNone/>
            </a:pPr>
            <a:r>
              <a:rPr lang="en"/>
              <a:t>Solve the least squares system for </a:t>
            </a:r>
            <a:r>
              <a:rPr b="1" lang="en"/>
              <a:t>G </a:t>
            </a:r>
            <a:r>
              <a:rPr lang="en"/>
              <a:t>to approximate </a:t>
            </a:r>
            <a:r>
              <a:rPr b="1" lang="en"/>
              <a:t>W</a:t>
            </a:r>
            <a:endParaRPr b="1"/>
          </a:p>
          <a:p>
            <a:pPr indent="0" lvl="0" marL="0" rtl="0" algn="l">
              <a:spcBef>
                <a:spcPts val="1200"/>
              </a:spcBef>
              <a:spcAft>
                <a:spcPts val="1200"/>
              </a:spcAft>
              <a:buNone/>
            </a:pPr>
            <a:r>
              <a:rPr lang="en"/>
              <a:t>Report distance between real and calculated </a:t>
            </a:r>
            <a:r>
              <a:rPr b="1" lang="en"/>
              <a:t>W</a:t>
            </a:r>
            <a:endParaRPr b="1"/>
          </a:p>
        </p:txBody>
      </p:sp>
      <p:pic>
        <p:nvPicPr>
          <p:cNvPr id="303" name="Google Shape;303;p32"/>
          <p:cNvPicPr preferRelativeResize="0"/>
          <p:nvPr/>
        </p:nvPicPr>
        <p:blipFill>
          <a:blip r:embed="rId3">
            <a:alphaModFix/>
          </a:blip>
          <a:stretch>
            <a:fillRect/>
          </a:stretch>
        </p:blipFill>
        <p:spPr>
          <a:xfrm>
            <a:off x="311700" y="1331175"/>
            <a:ext cx="5255425" cy="2895550"/>
          </a:xfrm>
          <a:prstGeom prst="rect">
            <a:avLst/>
          </a:prstGeom>
          <a:noFill/>
          <a:ln>
            <a:noFill/>
          </a:ln>
        </p:spPr>
      </p:pic>
      <p:sp>
        <p:nvSpPr>
          <p:cNvPr id="304" name="Google Shape;304;p32"/>
          <p:cNvSpPr/>
          <p:nvPr/>
        </p:nvSpPr>
        <p:spPr>
          <a:xfrm>
            <a:off x="2178850" y="2178850"/>
            <a:ext cx="2262300" cy="213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5" name="Google Shape;305;p32"/>
          <p:cNvSpPr txBox="1"/>
          <p:nvPr/>
        </p:nvSpPr>
        <p:spPr>
          <a:xfrm>
            <a:off x="2315800" y="2803550"/>
            <a:ext cx="1988400" cy="10158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RMS of a random model is 2 * 10</a:t>
            </a:r>
            <a:r>
              <a:rPr baseline="30000" lang="en" sz="1800">
                <a:solidFill>
                  <a:schemeClr val="dk1"/>
                </a:solidFill>
              </a:rPr>
              <a:t>-2</a:t>
            </a:r>
            <a:r>
              <a:rPr lang="en" sz="1800">
                <a:solidFill>
                  <a:schemeClr val="dk1"/>
                </a:solidFill>
              </a:rPr>
              <a:t>,</a:t>
            </a:r>
            <a:endParaRPr sz="1800">
              <a:solidFill>
                <a:schemeClr val="dk1"/>
              </a:solidFill>
            </a:endParaRPr>
          </a:p>
          <a:p>
            <a:pPr indent="0" lvl="0" marL="0" rtl="0" algn="ctr">
              <a:spcBef>
                <a:spcPts val="0"/>
              </a:spcBef>
              <a:spcAft>
                <a:spcPts val="0"/>
              </a:spcAft>
              <a:buNone/>
            </a:pPr>
            <a:r>
              <a:rPr lang="en" sz="1800">
                <a:solidFill>
                  <a:schemeClr val="dk1"/>
                </a:solidFill>
              </a:rPr>
              <a:t>500x higher</a:t>
            </a:r>
            <a:endParaRPr sz="1800">
              <a:solidFill>
                <a:schemeClr val="dk1"/>
              </a:solidFill>
            </a:endParaRPr>
          </a:p>
        </p:txBody>
      </p:sp>
      <p:sp>
        <p:nvSpPr>
          <p:cNvPr id="306" name="Google Shape;306;p32"/>
          <p:cNvSpPr txBox="1"/>
          <p:nvPr/>
        </p:nvSpPr>
        <p:spPr>
          <a:xfrm>
            <a:off x="3887650" y="4785925"/>
            <a:ext cx="520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Carlini, Nicholas, et al. "Stealing part of a production language model." </a:t>
            </a:r>
            <a:r>
              <a:rPr i="1" lang="en" sz="800">
                <a:solidFill>
                  <a:srgbClr val="222222"/>
                </a:solidFill>
                <a:highlight>
                  <a:srgbClr val="FFFFFF"/>
                </a:highlight>
              </a:rPr>
              <a:t>arXiv preprint arXiv:2403.06634</a:t>
            </a:r>
            <a:r>
              <a:rPr lang="en" sz="800">
                <a:solidFill>
                  <a:srgbClr val="222222"/>
                </a:solidFill>
                <a:highlight>
                  <a:srgbClr val="FFFFFF"/>
                </a:highlight>
              </a:rPr>
              <a:t> (2024).</a:t>
            </a:r>
            <a:endParaRPr sz="16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a:t>
            </a:r>
            <a:r>
              <a:rPr lang="en"/>
              <a:t>’</a:t>
            </a:r>
            <a:r>
              <a:rPr lang="en"/>
              <a:t>s be more realistic…</a:t>
            </a:r>
            <a:endParaRPr/>
          </a:p>
        </p:txBody>
      </p:sp>
      <p:sp>
        <p:nvSpPr>
          <p:cNvPr id="312" name="Google Shape;312;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en"/>
              <a:t>The above attack makes a significant assumption: </a:t>
            </a:r>
            <a:br>
              <a:rPr lang="en"/>
            </a:br>
            <a:r>
              <a:rPr lang="en"/>
              <a:t>The adversary can directly observe the complete logit vector for each input.  </a:t>
            </a:r>
            <a:endParaRPr/>
          </a:p>
          <a:p>
            <a:pPr indent="0" lvl="0" marL="0" rtl="0" algn="l">
              <a:lnSpc>
                <a:spcPct val="150000"/>
              </a:lnSpc>
              <a:spcBef>
                <a:spcPts val="1200"/>
              </a:spcBef>
              <a:spcAft>
                <a:spcPts val="1200"/>
              </a:spcAft>
              <a:buNone/>
            </a:pPr>
            <a:r>
              <a:rPr lang="en">
                <a:solidFill>
                  <a:srgbClr val="980000"/>
                </a:solidFill>
              </a:rPr>
              <a:t>In practice, this is not true. </a:t>
            </a:r>
            <a:br>
              <a:rPr lang="en"/>
            </a:br>
            <a:r>
              <a:rPr lang="en"/>
              <a:t>No production model we are aware of provides such an API. </a:t>
            </a:r>
            <a:br>
              <a:rPr lang="en"/>
            </a:br>
            <a:r>
              <a:rPr lang="en"/>
              <a:t>Instead, for example, they provide a way for users to get the top-K token log probabilities.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Then, what can we do?</a:t>
            </a:r>
            <a:endParaRPr/>
          </a:p>
        </p:txBody>
      </p:sp>
      <p:sp>
        <p:nvSpPr>
          <p:cNvPr id="318" name="Google Shape;318;p34"/>
          <p:cNvSpPr txBox="1"/>
          <p:nvPr>
            <p:ph idx="1" type="body"/>
          </p:nvPr>
        </p:nvSpPr>
        <p:spPr>
          <a:xfrm>
            <a:off x="311700" y="1152475"/>
            <a:ext cx="3745200" cy="3416400"/>
          </a:xfrm>
          <a:prstGeom prst="rect">
            <a:avLst/>
          </a:prstGeom>
        </p:spPr>
        <p:txBody>
          <a:bodyPr anchorCtr="0" anchor="t" bIns="91425" lIns="91425" spcFirstLastPara="1" rIns="91425" wrap="square" tIns="91425">
            <a:normAutofit fontScale="92500" lnSpcReduction="20000"/>
          </a:bodyPr>
          <a:lstStyle/>
          <a:p>
            <a:pPr indent="0" lvl="0" marL="0" rtl="0" algn="l">
              <a:lnSpc>
                <a:spcPct val="150000"/>
              </a:lnSpc>
              <a:spcBef>
                <a:spcPts val="0"/>
              </a:spcBef>
              <a:spcAft>
                <a:spcPts val="0"/>
              </a:spcAft>
              <a:buNone/>
            </a:pPr>
            <a:r>
              <a:rPr lang="en">
                <a:solidFill>
                  <a:schemeClr val="dk1"/>
                </a:solidFill>
              </a:rPr>
              <a:t>We use Logit Bias !</a:t>
            </a:r>
            <a:endParaRPr>
              <a:solidFill>
                <a:schemeClr val="dk1"/>
              </a:solidFill>
            </a:endParaRPr>
          </a:p>
          <a:p>
            <a:pPr indent="0" lvl="0" marL="0" rtl="0" algn="l">
              <a:lnSpc>
                <a:spcPct val="150000"/>
              </a:lnSpc>
              <a:spcBef>
                <a:spcPts val="1200"/>
              </a:spcBef>
              <a:spcAft>
                <a:spcPts val="0"/>
              </a:spcAft>
              <a:buNone/>
            </a:pPr>
            <a:r>
              <a:rPr lang="en">
                <a:solidFill>
                  <a:schemeClr val="dk1"/>
                </a:solidFill>
              </a:rPr>
              <a:t>What is logit bias?</a:t>
            </a:r>
            <a:endParaRPr>
              <a:solidFill>
                <a:schemeClr val="dk1"/>
              </a:solidFill>
            </a:endParaRPr>
          </a:p>
          <a:p>
            <a:pPr indent="0" lvl="0" marL="0" rtl="0" algn="l">
              <a:lnSpc>
                <a:spcPct val="150000"/>
              </a:lnSpc>
              <a:spcBef>
                <a:spcPts val="1200"/>
              </a:spcBef>
              <a:spcAft>
                <a:spcPts val="0"/>
              </a:spcAft>
              <a:buNone/>
            </a:pPr>
            <a:r>
              <a:rPr lang="en"/>
              <a:t>Logit bias is an optional API parameter that modifies the likelihood of specified tokens appearing in a model generated output.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319" name="Google Shape;319;p34"/>
          <p:cNvSpPr txBox="1"/>
          <p:nvPr/>
        </p:nvSpPr>
        <p:spPr>
          <a:xfrm>
            <a:off x="2827575" y="4703625"/>
            <a:ext cx="62142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rPr>
              <a:t>Cited from: https://help.openai.com/en/articles/5247780-using-logit-bias-to-alter-token-probability-with-the-openai-api</a:t>
            </a:r>
            <a:endParaRPr sz="900">
              <a:solidFill>
                <a:schemeClr val="dk2"/>
              </a:solidFill>
            </a:endParaRPr>
          </a:p>
        </p:txBody>
      </p:sp>
      <p:pic>
        <p:nvPicPr>
          <p:cNvPr id="320" name="Google Shape;320;p34"/>
          <p:cNvPicPr preferRelativeResize="0"/>
          <p:nvPr/>
        </p:nvPicPr>
        <p:blipFill>
          <a:blip r:embed="rId3">
            <a:alphaModFix/>
          </a:blip>
          <a:stretch>
            <a:fillRect/>
          </a:stretch>
        </p:blipFill>
        <p:spPr>
          <a:xfrm>
            <a:off x="4152275" y="1481926"/>
            <a:ext cx="4830952" cy="2073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second </a:t>
            </a:r>
            <a:r>
              <a:rPr lang="en"/>
              <a:t>heist</a:t>
            </a:r>
            <a:endParaRPr/>
          </a:p>
        </p:txBody>
      </p:sp>
      <p:sp>
        <p:nvSpPr>
          <p:cNvPr id="326" name="Google Shape;326;p35"/>
          <p:cNvSpPr txBox="1"/>
          <p:nvPr>
            <p:ph idx="1" type="body"/>
          </p:nvPr>
        </p:nvSpPr>
        <p:spPr>
          <a:xfrm>
            <a:off x="244800" y="11859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Suppose that the API returned the </a:t>
            </a:r>
            <a:r>
              <a:rPr lang="en">
                <a:solidFill>
                  <a:srgbClr val="4A86E8"/>
                </a:solidFill>
              </a:rPr>
              <a:t>top 3</a:t>
            </a:r>
            <a:r>
              <a:rPr lang="en"/>
              <a:t> logits. Then we could recover the complete logit vector for an arbitrary prompt by cycling through different 3 token sets with logit bias and measuring the top 3 logits each time.</a:t>
            </a:r>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327" name="Google Shape;327;p35"/>
          <p:cNvPicPr preferRelativeResize="0"/>
          <p:nvPr/>
        </p:nvPicPr>
        <p:blipFill>
          <a:blip r:embed="rId3">
            <a:alphaModFix/>
          </a:blip>
          <a:stretch>
            <a:fillRect/>
          </a:stretch>
        </p:blipFill>
        <p:spPr>
          <a:xfrm>
            <a:off x="1889573" y="2435450"/>
            <a:ext cx="5364849" cy="2457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Not Prob! Log Prob!!!</a:t>
            </a:r>
            <a:endParaRPr/>
          </a:p>
        </p:txBody>
      </p:sp>
      <p:sp>
        <p:nvSpPr>
          <p:cNvPr id="333" name="Google Shape;333;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Most </a:t>
            </a:r>
            <a:r>
              <a:rPr lang="en"/>
              <a:t>production model APIs return logprobs (the log of the softmax output of the model), for numerical stability and to simplify the cross-entropy loss</a:t>
            </a:r>
            <a:r>
              <a:rPr lang="en"/>
              <a:t>.</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When we apply a logit bias B to the i-th token and observe that token’s logprob, we get the value:</a:t>
            </a:r>
            <a:endParaRPr/>
          </a:p>
        </p:txBody>
      </p:sp>
      <p:pic>
        <p:nvPicPr>
          <p:cNvPr id="334" name="Google Shape;334;p36"/>
          <p:cNvPicPr preferRelativeResize="0"/>
          <p:nvPr/>
        </p:nvPicPr>
        <p:blipFill>
          <a:blip r:embed="rId3">
            <a:alphaModFix/>
          </a:blip>
          <a:stretch>
            <a:fillRect/>
          </a:stretch>
        </p:blipFill>
        <p:spPr>
          <a:xfrm>
            <a:off x="2468000" y="2053612"/>
            <a:ext cx="3969851" cy="788800"/>
          </a:xfrm>
          <a:prstGeom prst="rect">
            <a:avLst/>
          </a:prstGeom>
          <a:noFill/>
          <a:ln>
            <a:noFill/>
          </a:ln>
        </p:spPr>
      </p:pic>
      <p:pic>
        <p:nvPicPr>
          <p:cNvPr id="335" name="Google Shape;335;p36"/>
          <p:cNvPicPr preferRelativeResize="0"/>
          <p:nvPr/>
        </p:nvPicPr>
        <p:blipFill>
          <a:blip r:embed="rId4">
            <a:alphaModFix/>
          </a:blip>
          <a:stretch>
            <a:fillRect/>
          </a:stretch>
        </p:blipFill>
        <p:spPr>
          <a:xfrm>
            <a:off x="1778025" y="3777951"/>
            <a:ext cx="5667599" cy="866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The second heist</a:t>
            </a:r>
            <a:endParaRPr/>
          </a:p>
        </p:txBody>
      </p:sp>
      <p:sp>
        <p:nvSpPr>
          <p:cNvPr id="341" name="Google Shape;341;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Since we can observe 3 logprobs, we can compare the reference token R to 2 tokens per query, by adding a large bias that pushes all 2 tokens into the top 3 (along with the reference token).</a:t>
            </a:r>
            <a:endParaRPr/>
          </a:p>
          <a:p>
            <a:pPr indent="0" lvl="0" marL="0" rtl="0" algn="l">
              <a:spcBef>
                <a:spcPts val="1200"/>
              </a:spcBef>
              <a:spcAft>
                <a:spcPts val="1200"/>
              </a:spcAft>
              <a:buNone/>
            </a:pPr>
            <a:r>
              <a:t/>
            </a:r>
            <a:endParaRPr/>
          </a:p>
        </p:txBody>
      </p:sp>
      <p:pic>
        <p:nvPicPr>
          <p:cNvPr id="342" name="Google Shape;342;p37"/>
          <p:cNvPicPr preferRelativeResize="0"/>
          <p:nvPr/>
        </p:nvPicPr>
        <p:blipFill>
          <a:blip r:embed="rId3">
            <a:alphaModFix/>
          </a:blip>
          <a:stretch>
            <a:fillRect/>
          </a:stretch>
        </p:blipFill>
        <p:spPr>
          <a:xfrm>
            <a:off x="1947775" y="2307350"/>
            <a:ext cx="5248451" cy="2478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 token</a:t>
            </a:r>
            <a:endParaRPr/>
          </a:p>
        </p:txBody>
      </p:sp>
      <p:sp>
        <p:nvSpPr>
          <p:cNvPr id="348" name="Google Shape;348;p38"/>
          <p:cNvSpPr txBox="1"/>
          <p:nvPr>
            <p:ph idx="1" type="body"/>
          </p:nvPr>
        </p:nvSpPr>
        <p:spPr>
          <a:xfrm>
            <a:off x="311700" y="1160825"/>
            <a:ext cx="8520600" cy="3875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For token i with bias B:</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For the reference token R without bias: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Compute the difference between y_i and y_R:</a:t>
            </a:r>
            <a:endParaRPr/>
          </a:p>
        </p:txBody>
      </p:sp>
      <p:pic>
        <p:nvPicPr>
          <p:cNvPr id="349" name="Google Shape;349;p38"/>
          <p:cNvPicPr preferRelativeResize="0"/>
          <p:nvPr/>
        </p:nvPicPr>
        <p:blipFill>
          <a:blip r:embed="rId3">
            <a:alphaModFix/>
          </a:blip>
          <a:stretch>
            <a:fillRect/>
          </a:stretch>
        </p:blipFill>
        <p:spPr>
          <a:xfrm>
            <a:off x="4513450" y="1017726"/>
            <a:ext cx="3832975" cy="829125"/>
          </a:xfrm>
          <a:prstGeom prst="rect">
            <a:avLst/>
          </a:prstGeom>
          <a:noFill/>
          <a:ln>
            <a:noFill/>
          </a:ln>
        </p:spPr>
      </p:pic>
      <p:pic>
        <p:nvPicPr>
          <p:cNvPr id="350" name="Google Shape;350;p38"/>
          <p:cNvPicPr preferRelativeResize="0"/>
          <p:nvPr/>
        </p:nvPicPr>
        <p:blipFill>
          <a:blip r:embed="rId4">
            <a:alphaModFix/>
          </a:blip>
          <a:stretch>
            <a:fillRect/>
          </a:stretch>
        </p:blipFill>
        <p:spPr>
          <a:xfrm>
            <a:off x="4513450" y="1995025"/>
            <a:ext cx="3323351" cy="712375"/>
          </a:xfrm>
          <a:prstGeom prst="rect">
            <a:avLst/>
          </a:prstGeom>
          <a:noFill/>
          <a:ln>
            <a:noFill/>
          </a:ln>
        </p:spPr>
      </p:pic>
      <p:pic>
        <p:nvPicPr>
          <p:cNvPr id="351" name="Google Shape;351;p38"/>
          <p:cNvPicPr preferRelativeResize="0"/>
          <p:nvPr/>
        </p:nvPicPr>
        <p:blipFill>
          <a:blip r:embed="rId5">
            <a:alphaModFix/>
          </a:blip>
          <a:stretch>
            <a:fillRect/>
          </a:stretch>
        </p:blipFill>
        <p:spPr>
          <a:xfrm>
            <a:off x="2337900" y="3615225"/>
            <a:ext cx="4468198" cy="866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a:t>
            </a:r>
            <a:r>
              <a:rPr lang="en"/>
              <a:t>ultimate heist!</a:t>
            </a:r>
            <a:endParaRPr/>
          </a:p>
        </p:txBody>
      </p:sp>
      <p:sp>
        <p:nvSpPr>
          <p:cNvPr id="357" name="Google Shape;357;p39"/>
          <p:cNvSpPr txBox="1"/>
          <p:nvPr>
            <p:ph idx="1" type="body"/>
          </p:nvPr>
        </p:nvSpPr>
        <p:spPr>
          <a:xfrm>
            <a:off x="311700" y="1152475"/>
            <a:ext cx="5284200" cy="3633000"/>
          </a:xfrm>
          <a:prstGeom prst="rect">
            <a:avLst/>
          </a:prstGeom>
        </p:spPr>
        <p:txBody>
          <a:bodyPr anchorCtr="0" anchor="t" bIns="91425" lIns="91425" spcFirstLastPara="1" rIns="91425" wrap="square" tIns="91425">
            <a:normAutofit fontScale="25000" lnSpcReduction="20000"/>
          </a:bodyPr>
          <a:lstStyle/>
          <a:p>
            <a:pPr indent="0" lvl="0" marL="0" rtl="0" algn="l">
              <a:lnSpc>
                <a:spcPct val="115000"/>
              </a:lnSpc>
              <a:spcBef>
                <a:spcPts val="0"/>
              </a:spcBef>
              <a:spcAft>
                <a:spcPts val="0"/>
              </a:spcAft>
              <a:buNone/>
            </a:pPr>
            <a:r>
              <a:rPr lang="en" sz="5783">
                <a:solidFill>
                  <a:schemeClr val="dk1"/>
                </a:solidFill>
                <a:highlight>
                  <a:srgbClr val="FFFFFF"/>
                </a:highlight>
              </a:rPr>
              <a:t>Place two further restrictions on the logit bias API:</a:t>
            </a:r>
            <a:endParaRPr sz="5783">
              <a:solidFill>
                <a:schemeClr val="dk1"/>
              </a:solidFill>
              <a:highlight>
                <a:srgbClr val="FFFFFF"/>
              </a:highlight>
            </a:endParaRPr>
          </a:p>
          <a:p>
            <a:pPr indent="0" lvl="0" marL="0" rtl="0" algn="l">
              <a:lnSpc>
                <a:spcPct val="115000"/>
              </a:lnSpc>
              <a:spcBef>
                <a:spcPts val="1200"/>
              </a:spcBef>
              <a:spcAft>
                <a:spcPts val="0"/>
              </a:spcAft>
              <a:buNone/>
            </a:pPr>
            <a:r>
              <a:rPr lang="en" sz="5168">
                <a:highlight>
                  <a:srgbClr val="FFFFFF"/>
                </a:highlight>
              </a:rPr>
              <a:t>Only can see the most likely token’s logprob (Top-1).</a:t>
            </a:r>
            <a:endParaRPr sz="5168">
              <a:highlight>
                <a:srgbClr val="FFFFFF"/>
              </a:highlight>
            </a:endParaRPr>
          </a:p>
          <a:p>
            <a:pPr indent="0" lvl="0" marL="0" rtl="0" algn="l">
              <a:lnSpc>
                <a:spcPct val="115000"/>
              </a:lnSpc>
              <a:spcBef>
                <a:spcPts val="1200"/>
              </a:spcBef>
              <a:spcAft>
                <a:spcPts val="0"/>
              </a:spcAft>
              <a:buNone/>
            </a:pPr>
            <a:r>
              <a:rPr lang="en" sz="5168">
                <a:highlight>
                  <a:srgbClr val="FFFFFF"/>
                </a:highlight>
              </a:rPr>
              <a:t>Each logit bias B is constrained to be in {−1, 0}.</a:t>
            </a:r>
            <a:br>
              <a:rPr lang="en" sz="5168">
                <a:highlight>
                  <a:srgbClr val="FFFFFF"/>
                </a:highlight>
              </a:rPr>
            </a:br>
            <a:br>
              <a:rPr lang="en" sz="5168">
                <a:highlight>
                  <a:srgbClr val="FFFFFF"/>
                </a:highlight>
              </a:rPr>
            </a:br>
            <a:r>
              <a:rPr lang="en" sz="5783">
                <a:solidFill>
                  <a:schemeClr val="dk1"/>
                </a:solidFill>
                <a:highlight>
                  <a:srgbClr val="FFFFFF"/>
                </a:highlight>
              </a:rPr>
              <a:t>Solution:</a:t>
            </a:r>
            <a:endParaRPr sz="5783">
              <a:solidFill>
                <a:schemeClr val="dk1"/>
              </a:solidFill>
              <a:highlight>
                <a:srgbClr val="FFFFFF"/>
              </a:highlight>
            </a:endParaRPr>
          </a:p>
          <a:p>
            <a:pPr indent="0" lvl="0" marL="0" rtl="0" algn="l">
              <a:lnSpc>
                <a:spcPct val="115000"/>
              </a:lnSpc>
              <a:spcBef>
                <a:spcPts val="1200"/>
              </a:spcBef>
              <a:spcAft>
                <a:spcPts val="0"/>
              </a:spcAft>
              <a:buNone/>
            </a:pPr>
            <a:r>
              <a:rPr lang="en" sz="5168">
                <a:highlight>
                  <a:srgbClr val="FFFFFF"/>
                </a:highlight>
              </a:rPr>
              <a:t>Query the model twice.</a:t>
            </a:r>
            <a:endParaRPr sz="5168">
              <a:highlight>
                <a:srgbClr val="FFFFFF"/>
              </a:highlight>
            </a:endParaRPr>
          </a:p>
          <a:p>
            <a:pPr indent="0" lvl="0" marL="0" rtl="0" algn="l">
              <a:lnSpc>
                <a:spcPct val="115000"/>
              </a:lnSpc>
              <a:spcBef>
                <a:spcPts val="1200"/>
              </a:spcBef>
              <a:spcAft>
                <a:spcPts val="0"/>
              </a:spcAft>
              <a:buNone/>
            </a:pPr>
            <a:r>
              <a:rPr lang="en" sz="5168">
                <a:highlight>
                  <a:srgbClr val="FFFFFF"/>
                </a:highlight>
              </a:rPr>
              <a:t>Once without logit bias, and once with a logit bias of −1 for token t. </a:t>
            </a:r>
            <a:endParaRPr sz="5168">
              <a:highlight>
                <a:srgbClr val="FFFFFF"/>
              </a:highlight>
            </a:endParaRPr>
          </a:p>
          <a:p>
            <a:pPr indent="0" lvl="0" marL="0" rtl="0" algn="l">
              <a:lnSpc>
                <a:spcPct val="115000"/>
              </a:lnSpc>
              <a:spcBef>
                <a:spcPts val="1200"/>
              </a:spcBef>
              <a:spcAft>
                <a:spcPts val="0"/>
              </a:spcAft>
              <a:buNone/>
            </a:pPr>
            <a:r>
              <a:rPr lang="en" sz="5168">
                <a:highlight>
                  <a:srgbClr val="FFFFFF"/>
                </a:highlight>
              </a:rPr>
              <a:t>Then the top token will be slightly more likely with a bias of −1. </a:t>
            </a:r>
            <a:endParaRPr sz="5168">
              <a:highlight>
                <a:srgbClr val="FFFFFF"/>
              </a:highlight>
            </a:endParaRPr>
          </a:p>
          <a:p>
            <a:pPr indent="0" lvl="0" marL="0" rtl="0" algn="l">
              <a:lnSpc>
                <a:spcPct val="115000"/>
              </a:lnSpc>
              <a:spcBef>
                <a:spcPts val="1200"/>
              </a:spcBef>
              <a:spcAft>
                <a:spcPts val="0"/>
              </a:spcAft>
              <a:buNone/>
            </a:pPr>
            <a:r>
              <a:rPr lang="en" sz="5168">
                <a:highlight>
                  <a:srgbClr val="FFFFFF"/>
                </a:highlight>
              </a:rPr>
              <a:t>How “slight” depending on the value of tokent’s logprob.</a:t>
            </a:r>
            <a:br>
              <a:rPr lang="en" sz="5168">
                <a:highlight>
                  <a:srgbClr val="FFFFFF"/>
                </a:highlight>
              </a:rPr>
            </a:br>
            <a:br>
              <a:rPr lang="en" sz="5168">
                <a:highlight>
                  <a:srgbClr val="FFFFFF"/>
                </a:highlight>
              </a:rPr>
            </a:br>
            <a:r>
              <a:rPr lang="en" sz="5783">
                <a:solidFill>
                  <a:schemeClr val="dk1"/>
                </a:solidFill>
                <a:highlight>
                  <a:srgbClr val="FFFFFF"/>
                </a:highlight>
              </a:rPr>
              <a:t>Even can attack model without logprob access!</a:t>
            </a:r>
            <a:endParaRPr sz="2800">
              <a:solidFill>
                <a:schemeClr val="dk1"/>
              </a:solidFill>
              <a:highlight>
                <a:srgbClr val="FFFFFF"/>
              </a:highlight>
            </a:endParaRPr>
          </a:p>
          <a:p>
            <a:pPr indent="0" lvl="0" marL="0" rtl="0" algn="l">
              <a:spcBef>
                <a:spcPts val="1200"/>
              </a:spcBef>
              <a:spcAft>
                <a:spcPts val="1200"/>
              </a:spcAft>
              <a:buNone/>
            </a:pPr>
            <a:r>
              <a:t/>
            </a:r>
            <a:endParaRPr sz="2000">
              <a:solidFill>
                <a:schemeClr val="dk1"/>
              </a:solidFill>
              <a:highlight>
                <a:srgbClr val="FFFFFF"/>
              </a:highlight>
            </a:endParaRPr>
          </a:p>
        </p:txBody>
      </p:sp>
      <p:pic>
        <p:nvPicPr>
          <p:cNvPr id="358" name="Google Shape;358;p39"/>
          <p:cNvPicPr preferRelativeResize="0"/>
          <p:nvPr/>
        </p:nvPicPr>
        <p:blipFill>
          <a:blip r:embed="rId3">
            <a:alphaModFix/>
          </a:blip>
          <a:stretch>
            <a:fillRect/>
          </a:stretch>
        </p:blipFill>
        <p:spPr>
          <a:xfrm>
            <a:off x="5595900" y="1030914"/>
            <a:ext cx="3236401" cy="215158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 w</a:t>
            </a:r>
            <a:r>
              <a:rPr lang="en"/>
              <a:t>hat is the cost?</a:t>
            </a:r>
            <a:endParaRPr/>
          </a:p>
        </p:txBody>
      </p:sp>
      <p:sp>
        <p:nvSpPr>
          <p:cNvPr id="364" name="Google Shape;364;p40"/>
          <p:cNvSpPr txBox="1"/>
          <p:nvPr>
            <p:ph idx="1" type="body"/>
          </p:nvPr>
        </p:nvSpPr>
        <p:spPr>
          <a:xfrm>
            <a:off x="311700" y="1152475"/>
            <a:ext cx="4171800" cy="3416400"/>
          </a:xfrm>
          <a:prstGeom prst="rect">
            <a:avLst/>
          </a:prstGeom>
        </p:spPr>
        <p:txBody>
          <a:bodyPr anchorCtr="0" anchor="t" bIns="91425" lIns="91425" spcFirstLastPara="1" rIns="91425" wrap="square" tIns="91425">
            <a:normAutofit fontScale="92500" lnSpcReduction="20000"/>
          </a:bodyPr>
          <a:lstStyle/>
          <a:p>
            <a:pPr indent="0" lvl="0" marL="0" rtl="0" algn="l">
              <a:lnSpc>
                <a:spcPct val="150000"/>
              </a:lnSpc>
              <a:spcBef>
                <a:spcPts val="0"/>
              </a:spcBef>
              <a:spcAft>
                <a:spcPts val="0"/>
              </a:spcAft>
              <a:buNone/>
            </a:pPr>
            <a:r>
              <a:rPr lang="en" sz="2000">
                <a:solidFill>
                  <a:schemeClr val="dk1"/>
                </a:solidFill>
                <a:highlight>
                  <a:srgbClr val="FFFFFF"/>
                </a:highlight>
              </a:rPr>
              <a:t>Bits of precision: </a:t>
            </a:r>
            <a:r>
              <a:rPr lang="en" sz="2000">
                <a:highlight>
                  <a:srgbClr val="FFFFFF"/>
                </a:highlight>
              </a:rPr>
              <a:t>The average number of bits of agreement between the true logit vector and the recovered logit vector.</a:t>
            </a:r>
            <a:endParaRPr sz="2000">
              <a:highlight>
                <a:srgbClr val="FFFFFF"/>
              </a:highlight>
            </a:endParaRPr>
          </a:p>
          <a:p>
            <a:pPr indent="0" lvl="0" marL="0" rtl="0" algn="l">
              <a:lnSpc>
                <a:spcPct val="150000"/>
              </a:lnSpc>
              <a:spcBef>
                <a:spcPts val="0"/>
              </a:spcBef>
              <a:spcAft>
                <a:spcPts val="0"/>
              </a:spcAft>
              <a:buNone/>
            </a:pPr>
            <a:r>
              <a:t/>
            </a:r>
            <a:endParaRPr sz="2000">
              <a:solidFill>
                <a:schemeClr val="dk1"/>
              </a:solidFill>
              <a:highlight>
                <a:srgbClr val="FFFFFF"/>
              </a:highlight>
            </a:endParaRPr>
          </a:p>
          <a:p>
            <a:pPr indent="0" lvl="0" marL="0" rtl="0" algn="l">
              <a:lnSpc>
                <a:spcPct val="150000"/>
              </a:lnSpc>
              <a:spcBef>
                <a:spcPts val="0"/>
              </a:spcBef>
              <a:spcAft>
                <a:spcPts val="0"/>
              </a:spcAft>
              <a:buClr>
                <a:schemeClr val="dk1"/>
              </a:buClr>
              <a:buSzPct val="55000"/>
              <a:buFont typeface="Arial"/>
              <a:buNone/>
            </a:pPr>
            <a:r>
              <a:rPr lang="en" sz="2000">
                <a:solidFill>
                  <a:schemeClr val="dk1"/>
                </a:solidFill>
                <a:highlight>
                  <a:srgbClr val="FFFFFF"/>
                </a:highlight>
              </a:rPr>
              <a:t>Queries per logit: </a:t>
            </a:r>
            <a:r>
              <a:rPr lang="en" sz="2000">
                <a:highlight>
                  <a:srgbClr val="FFFFFF"/>
                </a:highlight>
              </a:rPr>
              <a:t>The average number of queries required to recover one full logit vector.</a:t>
            </a:r>
            <a:endParaRPr sz="2000">
              <a:highlight>
                <a:srgbClr val="FFFFFF"/>
              </a:highlight>
            </a:endParaRPr>
          </a:p>
          <a:p>
            <a:pPr indent="0" lvl="0" marL="0" rtl="0" algn="l">
              <a:spcBef>
                <a:spcPts val="0"/>
              </a:spcBef>
              <a:spcAft>
                <a:spcPts val="1200"/>
              </a:spcAft>
              <a:buNone/>
            </a:pPr>
            <a:r>
              <a:t/>
            </a:r>
            <a:endParaRPr/>
          </a:p>
        </p:txBody>
      </p:sp>
      <p:pic>
        <p:nvPicPr>
          <p:cNvPr id="365" name="Google Shape;365;p40"/>
          <p:cNvPicPr preferRelativeResize="0"/>
          <p:nvPr/>
        </p:nvPicPr>
        <p:blipFill>
          <a:blip r:embed="rId3">
            <a:alphaModFix/>
          </a:blip>
          <a:stretch>
            <a:fillRect/>
          </a:stretch>
        </p:blipFill>
        <p:spPr>
          <a:xfrm>
            <a:off x="4684274" y="1512355"/>
            <a:ext cx="4026573" cy="2186295"/>
          </a:xfrm>
          <a:prstGeom prst="rect">
            <a:avLst/>
          </a:prstGeom>
          <a:noFill/>
          <a:ln>
            <a:noFill/>
          </a:ln>
        </p:spPr>
      </p:pic>
      <p:sp>
        <p:nvSpPr>
          <p:cNvPr id="366" name="Google Shape;366;p40"/>
          <p:cNvSpPr txBox="1"/>
          <p:nvPr/>
        </p:nvSpPr>
        <p:spPr>
          <a:xfrm>
            <a:off x="4684275" y="3882200"/>
            <a:ext cx="4231800" cy="8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highlight>
                  <a:srgbClr val="FFFFFF"/>
                </a:highlight>
              </a:rPr>
              <a:t>Theoretical improvements are not always practical.</a:t>
            </a:r>
            <a:endParaRPr sz="1800">
              <a:solidFill>
                <a:schemeClr val="dk2"/>
              </a:solidFill>
            </a:endParaRPr>
          </a:p>
        </p:txBody>
      </p:sp>
      <p:sp>
        <p:nvSpPr>
          <p:cNvPr id="367" name="Google Shape;367;p40"/>
          <p:cNvSpPr txBox="1"/>
          <p:nvPr/>
        </p:nvSpPr>
        <p:spPr>
          <a:xfrm>
            <a:off x="3887650" y="4785925"/>
            <a:ext cx="520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Carlini, Nicholas, et al. "Stealing part of a production language model." </a:t>
            </a:r>
            <a:r>
              <a:rPr i="1" lang="en" sz="800">
                <a:solidFill>
                  <a:srgbClr val="222222"/>
                </a:solidFill>
                <a:highlight>
                  <a:srgbClr val="FFFFFF"/>
                </a:highlight>
              </a:rPr>
              <a:t>arXiv preprint arXiv:2403.06634</a:t>
            </a:r>
            <a:r>
              <a:rPr lang="en" sz="800">
                <a:solidFill>
                  <a:srgbClr val="222222"/>
                </a:solidFill>
                <a:highlight>
                  <a:srgbClr val="FFFFFF"/>
                </a:highlight>
              </a:rPr>
              <a:t> (2024).</a:t>
            </a:r>
            <a:endParaRPr sz="16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It works!</a:t>
            </a:r>
            <a:endParaRPr/>
          </a:p>
        </p:txBody>
      </p:sp>
      <p:sp>
        <p:nvSpPr>
          <p:cNvPr id="373" name="Google Shape;373;p41"/>
          <p:cNvSpPr txBox="1"/>
          <p:nvPr>
            <p:ph idx="1" type="body"/>
          </p:nvPr>
        </p:nvSpPr>
        <p:spPr>
          <a:xfrm>
            <a:off x="1581600" y="3947988"/>
            <a:ext cx="7250700" cy="7551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100">
                <a:solidFill>
                  <a:srgbClr val="666666"/>
                </a:solidFill>
                <a:highlight>
                  <a:srgbClr val="FFFFFF"/>
                </a:highlight>
              </a:rPr>
              <a:t>1.</a:t>
            </a:r>
            <a:r>
              <a:rPr lang="en" sz="1100">
                <a:solidFill>
                  <a:schemeClr val="dk1"/>
                </a:solidFill>
                <a:highlight>
                  <a:srgbClr val="FFFFFF"/>
                </a:highlight>
              </a:rPr>
              <a:t> </a:t>
            </a:r>
            <a:r>
              <a:rPr lang="en" sz="1100">
                <a:highlight>
                  <a:srgbClr val="FFFFFF"/>
                </a:highlight>
              </a:rPr>
              <a:t>Use </a:t>
            </a:r>
            <a:r>
              <a:rPr lang="en" sz="1100">
                <a:solidFill>
                  <a:srgbClr val="1155CC"/>
                </a:solidFill>
                <a:highlight>
                  <a:srgbClr val="FFFFFF"/>
                </a:highlight>
              </a:rPr>
              <a:t>4-logprob</a:t>
            </a:r>
            <a:r>
              <a:rPr lang="en" sz="1100">
                <a:highlight>
                  <a:srgbClr val="FFFFFF"/>
                </a:highlight>
              </a:rPr>
              <a:t> attack, because it is most query efficient and most precise method.</a:t>
            </a:r>
            <a:endParaRPr sz="1100"/>
          </a:p>
          <a:p>
            <a:pPr indent="0" lvl="0" marL="0" rtl="0" algn="l">
              <a:lnSpc>
                <a:spcPct val="100000"/>
              </a:lnSpc>
              <a:spcBef>
                <a:spcPts val="1200"/>
              </a:spcBef>
              <a:spcAft>
                <a:spcPts val="1200"/>
              </a:spcAft>
              <a:buNone/>
            </a:pPr>
            <a:r>
              <a:rPr lang="en" sz="1100"/>
              <a:t>2. The RMS between a randomly initialized model and the actual weights is 2·10^−2</a:t>
            </a:r>
            <a:endParaRPr sz="1100"/>
          </a:p>
        </p:txBody>
      </p:sp>
      <p:pic>
        <p:nvPicPr>
          <p:cNvPr id="374" name="Google Shape;374;p41"/>
          <p:cNvPicPr preferRelativeResize="0"/>
          <p:nvPr/>
        </p:nvPicPr>
        <p:blipFill>
          <a:blip r:embed="rId3">
            <a:alphaModFix/>
          </a:blip>
          <a:stretch>
            <a:fillRect/>
          </a:stretch>
        </p:blipFill>
        <p:spPr>
          <a:xfrm>
            <a:off x="699338" y="1278350"/>
            <a:ext cx="7745326" cy="2586801"/>
          </a:xfrm>
          <a:prstGeom prst="rect">
            <a:avLst/>
          </a:prstGeom>
          <a:noFill/>
          <a:ln>
            <a:noFill/>
          </a:ln>
        </p:spPr>
      </p:pic>
      <p:sp>
        <p:nvSpPr>
          <p:cNvPr id="375" name="Google Shape;375;p41"/>
          <p:cNvSpPr txBox="1"/>
          <p:nvPr/>
        </p:nvSpPr>
        <p:spPr>
          <a:xfrm>
            <a:off x="3887650" y="4785925"/>
            <a:ext cx="520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Carlini, Nicholas, et al. "Stealing part of a production language model." </a:t>
            </a:r>
            <a:r>
              <a:rPr i="1" lang="en" sz="800">
                <a:solidFill>
                  <a:srgbClr val="222222"/>
                </a:solidFill>
                <a:highlight>
                  <a:srgbClr val="FFFFFF"/>
                </a:highlight>
              </a:rPr>
              <a:t>arXiv preprint arXiv:2403.06634</a:t>
            </a:r>
            <a:r>
              <a:rPr lang="en" sz="800">
                <a:solidFill>
                  <a:srgbClr val="222222"/>
                </a:solidFill>
                <a:highlight>
                  <a:srgbClr val="FFFFFF"/>
                </a:highlight>
              </a:rPr>
              <a:t> (2024).</a:t>
            </a:r>
            <a:endParaRPr sz="16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317250" y="320075"/>
            <a:ext cx="3271850" cy="1840849"/>
          </a:xfrm>
          <a:prstGeom prst="rect">
            <a:avLst/>
          </a:prstGeom>
          <a:noFill/>
          <a:ln>
            <a:noFill/>
          </a:ln>
        </p:spPr>
      </p:pic>
      <p:sp>
        <p:nvSpPr>
          <p:cNvPr id="70" name="Google Shape;70;p15"/>
          <p:cNvSpPr txBox="1"/>
          <p:nvPr/>
        </p:nvSpPr>
        <p:spPr>
          <a:xfrm>
            <a:off x="1204850" y="2160925"/>
            <a:ext cx="1217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$100,000</a:t>
            </a:r>
            <a:endParaRPr sz="1800">
              <a:solidFill>
                <a:schemeClr val="dk2"/>
              </a:solidFill>
            </a:endParaRPr>
          </a:p>
        </p:txBody>
      </p:sp>
      <p:pic>
        <p:nvPicPr>
          <p:cNvPr id="71" name="Google Shape;71;p15"/>
          <p:cNvPicPr preferRelativeResize="0"/>
          <p:nvPr/>
        </p:nvPicPr>
        <p:blipFill>
          <a:blip r:embed="rId4">
            <a:alphaModFix/>
          </a:blip>
          <a:stretch>
            <a:fillRect/>
          </a:stretch>
        </p:blipFill>
        <p:spPr>
          <a:xfrm>
            <a:off x="6759925" y="507300"/>
            <a:ext cx="2107026" cy="3139473"/>
          </a:xfrm>
          <a:prstGeom prst="rect">
            <a:avLst/>
          </a:prstGeom>
          <a:noFill/>
          <a:ln>
            <a:noFill/>
          </a:ln>
        </p:spPr>
      </p:pic>
      <p:pic>
        <p:nvPicPr>
          <p:cNvPr id="72" name="Google Shape;72;p15"/>
          <p:cNvPicPr preferRelativeResize="0"/>
          <p:nvPr/>
        </p:nvPicPr>
        <p:blipFill>
          <a:blip r:embed="rId5">
            <a:alphaModFix/>
          </a:blip>
          <a:stretch>
            <a:fillRect/>
          </a:stretch>
        </p:blipFill>
        <p:spPr>
          <a:xfrm>
            <a:off x="152400" y="2955000"/>
            <a:ext cx="5849910" cy="2036099"/>
          </a:xfrm>
          <a:prstGeom prst="rect">
            <a:avLst/>
          </a:prstGeom>
          <a:noFill/>
          <a:ln>
            <a:noFill/>
          </a:ln>
        </p:spPr>
      </p:pic>
      <p:sp>
        <p:nvSpPr>
          <p:cNvPr id="73" name="Google Shape;73;p15"/>
          <p:cNvSpPr txBox="1"/>
          <p:nvPr/>
        </p:nvSpPr>
        <p:spPr>
          <a:xfrm>
            <a:off x="7001788" y="109000"/>
            <a:ext cx="1623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$100,000,000</a:t>
            </a:r>
            <a:endParaRPr sz="1800">
              <a:solidFill>
                <a:schemeClr val="dk2"/>
              </a:solidFill>
            </a:endParaRPr>
          </a:p>
        </p:txBody>
      </p:sp>
      <p:sp>
        <p:nvSpPr>
          <p:cNvPr id="74" name="Google Shape;74;p15"/>
          <p:cNvSpPr txBox="1"/>
          <p:nvPr/>
        </p:nvSpPr>
        <p:spPr>
          <a:xfrm>
            <a:off x="3646313" y="717775"/>
            <a:ext cx="3056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We aren’t robbing a bank…</a:t>
            </a:r>
            <a:endParaRPr sz="1800">
              <a:solidFill>
                <a:schemeClr val="dk2"/>
              </a:solidFill>
            </a:endParaRPr>
          </a:p>
        </p:txBody>
      </p:sp>
      <p:sp>
        <p:nvSpPr>
          <p:cNvPr id="75" name="Google Shape;75;p15"/>
          <p:cNvSpPr txBox="1"/>
          <p:nvPr/>
        </p:nvSpPr>
        <p:spPr>
          <a:xfrm>
            <a:off x="3728625" y="1179475"/>
            <a:ext cx="284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…or stealing a painting…</a:t>
            </a:r>
            <a:endParaRPr sz="1800">
              <a:solidFill>
                <a:schemeClr val="dk2"/>
              </a:solidFill>
            </a:endParaRPr>
          </a:p>
        </p:txBody>
      </p:sp>
      <p:sp>
        <p:nvSpPr>
          <p:cNvPr id="76" name="Google Shape;76;p15"/>
          <p:cNvSpPr txBox="1"/>
          <p:nvPr/>
        </p:nvSpPr>
        <p:spPr>
          <a:xfrm>
            <a:off x="3728625" y="1641175"/>
            <a:ext cx="2974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this is a heist of an </a:t>
            </a:r>
            <a:r>
              <a:rPr b="1" lang="en" sz="1800">
                <a:solidFill>
                  <a:schemeClr val="dk2"/>
                </a:solidFill>
              </a:rPr>
              <a:t>LLM</a:t>
            </a:r>
            <a:r>
              <a:rPr lang="en" sz="1800">
                <a:solidFill>
                  <a:schemeClr val="dk2"/>
                </a:solidFill>
              </a:rPr>
              <a:t>!</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Protect</a:t>
            </a:r>
            <a:r>
              <a:rPr lang="en"/>
              <a:t> the bank!</a:t>
            </a:r>
            <a:endParaRPr/>
          </a:p>
        </p:txBody>
      </p:sp>
      <p:sp>
        <p:nvSpPr>
          <p:cNvPr id="381" name="Google Shape;381;p42"/>
          <p:cNvSpPr txBox="1"/>
          <p:nvPr>
            <p:ph idx="1" type="body"/>
          </p:nvPr>
        </p:nvSpPr>
        <p:spPr>
          <a:xfrm>
            <a:off x="311700" y="1727100"/>
            <a:ext cx="3745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980000"/>
                </a:solidFill>
                <a:highlight>
                  <a:srgbClr val="FFFFFF"/>
                </a:highlight>
              </a:rPr>
              <a:t>Prevention</a:t>
            </a:r>
            <a:endParaRPr>
              <a:solidFill>
                <a:srgbClr val="980000"/>
              </a:solidFill>
            </a:endParaRPr>
          </a:p>
          <a:p>
            <a:pPr indent="0" lvl="0" marL="0" rtl="0" algn="l">
              <a:spcBef>
                <a:spcPts val="1200"/>
              </a:spcBef>
              <a:spcAft>
                <a:spcPts val="0"/>
              </a:spcAft>
              <a:buNone/>
            </a:pPr>
            <a:r>
              <a:rPr lang="en"/>
              <a:t>Remove logit bias.</a:t>
            </a:r>
            <a:endParaRPr/>
          </a:p>
          <a:p>
            <a:pPr indent="0" lvl="0" marL="0" rtl="0" algn="l">
              <a:spcBef>
                <a:spcPts val="1200"/>
              </a:spcBef>
              <a:spcAft>
                <a:spcPts val="0"/>
              </a:spcAft>
              <a:buNone/>
            </a:pPr>
            <a:r>
              <a:rPr lang="en"/>
              <a:t>Replace logit bias with a block-list.</a:t>
            </a:r>
            <a:endParaRPr/>
          </a:p>
          <a:p>
            <a:pPr indent="0" lvl="0" marL="0" rtl="0" algn="l">
              <a:spcBef>
                <a:spcPts val="1200"/>
              </a:spcBef>
              <a:spcAft>
                <a:spcPts val="0"/>
              </a:spcAft>
              <a:buNone/>
            </a:pPr>
            <a:r>
              <a:rPr lang="en"/>
              <a:t>Architectural changes.</a:t>
            </a:r>
            <a:endParaRPr/>
          </a:p>
          <a:p>
            <a:pPr indent="0" lvl="0" marL="0" rtl="0" algn="l">
              <a:spcBef>
                <a:spcPts val="1200"/>
              </a:spcBef>
              <a:spcAft>
                <a:spcPts val="1200"/>
              </a:spcAft>
              <a:buNone/>
            </a:pPr>
            <a:r>
              <a:rPr lang="en"/>
              <a:t>Post-hoc altering the architecture.</a:t>
            </a:r>
            <a:endParaRPr/>
          </a:p>
        </p:txBody>
      </p:sp>
      <p:sp>
        <p:nvSpPr>
          <p:cNvPr id="382" name="Google Shape;382;p42"/>
          <p:cNvSpPr txBox="1"/>
          <p:nvPr>
            <p:ph idx="1" type="body"/>
          </p:nvPr>
        </p:nvSpPr>
        <p:spPr>
          <a:xfrm>
            <a:off x="4746175" y="1727100"/>
            <a:ext cx="3745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E69138"/>
                </a:solidFill>
                <a:highlight>
                  <a:srgbClr val="FFFFFF"/>
                </a:highlight>
              </a:rPr>
              <a:t>Mitigation</a:t>
            </a:r>
            <a:endParaRPr>
              <a:solidFill>
                <a:srgbClr val="E69138"/>
              </a:solidFill>
            </a:endParaRPr>
          </a:p>
          <a:p>
            <a:pPr indent="0" lvl="0" marL="0" rtl="0" algn="l">
              <a:spcBef>
                <a:spcPts val="1200"/>
              </a:spcBef>
              <a:spcAft>
                <a:spcPts val="0"/>
              </a:spcAft>
              <a:buNone/>
            </a:pPr>
            <a:r>
              <a:rPr lang="en"/>
              <a:t>Logit bias XOR logprobs.</a:t>
            </a:r>
            <a:endParaRPr/>
          </a:p>
          <a:p>
            <a:pPr indent="0" lvl="0" marL="0" rtl="0" algn="l">
              <a:spcBef>
                <a:spcPts val="1200"/>
              </a:spcBef>
              <a:spcAft>
                <a:spcPts val="0"/>
              </a:spcAft>
              <a:buNone/>
            </a:pPr>
            <a:r>
              <a:rPr lang="en"/>
              <a:t>Noise addition.</a:t>
            </a:r>
            <a:endParaRPr/>
          </a:p>
          <a:p>
            <a:pPr indent="0" lvl="0" marL="0" rtl="0" algn="l">
              <a:spcBef>
                <a:spcPts val="1200"/>
              </a:spcBef>
              <a:spcAft>
                <a:spcPts val="0"/>
              </a:spcAft>
              <a:buNone/>
            </a:pPr>
            <a:r>
              <a:rPr lang="en"/>
              <a:t>Rate limits on logit bias.</a:t>
            </a:r>
            <a:endParaRPr/>
          </a:p>
          <a:p>
            <a:pPr indent="0" lvl="0" marL="0" rtl="0" algn="l">
              <a:spcBef>
                <a:spcPts val="1200"/>
              </a:spcBef>
              <a:spcAft>
                <a:spcPts val="1200"/>
              </a:spcAft>
              <a:buNone/>
            </a:pPr>
            <a:r>
              <a:rPr lang="en"/>
              <a:t>Detect  malicious  queries.</a:t>
            </a:r>
            <a:endParaRPr/>
          </a:p>
        </p:txBody>
      </p:sp>
      <p:sp>
        <p:nvSpPr>
          <p:cNvPr id="383" name="Google Shape;383;p42"/>
          <p:cNvSpPr txBox="1"/>
          <p:nvPr/>
        </p:nvSpPr>
        <p:spPr>
          <a:xfrm>
            <a:off x="311700" y="1134063"/>
            <a:ext cx="6506700" cy="4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We can do something to defend the attack.</a:t>
            </a:r>
            <a:endParaRPr sz="1800">
              <a:solidFill>
                <a:schemeClr val="dk1"/>
              </a:solidFill>
            </a:endParaRPr>
          </a:p>
        </p:txBody>
      </p:sp>
      <p:pic>
        <p:nvPicPr>
          <p:cNvPr id="384" name="Google Shape;384;p42"/>
          <p:cNvPicPr preferRelativeResize="0"/>
          <p:nvPr/>
        </p:nvPicPr>
        <p:blipFill>
          <a:blip r:embed="rId3">
            <a:alphaModFix/>
          </a:blip>
          <a:stretch>
            <a:fillRect/>
          </a:stretch>
        </p:blipFill>
        <p:spPr>
          <a:xfrm>
            <a:off x="7201800" y="445025"/>
            <a:ext cx="1289574" cy="12895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00">
                <a:highlight>
                  <a:srgbClr val="FFFFFF"/>
                </a:highlight>
              </a:rPr>
              <a:t>Long way to go…</a:t>
            </a:r>
            <a:endParaRPr sz="2500"/>
          </a:p>
        </p:txBody>
      </p:sp>
      <p:sp>
        <p:nvSpPr>
          <p:cNvPr id="390" name="Google Shape;390;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Extending this attack beyond a single layer, finding methods that can be used for nonlinear layers.</a:t>
            </a:r>
            <a:endParaRPr/>
          </a:p>
          <a:p>
            <a:pPr indent="0" lvl="0" marL="0" rtl="0" algn="l">
              <a:spcBef>
                <a:spcPts val="1200"/>
              </a:spcBef>
              <a:spcAft>
                <a:spcPts val="0"/>
              </a:spcAft>
              <a:buNone/>
            </a:pPr>
            <a:r>
              <a:rPr lang="en"/>
              <a:t>Removing the logit bias assumption, other API parameters could give alternative </a:t>
            </a:r>
            <a:r>
              <a:rPr lang="en"/>
              <a:t>avenues</a:t>
            </a:r>
            <a:r>
              <a:rPr lang="en"/>
              <a:t> for learning logit information.</a:t>
            </a:r>
            <a:endParaRPr/>
          </a:p>
          <a:p>
            <a:pPr indent="0" lvl="0" marL="0" rtl="0" algn="l">
              <a:spcBef>
                <a:spcPts val="1200"/>
              </a:spcBef>
              <a:spcAft>
                <a:spcPts val="1200"/>
              </a:spcAft>
              <a:buNone/>
            </a:pPr>
            <a:r>
              <a:rPr lang="en"/>
              <a:t>Exploiting the stolen weights, the stolen embedding projection layer might improve other attacks against the model.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 have seen the sunrise</a:t>
            </a:r>
            <a:endParaRPr/>
          </a:p>
        </p:txBody>
      </p:sp>
      <p:sp>
        <p:nvSpPr>
          <p:cNvPr id="396" name="Google Shape;396;p44"/>
          <p:cNvSpPr txBox="1"/>
          <p:nvPr>
            <p:ph idx="1" type="body"/>
          </p:nvPr>
        </p:nvSpPr>
        <p:spPr>
          <a:xfrm>
            <a:off x="311700" y="1152475"/>
            <a:ext cx="4556700" cy="3416400"/>
          </a:xfrm>
          <a:prstGeom prst="rect">
            <a:avLst/>
          </a:prstGeom>
        </p:spPr>
        <p:txBody>
          <a:bodyPr anchorCtr="0" anchor="t" bIns="91425" lIns="91425" spcFirstLastPara="1" rIns="91425" wrap="square" tIns="91425">
            <a:normAutofit fontScale="62500"/>
          </a:bodyPr>
          <a:lstStyle/>
          <a:p>
            <a:pPr indent="0" lvl="0" marL="0" rtl="0" algn="l">
              <a:lnSpc>
                <a:spcPct val="150000"/>
              </a:lnSpc>
              <a:spcBef>
                <a:spcPts val="0"/>
              </a:spcBef>
              <a:spcAft>
                <a:spcPts val="0"/>
              </a:spcAft>
              <a:buNone/>
            </a:pPr>
            <a:r>
              <a:rPr lang="en" sz="2272"/>
              <a:t>While there appear to be no immediate practical consequences of stealing one layer of a production language model.</a:t>
            </a:r>
            <a:endParaRPr sz="2272"/>
          </a:p>
          <a:p>
            <a:pPr indent="0" lvl="0" marL="0" rtl="0" algn="l">
              <a:lnSpc>
                <a:spcPct val="150000"/>
              </a:lnSpc>
              <a:spcBef>
                <a:spcPts val="1200"/>
              </a:spcBef>
              <a:spcAft>
                <a:spcPts val="0"/>
              </a:spcAft>
              <a:buNone/>
            </a:pPr>
            <a:r>
              <a:rPr lang="en" sz="2272"/>
              <a:t>It represents the first time that any precise information about a deployed transformer model has been stolen.</a:t>
            </a:r>
            <a:endParaRPr sz="2272"/>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397" name="Google Shape;397;p44"/>
          <p:cNvPicPr preferRelativeResize="0"/>
          <p:nvPr/>
        </p:nvPicPr>
        <p:blipFill>
          <a:blip r:embed="rId3">
            <a:alphaModFix/>
          </a:blip>
          <a:stretch>
            <a:fillRect/>
          </a:stretch>
        </p:blipFill>
        <p:spPr>
          <a:xfrm>
            <a:off x="5042200" y="1200550"/>
            <a:ext cx="3656525" cy="2742399"/>
          </a:xfrm>
          <a:prstGeom prst="rect">
            <a:avLst/>
          </a:prstGeom>
          <a:noFill/>
          <a:ln>
            <a:noFill/>
          </a:ln>
        </p:spPr>
      </p:pic>
      <p:sp>
        <p:nvSpPr>
          <p:cNvPr id="398" name="Google Shape;398;p44"/>
          <p:cNvSpPr txBox="1"/>
          <p:nvPr/>
        </p:nvSpPr>
        <p:spPr>
          <a:xfrm>
            <a:off x="5211300" y="4076750"/>
            <a:ext cx="35460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rPr>
              <a:t>           </a:t>
            </a:r>
            <a:r>
              <a:rPr lang="en" sz="1000">
                <a:solidFill>
                  <a:schemeClr val="dk2"/>
                </a:solidFill>
              </a:rPr>
              <a:t>        07/11/2022 Colorado Louisville</a:t>
            </a:r>
            <a:endParaRPr sz="10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 have seen the sunrise</a:t>
            </a:r>
            <a:endParaRPr/>
          </a:p>
        </p:txBody>
      </p:sp>
      <p:sp>
        <p:nvSpPr>
          <p:cNvPr id="404" name="Google Shape;404;p45"/>
          <p:cNvSpPr txBox="1"/>
          <p:nvPr>
            <p:ph idx="1" type="body"/>
          </p:nvPr>
        </p:nvSpPr>
        <p:spPr>
          <a:xfrm>
            <a:off x="311700" y="1152475"/>
            <a:ext cx="8520600" cy="38253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700"/>
              <a:t>“Adversarial ML had somewhat of a bad reputation for a few years. It seemed like none of the attacks we were working on actually worked in practice. </a:t>
            </a:r>
            <a:endParaRPr sz="1700"/>
          </a:p>
          <a:p>
            <a:pPr indent="0" lvl="0" marL="0" rtl="0" algn="l">
              <a:lnSpc>
                <a:spcPct val="115000"/>
              </a:lnSpc>
              <a:spcBef>
                <a:spcPts val="1200"/>
              </a:spcBef>
              <a:spcAft>
                <a:spcPts val="0"/>
              </a:spcAft>
              <a:buNone/>
            </a:pPr>
            <a:r>
              <a:rPr lang="en" sz="1700"/>
              <a:t>                                                          </a:t>
            </a:r>
            <a:r>
              <a:rPr b="1" lang="en" sz="1700"/>
              <a:t>  … </a:t>
            </a:r>
            <a:endParaRPr b="1" sz="1700"/>
          </a:p>
          <a:p>
            <a:pPr indent="0" lvl="0" marL="0" rtl="0" algn="l">
              <a:lnSpc>
                <a:spcPct val="115000"/>
              </a:lnSpc>
              <a:spcBef>
                <a:spcPts val="1200"/>
              </a:spcBef>
              <a:spcAft>
                <a:spcPts val="0"/>
              </a:spcAft>
              <a:buNone/>
            </a:pPr>
            <a:r>
              <a:rPr lang="en" sz="1700"/>
              <a:t>This paper shows—again—that all the work the adversarial ML community has been doing over the past few years can directly transfer over to this new age of language models we’re living in.”</a:t>
            </a:r>
            <a:endParaRPr/>
          </a:p>
          <a:p>
            <a:pPr indent="0" lvl="0" marL="0" rtl="0" algn="l">
              <a:spcBef>
                <a:spcPts val="1200"/>
              </a:spcBef>
              <a:spcAft>
                <a:spcPts val="0"/>
              </a:spcAft>
              <a:buNone/>
            </a:pPr>
            <a:r>
              <a:rPr lang="en"/>
              <a:t>                                                </a:t>
            </a:r>
            <a:endParaRPr/>
          </a:p>
          <a:p>
            <a:pPr indent="0" lvl="0" marL="0" rtl="0" algn="l">
              <a:spcBef>
                <a:spcPts val="1200"/>
              </a:spcBef>
              <a:spcAft>
                <a:spcPts val="0"/>
              </a:spcAft>
              <a:buNone/>
            </a:pPr>
            <a:r>
              <a:t/>
            </a:r>
            <a:endParaRPr sz="1200"/>
          </a:p>
          <a:p>
            <a:pPr indent="0" lvl="0" marL="2743200" rtl="0" algn="l">
              <a:spcBef>
                <a:spcPts val="1200"/>
              </a:spcBef>
              <a:spcAft>
                <a:spcPts val="1200"/>
              </a:spcAft>
              <a:buClr>
                <a:schemeClr val="dk1"/>
              </a:buClr>
              <a:buSzPts val="1100"/>
              <a:buFont typeface="Arial"/>
              <a:buNone/>
            </a:pPr>
            <a:r>
              <a:rPr lang="en" sz="1200"/>
              <a:t>Cited from: https://not-just-memorization.github.io/partial-model-stealing.html</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6"/>
          <p:cNvPicPr preferRelativeResize="0"/>
          <p:nvPr/>
        </p:nvPicPr>
        <p:blipFill>
          <a:blip r:embed="rId3">
            <a:alphaModFix/>
          </a:blip>
          <a:stretch>
            <a:fillRect/>
          </a:stretch>
        </p:blipFill>
        <p:spPr>
          <a:xfrm>
            <a:off x="222150" y="1331075"/>
            <a:ext cx="4286426" cy="3241474"/>
          </a:xfrm>
          <a:prstGeom prst="rect">
            <a:avLst/>
          </a:prstGeom>
          <a:noFill/>
          <a:ln>
            <a:noFill/>
          </a:ln>
        </p:spPr>
      </p:pic>
      <p:sp>
        <p:nvSpPr>
          <p:cNvPr id="82" name="Google Shape;82;p16"/>
          <p:cNvSpPr txBox="1"/>
          <p:nvPr/>
        </p:nvSpPr>
        <p:spPr>
          <a:xfrm>
            <a:off x="1179475" y="710225"/>
            <a:ext cx="1750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Security is tight</a:t>
            </a:r>
            <a:endParaRPr sz="1800">
              <a:solidFill>
                <a:schemeClr val="dk2"/>
              </a:solidFill>
            </a:endParaRPr>
          </a:p>
        </p:txBody>
      </p:sp>
      <p:pic>
        <p:nvPicPr>
          <p:cNvPr id="83" name="Google Shape;83;p16"/>
          <p:cNvPicPr preferRelativeResize="0"/>
          <p:nvPr/>
        </p:nvPicPr>
        <p:blipFill>
          <a:blip r:embed="rId4">
            <a:alphaModFix/>
          </a:blip>
          <a:stretch>
            <a:fillRect/>
          </a:stretch>
        </p:blipFill>
        <p:spPr>
          <a:xfrm>
            <a:off x="4661000" y="900650"/>
            <a:ext cx="4267199" cy="2596500"/>
          </a:xfrm>
          <a:prstGeom prst="rect">
            <a:avLst/>
          </a:prstGeom>
          <a:noFill/>
          <a:ln>
            <a:noFill/>
          </a:ln>
        </p:spPr>
      </p:pic>
      <p:sp>
        <p:nvSpPr>
          <p:cNvPr id="84" name="Google Shape;84;p16"/>
          <p:cNvSpPr txBox="1"/>
          <p:nvPr/>
        </p:nvSpPr>
        <p:spPr>
          <a:xfrm>
            <a:off x="5710400" y="3728850"/>
            <a:ext cx="216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But we have a plan</a:t>
            </a:r>
            <a:endParaRPr sz="1800">
              <a:solidFill>
                <a:schemeClr val="dk2"/>
              </a:solidFill>
            </a:endParaRPr>
          </a:p>
        </p:txBody>
      </p:sp>
      <p:sp>
        <p:nvSpPr>
          <p:cNvPr id="85" name="Google Shape;85;p16"/>
          <p:cNvSpPr/>
          <p:nvPr/>
        </p:nvSpPr>
        <p:spPr>
          <a:xfrm>
            <a:off x="2156000" y="2637925"/>
            <a:ext cx="2352600" cy="202800"/>
          </a:xfrm>
          <a:prstGeom prst="rect">
            <a:avLst/>
          </a:prstGeom>
          <a:solidFill>
            <a:srgbClr val="FF00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 name="Google Shape;86;p16"/>
          <p:cNvSpPr/>
          <p:nvPr/>
        </p:nvSpPr>
        <p:spPr>
          <a:xfrm>
            <a:off x="222150" y="2850425"/>
            <a:ext cx="3828900" cy="202800"/>
          </a:xfrm>
          <a:prstGeom prst="rect">
            <a:avLst/>
          </a:prstGeom>
          <a:solidFill>
            <a:srgbClr val="FF00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6"/>
          <p:cNvSpPr/>
          <p:nvPr/>
        </p:nvSpPr>
        <p:spPr>
          <a:xfrm>
            <a:off x="1189080" y="3062925"/>
            <a:ext cx="3319500" cy="202800"/>
          </a:xfrm>
          <a:prstGeom prst="rect">
            <a:avLst/>
          </a:prstGeom>
          <a:solidFill>
            <a:srgbClr val="FF00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 name="Google Shape;88;p16"/>
          <p:cNvSpPr/>
          <p:nvPr/>
        </p:nvSpPr>
        <p:spPr>
          <a:xfrm>
            <a:off x="222150" y="3275425"/>
            <a:ext cx="1122600" cy="202800"/>
          </a:xfrm>
          <a:prstGeom prst="rect">
            <a:avLst/>
          </a:prstGeom>
          <a:solidFill>
            <a:srgbClr val="FF00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 name="Google Shape;89;p16"/>
          <p:cNvSpPr/>
          <p:nvPr/>
        </p:nvSpPr>
        <p:spPr>
          <a:xfrm>
            <a:off x="4661000" y="1393325"/>
            <a:ext cx="4267200" cy="202800"/>
          </a:xfrm>
          <a:prstGeom prst="rect">
            <a:avLst/>
          </a:prstGeom>
          <a:solidFill>
            <a:srgbClr val="0000FF">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 name="Google Shape;90;p16"/>
          <p:cNvSpPr/>
          <p:nvPr/>
        </p:nvSpPr>
        <p:spPr>
          <a:xfrm>
            <a:off x="4661000" y="1596125"/>
            <a:ext cx="1219200" cy="202800"/>
          </a:xfrm>
          <a:prstGeom prst="rect">
            <a:avLst/>
          </a:prstGeom>
          <a:solidFill>
            <a:srgbClr val="0000FF">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 name="Google Shape;91;p16"/>
          <p:cNvSpPr/>
          <p:nvPr/>
        </p:nvSpPr>
        <p:spPr>
          <a:xfrm>
            <a:off x="8331200" y="1171925"/>
            <a:ext cx="597000" cy="202800"/>
          </a:xfrm>
          <a:prstGeom prst="rect">
            <a:avLst/>
          </a:prstGeom>
          <a:solidFill>
            <a:srgbClr val="0000FF">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 name="Google Shape;92;p16"/>
          <p:cNvSpPr/>
          <p:nvPr/>
        </p:nvSpPr>
        <p:spPr>
          <a:xfrm>
            <a:off x="4661000" y="3089625"/>
            <a:ext cx="3073200" cy="202800"/>
          </a:xfrm>
          <a:prstGeom prst="rect">
            <a:avLst/>
          </a:prstGeom>
          <a:solidFill>
            <a:srgbClr val="0000FF">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 name="Google Shape;93;p16"/>
          <p:cNvSpPr/>
          <p:nvPr/>
        </p:nvSpPr>
        <p:spPr>
          <a:xfrm>
            <a:off x="4661000" y="3292425"/>
            <a:ext cx="1854000" cy="202800"/>
          </a:xfrm>
          <a:prstGeom prst="rect">
            <a:avLst/>
          </a:prstGeom>
          <a:solidFill>
            <a:srgbClr val="0000FF">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 name="Google Shape;94;p16"/>
          <p:cNvSpPr/>
          <p:nvPr/>
        </p:nvSpPr>
        <p:spPr>
          <a:xfrm>
            <a:off x="6723525" y="3292425"/>
            <a:ext cx="1683900" cy="202800"/>
          </a:xfrm>
          <a:prstGeom prst="rect">
            <a:avLst/>
          </a:prstGeom>
          <a:solidFill>
            <a:srgbClr val="0000FF">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 name="Google Shape;95;p16"/>
          <p:cNvSpPr txBox="1"/>
          <p:nvPr/>
        </p:nvSpPr>
        <p:spPr>
          <a:xfrm>
            <a:off x="3887650" y="4785925"/>
            <a:ext cx="520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Carlini, Nicholas, et al. "Stealing part of a production language model." </a:t>
            </a:r>
            <a:r>
              <a:rPr i="1" lang="en" sz="800">
                <a:solidFill>
                  <a:srgbClr val="222222"/>
                </a:solidFill>
                <a:highlight>
                  <a:srgbClr val="FFFFFF"/>
                </a:highlight>
              </a:rPr>
              <a:t>arXiv preprint arXiv:2403.06634</a:t>
            </a:r>
            <a:r>
              <a:rPr lang="en" sz="800">
                <a:solidFill>
                  <a:srgbClr val="222222"/>
                </a:solidFill>
                <a:highlight>
                  <a:srgbClr val="FFFFFF"/>
                </a:highlight>
              </a:rPr>
              <a:t> (2024).</a:t>
            </a:r>
            <a:endParaRPr sz="16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7"/>
          <p:cNvPicPr preferRelativeResize="0"/>
          <p:nvPr/>
        </p:nvPicPr>
        <p:blipFill rotWithShape="1">
          <a:blip r:embed="rId3">
            <a:alphaModFix/>
          </a:blip>
          <a:srcRect b="10235" l="0" r="0" t="10235"/>
          <a:stretch/>
        </p:blipFill>
        <p:spPr>
          <a:xfrm>
            <a:off x="0" y="0"/>
            <a:ext cx="9144000" cy="5143500"/>
          </a:xfrm>
          <a:prstGeom prst="rect">
            <a:avLst/>
          </a:prstGeom>
          <a:noFill/>
          <a:ln>
            <a:noFill/>
          </a:ln>
        </p:spPr>
      </p:pic>
      <p:pic>
        <p:nvPicPr>
          <p:cNvPr id="101" name="Google Shape;101;p17"/>
          <p:cNvPicPr preferRelativeResize="0"/>
          <p:nvPr/>
        </p:nvPicPr>
        <p:blipFill>
          <a:blip r:embed="rId4">
            <a:alphaModFix/>
          </a:blip>
          <a:stretch>
            <a:fillRect/>
          </a:stretch>
        </p:blipFill>
        <p:spPr>
          <a:xfrm>
            <a:off x="723900" y="1552575"/>
            <a:ext cx="7696200" cy="2038350"/>
          </a:xfrm>
          <a:prstGeom prst="rect">
            <a:avLst/>
          </a:prstGeom>
          <a:noFill/>
          <a:ln cap="flat" cmpd="sng" w="38100">
            <a:solidFill>
              <a:srgbClr val="FF9900"/>
            </a:solidFill>
            <a:prstDash val="solid"/>
            <a:round/>
            <a:headEnd len="sm" w="sm" type="none"/>
            <a:tailEnd len="sm" w="sm" type="none"/>
          </a:ln>
        </p:spPr>
      </p:pic>
      <p:sp>
        <p:nvSpPr>
          <p:cNvPr id="102" name="Google Shape;102;p17"/>
          <p:cNvSpPr txBox="1"/>
          <p:nvPr/>
        </p:nvSpPr>
        <p:spPr>
          <a:xfrm>
            <a:off x="3887650" y="4785925"/>
            <a:ext cx="520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Carlini, Nicholas, et al. "Stealing part of a production language model." </a:t>
            </a:r>
            <a:r>
              <a:rPr i="1" lang="en" sz="800">
                <a:solidFill>
                  <a:srgbClr val="222222"/>
                </a:solidFill>
                <a:highlight>
                  <a:srgbClr val="FFFFFF"/>
                </a:highlight>
              </a:rPr>
              <a:t>arXiv preprint arXiv:2403.06634</a:t>
            </a:r>
            <a:r>
              <a:rPr lang="en" sz="800">
                <a:solidFill>
                  <a:srgbClr val="222222"/>
                </a:solidFill>
                <a:highlight>
                  <a:srgbClr val="FFFFFF"/>
                </a:highlight>
              </a:rPr>
              <a:t> (2024).</a:t>
            </a:r>
            <a:endParaRPr sz="16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approach: model stealing attacks</a:t>
            </a:r>
            <a:endParaRPr/>
          </a:p>
        </p:txBody>
      </p:sp>
      <p:sp>
        <p:nvSpPr>
          <p:cNvPr id="108" name="Google Shape;108;p18"/>
          <p:cNvSpPr txBox="1"/>
          <p:nvPr>
            <p:ph idx="1" type="body"/>
          </p:nvPr>
        </p:nvSpPr>
        <p:spPr>
          <a:xfrm>
            <a:off x="311700" y="1152475"/>
            <a:ext cx="45549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Aim to </a:t>
            </a:r>
            <a:r>
              <a:rPr b="1" lang="en"/>
              <a:t>recover functionality</a:t>
            </a:r>
            <a:r>
              <a:rPr lang="en"/>
              <a:t> of a </a:t>
            </a:r>
            <a:r>
              <a:rPr b="1" lang="en"/>
              <a:t>black-box model</a:t>
            </a:r>
            <a:endParaRPr b="1"/>
          </a:p>
          <a:p>
            <a:pPr indent="-342900" lvl="0" marL="457200" rtl="0" algn="l">
              <a:spcBef>
                <a:spcPts val="0"/>
              </a:spcBef>
              <a:spcAft>
                <a:spcPts val="0"/>
              </a:spcAft>
              <a:buSzPts val="1800"/>
              <a:buChar char="●"/>
            </a:pPr>
            <a:r>
              <a:rPr lang="en"/>
              <a:t>Optimize for </a:t>
            </a:r>
            <a:r>
              <a:rPr b="1" lang="en"/>
              <a:t>accuracy</a:t>
            </a:r>
            <a:r>
              <a:rPr lang="en"/>
              <a:t> or </a:t>
            </a:r>
            <a:r>
              <a:rPr b="1" lang="en"/>
              <a:t>fidelity</a:t>
            </a:r>
            <a:endParaRPr b="1"/>
          </a:p>
          <a:p>
            <a:pPr indent="-342900" lvl="0" marL="457200" rtl="0" algn="l">
              <a:spcBef>
                <a:spcPts val="0"/>
              </a:spcBef>
              <a:spcAft>
                <a:spcPts val="0"/>
              </a:spcAft>
              <a:buSzPts val="1800"/>
              <a:buChar char="●"/>
            </a:pPr>
            <a:r>
              <a:rPr lang="en"/>
              <a:t>Early work</a:t>
            </a:r>
            <a:r>
              <a:rPr lang="en"/>
              <a:t> computed </a:t>
            </a:r>
            <a:r>
              <a:rPr b="1" lang="en"/>
              <a:t>gradients</a:t>
            </a:r>
            <a:r>
              <a:rPr lang="en"/>
              <a:t> of </a:t>
            </a:r>
            <a:r>
              <a:rPr b="1" lang="en"/>
              <a:t>ReLU-based</a:t>
            </a:r>
            <a:r>
              <a:rPr lang="en"/>
              <a:t> neural networks to recreate model weights</a:t>
            </a:r>
            <a:endParaRPr/>
          </a:p>
          <a:p>
            <a:pPr indent="-342900" lvl="0" marL="457200" rtl="0" algn="l">
              <a:spcBef>
                <a:spcPts val="0"/>
              </a:spcBef>
              <a:spcAft>
                <a:spcPts val="0"/>
              </a:spcAft>
              <a:buSzPts val="1800"/>
              <a:buChar char="●"/>
            </a:pPr>
            <a:r>
              <a:rPr lang="en"/>
              <a:t>Production quality LLMs are too </a:t>
            </a:r>
            <a:r>
              <a:rPr b="1" lang="en"/>
              <a:t>big</a:t>
            </a:r>
            <a:r>
              <a:rPr lang="en"/>
              <a:t>, </a:t>
            </a:r>
            <a:r>
              <a:rPr b="1" lang="en"/>
              <a:t>complex</a:t>
            </a:r>
            <a:r>
              <a:rPr lang="en"/>
              <a:t>, and </a:t>
            </a:r>
            <a:r>
              <a:rPr b="1" lang="en"/>
              <a:t>secure</a:t>
            </a:r>
            <a:endParaRPr b="1"/>
          </a:p>
          <a:p>
            <a:pPr indent="-342900" lvl="0" marL="457200" rtl="0" algn="l">
              <a:spcBef>
                <a:spcPts val="0"/>
              </a:spcBef>
              <a:spcAft>
                <a:spcPts val="0"/>
              </a:spcAft>
              <a:buSzPts val="1800"/>
              <a:buChar char="●"/>
            </a:pPr>
            <a:r>
              <a:rPr lang="en"/>
              <a:t>Recent work demonstrates stealing </a:t>
            </a:r>
            <a:r>
              <a:rPr b="1" lang="en"/>
              <a:t>final layer</a:t>
            </a:r>
            <a:r>
              <a:rPr lang="en"/>
              <a:t> of models with public pretrained encoder layer</a:t>
            </a:r>
            <a:endParaRPr/>
          </a:p>
        </p:txBody>
      </p:sp>
      <p:pic>
        <p:nvPicPr>
          <p:cNvPr id="109" name="Google Shape;109;p18"/>
          <p:cNvPicPr preferRelativeResize="0"/>
          <p:nvPr/>
        </p:nvPicPr>
        <p:blipFill>
          <a:blip r:embed="rId3">
            <a:alphaModFix/>
          </a:blip>
          <a:stretch>
            <a:fillRect/>
          </a:stretch>
        </p:blipFill>
        <p:spPr>
          <a:xfrm>
            <a:off x="4866600" y="1717325"/>
            <a:ext cx="3659151" cy="1708850"/>
          </a:xfrm>
          <a:prstGeom prst="rect">
            <a:avLst/>
          </a:prstGeom>
          <a:noFill/>
          <a:ln>
            <a:noFill/>
          </a:ln>
        </p:spPr>
      </p:pic>
      <p:sp>
        <p:nvSpPr>
          <p:cNvPr id="110" name="Google Shape;110;p18"/>
          <p:cNvSpPr txBox="1"/>
          <p:nvPr/>
        </p:nvSpPr>
        <p:spPr>
          <a:xfrm>
            <a:off x="3887650" y="4785925"/>
            <a:ext cx="520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Carlini, Nicholas, et al. "Stealing part of a production language model." </a:t>
            </a:r>
            <a:r>
              <a:rPr i="1" lang="en" sz="800">
                <a:solidFill>
                  <a:srgbClr val="222222"/>
                </a:solidFill>
                <a:highlight>
                  <a:srgbClr val="FFFFFF"/>
                </a:highlight>
              </a:rPr>
              <a:t>arXiv preprint arXiv:2403.06634</a:t>
            </a:r>
            <a:r>
              <a:rPr lang="en" sz="800">
                <a:solidFill>
                  <a:srgbClr val="222222"/>
                </a:solidFill>
                <a:highlight>
                  <a:srgbClr val="FFFFFF"/>
                </a:highlight>
              </a:rPr>
              <a:t> (2024).</a:t>
            </a:r>
            <a:endParaRPr sz="16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Meet the team</a:t>
            </a:r>
            <a:endParaRPr/>
          </a:p>
        </p:txBody>
      </p:sp>
      <p:pic>
        <p:nvPicPr>
          <p:cNvPr id="116" name="Google Shape;116;p19"/>
          <p:cNvPicPr preferRelativeResize="0"/>
          <p:nvPr/>
        </p:nvPicPr>
        <p:blipFill>
          <a:blip r:embed="rId3">
            <a:alphaModFix/>
          </a:blip>
          <a:stretch>
            <a:fillRect/>
          </a:stretch>
        </p:blipFill>
        <p:spPr>
          <a:xfrm>
            <a:off x="482100" y="1417350"/>
            <a:ext cx="1919637" cy="2419350"/>
          </a:xfrm>
          <a:prstGeom prst="rect">
            <a:avLst/>
          </a:prstGeom>
          <a:noFill/>
          <a:ln>
            <a:noFill/>
          </a:ln>
        </p:spPr>
      </p:pic>
      <p:sp>
        <p:nvSpPr>
          <p:cNvPr id="117" name="Google Shape;117;p19"/>
          <p:cNvSpPr txBox="1"/>
          <p:nvPr/>
        </p:nvSpPr>
        <p:spPr>
          <a:xfrm>
            <a:off x="509813" y="3943900"/>
            <a:ext cx="1864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The mastermind</a:t>
            </a:r>
            <a:endParaRPr sz="1800">
              <a:solidFill>
                <a:schemeClr val="dk2"/>
              </a:solidFill>
            </a:endParaRPr>
          </a:p>
        </p:txBody>
      </p:sp>
      <p:pic>
        <p:nvPicPr>
          <p:cNvPr id="118" name="Google Shape;118;p19"/>
          <p:cNvPicPr preferRelativeResize="0"/>
          <p:nvPr/>
        </p:nvPicPr>
        <p:blipFill>
          <a:blip r:embed="rId4">
            <a:alphaModFix/>
          </a:blip>
          <a:stretch>
            <a:fillRect/>
          </a:stretch>
        </p:blipFill>
        <p:spPr>
          <a:xfrm>
            <a:off x="3038118" y="1650688"/>
            <a:ext cx="2189074" cy="1952675"/>
          </a:xfrm>
          <a:prstGeom prst="rect">
            <a:avLst/>
          </a:prstGeom>
          <a:noFill/>
          <a:ln>
            <a:noFill/>
          </a:ln>
        </p:spPr>
      </p:pic>
      <p:sp>
        <p:nvSpPr>
          <p:cNvPr id="119" name="Google Shape;119;p19"/>
          <p:cNvSpPr txBox="1"/>
          <p:nvPr/>
        </p:nvSpPr>
        <p:spPr>
          <a:xfrm>
            <a:off x="3436950" y="3943900"/>
            <a:ext cx="1864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The hacker</a:t>
            </a:r>
            <a:endParaRPr sz="1800">
              <a:solidFill>
                <a:schemeClr val="dk2"/>
              </a:solidFill>
            </a:endParaRPr>
          </a:p>
        </p:txBody>
      </p:sp>
      <p:pic>
        <p:nvPicPr>
          <p:cNvPr id="120" name="Google Shape;120;p19"/>
          <p:cNvPicPr preferRelativeResize="0"/>
          <p:nvPr/>
        </p:nvPicPr>
        <p:blipFill>
          <a:blip r:embed="rId5">
            <a:alphaModFix/>
          </a:blip>
          <a:stretch>
            <a:fillRect/>
          </a:stretch>
        </p:blipFill>
        <p:spPr>
          <a:xfrm>
            <a:off x="5508475" y="1780250"/>
            <a:ext cx="3267701" cy="1566700"/>
          </a:xfrm>
          <a:prstGeom prst="rect">
            <a:avLst/>
          </a:prstGeom>
          <a:noFill/>
          <a:ln>
            <a:noFill/>
          </a:ln>
        </p:spPr>
      </p:pic>
      <p:sp>
        <p:nvSpPr>
          <p:cNvPr id="121" name="Google Shape;121;p19"/>
          <p:cNvSpPr txBox="1"/>
          <p:nvPr/>
        </p:nvSpPr>
        <p:spPr>
          <a:xfrm>
            <a:off x="6364075" y="3943900"/>
            <a:ext cx="2536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The secret agent</a:t>
            </a:r>
            <a:endParaRPr sz="1800">
              <a:solidFill>
                <a:schemeClr val="dk2"/>
              </a:solidFill>
            </a:endParaRPr>
          </a:p>
        </p:txBody>
      </p:sp>
      <p:sp>
        <p:nvSpPr>
          <p:cNvPr id="122" name="Google Shape;122;p19"/>
          <p:cNvSpPr txBox="1"/>
          <p:nvPr/>
        </p:nvSpPr>
        <p:spPr>
          <a:xfrm>
            <a:off x="3687075" y="2249963"/>
            <a:ext cx="706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SVD</a:t>
            </a:r>
            <a:endParaRPr sz="1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Matrix rank</a:t>
            </a:r>
            <a:endParaRPr/>
          </a:p>
        </p:txBody>
      </p:sp>
      <p:sp>
        <p:nvSpPr>
          <p:cNvPr id="128" name="Google Shape;128;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Number of l</a:t>
            </a:r>
            <a:r>
              <a:rPr b="1" lang="en"/>
              <a:t>inearly independent rows</a:t>
            </a:r>
            <a:r>
              <a:rPr lang="en"/>
              <a:t> or </a:t>
            </a:r>
            <a:r>
              <a:rPr b="1" lang="en"/>
              <a:t>columns</a:t>
            </a:r>
            <a:endParaRPr b="1"/>
          </a:p>
          <a:p>
            <a:pPr indent="0" lvl="0" marL="0" rtl="0" algn="l">
              <a:spcBef>
                <a:spcPts val="1200"/>
              </a:spcBef>
              <a:spcAft>
                <a:spcPts val="0"/>
              </a:spcAft>
              <a:buNone/>
            </a:pPr>
            <a:r>
              <a:rPr lang="en"/>
              <a:t>Dimension of the </a:t>
            </a:r>
            <a:r>
              <a:rPr b="1" lang="en"/>
              <a:t>vector space</a:t>
            </a:r>
            <a:r>
              <a:rPr lang="en"/>
              <a:t> of its rows or columns</a:t>
            </a:r>
            <a:endParaRPr/>
          </a:p>
          <a:p>
            <a:pPr indent="0" lvl="0" marL="0" rtl="0" algn="l">
              <a:spcBef>
                <a:spcPts val="1200"/>
              </a:spcBef>
              <a:spcAft>
                <a:spcPts val="1200"/>
              </a:spcAft>
              <a:buNone/>
            </a:pPr>
            <a:r>
              <a:rPr lang="en"/>
              <a:t>Rank can be </a:t>
            </a:r>
            <a:r>
              <a:rPr b="1" lang="en"/>
              <a:t>less</a:t>
            </a:r>
            <a:r>
              <a:rPr lang="en"/>
              <a:t> than the matrix </a:t>
            </a:r>
            <a:r>
              <a:rPr b="1" lang="en"/>
              <a:t>dimension</a:t>
            </a:r>
            <a:endParaRPr b="1"/>
          </a:p>
        </p:txBody>
      </p:sp>
      <p:pic>
        <p:nvPicPr>
          <p:cNvPr id="129" name="Google Shape;129;p20"/>
          <p:cNvPicPr preferRelativeResize="0"/>
          <p:nvPr/>
        </p:nvPicPr>
        <p:blipFill>
          <a:blip r:embed="rId3">
            <a:alphaModFix/>
          </a:blip>
          <a:stretch>
            <a:fillRect/>
          </a:stretch>
        </p:blipFill>
        <p:spPr>
          <a:xfrm>
            <a:off x="674225" y="2833450"/>
            <a:ext cx="2019300" cy="1695450"/>
          </a:xfrm>
          <a:prstGeom prst="rect">
            <a:avLst/>
          </a:prstGeom>
          <a:noFill/>
          <a:ln>
            <a:noFill/>
          </a:ln>
        </p:spPr>
      </p:pic>
      <p:sp>
        <p:nvSpPr>
          <p:cNvPr id="130" name="Google Shape;130;p20"/>
          <p:cNvSpPr txBox="1"/>
          <p:nvPr/>
        </p:nvSpPr>
        <p:spPr>
          <a:xfrm>
            <a:off x="3036775" y="3034675"/>
            <a:ext cx="4153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Rank = 2</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Column 3 == column 1 + column 2</a:t>
            </a:r>
            <a:endParaRPr sz="1800">
              <a:solidFill>
                <a:schemeClr val="dk2"/>
              </a:solidFill>
            </a:endParaRPr>
          </a:p>
          <a:p>
            <a:pPr indent="0" lvl="0" marL="0" rtl="0" algn="l">
              <a:spcBef>
                <a:spcPts val="0"/>
              </a:spcBef>
              <a:spcAft>
                <a:spcPts val="0"/>
              </a:spcAft>
              <a:buNone/>
            </a:pPr>
            <a:r>
              <a:rPr lang="en" sz="1800">
                <a:solidFill>
                  <a:schemeClr val="dk2"/>
                </a:solidFill>
              </a:rPr>
              <a:t>Row 2 == row 3</a:t>
            </a:r>
            <a:endParaRPr sz="1800">
              <a:solidFill>
                <a:schemeClr val="dk2"/>
              </a:solidFill>
            </a:endParaRPr>
          </a:p>
        </p:txBody>
      </p:sp>
      <p:pic>
        <p:nvPicPr>
          <p:cNvPr id="131" name="Google Shape;131;p20"/>
          <p:cNvPicPr preferRelativeResize="0"/>
          <p:nvPr/>
        </p:nvPicPr>
        <p:blipFill>
          <a:blip r:embed="rId4">
            <a:alphaModFix/>
          </a:blip>
          <a:stretch>
            <a:fillRect/>
          </a:stretch>
        </p:blipFill>
        <p:spPr>
          <a:xfrm rot="-5400000">
            <a:off x="5415875" y="1329026"/>
            <a:ext cx="4970849" cy="2485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txBox="1"/>
          <p:nvPr>
            <p:ph type="title"/>
          </p:nvPr>
        </p:nvSpPr>
        <p:spPr>
          <a:xfrm>
            <a:off x="311700" y="445025"/>
            <a:ext cx="7154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Singular Value Decomposition (SVD) </a:t>
            </a:r>
            <a:endParaRPr/>
          </a:p>
        </p:txBody>
      </p:sp>
      <p:pic>
        <p:nvPicPr>
          <p:cNvPr id="137" name="Google Shape;137;p21"/>
          <p:cNvPicPr preferRelativeResize="0"/>
          <p:nvPr/>
        </p:nvPicPr>
        <p:blipFill>
          <a:blip r:embed="rId3">
            <a:alphaModFix/>
          </a:blip>
          <a:stretch>
            <a:fillRect/>
          </a:stretch>
        </p:blipFill>
        <p:spPr>
          <a:xfrm>
            <a:off x="518075" y="1496300"/>
            <a:ext cx="3368125" cy="3020250"/>
          </a:xfrm>
          <a:prstGeom prst="rect">
            <a:avLst/>
          </a:prstGeom>
          <a:noFill/>
          <a:ln>
            <a:noFill/>
          </a:ln>
        </p:spPr>
      </p:pic>
      <p:sp>
        <p:nvSpPr>
          <p:cNvPr id="138" name="Google Shape;138;p21"/>
          <p:cNvSpPr/>
          <p:nvPr/>
        </p:nvSpPr>
        <p:spPr>
          <a:xfrm>
            <a:off x="1528400" y="1724150"/>
            <a:ext cx="837900" cy="330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9" name="Google Shape;139;p21"/>
          <p:cNvSpPr/>
          <p:nvPr/>
        </p:nvSpPr>
        <p:spPr>
          <a:xfrm>
            <a:off x="1528500" y="3375950"/>
            <a:ext cx="837900" cy="397800"/>
          </a:xfrm>
          <a:prstGeom prst="rect">
            <a:avLst/>
          </a:prstGeom>
          <a:no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155CC"/>
              </a:solidFill>
            </a:endParaRPr>
          </a:p>
        </p:txBody>
      </p:sp>
      <p:sp>
        <p:nvSpPr>
          <p:cNvPr id="140" name="Google Shape;140;p21"/>
          <p:cNvSpPr/>
          <p:nvPr/>
        </p:nvSpPr>
        <p:spPr>
          <a:xfrm rot="-5400000">
            <a:off x="688650" y="2573050"/>
            <a:ext cx="793200" cy="4584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 name="Google Shape;141;p21"/>
          <p:cNvSpPr/>
          <p:nvPr/>
        </p:nvSpPr>
        <p:spPr>
          <a:xfrm rot="-5400000">
            <a:off x="2791650" y="2597825"/>
            <a:ext cx="855000" cy="409800"/>
          </a:xfrm>
          <a:prstGeom prst="rect">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2" name="Google Shape;142;p21"/>
          <p:cNvSpPr txBox="1"/>
          <p:nvPr/>
        </p:nvSpPr>
        <p:spPr>
          <a:xfrm>
            <a:off x="4653575" y="1229875"/>
            <a:ext cx="3617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2"/>
                </a:solidFill>
              </a:rPr>
              <a:t>Matrices</a:t>
            </a:r>
            <a:r>
              <a:rPr lang="en" sz="1800">
                <a:solidFill>
                  <a:schemeClr val="dk2"/>
                </a:solidFill>
              </a:rPr>
              <a:t> can be thought of as </a:t>
            </a:r>
            <a:r>
              <a:rPr b="1" lang="en" sz="1800">
                <a:solidFill>
                  <a:srgbClr val="FF0000"/>
                </a:solidFill>
              </a:rPr>
              <a:t>transformations</a:t>
            </a:r>
            <a:endParaRPr sz="1800">
              <a:solidFill>
                <a:schemeClr val="dk2"/>
              </a:solidFill>
            </a:endParaRPr>
          </a:p>
        </p:txBody>
      </p:sp>
      <p:sp>
        <p:nvSpPr>
          <p:cNvPr id="143" name="Google Shape;143;p21"/>
          <p:cNvSpPr txBox="1"/>
          <p:nvPr/>
        </p:nvSpPr>
        <p:spPr>
          <a:xfrm>
            <a:off x="4690175" y="3576125"/>
            <a:ext cx="3617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800">
                <a:solidFill>
                  <a:schemeClr val="dk2"/>
                </a:solidFill>
              </a:rPr>
              <a:t>SVD </a:t>
            </a:r>
            <a:r>
              <a:rPr b="1" lang="en" sz="1800">
                <a:solidFill>
                  <a:schemeClr val="dk2"/>
                </a:solidFill>
              </a:rPr>
              <a:t>breaks down</a:t>
            </a:r>
            <a:r>
              <a:rPr lang="en" sz="1800">
                <a:solidFill>
                  <a:schemeClr val="dk2"/>
                </a:solidFill>
              </a:rPr>
              <a:t> a matrix into these </a:t>
            </a:r>
            <a:r>
              <a:rPr b="1" lang="en" sz="1800">
                <a:solidFill>
                  <a:schemeClr val="dk2"/>
                </a:solidFill>
              </a:rPr>
              <a:t>3 components</a:t>
            </a:r>
            <a:endParaRPr sz="1800">
              <a:solidFill>
                <a:schemeClr val="dk2"/>
              </a:solidFill>
            </a:endParaRPr>
          </a:p>
        </p:txBody>
      </p:sp>
      <p:sp>
        <p:nvSpPr>
          <p:cNvPr id="144" name="Google Shape;144;p21"/>
          <p:cNvSpPr txBox="1"/>
          <p:nvPr/>
        </p:nvSpPr>
        <p:spPr>
          <a:xfrm>
            <a:off x="4690175" y="1968775"/>
            <a:ext cx="3543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800">
                <a:solidFill>
                  <a:schemeClr val="dk2"/>
                </a:solidFill>
              </a:rPr>
              <a:t>All matrix transformations are made of 3 components:</a:t>
            </a:r>
            <a:endParaRPr sz="1800">
              <a:solidFill>
                <a:schemeClr val="dk2"/>
              </a:solidFill>
            </a:endParaRPr>
          </a:p>
        </p:txBody>
      </p:sp>
      <p:sp>
        <p:nvSpPr>
          <p:cNvPr id="145" name="Google Shape;145;p21"/>
          <p:cNvSpPr txBox="1"/>
          <p:nvPr/>
        </p:nvSpPr>
        <p:spPr>
          <a:xfrm>
            <a:off x="4690175" y="2560325"/>
            <a:ext cx="43527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AutoNum type="arabicPeriod"/>
            </a:pPr>
            <a:r>
              <a:rPr lang="en" sz="1800">
                <a:solidFill>
                  <a:schemeClr val="dk2"/>
                </a:solidFill>
              </a:rPr>
              <a:t>a </a:t>
            </a:r>
            <a:r>
              <a:rPr b="1" lang="en" sz="1800">
                <a:solidFill>
                  <a:srgbClr val="6AA84F"/>
                </a:solidFill>
              </a:rPr>
              <a:t>rotation</a:t>
            </a:r>
            <a:endParaRPr sz="1800">
              <a:solidFill>
                <a:srgbClr val="6AA84F"/>
              </a:solidFill>
            </a:endParaRPr>
          </a:p>
          <a:p>
            <a:pPr indent="-342900" lvl="0" marL="457200" rtl="0" algn="l">
              <a:spcBef>
                <a:spcPts val="0"/>
              </a:spcBef>
              <a:spcAft>
                <a:spcPts val="0"/>
              </a:spcAft>
              <a:buClr>
                <a:schemeClr val="dk2"/>
              </a:buClr>
              <a:buSzPts val="1800"/>
              <a:buAutoNum type="arabicPeriod"/>
            </a:pPr>
            <a:r>
              <a:rPr lang="en" sz="1800">
                <a:solidFill>
                  <a:schemeClr val="dk2"/>
                </a:solidFill>
              </a:rPr>
              <a:t>a </a:t>
            </a:r>
            <a:r>
              <a:rPr b="1" lang="en" sz="1800">
                <a:solidFill>
                  <a:srgbClr val="1155CC"/>
                </a:solidFill>
              </a:rPr>
              <a:t>stretching</a:t>
            </a:r>
            <a:endParaRPr sz="1800">
              <a:solidFill>
                <a:srgbClr val="1155CC"/>
              </a:solidFill>
            </a:endParaRPr>
          </a:p>
          <a:p>
            <a:pPr indent="-342900" lvl="0" marL="457200" rtl="0" algn="l">
              <a:spcBef>
                <a:spcPts val="0"/>
              </a:spcBef>
              <a:spcAft>
                <a:spcPts val="0"/>
              </a:spcAft>
              <a:buClr>
                <a:schemeClr val="dk2"/>
              </a:buClr>
              <a:buSzPts val="1800"/>
              <a:buAutoNum type="arabicPeriod"/>
            </a:pPr>
            <a:r>
              <a:rPr lang="en" sz="1800">
                <a:solidFill>
                  <a:schemeClr val="dk2"/>
                </a:solidFill>
              </a:rPr>
              <a:t>another </a:t>
            </a:r>
            <a:r>
              <a:rPr b="1" lang="en" sz="1800">
                <a:solidFill>
                  <a:srgbClr val="9900FF"/>
                </a:solidFill>
              </a:rPr>
              <a:t>rotation</a:t>
            </a:r>
            <a:endParaRPr sz="18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