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Lst>
  <p:sldSz cy="5143500" cx="9144000"/>
  <p:notesSz cx="6858000" cy="9144000"/>
  <p:embeddedFontLst>
    <p:embeddedFont>
      <p:font typeface="Roboto Black"/>
      <p:bold r:id="rId35"/>
      <p:boldItalic r:id="rId36"/>
    </p:embeddedFont>
    <p:embeddedFont>
      <p:font typeface="Roboto"/>
      <p:regular r:id="rId37"/>
      <p:bold r:id="rId38"/>
      <p:italic r:id="rId39"/>
      <p:boldItalic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oboto-boldItalic.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font" Target="fonts/RobotoBlack-bold.fntdata"/><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font" Target="fonts/Roboto-regular.fntdata"/><Relationship Id="rId14" Type="http://schemas.openxmlformats.org/officeDocument/2006/relationships/slide" Target="slides/slide9.xml"/><Relationship Id="rId36" Type="http://schemas.openxmlformats.org/officeDocument/2006/relationships/font" Target="fonts/RobotoBlack-boldItalic.fntdata"/><Relationship Id="rId17" Type="http://schemas.openxmlformats.org/officeDocument/2006/relationships/slide" Target="slides/slide12.xml"/><Relationship Id="rId39" Type="http://schemas.openxmlformats.org/officeDocument/2006/relationships/font" Target="fonts/Roboto-italic.fntdata"/><Relationship Id="rId16" Type="http://schemas.openxmlformats.org/officeDocument/2006/relationships/slide" Target="slides/slide11.xml"/><Relationship Id="rId38" Type="http://schemas.openxmlformats.org/officeDocument/2006/relationships/font" Target="fonts/Roboto-bold.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30caaaec53d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30caaaec53d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500">
                <a:solidFill>
                  <a:schemeClr val="dk1"/>
                </a:solidFill>
              </a:rPr>
              <a:t>Can we build an agent that can quickly adapt and generalize to a new task or environment at the test time?</a:t>
            </a:r>
            <a:endParaRPr sz="1500">
              <a:solidFill>
                <a:schemeClr val="dk1"/>
              </a:solidFill>
            </a:endParaRPr>
          </a:p>
          <a:p>
            <a:pPr indent="0" lvl="0" marL="0" rtl="0" algn="l">
              <a:lnSpc>
                <a:spcPct val="150000"/>
              </a:lnSpc>
              <a:spcBef>
                <a:spcPts val="0"/>
              </a:spcBef>
              <a:spcAft>
                <a:spcPts val="0"/>
              </a:spcAft>
              <a:buClr>
                <a:schemeClr val="dk1"/>
              </a:buClr>
              <a:buSzPts val="1100"/>
              <a:buFont typeface="Arial"/>
              <a:buNone/>
            </a:pPr>
            <a:r>
              <a:rPr lang="en" sz="1500">
                <a:solidFill>
                  <a:schemeClr val="dk1"/>
                </a:solidFill>
              </a:rPr>
              <a:t>Can we find a way to make agents learn continually from interacting and observing world changes? </a:t>
            </a:r>
            <a:endParaRPr sz="1500">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312d415ee82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312d415ee82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313da726ae0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313da726ae0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3135655c3a1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3135655c3a1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3135655c3a1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3135655c3a1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312d415ee82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312d415ee82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31373e2b10d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31373e2b10d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31373e2b10d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31373e2b10d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31373e2b10d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31373e2b10d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31373e2b10d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31373e2b10d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312d415ee8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312d415ee8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31373e2b10d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31373e2b10d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31373e2b10d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31373e2b10d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31373e2b10d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31373e2b10d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31373e2b10d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31373e2b10d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31373e2b10d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31373e2b10d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31373e2b10d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31373e2b10d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31373e2b10d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31373e2b10d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313fceb070b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8" name="Google Shape;348;g313fceb070b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Anything that can be viewed as perceiving its environment through sensors and acting upon that environment through actuators.</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313fceb070b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313fceb070b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Anything that can be viewed as perceiving its environment through sensors and acting upon that environment through actuators.</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3008763b8fa_0_3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3008763b8fa_0_3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3135655c3a1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3135655c3a1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Anything that can be viewed as perceiving its environment through sensors and acting upon that environment through actuators.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312d415ee82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312d415ee82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312d415ee82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312d415ee82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312d415ee82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312d415ee82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ka·thowd</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3135655c3a1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3135655c3a1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313a2e5b14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313a2e5b14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rPr>
              <a:t>While large language models (LLMs) have demonstrated impressive performance across tasks in language understanding and interactive decision making, their abilities for reasoning (e.g. chain-of-thought prompting) and acting (e.g. action plan generation) have primarily been studied as separate topics.</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3135655c3a1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3135655c3a1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rPr>
              <a:t>For example, a specific insight such as "In the next trial, I will go to desk 1 and find the lamp" (Shinn et al., 2023) may have limited value (or even hurt) for a different environment or task.</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flipH="1">
            <a:off x="8246400" y="4245925"/>
            <a:ext cx="897600" cy="897600"/>
          </a:xfrm>
          <a:prstGeom prst="rtTriangl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flipH="1">
            <a:off x="8246400" y="4245875"/>
            <a:ext cx="897600" cy="897600"/>
          </a:xfrm>
          <a:prstGeom prst="round1Rect">
            <a:avLst>
              <a:gd fmla="val 16667" name="adj"/>
            </a:avLst>
          </a:prstGeom>
          <a:solidFill>
            <a:schemeClr val="lt1">
              <a:alpha val="6808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txBox="1"/>
          <p:nvPr>
            <p:ph type="ctrTitle"/>
          </p:nvPr>
        </p:nvSpPr>
        <p:spPr>
          <a:xfrm>
            <a:off x="390525" y="1819275"/>
            <a:ext cx="8222100" cy="933600"/>
          </a:xfrm>
          <a:prstGeom prst="rect">
            <a:avLst/>
          </a:prstGeom>
        </p:spPr>
        <p:txBody>
          <a:bodyPr anchorCtr="0" anchor="b"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3" name="Google Shape;13;p2"/>
          <p:cNvSpPr txBox="1"/>
          <p:nvPr>
            <p:ph idx="1" type="subTitle"/>
          </p:nvPr>
        </p:nvSpPr>
        <p:spPr>
          <a:xfrm>
            <a:off x="390525" y="2789130"/>
            <a:ext cx="8222100" cy="4329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p:txBody>
      </p:sp>
      <p:sp>
        <p:nvSpPr>
          <p:cNvPr id="14" name="Google Shape;14;p2"/>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7" name="Shape 57"/>
        <p:cNvGrpSpPr/>
        <p:nvPr/>
      </p:nvGrpSpPr>
      <p:grpSpPr>
        <a:xfrm>
          <a:off x="0" y="0"/>
          <a:ext cx="0" cy="0"/>
          <a:chOff x="0" y="0"/>
          <a:chExt cx="0" cy="0"/>
        </a:xfrm>
      </p:grpSpPr>
      <p:sp>
        <p:nvSpPr>
          <p:cNvPr id="58" name="Google Shape;58;p11"/>
          <p:cNvSpPr txBox="1"/>
          <p:nvPr>
            <p:ph hasCustomPrompt="1" type="title"/>
          </p:nvPr>
        </p:nvSpPr>
        <p:spPr>
          <a:xfrm>
            <a:off x="475500" y="1258525"/>
            <a:ext cx="82221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chemeClr val="dk2"/>
              </a:buClr>
              <a:buSzPts val="12000"/>
              <a:buNone/>
              <a:defRPr sz="12000">
                <a:solidFill>
                  <a:schemeClr val="dk2"/>
                </a:solidFill>
              </a:defRPr>
            </a:lvl1pPr>
            <a:lvl2pPr lvl="1" rtl="0" algn="ctr">
              <a:spcBef>
                <a:spcPts val="0"/>
              </a:spcBef>
              <a:spcAft>
                <a:spcPts val="0"/>
              </a:spcAft>
              <a:buClr>
                <a:schemeClr val="dk2"/>
              </a:buClr>
              <a:buSzPts val="12000"/>
              <a:buNone/>
              <a:defRPr sz="12000">
                <a:solidFill>
                  <a:schemeClr val="dk2"/>
                </a:solidFill>
              </a:defRPr>
            </a:lvl2pPr>
            <a:lvl3pPr lvl="2" rtl="0" algn="ctr">
              <a:spcBef>
                <a:spcPts val="0"/>
              </a:spcBef>
              <a:spcAft>
                <a:spcPts val="0"/>
              </a:spcAft>
              <a:buClr>
                <a:schemeClr val="dk2"/>
              </a:buClr>
              <a:buSzPts val="12000"/>
              <a:buNone/>
              <a:defRPr sz="12000">
                <a:solidFill>
                  <a:schemeClr val="dk2"/>
                </a:solidFill>
              </a:defRPr>
            </a:lvl3pPr>
            <a:lvl4pPr lvl="3" rtl="0" algn="ctr">
              <a:spcBef>
                <a:spcPts val="0"/>
              </a:spcBef>
              <a:spcAft>
                <a:spcPts val="0"/>
              </a:spcAft>
              <a:buClr>
                <a:schemeClr val="dk2"/>
              </a:buClr>
              <a:buSzPts val="12000"/>
              <a:buNone/>
              <a:defRPr sz="12000">
                <a:solidFill>
                  <a:schemeClr val="dk2"/>
                </a:solidFill>
              </a:defRPr>
            </a:lvl4pPr>
            <a:lvl5pPr lvl="4" rtl="0" algn="ctr">
              <a:spcBef>
                <a:spcPts val="0"/>
              </a:spcBef>
              <a:spcAft>
                <a:spcPts val="0"/>
              </a:spcAft>
              <a:buClr>
                <a:schemeClr val="dk2"/>
              </a:buClr>
              <a:buSzPts val="12000"/>
              <a:buNone/>
              <a:defRPr sz="12000">
                <a:solidFill>
                  <a:schemeClr val="dk2"/>
                </a:solidFill>
              </a:defRPr>
            </a:lvl5pPr>
            <a:lvl6pPr lvl="5" rtl="0" algn="ctr">
              <a:spcBef>
                <a:spcPts val="0"/>
              </a:spcBef>
              <a:spcAft>
                <a:spcPts val="0"/>
              </a:spcAft>
              <a:buClr>
                <a:schemeClr val="dk2"/>
              </a:buClr>
              <a:buSzPts val="12000"/>
              <a:buNone/>
              <a:defRPr sz="12000">
                <a:solidFill>
                  <a:schemeClr val="dk2"/>
                </a:solidFill>
              </a:defRPr>
            </a:lvl6pPr>
            <a:lvl7pPr lvl="6" rtl="0" algn="ctr">
              <a:spcBef>
                <a:spcPts val="0"/>
              </a:spcBef>
              <a:spcAft>
                <a:spcPts val="0"/>
              </a:spcAft>
              <a:buClr>
                <a:schemeClr val="dk2"/>
              </a:buClr>
              <a:buSzPts val="12000"/>
              <a:buNone/>
              <a:defRPr sz="12000">
                <a:solidFill>
                  <a:schemeClr val="dk2"/>
                </a:solidFill>
              </a:defRPr>
            </a:lvl7pPr>
            <a:lvl8pPr lvl="7" rtl="0" algn="ctr">
              <a:spcBef>
                <a:spcPts val="0"/>
              </a:spcBef>
              <a:spcAft>
                <a:spcPts val="0"/>
              </a:spcAft>
              <a:buClr>
                <a:schemeClr val="dk2"/>
              </a:buClr>
              <a:buSzPts val="12000"/>
              <a:buNone/>
              <a:defRPr sz="12000">
                <a:solidFill>
                  <a:schemeClr val="dk2"/>
                </a:solidFill>
              </a:defRPr>
            </a:lvl8pPr>
            <a:lvl9pPr lvl="8" rtl="0" algn="ctr">
              <a:spcBef>
                <a:spcPts val="0"/>
              </a:spcBef>
              <a:spcAft>
                <a:spcPts val="0"/>
              </a:spcAft>
              <a:buClr>
                <a:schemeClr val="dk2"/>
              </a:buClr>
              <a:buSzPts val="12000"/>
              <a:buNone/>
              <a:defRPr sz="12000">
                <a:solidFill>
                  <a:schemeClr val="dk2"/>
                </a:solidFill>
              </a:defRPr>
            </a:lvl9pPr>
          </a:lstStyle>
          <a:p>
            <a:r>
              <a:t>xx%</a:t>
            </a:r>
          </a:p>
        </p:txBody>
      </p:sp>
      <p:sp>
        <p:nvSpPr>
          <p:cNvPr id="59" name="Google Shape;59;p11"/>
          <p:cNvSpPr txBox="1"/>
          <p:nvPr>
            <p:ph idx="1" type="body"/>
          </p:nvPr>
        </p:nvSpPr>
        <p:spPr>
          <a:xfrm>
            <a:off x="475500" y="3304625"/>
            <a:ext cx="82221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60" name="Google Shape;60;p11"/>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1" name="Shape 61"/>
        <p:cNvGrpSpPr/>
        <p:nvPr/>
      </p:nvGrpSpPr>
      <p:grpSpPr>
        <a:xfrm>
          <a:off x="0" y="0"/>
          <a:ext cx="0" cy="0"/>
          <a:chOff x="0" y="0"/>
          <a:chExt cx="0" cy="0"/>
        </a:xfrm>
      </p:grpSpPr>
      <p:sp>
        <p:nvSpPr>
          <p:cNvPr id="62" name="Google Shape;62;p12"/>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3"/>
          <p:cNvSpPr txBox="1"/>
          <p:nvPr>
            <p:ph type="title"/>
          </p:nvPr>
        </p:nvSpPr>
        <p:spPr>
          <a:xfrm>
            <a:off x="460950" y="2065350"/>
            <a:ext cx="8222100" cy="1012800"/>
          </a:xfrm>
          <a:prstGeom prst="rect">
            <a:avLst/>
          </a:prstGeom>
        </p:spPr>
        <p:txBody>
          <a:bodyPr anchorCtr="0" anchor="ctr" bIns="91425" lIns="91425" spcFirstLastPara="1" rIns="91425" wrap="square" tIns="91425">
            <a:norm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p:txBody>
      </p:sp>
      <p:sp>
        <p:nvSpPr>
          <p:cNvPr id="17" name="Google Shape;17;p3"/>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4"/>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4"/>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4"/>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22" name="Google Shape;22;p4"/>
          <p:cNvSpPr txBox="1"/>
          <p:nvPr>
            <p:ph idx="1" type="body"/>
          </p:nvPr>
        </p:nvSpPr>
        <p:spPr>
          <a:xfrm>
            <a:off x="471900" y="1919075"/>
            <a:ext cx="8222100" cy="27102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Clr>
                <a:srgbClr val="000000"/>
              </a:buClr>
              <a:buSzPts val="1800"/>
              <a:buChar char="●"/>
              <a:defRPr>
                <a:solidFill>
                  <a:srgbClr val="000000"/>
                </a:solidFill>
              </a:defRPr>
            </a:lvl1pPr>
            <a:lvl2pPr indent="-317500" lvl="1" marL="914400" rtl="0">
              <a:spcBef>
                <a:spcPts val="0"/>
              </a:spcBef>
              <a:spcAft>
                <a:spcPts val="0"/>
              </a:spcAft>
              <a:buClr>
                <a:srgbClr val="000000"/>
              </a:buClr>
              <a:buSzPts val="1400"/>
              <a:buChar char="○"/>
              <a:defRPr>
                <a:solidFill>
                  <a:srgbClr val="000000"/>
                </a:solidFill>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3" name="Google Shape;23;p4"/>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5"/>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5"/>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28" name="Google Shape;28;p5"/>
          <p:cNvSpPr txBox="1"/>
          <p:nvPr>
            <p:ph idx="1" type="body"/>
          </p:nvPr>
        </p:nvSpPr>
        <p:spPr>
          <a:xfrm>
            <a:off x="471900" y="1919075"/>
            <a:ext cx="3999900" cy="27102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Clr>
                <a:srgbClr val="000000"/>
              </a:buClr>
              <a:buSzPts val="1400"/>
              <a:buChar char="●"/>
              <a:defRPr sz="1400">
                <a:solidFill>
                  <a:srgbClr val="000000"/>
                </a:solidFill>
              </a:defRPr>
            </a:lvl1pPr>
            <a:lvl2pPr indent="-304800" lvl="1" marL="914400" rtl="0">
              <a:spcBef>
                <a:spcPts val="0"/>
              </a:spcBef>
              <a:spcAft>
                <a:spcPts val="0"/>
              </a:spcAft>
              <a:buClr>
                <a:srgbClr val="000000"/>
              </a:buClr>
              <a:buSzPts val="1200"/>
              <a:buChar char="○"/>
              <a:defRPr sz="1200">
                <a:solidFill>
                  <a:srgbClr val="000000"/>
                </a:solidFill>
              </a:defRPr>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9" name="Google Shape;29;p5"/>
          <p:cNvSpPr txBox="1"/>
          <p:nvPr>
            <p:ph idx="2" type="body"/>
          </p:nvPr>
        </p:nvSpPr>
        <p:spPr>
          <a:xfrm>
            <a:off x="4694250" y="1919075"/>
            <a:ext cx="3999900" cy="27102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Clr>
                <a:srgbClr val="000000"/>
              </a:buClr>
              <a:buSzPts val="1400"/>
              <a:buChar char="●"/>
              <a:defRPr sz="1400">
                <a:solidFill>
                  <a:srgbClr val="000000"/>
                </a:solidFill>
              </a:defRPr>
            </a:lvl1pPr>
            <a:lvl2pPr indent="-304800" lvl="1" marL="914400" rtl="0">
              <a:spcBef>
                <a:spcPts val="0"/>
              </a:spcBef>
              <a:spcAft>
                <a:spcPts val="0"/>
              </a:spcAft>
              <a:buClr>
                <a:srgbClr val="000000"/>
              </a:buClr>
              <a:buSzPts val="1200"/>
              <a:buChar char="○"/>
              <a:defRPr sz="1200">
                <a:solidFill>
                  <a:srgbClr val="000000"/>
                </a:solidFill>
              </a:defRPr>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0" name="Google Shape;30;p5"/>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p6"/>
          <p:cNvSpPr/>
          <p:nvPr/>
        </p:nvSpPr>
        <p:spPr>
          <a:xfrm flipH="1" rot="10800000">
            <a:off x="0" y="656400"/>
            <a:ext cx="9144000" cy="44871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6"/>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6"/>
          <p:cNvSpPr txBox="1"/>
          <p:nvPr>
            <p:ph type="title"/>
          </p:nvPr>
        </p:nvSpPr>
        <p:spPr>
          <a:xfrm>
            <a:off x="98250" y="16350"/>
            <a:ext cx="8826600" cy="602700"/>
          </a:xfrm>
          <a:prstGeom prst="rect">
            <a:avLst/>
          </a:prstGeom>
        </p:spPr>
        <p:txBody>
          <a:bodyPr anchorCtr="0" anchor="ctr" bIns="91425" lIns="91425" spcFirstLastPara="1" rIns="91425" wrap="square" tIns="91425">
            <a:norm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35" name="Google Shape;35;p6"/>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6" name="Shape 36"/>
        <p:cNvGrpSpPr/>
        <p:nvPr/>
      </p:nvGrpSpPr>
      <p:grpSpPr>
        <a:xfrm>
          <a:off x="0" y="0"/>
          <a:ext cx="0" cy="0"/>
          <a:chOff x="0" y="0"/>
          <a:chExt cx="0" cy="0"/>
        </a:xfrm>
      </p:grpSpPr>
      <p:sp>
        <p:nvSpPr>
          <p:cNvPr id="37" name="Google Shape;37;p7"/>
          <p:cNvSpPr txBox="1"/>
          <p:nvPr/>
        </p:nvSpPr>
        <p:spPr>
          <a:xfrm flipH="1" rot="10800000">
            <a:off x="3276600" y="25"/>
            <a:ext cx="58674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7"/>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7"/>
          <p:cNvSpPr txBox="1"/>
          <p:nvPr>
            <p:ph type="title"/>
          </p:nvPr>
        </p:nvSpPr>
        <p:spPr>
          <a:xfrm>
            <a:off x="226078" y="357800"/>
            <a:ext cx="2808000" cy="9534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40" name="Google Shape;40;p7"/>
          <p:cNvSpPr txBox="1"/>
          <p:nvPr>
            <p:ph idx="1" type="body"/>
          </p:nvPr>
        </p:nvSpPr>
        <p:spPr>
          <a:xfrm>
            <a:off x="226075" y="1465800"/>
            <a:ext cx="2808000" cy="31635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chemeClr val="lt1"/>
              </a:buClr>
              <a:buSzPts val="1200"/>
              <a:buChar char="●"/>
              <a:defRPr sz="1200">
                <a:solidFill>
                  <a:schemeClr val="lt1"/>
                </a:solidFill>
              </a:defRPr>
            </a:lvl1pPr>
            <a:lvl2pPr indent="-304800" lvl="1" marL="914400" rtl="0">
              <a:spcBef>
                <a:spcPts val="0"/>
              </a:spcBef>
              <a:spcAft>
                <a:spcPts val="0"/>
              </a:spcAft>
              <a:buClr>
                <a:schemeClr val="lt1"/>
              </a:buClr>
              <a:buSzPts val="1200"/>
              <a:buChar char="○"/>
              <a:defRPr sz="1200">
                <a:solidFill>
                  <a:schemeClr val="lt1"/>
                </a:solidFill>
              </a:defRPr>
            </a:lvl2pPr>
            <a:lvl3pPr indent="-304800" lvl="2" marL="1371600" rtl="0">
              <a:spcBef>
                <a:spcPts val="0"/>
              </a:spcBef>
              <a:spcAft>
                <a:spcPts val="0"/>
              </a:spcAft>
              <a:buClr>
                <a:schemeClr val="lt1"/>
              </a:buClr>
              <a:buSzPts val="1200"/>
              <a:buChar char="■"/>
              <a:defRPr sz="1200">
                <a:solidFill>
                  <a:schemeClr val="lt1"/>
                </a:solidFill>
              </a:defRPr>
            </a:lvl3pPr>
            <a:lvl4pPr indent="-304800" lvl="3" marL="1828800" rtl="0">
              <a:spcBef>
                <a:spcPts val="0"/>
              </a:spcBef>
              <a:spcAft>
                <a:spcPts val="0"/>
              </a:spcAft>
              <a:buClr>
                <a:schemeClr val="lt1"/>
              </a:buClr>
              <a:buSzPts val="1200"/>
              <a:buChar char="●"/>
              <a:defRPr sz="1200">
                <a:solidFill>
                  <a:schemeClr val="lt1"/>
                </a:solidFill>
              </a:defRPr>
            </a:lvl4pPr>
            <a:lvl5pPr indent="-304800" lvl="4" marL="2286000" rtl="0">
              <a:spcBef>
                <a:spcPts val="0"/>
              </a:spcBef>
              <a:spcAft>
                <a:spcPts val="0"/>
              </a:spcAft>
              <a:buClr>
                <a:schemeClr val="lt1"/>
              </a:buClr>
              <a:buSzPts val="1200"/>
              <a:buChar char="○"/>
              <a:defRPr sz="1200">
                <a:solidFill>
                  <a:schemeClr val="lt1"/>
                </a:solidFill>
              </a:defRPr>
            </a:lvl5pPr>
            <a:lvl6pPr indent="-304800" lvl="5" marL="2743200" rtl="0">
              <a:spcBef>
                <a:spcPts val="0"/>
              </a:spcBef>
              <a:spcAft>
                <a:spcPts val="0"/>
              </a:spcAft>
              <a:buClr>
                <a:schemeClr val="lt1"/>
              </a:buClr>
              <a:buSzPts val="1200"/>
              <a:buChar char="■"/>
              <a:defRPr sz="1200">
                <a:solidFill>
                  <a:schemeClr val="lt1"/>
                </a:solidFill>
              </a:defRPr>
            </a:lvl6pPr>
            <a:lvl7pPr indent="-304800" lvl="6" marL="3200400" rtl="0">
              <a:spcBef>
                <a:spcPts val="0"/>
              </a:spcBef>
              <a:spcAft>
                <a:spcPts val="0"/>
              </a:spcAft>
              <a:buClr>
                <a:schemeClr val="lt1"/>
              </a:buClr>
              <a:buSzPts val="1200"/>
              <a:buChar char="●"/>
              <a:defRPr sz="1200">
                <a:solidFill>
                  <a:schemeClr val="lt1"/>
                </a:solidFill>
              </a:defRPr>
            </a:lvl7pPr>
            <a:lvl8pPr indent="-304800" lvl="7" marL="3657600" rtl="0">
              <a:spcBef>
                <a:spcPts val="0"/>
              </a:spcBef>
              <a:spcAft>
                <a:spcPts val="0"/>
              </a:spcAft>
              <a:buClr>
                <a:schemeClr val="lt1"/>
              </a:buClr>
              <a:buSzPts val="1200"/>
              <a:buChar char="○"/>
              <a:defRPr sz="1200">
                <a:solidFill>
                  <a:schemeClr val="lt1"/>
                </a:solidFill>
              </a:defRPr>
            </a:lvl8pPr>
            <a:lvl9pPr indent="-304800" lvl="8" marL="4114800" rtl="0">
              <a:spcBef>
                <a:spcPts val="0"/>
              </a:spcBef>
              <a:spcAft>
                <a:spcPts val="0"/>
              </a:spcAft>
              <a:buClr>
                <a:schemeClr val="lt1"/>
              </a:buClr>
              <a:buSzPts val="1200"/>
              <a:buChar char="■"/>
              <a:defRPr sz="1200">
                <a:solidFill>
                  <a:schemeClr val="lt1"/>
                </a:solidFill>
              </a:defRPr>
            </a:lvl9pPr>
          </a:lstStyle>
          <a:p/>
        </p:txBody>
      </p:sp>
      <p:sp>
        <p:nvSpPr>
          <p:cNvPr id="41" name="Google Shape;41;p7"/>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2" name="Shape 42"/>
        <p:cNvGrpSpPr/>
        <p:nvPr/>
      </p:nvGrpSpPr>
      <p:grpSpPr>
        <a:xfrm>
          <a:off x="0" y="0"/>
          <a:ext cx="0" cy="0"/>
          <a:chOff x="0" y="0"/>
          <a:chExt cx="0" cy="0"/>
        </a:xfrm>
      </p:grpSpPr>
      <p:sp>
        <p:nvSpPr>
          <p:cNvPr id="43" name="Google Shape;43;p8"/>
          <p:cNvSpPr txBox="1"/>
          <p:nvPr>
            <p:ph type="title"/>
          </p:nvPr>
        </p:nvSpPr>
        <p:spPr>
          <a:xfrm>
            <a:off x="490250" y="488250"/>
            <a:ext cx="62271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6000"/>
              <a:buNone/>
              <a:defRPr sz="60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p:txBody>
      </p:sp>
      <p:sp>
        <p:nvSpPr>
          <p:cNvPr id="44" name="Google Shape;44;p8"/>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5" name="Shape 45"/>
        <p:cNvGrpSpPr/>
        <p:nvPr/>
      </p:nvGrpSpPr>
      <p:grpSpPr>
        <a:xfrm>
          <a:off x="0" y="0"/>
          <a:ext cx="0" cy="0"/>
          <a:chOff x="0" y="0"/>
          <a:chExt cx="0" cy="0"/>
        </a:xfrm>
      </p:grpSpPr>
      <p:sp>
        <p:nvSpPr>
          <p:cNvPr id="46" name="Google Shape;46;p9"/>
          <p:cNvSpPr/>
          <p:nvPr/>
        </p:nvSpPr>
        <p:spPr>
          <a:xfrm flipH="1">
            <a:off x="0" y="0"/>
            <a:ext cx="45720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9"/>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chemeClr val="dk2"/>
              </a:buClr>
              <a:buSzPts val="4200"/>
              <a:buNone/>
              <a:defRPr sz="4200">
                <a:solidFill>
                  <a:schemeClr val="dk2"/>
                </a:solidFill>
              </a:defRPr>
            </a:lvl1pPr>
            <a:lvl2pPr lvl="1" rtl="0" algn="ctr">
              <a:spcBef>
                <a:spcPts val="0"/>
              </a:spcBef>
              <a:spcAft>
                <a:spcPts val="0"/>
              </a:spcAft>
              <a:buClr>
                <a:schemeClr val="dk2"/>
              </a:buClr>
              <a:buSzPts val="4200"/>
              <a:buNone/>
              <a:defRPr sz="4200">
                <a:solidFill>
                  <a:schemeClr val="dk2"/>
                </a:solidFill>
              </a:defRPr>
            </a:lvl2pPr>
            <a:lvl3pPr lvl="2" rtl="0" algn="ctr">
              <a:spcBef>
                <a:spcPts val="0"/>
              </a:spcBef>
              <a:spcAft>
                <a:spcPts val="0"/>
              </a:spcAft>
              <a:buClr>
                <a:schemeClr val="dk2"/>
              </a:buClr>
              <a:buSzPts val="4200"/>
              <a:buNone/>
              <a:defRPr sz="4200">
                <a:solidFill>
                  <a:schemeClr val="dk2"/>
                </a:solidFill>
              </a:defRPr>
            </a:lvl3pPr>
            <a:lvl4pPr lvl="3" rtl="0" algn="ctr">
              <a:spcBef>
                <a:spcPts val="0"/>
              </a:spcBef>
              <a:spcAft>
                <a:spcPts val="0"/>
              </a:spcAft>
              <a:buClr>
                <a:schemeClr val="dk2"/>
              </a:buClr>
              <a:buSzPts val="4200"/>
              <a:buNone/>
              <a:defRPr sz="4200">
                <a:solidFill>
                  <a:schemeClr val="dk2"/>
                </a:solidFill>
              </a:defRPr>
            </a:lvl4pPr>
            <a:lvl5pPr lvl="4" rtl="0" algn="ctr">
              <a:spcBef>
                <a:spcPts val="0"/>
              </a:spcBef>
              <a:spcAft>
                <a:spcPts val="0"/>
              </a:spcAft>
              <a:buClr>
                <a:schemeClr val="dk2"/>
              </a:buClr>
              <a:buSzPts val="4200"/>
              <a:buNone/>
              <a:defRPr sz="4200">
                <a:solidFill>
                  <a:schemeClr val="dk2"/>
                </a:solidFill>
              </a:defRPr>
            </a:lvl5pPr>
            <a:lvl6pPr lvl="5" rtl="0" algn="ctr">
              <a:spcBef>
                <a:spcPts val="0"/>
              </a:spcBef>
              <a:spcAft>
                <a:spcPts val="0"/>
              </a:spcAft>
              <a:buClr>
                <a:schemeClr val="dk2"/>
              </a:buClr>
              <a:buSzPts val="4200"/>
              <a:buNone/>
              <a:defRPr sz="4200">
                <a:solidFill>
                  <a:schemeClr val="dk2"/>
                </a:solidFill>
              </a:defRPr>
            </a:lvl6pPr>
            <a:lvl7pPr lvl="6" rtl="0" algn="ctr">
              <a:spcBef>
                <a:spcPts val="0"/>
              </a:spcBef>
              <a:spcAft>
                <a:spcPts val="0"/>
              </a:spcAft>
              <a:buClr>
                <a:schemeClr val="dk2"/>
              </a:buClr>
              <a:buSzPts val="4200"/>
              <a:buNone/>
              <a:defRPr sz="4200">
                <a:solidFill>
                  <a:schemeClr val="dk2"/>
                </a:solidFill>
              </a:defRPr>
            </a:lvl7pPr>
            <a:lvl8pPr lvl="7" rtl="0" algn="ctr">
              <a:spcBef>
                <a:spcPts val="0"/>
              </a:spcBef>
              <a:spcAft>
                <a:spcPts val="0"/>
              </a:spcAft>
              <a:buClr>
                <a:schemeClr val="dk2"/>
              </a:buClr>
              <a:buSzPts val="4200"/>
              <a:buNone/>
              <a:defRPr sz="4200">
                <a:solidFill>
                  <a:schemeClr val="dk2"/>
                </a:solidFill>
              </a:defRPr>
            </a:lvl8pPr>
            <a:lvl9pPr lvl="8" rtl="0" algn="ctr">
              <a:spcBef>
                <a:spcPts val="0"/>
              </a:spcBef>
              <a:spcAft>
                <a:spcPts val="0"/>
              </a:spcAft>
              <a:buClr>
                <a:schemeClr val="dk2"/>
              </a:buClr>
              <a:buSzPts val="4200"/>
              <a:buNone/>
              <a:defRPr sz="4200">
                <a:solidFill>
                  <a:schemeClr val="dk2"/>
                </a:solidFill>
              </a:defRPr>
            </a:lvl9pPr>
          </a:lstStyle>
          <a:p/>
        </p:txBody>
      </p:sp>
      <p:sp>
        <p:nvSpPr>
          <p:cNvPr id="49" name="Google Shape;49;p9"/>
          <p:cNvSpPr txBox="1"/>
          <p:nvPr>
            <p:ph idx="1" type="subTitle"/>
          </p:nvPr>
        </p:nvSpPr>
        <p:spPr>
          <a:xfrm>
            <a:off x="265500" y="2779467"/>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50" name="Google Shape;50;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0"/>
              </a:spcBef>
              <a:spcAft>
                <a:spcPts val="0"/>
              </a:spcAft>
              <a:buClr>
                <a:schemeClr val="lt1"/>
              </a:buClr>
              <a:buSzPts val="1400"/>
              <a:buChar char="○"/>
              <a:defRPr>
                <a:solidFill>
                  <a:schemeClr val="lt1"/>
                </a:solidFill>
              </a:defRPr>
            </a:lvl2pPr>
            <a:lvl3pPr indent="-317500" lvl="2" marL="1371600" rtl="0">
              <a:spcBef>
                <a:spcPts val="0"/>
              </a:spcBef>
              <a:spcAft>
                <a:spcPts val="0"/>
              </a:spcAft>
              <a:buClr>
                <a:schemeClr val="lt1"/>
              </a:buClr>
              <a:buSzPts val="1400"/>
              <a:buChar char="■"/>
              <a:defRPr>
                <a:solidFill>
                  <a:schemeClr val="lt1"/>
                </a:solidFill>
              </a:defRPr>
            </a:lvl3pPr>
            <a:lvl4pPr indent="-317500" lvl="3" marL="1828800" rtl="0">
              <a:spcBef>
                <a:spcPts val="0"/>
              </a:spcBef>
              <a:spcAft>
                <a:spcPts val="0"/>
              </a:spcAft>
              <a:buClr>
                <a:schemeClr val="lt1"/>
              </a:buClr>
              <a:buSzPts val="1400"/>
              <a:buChar char="●"/>
              <a:defRPr>
                <a:solidFill>
                  <a:schemeClr val="lt1"/>
                </a:solidFill>
              </a:defRPr>
            </a:lvl4pPr>
            <a:lvl5pPr indent="-317500" lvl="4" marL="2286000" rtl="0">
              <a:spcBef>
                <a:spcPts val="0"/>
              </a:spcBef>
              <a:spcAft>
                <a:spcPts val="0"/>
              </a:spcAft>
              <a:buClr>
                <a:schemeClr val="lt1"/>
              </a:buClr>
              <a:buSzPts val="1400"/>
              <a:buChar char="○"/>
              <a:defRPr>
                <a:solidFill>
                  <a:schemeClr val="lt1"/>
                </a:solidFill>
              </a:defRPr>
            </a:lvl5pPr>
            <a:lvl6pPr indent="-317500" lvl="5" marL="2743200" rtl="0">
              <a:spcBef>
                <a:spcPts val="0"/>
              </a:spcBef>
              <a:spcAft>
                <a:spcPts val="0"/>
              </a:spcAft>
              <a:buClr>
                <a:schemeClr val="lt1"/>
              </a:buClr>
              <a:buSzPts val="1400"/>
              <a:buChar char="■"/>
              <a:defRPr>
                <a:solidFill>
                  <a:schemeClr val="lt1"/>
                </a:solidFill>
              </a:defRPr>
            </a:lvl6pPr>
            <a:lvl7pPr indent="-317500" lvl="6" marL="3200400" rtl="0">
              <a:spcBef>
                <a:spcPts val="0"/>
              </a:spcBef>
              <a:spcAft>
                <a:spcPts val="0"/>
              </a:spcAft>
              <a:buClr>
                <a:schemeClr val="lt1"/>
              </a:buClr>
              <a:buSzPts val="1400"/>
              <a:buChar char="●"/>
              <a:defRPr>
                <a:solidFill>
                  <a:schemeClr val="lt1"/>
                </a:solidFill>
              </a:defRPr>
            </a:lvl7pPr>
            <a:lvl8pPr indent="-317500" lvl="7" marL="3657600" rtl="0">
              <a:spcBef>
                <a:spcPts val="0"/>
              </a:spcBef>
              <a:spcAft>
                <a:spcPts val="0"/>
              </a:spcAft>
              <a:buClr>
                <a:schemeClr val="lt1"/>
              </a:buClr>
              <a:buSzPts val="1400"/>
              <a:buChar char="○"/>
              <a:defRPr>
                <a:solidFill>
                  <a:schemeClr val="lt1"/>
                </a:solidFill>
              </a:defRPr>
            </a:lvl8pPr>
            <a:lvl9pPr indent="-317500" lvl="8" marL="4114800" rtl="0">
              <a:spcBef>
                <a:spcPts val="0"/>
              </a:spcBef>
              <a:spcAft>
                <a:spcPts val="0"/>
              </a:spcAft>
              <a:buClr>
                <a:schemeClr val="lt1"/>
              </a:buClr>
              <a:buSzPts val="1400"/>
              <a:buChar char="■"/>
              <a:defRPr>
                <a:solidFill>
                  <a:schemeClr val="lt1"/>
                </a:solidFill>
              </a:defRPr>
            </a:lvl9pPr>
          </a:lstStyle>
          <a:p/>
        </p:txBody>
      </p:sp>
      <p:sp>
        <p:nvSpPr>
          <p:cNvPr id="51" name="Google Shape;51;p9"/>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2" name="Shape 52"/>
        <p:cNvGrpSpPr/>
        <p:nvPr/>
      </p:nvGrpSpPr>
      <p:grpSpPr>
        <a:xfrm>
          <a:off x="0" y="0"/>
          <a:ext cx="0" cy="0"/>
          <a:chOff x="0" y="0"/>
          <a:chExt cx="0" cy="0"/>
        </a:xfrm>
      </p:grpSpPr>
      <p:sp>
        <p:nvSpPr>
          <p:cNvPr id="53" name="Google Shape;53;p10"/>
          <p:cNvSpPr txBox="1"/>
          <p:nvPr/>
        </p:nvSpPr>
        <p:spPr>
          <a:xfrm flipH="1" rot="10800000">
            <a:off x="0" y="0"/>
            <a:ext cx="9144000" cy="46959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10"/>
          <p:cNvSpPr/>
          <p:nvPr/>
        </p:nvSpPr>
        <p:spPr>
          <a:xfrm flipH="1" rot="10800000">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0"/>
          <p:cNvSpPr txBox="1"/>
          <p:nvPr>
            <p:ph idx="1" type="body"/>
          </p:nvPr>
        </p:nvSpPr>
        <p:spPr>
          <a:xfrm>
            <a:off x="57150" y="4696825"/>
            <a:ext cx="8382000" cy="4467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Clr>
                <a:schemeClr val="lt1"/>
              </a:buClr>
              <a:buSzPts val="1200"/>
              <a:buNone/>
              <a:defRPr sz="1200">
                <a:solidFill>
                  <a:schemeClr val="lt1"/>
                </a:solidFill>
              </a:defRPr>
            </a:lvl1pPr>
          </a:lstStyle>
          <a:p/>
        </p:txBody>
      </p:sp>
      <p:sp>
        <p:nvSpPr>
          <p:cNvPr id="56" name="Google Shape;56;p10"/>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aterial">
    <p:bg>
      <p:bgPr>
        <a:solidFill>
          <a:srgbClr val="043673"/>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rmAutofit/>
          </a:bodyPr>
          <a:lstStyle>
            <a:lvl1pPr lvl="0"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1pPr>
            <a:lvl2pPr lvl="1"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p:txBody>
      </p:sp>
      <p:sp>
        <p:nvSpPr>
          <p:cNvPr id="7" name="Google Shape;7;p1"/>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lt2"/>
              </a:buClr>
              <a:buSzPts val="1800"/>
              <a:buFont typeface="Roboto"/>
              <a:buChar char="●"/>
              <a:defRPr sz="1800">
                <a:solidFill>
                  <a:schemeClr val="lt2"/>
                </a:solidFill>
                <a:latin typeface="Roboto"/>
                <a:ea typeface="Roboto"/>
                <a:cs typeface="Roboto"/>
                <a:sym typeface="Roboto"/>
              </a:defRPr>
            </a:lvl1pPr>
            <a:lvl2pPr indent="-317500" lvl="1" marL="914400" rtl="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2pPr>
            <a:lvl3pPr indent="-317500" lvl="2" marL="1371600" rtl="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3pPr>
            <a:lvl4pPr indent="-317500" lvl="3" marL="1828800" rtl="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4pPr>
            <a:lvl5pPr indent="-317500" lvl="4" marL="2286000" rtl="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5pPr>
            <a:lvl6pPr indent="-317500" lvl="5" marL="2743200" rtl="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6pPr>
            <a:lvl7pPr indent="-317500" lvl="6" marL="3200400" rtl="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7pPr>
            <a:lvl8pPr indent="-317500" lvl="7" marL="3657600" rtl="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8pPr>
            <a:lvl9pPr indent="-317500" lvl="8" marL="4114800" rtl="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9pPr>
          </a:lstStyle>
          <a:p/>
        </p:txBody>
      </p:sp>
      <p:sp>
        <p:nvSpPr>
          <p:cNvPr id="8" name="Google Shape;8;p1"/>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lt2"/>
                </a:solidFill>
                <a:latin typeface="Roboto"/>
                <a:ea typeface="Roboto"/>
                <a:cs typeface="Roboto"/>
                <a:sym typeface="Roboto"/>
              </a:defRPr>
            </a:lvl1pPr>
            <a:lvl2pPr lvl="1" rtl="0" algn="r">
              <a:buNone/>
              <a:defRPr sz="1000">
                <a:solidFill>
                  <a:schemeClr val="lt2"/>
                </a:solidFill>
                <a:latin typeface="Roboto"/>
                <a:ea typeface="Roboto"/>
                <a:cs typeface="Roboto"/>
                <a:sym typeface="Roboto"/>
              </a:defRPr>
            </a:lvl2pPr>
            <a:lvl3pPr lvl="2" rtl="0" algn="r">
              <a:buNone/>
              <a:defRPr sz="1000">
                <a:solidFill>
                  <a:schemeClr val="lt2"/>
                </a:solidFill>
                <a:latin typeface="Roboto"/>
                <a:ea typeface="Roboto"/>
                <a:cs typeface="Roboto"/>
                <a:sym typeface="Roboto"/>
              </a:defRPr>
            </a:lvl3pPr>
            <a:lvl4pPr lvl="3" rtl="0" algn="r">
              <a:buNone/>
              <a:defRPr sz="1000">
                <a:solidFill>
                  <a:schemeClr val="lt2"/>
                </a:solidFill>
                <a:latin typeface="Roboto"/>
                <a:ea typeface="Roboto"/>
                <a:cs typeface="Roboto"/>
                <a:sym typeface="Roboto"/>
              </a:defRPr>
            </a:lvl4pPr>
            <a:lvl5pPr lvl="4" rtl="0" algn="r">
              <a:buNone/>
              <a:defRPr sz="1000">
                <a:solidFill>
                  <a:schemeClr val="lt2"/>
                </a:solidFill>
                <a:latin typeface="Roboto"/>
                <a:ea typeface="Roboto"/>
                <a:cs typeface="Roboto"/>
                <a:sym typeface="Roboto"/>
              </a:defRPr>
            </a:lvl5pPr>
            <a:lvl6pPr lvl="5" rtl="0" algn="r">
              <a:buNone/>
              <a:defRPr sz="1000">
                <a:solidFill>
                  <a:schemeClr val="lt2"/>
                </a:solidFill>
                <a:latin typeface="Roboto"/>
                <a:ea typeface="Roboto"/>
                <a:cs typeface="Roboto"/>
                <a:sym typeface="Roboto"/>
              </a:defRPr>
            </a:lvl6pPr>
            <a:lvl7pPr lvl="6" rtl="0" algn="r">
              <a:buNone/>
              <a:defRPr sz="1000">
                <a:solidFill>
                  <a:schemeClr val="lt2"/>
                </a:solidFill>
                <a:latin typeface="Roboto"/>
                <a:ea typeface="Roboto"/>
                <a:cs typeface="Roboto"/>
                <a:sym typeface="Roboto"/>
              </a:defRPr>
            </a:lvl7pPr>
            <a:lvl8pPr lvl="7" rtl="0" algn="r">
              <a:buNone/>
              <a:defRPr sz="1000">
                <a:solidFill>
                  <a:schemeClr val="lt2"/>
                </a:solidFill>
                <a:latin typeface="Roboto"/>
                <a:ea typeface="Roboto"/>
                <a:cs typeface="Roboto"/>
                <a:sym typeface="Roboto"/>
              </a:defRPr>
            </a:lvl8pPr>
            <a:lvl9pPr lvl="8" rtl="0" algn="r">
              <a:buNone/>
              <a:defRPr sz="1000">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4.png"/><Relationship Id="rId4" Type="http://schemas.openxmlformats.org/officeDocument/2006/relationships/image" Target="../media/image6.png"/><Relationship Id="rId5"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1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image" Target="../media/image1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20.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pic>
        <p:nvPicPr>
          <p:cNvPr id="67" name="Google Shape;67;p13"/>
          <p:cNvPicPr preferRelativeResize="0"/>
          <p:nvPr/>
        </p:nvPicPr>
        <p:blipFill>
          <a:blip r:embed="rId3">
            <a:alphaModFix/>
          </a:blip>
          <a:stretch>
            <a:fillRect/>
          </a:stretch>
        </p:blipFill>
        <p:spPr>
          <a:xfrm>
            <a:off x="0" y="2"/>
            <a:ext cx="9144000" cy="5143500"/>
          </a:xfrm>
          <a:prstGeom prst="rect">
            <a:avLst/>
          </a:prstGeom>
          <a:noFill/>
          <a:ln>
            <a:noFill/>
          </a:ln>
        </p:spPr>
      </p:pic>
      <p:sp>
        <p:nvSpPr>
          <p:cNvPr id="68" name="Google Shape;68;p13"/>
          <p:cNvSpPr txBox="1"/>
          <p:nvPr/>
        </p:nvSpPr>
        <p:spPr>
          <a:xfrm>
            <a:off x="390525" y="2319975"/>
            <a:ext cx="8222100" cy="1283100"/>
          </a:xfrm>
          <a:prstGeom prst="rect">
            <a:avLst/>
          </a:prstGeom>
          <a:noFill/>
          <a:ln>
            <a:noFill/>
          </a:ln>
        </p:spPr>
        <p:txBody>
          <a:bodyPr anchorCtr="0" anchor="b" bIns="91425" lIns="91425" spcFirstLastPara="1" rIns="91425" wrap="square" tIns="91425">
            <a:normAutofit/>
          </a:bodyPr>
          <a:lstStyle/>
          <a:p>
            <a:pPr indent="0" lvl="0" marL="0" rtl="0" algn="l">
              <a:spcBef>
                <a:spcPts val="0"/>
              </a:spcBef>
              <a:spcAft>
                <a:spcPts val="0"/>
              </a:spcAft>
              <a:buSzPts val="935"/>
              <a:buNone/>
            </a:pPr>
            <a:r>
              <a:t/>
            </a:r>
            <a:endParaRPr b="1" sz="2705">
              <a:solidFill>
                <a:srgbClr val="FFFFFF"/>
              </a:solidFill>
            </a:endParaRPr>
          </a:p>
        </p:txBody>
      </p:sp>
      <p:sp>
        <p:nvSpPr>
          <p:cNvPr id="69" name="Google Shape;69;p13"/>
          <p:cNvSpPr txBox="1"/>
          <p:nvPr/>
        </p:nvSpPr>
        <p:spPr>
          <a:xfrm>
            <a:off x="566475" y="4270505"/>
            <a:ext cx="8222100" cy="432900"/>
          </a:xfrm>
          <a:prstGeom prst="rect">
            <a:avLst/>
          </a:prstGeom>
          <a:noFill/>
          <a:ln>
            <a:noFill/>
          </a:ln>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sz="1800">
                <a:solidFill>
                  <a:srgbClr val="FFFFFF"/>
                </a:solidFill>
              </a:rPr>
              <a:t>Dongwei Jiang, Yashwanth Nadella, Nov 12</a:t>
            </a:r>
            <a:endParaRPr sz="1800">
              <a:solidFill>
                <a:srgbClr val="FFFFFF"/>
              </a:solidFill>
            </a:endParaRPr>
          </a:p>
        </p:txBody>
      </p:sp>
      <p:sp>
        <p:nvSpPr>
          <p:cNvPr id="70" name="Google Shape;70;p13"/>
          <p:cNvSpPr txBox="1"/>
          <p:nvPr/>
        </p:nvSpPr>
        <p:spPr>
          <a:xfrm>
            <a:off x="460950" y="2571740"/>
            <a:ext cx="8222100" cy="1283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018"/>
              <a:buNone/>
            </a:pPr>
            <a:r>
              <a:rPr lang="en" sz="2965">
                <a:solidFill>
                  <a:srgbClr val="FFFFFF"/>
                </a:solidFill>
              </a:rPr>
              <a:t>CLIN: A Continually Learning </a:t>
            </a:r>
            <a:r>
              <a:rPr lang="en" sz="2965">
                <a:solidFill>
                  <a:srgbClr val="FF0000"/>
                </a:solidFill>
              </a:rPr>
              <a:t>Language Agent</a:t>
            </a:r>
            <a:r>
              <a:rPr lang="en" sz="2965">
                <a:solidFill>
                  <a:srgbClr val="FFFFFF"/>
                </a:solidFill>
              </a:rPr>
              <a:t> for Rapid Task Adaptation and Generalization</a:t>
            </a:r>
            <a:endParaRPr sz="2965">
              <a:solidFill>
                <a:srgbClr val="FFFFFF"/>
              </a:solidFill>
            </a:endParaRPr>
          </a:p>
          <a:p>
            <a:pPr indent="0" lvl="0" marL="0" rtl="0" algn="l">
              <a:lnSpc>
                <a:spcPct val="115000"/>
              </a:lnSpc>
              <a:spcBef>
                <a:spcPts val="0"/>
              </a:spcBef>
              <a:spcAft>
                <a:spcPts val="0"/>
              </a:spcAft>
              <a:buSzPts val="1018"/>
              <a:buNone/>
            </a:pPr>
            <a:r>
              <a:t/>
            </a:r>
            <a:endParaRPr sz="2965">
              <a:solidFill>
                <a:srgbClr val="FFFFFF"/>
              </a:solidFill>
            </a:endParaRPr>
          </a:p>
          <a:p>
            <a:pPr indent="0" lvl="0" marL="0" rtl="0" algn="l">
              <a:lnSpc>
                <a:spcPct val="115000"/>
              </a:lnSpc>
              <a:spcBef>
                <a:spcPts val="0"/>
              </a:spcBef>
              <a:spcAft>
                <a:spcPts val="0"/>
              </a:spcAft>
              <a:buSzPts val="1018"/>
              <a:buNone/>
            </a:pPr>
            <a:r>
              <a:t/>
            </a:r>
            <a:endParaRPr sz="2965">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22"/>
          <p:cNvSpPr txBox="1"/>
          <p:nvPr>
            <p:ph type="title"/>
          </p:nvPr>
        </p:nvSpPr>
        <p:spPr>
          <a:xfrm>
            <a:off x="103400" y="21525"/>
            <a:ext cx="8826600" cy="6027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2400"/>
              <a:t>Can we do better?</a:t>
            </a:r>
            <a:endParaRPr sz="2400"/>
          </a:p>
        </p:txBody>
      </p:sp>
      <p:sp>
        <p:nvSpPr>
          <p:cNvPr id="162" name="Google Shape;162;p22"/>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63" name="Google Shape;163;p22"/>
          <p:cNvSpPr txBox="1"/>
          <p:nvPr/>
        </p:nvSpPr>
        <p:spPr>
          <a:xfrm>
            <a:off x="438475" y="1248675"/>
            <a:ext cx="8152800" cy="32334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t/>
            </a:r>
            <a:endParaRPr sz="1500"/>
          </a:p>
          <a:p>
            <a:pPr indent="0" lvl="0" marL="0" rtl="0" algn="l">
              <a:lnSpc>
                <a:spcPct val="150000"/>
              </a:lnSpc>
              <a:spcBef>
                <a:spcPts val="0"/>
              </a:spcBef>
              <a:spcAft>
                <a:spcPts val="0"/>
              </a:spcAft>
              <a:buNone/>
            </a:pPr>
            <a:r>
              <a:rPr lang="en" sz="1500"/>
              <a:t> </a:t>
            </a:r>
            <a:endParaRPr sz="1200"/>
          </a:p>
          <a:p>
            <a:pPr indent="0" lvl="0" marL="0" rtl="0" algn="l">
              <a:lnSpc>
                <a:spcPct val="150000"/>
              </a:lnSpc>
              <a:spcBef>
                <a:spcPts val="0"/>
              </a:spcBef>
              <a:spcAft>
                <a:spcPts val="0"/>
              </a:spcAft>
              <a:buNone/>
            </a:pPr>
            <a:r>
              <a:rPr lang="en" sz="1500"/>
              <a:t>Solution: Let’s create insights that captures </a:t>
            </a:r>
            <a:r>
              <a:rPr lang="en" sz="1500">
                <a:solidFill>
                  <a:srgbClr val="FF0000"/>
                </a:solidFill>
              </a:rPr>
              <a:t>causal abstractions</a:t>
            </a:r>
            <a:r>
              <a:rPr lang="en" sz="1500"/>
              <a:t> about agent’s actions, e.g., “opening doors may be necessary for movement between rooms”</a:t>
            </a:r>
            <a:endParaRPr sz="1200"/>
          </a:p>
          <a:p>
            <a:pPr indent="0" lvl="0" marL="0" rtl="0" algn="l">
              <a:lnSpc>
                <a:spcPct val="150000"/>
              </a:lnSpc>
              <a:spcBef>
                <a:spcPts val="0"/>
              </a:spcBef>
              <a:spcAft>
                <a:spcPts val="0"/>
              </a:spcAft>
              <a:buNone/>
            </a:pPr>
            <a:r>
              <a:t/>
            </a:r>
            <a:endParaRPr sz="1200"/>
          </a:p>
          <a:p>
            <a:pPr indent="0" lvl="0" marL="0" rtl="0" algn="l">
              <a:lnSpc>
                <a:spcPct val="150000"/>
              </a:lnSpc>
              <a:spcBef>
                <a:spcPts val="0"/>
              </a:spcBef>
              <a:spcAft>
                <a:spcPts val="0"/>
              </a:spcAft>
              <a:buNone/>
            </a:pPr>
            <a:r>
              <a:rPr lang="en" sz="1500"/>
              <a:t>Problem: We want useful causal knowledge to persist (and unhelpful knowledge to be</a:t>
            </a:r>
            <a:endParaRPr sz="1500"/>
          </a:p>
          <a:p>
            <a:pPr indent="0" lvl="0" marL="0" rtl="0" algn="l">
              <a:lnSpc>
                <a:spcPct val="150000"/>
              </a:lnSpc>
              <a:spcBef>
                <a:spcPts val="0"/>
              </a:spcBef>
              <a:spcAft>
                <a:spcPts val="0"/>
              </a:spcAft>
              <a:buNone/>
            </a:pPr>
            <a:r>
              <a:rPr lang="en" sz="1500"/>
              <a:t>dropped) over time and between tasks and environments</a:t>
            </a:r>
            <a:endParaRPr sz="1500"/>
          </a:p>
          <a:p>
            <a:pPr indent="0" lvl="0" marL="0" rtl="0" algn="l">
              <a:lnSpc>
                <a:spcPct val="150000"/>
              </a:lnSpc>
              <a:spcBef>
                <a:spcPts val="0"/>
              </a:spcBef>
              <a:spcAft>
                <a:spcPts val="0"/>
              </a:spcAft>
              <a:buNone/>
            </a:pPr>
            <a:r>
              <a:t/>
            </a:r>
            <a:endParaRPr sz="1500"/>
          </a:p>
          <a:p>
            <a:pPr indent="0" lvl="0" marL="0" rtl="0" algn="l">
              <a:lnSpc>
                <a:spcPct val="150000"/>
              </a:lnSpc>
              <a:spcBef>
                <a:spcPts val="0"/>
              </a:spcBef>
              <a:spcAft>
                <a:spcPts val="0"/>
              </a:spcAft>
              <a:buNone/>
            </a:pPr>
            <a:r>
              <a:rPr lang="en" sz="1500"/>
              <a:t>Solution: W</a:t>
            </a:r>
            <a:r>
              <a:rPr lang="en" sz="1500"/>
              <a:t>e can maintain these abstractions in a </a:t>
            </a:r>
            <a:r>
              <a:rPr lang="en" sz="1500">
                <a:solidFill>
                  <a:srgbClr val="FF0000"/>
                </a:solidFill>
              </a:rPr>
              <a:t>continually evolving, dynamic memory</a:t>
            </a:r>
            <a:r>
              <a:rPr lang="en" sz="1500"/>
              <a:t>, which is regularly updated as the agent gains experience</a:t>
            </a:r>
            <a:endParaRPr sz="1500"/>
          </a:p>
        </p:txBody>
      </p:sp>
      <p:pic>
        <p:nvPicPr>
          <p:cNvPr id="164" name="Google Shape;164;p22"/>
          <p:cNvPicPr preferRelativeResize="0"/>
          <p:nvPr/>
        </p:nvPicPr>
        <p:blipFill>
          <a:blip r:embed="rId3">
            <a:alphaModFix/>
          </a:blip>
          <a:stretch>
            <a:fillRect/>
          </a:stretch>
        </p:blipFill>
        <p:spPr>
          <a:xfrm>
            <a:off x="4608075" y="1052749"/>
            <a:ext cx="3037451" cy="677775"/>
          </a:xfrm>
          <a:prstGeom prst="rect">
            <a:avLst/>
          </a:prstGeom>
          <a:noFill/>
          <a:ln>
            <a:noFill/>
          </a:ln>
        </p:spPr>
      </p:pic>
      <p:sp>
        <p:nvSpPr>
          <p:cNvPr id="165" name="Google Shape;165;p22"/>
          <p:cNvSpPr txBox="1"/>
          <p:nvPr/>
        </p:nvSpPr>
        <p:spPr>
          <a:xfrm>
            <a:off x="438475" y="1183888"/>
            <a:ext cx="5775300" cy="4155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500"/>
              <a:t>Problem: Their instructions are too specific!</a:t>
            </a:r>
            <a:endParaRPr sz="15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3">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3">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3">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3">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3">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3">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3">
                                            <p:txEl>
                                              <p:pRg end="7" st="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23"/>
          <p:cNvSpPr txBox="1"/>
          <p:nvPr/>
        </p:nvSpPr>
        <p:spPr>
          <a:xfrm>
            <a:off x="760175" y="2593200"/>
            <a:ext cx="887100" cy="1046700"/>
          </a:xfrm>
          <a:prstGeom prst="rect">
            <a:avLst/>
          </a:prstGeom>
          <a:solidFill>
            <a:srgbClr val="D9EAD3"/>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a:t>Memory</a:t>
            </a:r>
            <a:endParaRPr b="1"/>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71" name="Google Shape;171;p23"/>
          <p:cNvSpPr txBox="1"/>
          <p:nvPr>
            <p:ph type="title"/>
          </p:nvPr>
        </p:nvSpPr>
        <p:spPr>
          <a:xfrm>
            <a:off x="103400" y="21525"/>
            <a:ext cx="8826600" cy="6027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2400"/>
              <a:t>CLIN - One Trial</a:t>
            </a:r>
            <a:endParaRPr sz="2400"/>
          </a:p>
        </p:txBody>
      </p:sp>
      <p:sp>
        <p:nvSpPr>
          <p:cNvPr id="172" name="Google Shape;172;p23"/>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73" name="Google Shape;173;p23"/>
          <p:cNvSpPr txBox="1"/>
          <p:nvPr/>
        </p:nvSpPr>
        <p:spPr>
          <a:xfrm>
            <a:off x="161825" y="7222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“Your task is to boil water”</a:t>
            </a:r>
            <a:endParaRPr/>
          </a:p>
        </p:txBody>
      </p:sp>
      <p:sp>
        <p:nvSpPr>
          <p:cNvPr id="174" name="Google Shape;174;p23"/>
          <p:cNvSpPr txBox="1"/>
          <p:nvPr/>
        </p:nvSpPr>
        <p:spPr>
          <a:xfrm>
            <a:off x="874875" y="1087550"/>
            <a:ext cx="731100" cy="330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500">
                <a:solidFill>
                  <a:srgbClr val="FF0000"/>
                </a:solidFill>
              </a:rPr>
              <a:t>Task</a:t>
            </a:r>
            <a:endParaRPr b="1" sz="1500">
              <a:solidFill>
                <a:srgbClr val="FF0000"/>
              </a:solidFill>
            </a:endParaRPr>
          </a:p>
        </p:txBody>
      </p:sp>
      <p:sp>
        <p:nvSpPr>
          <p:cNvPr id="175" name="Google Shape;175;p23"/>
          <p:cNvSpPr txBox="1"/>
          <p:nvPr/>
        </p:nvSpPr>
        <p:spPr>
          <a:xfrm>
            <a:off x="102400" y="1698900"/>
            <a:ext cx="2240700" cy="831300"/>
          </a:xfrm>
          <a:prstGeom prst="rect">
            <a:avLst/>
          </a:prstGeom>
          <a:solidFill>
            <a:srgbClr val="D9EAD3"/>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“Activating sink may be NECESSARY to obtain water, … etc.”</a:t>
            </a:r>
            <a:endParaRPr/>
          </a:p>
        </p:txBody>
      </p:sp>
      <p:pic>
        <p:nvPicPr>
          <p:cNvPr id="176" name="Google Shape;176;p23"/>
          <p:cNvPicPr preferRelativeResize="0"/>
          <p:nvPr/>
        </p:nvPicPr>
        <p:blipFill>
          <a:blip r:embed="rId3">
            <a:alphaModFix/>
          </a:blip>
          <a:stretch>
            <a:fillRect/>
          </a:stretch>
        </p:blipFill>
        <p:spPr>
          <a:xfrm>
            <a:off x="925600" y="2975139"/>
            <a:ext cx="594300" cy="568461"/>
          </a:xfrm>
          <a:prstGeom prst="rect">
            <a:avLst/>
          </a:prstGeom>
          <a:noFill/>
          <a:ln>
            <a:noFill/>
          </a:ln>
        </p:spPr>
      </p:pic>
      <p:pic>
        <p:nvPicPr>
          <p:cNvPr id="177" name="Google Shape;177;p23"/>
          <p:cNvPicPr preferRelativeResize="0"/>
          <p:nvPr/>
        </p:nvPicPr>
        <p:blipFill>
          <a:blip r:embed="rId4">
            <a:alphaModFix/>
          </a:blip>
          <a:stretch>
            <a:fillRect/>
          </a:stretch>
        </p:blipFill>
        <p:spPr>
          <a:xfrm>
            <a:off x="2406500" y="1116400"/>
            <a:ext cx="345775" cy="2371100"/>
          </a:xfrm>
          <a:prstGeom prst="rect">
            <a:avLst/>
          </a:prstGeom>
          <a:noFill/>
          <a:ln>
            <a:noFill/>
          </a:ln>
        </p:spPr>
      </p:pic>
      <p:sp>
        <p:nvSpPr>
          <p:cNvPr id="178" name="Google Shape;178;p23"/>
          <p:cNvSpPr txBox="1"/>
          <p:nvPr/>
        </p:nvSpPr>
        <p:spPr>
          <a:xfrm>
            <a:off x="102400" y="3735725"/>
            <a:ext cx="2240700" cy="400200"/>
          </a:xfrm>
          <a:prstGeom prst="rect">
            <a:avLst/>
          </a:prstGeom>
          <a:solidFill>
            <a:srgbClr val="D9EAD3"/>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GAO</a:t>
            </a:r>
            <a:r>
              <a:rPr baseline="-25000" lang="en"/>
              <a:t>1</a:t>
            </a:r>
            <a:r>
              <a:rPr lang="en"/>
              <a:t>, GAO</a:t>
            </a:r>
            <a:r>
              <a:rPr baseline="-25000" lang="en"/>
              <a:t>2</a:t>
            </a:r>
            <a:r>
              <a:rPr lang="en"/>
              <a:t>, … GAO</a:t>
            </a:r>
            <a:r>
              <a:rPr baseline="-25000" lang="en"/>
              <a:t>n</a:t>
            </a:r>
            <a:endParaRPr baseline="-25000"/>
          </a:p>
        </p:txBody>
      </p:sp>
      <p:sp>
        <p:nvSpPr>
          <p:cNvPr id="179" name="Google Shape;179;p23"/>
          <p:cNvSpPr txBox="1"/>
          <p:nvPr/>
        </p:nvSpPr>
        <p:spPr>
          <a:xfrm>
            <a:off x="2703113" y="2152413"/>
            <a:ext cx="594300" cy="568500"/>
          </a:xfrm>
          <a:prstGeom prst="rect">
            <a:avLst/>
          </a:prstGeom>
          <a:solidFill>
            <a:srgbClr val="C9DAF8"/>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t>Controller</a:t>
            </a:r>
            <a:endParaRPr b="1" sz="1200"/>
          </a:p>
        </p:txBody>
      </p:sp>
      <p:sp>
        <p:nvSpPr>
          <p:cNvPr id="180" name="Google Shape;180;p23"/>
          <p:cNvSpPr txBox="1"/>
          <p:nvPr/>
        </p:nvSpPr>
        <p:spPr>
          <a:xfrm>
            <a:off x="3606038" y="2271225"/>
            <a:ext cx="345900" cy="330900"/>
          </a:xfrm>
          <a:prstGeom prst="rect">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t>G</a:t>
            </a:r>
            <a:endParaRPr b="1" sz="1200"/>
          </a:p>
        </p:txBody>
      </p:sp>
      <p:sp>
        <p:nvSpPr>
          <p:cNvPr id="181" name="Google Shape;181;p23"/>
          <p:cNvSpPr txBox="1"/>
          <p:nvPr/>
        </p:nvSpPr>
        <p:spPr>
          <a:xfrm>
            <a:off x="4260550" y="2187525"/>
            <a:ext cx="557400" cy="498300"/>
          </a:xfrm>
          <a:prstGeom prst="rect">
            <a:avLst/>
          </a:prstGeom>
          <a:solidFill>
            <a:srgbClr val="C9DAF8"/>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t>Executor</a:t>
            </a:r>
            <a:endParaRPr b="1" sz="1200"/>
          </a:p>
        </p:txBody>
      </p:sp>
      <p:cxnSp>
        <p:nvCxnSpPr>
          <p:cNvPr id="182" name="Google Shape;182;p23"/>
          <p:cNvCxnSpPr>
            <a:stCxn id="179" idx="3"/>
            <a:endCxn id="180" idx="1"/>
          </p:cNvCxnSpPr>
          <p:nvPr/>
        </p:nvCxnSpPr>
        <p:spPr>
          <a:xfrm>
            <a:off x="3297413" y="2436663"/>
            <a:ext cx="308700" cy="0"/>
          </a:xfrm>
          <a:prstGeom prst="straightConnector1">
            <a:avLst/>
          </a:prstGeom>
          <a:noFill/>
          <a:ln cap="flat" cmpd="sng" w="9525">
            <a:solidFill>
              <a:schemeClr val="dk2"/>
            </a:solidFill>
            <a:prstDash val="solid"/>
            <a:round/>
            <a:headEnd len="med" w="med" type="none"/>
            <a:tailEnd len="med" w="med" type="triangle"/>
          </a:ln>
        </p:spPr>
      </p:cxnSp>
      <p:cxnSp>
        <p:nvCxnSpPr>
          <p:cNvPr id="183" name="Google Shape;183;p23"/>
          <p:cNvCxnSpPr>
            <a:stCxn id="180" idx="3"/>
            <a:endCxn id="181" idx="1"/>
          </p:cNvCxnSpPr>
          <p:nvPr/>
        </p:nvCxnSpPr>
        <p:spPr>
          <a:xfrm>
            <a:off x="3951938" y="2436675"/>
            <a:ext cx="308700" cy="0"/>
          </a:xfrm>
          <a:prstGeom prst="straightConnector1">
            <a:avLst/>
          </a:prstGeom>
          <a:noFill/>
          <a:ln cap="flat" cmpd="sng" w="9525">
            <a:solidFill>
              <a:schemeClr val="dk2"/>
            </a:solidFill>
            <a:prstDash val="solid"/>
            <a:round/>
            <a:headEnd len="med" w="med" type="none"/>
            <a:tailEnd len="med" w="med" type="triangle"/>
          </a:ln>
        </p:spPr>
      </p:cxnSp>
      <p:sp>
        <p:nvSpPr>
          <p:cNvPr id="184" name="Google Shape;184;p23"/>
          <p:cNvSpPr txBox="1"/>
          <p:nvPr/>
        </p:nvSpPr>
        <p:spPr>
          <a:xfrm>
            <a:off x="2299300" y="1380175"/>
            <a:ext cx="3000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“Find the water”</a:t>
            </a:r>
            <a:endParaRPr/>
          </a:p>
        </p:txBody>
      </p:sp>
      <p:sp>
        <p:nvSpPr>
          <p:cNvPr id="185" name="Google Shape;185;p23"/>
          <p:cNvSpPr txBox="1"/>
          <p:nvPr/>
        </p:nvSpPr>
        <p:spPr>
          <a:xfrm>
            <a:off x="3487950" y="1775100"/>
            <a:ext cx="594300" cy="3309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FF0000"/>
                </a:solidFill>
              </a:rPr>
              <a:t>Goal</a:t>
            </a:r>
            <a:endParaRPr b="1" sz="1200">
              <a:solidFill>
                <a:srgbClr val="FF0000"/>
              </a:solidFill>
            </a:endParaRPr>
          </a:p>
        </p:txBody>
      </p:sp>
      <p:sp>
        <p:nvSpPr>
          <p:cNvPr id="186" name="Google Shape;186;p23"/>
          <p:cNvSpPr txBox="1"/>
          <p:nvPr/>
        </p:nvSpPr>
        <p:spPr>
          <a:xfrm>
            <a:off x="4590075" y="655200"/>
            <a:ext cx="1917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End</a:t>
            </a:r>
            <a:endParaRPr/>
          </a:p>
        </p:txBody>
      </p:sp>
      <p:cxnSp>
        <p:nvCxnSpPr>
          <p:cNvPr id="187" name="Google Shape;187;p23"/>
          <p:cNvCxnSpPr>
            <a:stCxn id="181" idx="3"/>
            <a:endCxn id="186" idx="2"/>
          </p:cNvCxnSpPr>
          <p:nvPr/>
        </p:nvCxnSpPr>
        <p:spPr>
          <a:xfrm flipH="1" rot="10800000">
            <a:off x="4817950" y="1055475"/>
            <a:ext cx="731100" cy="1381200"/>
          </a:xfrm>
          <a:prstGeom prst="straightConnector1">
            <a:avLst/>
          </a:prstGeom>
          <a:noFill/>
          <a:ln cap="flat" cmpd="sng" w="9525">
            <a:solidFill>
              <a:schemeClr val="dk2"/>
            </a:solidFill>
            <a:prstDash val="solid"/>
            <a:round/>
            <a:headEnd len="med" w="med" type="none"/>
            <a:tailEnd len="med" w="med" type="triangle"/>
          </a:ln>
        </p:spPr>
      </p:cxnSp>
      <p:sp>
        <p:nvSpPr>
          <p:cNvPr id="188" name="Google Shape;188;p23"/>
          <p:cNvSpPr txBox="1"/>
          <p:nvPr/>
        </p:nvSpPr>
        <p:spPr>
          <a:xfrm>
            <a:off x="5266175" y="14703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“Go to kitchen”</a:t>
            </a:r>
            <a:endParaRPr/>
          </a:p>
        </p:txBody>
      </p:sp>
      <p:sp>
        <p:nvSpPr>
          <p:cNvPr id="189" name="Google Shape;189;p23"/>
          <p:cNvSpPr txBox="1"/>
          <p:nvPr/>
        </p:nvSpPr>
        <p:spPr>
          <a:xfrm>
            <a:off x="5704875" y="2266950"/>
            <a:ext cx="345900" cy="330900"/>
          </a:xfrm>
          <a:prstGeom prst="rect">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t>A</a:t>
            </a:r>
            <a:endParaRPr b="1" sz="1200"/>
          </a:p>
        </p:txBody>
      </p:sp>
      <p:sp>
        <p:nvSpPr>
          <p:cNvPr id="190" name="Google Shape;190;p23"/>
          <p:cNvSpPr txBox="1"/>
          <p:nvPr/>
        </p:nvSpPr>
        <p:spPr>
          <a:xfrm>
            <a:off x="5704875" y="3156600"/>
            <a:ext cx="345900" cy="330900"/>
          </a:xfrm>
          <a:prstGeom prst="rect">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t>O</a:t>
            </a:r>
            <a:endParaRPr b="1" sz="1200"/>
          </a:p>
        </p:txBody>
      </p:sp>
      <p:sp>
        <p:nvSpPr>
          <p:cNvPr id="191" name="Google Shape;191;p23"/>
          <p:cNvSpPr txBox="1"/>
          <p:nvPr/>
        </p:nvSpPr>
        <p:spPr>
          <a:xfrm>
            <a:off x="5501775" y="1851300"/>
            <a:ext cx="752100" cy="3309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FF0000"/>
                </a:solidFill>
              </a:rPr>
              <a:t>Action</a:t>
            </a:r>
            <a:endParaRPr b="1" sz="1200">
              <a:solidFill>
                <a:srgbClr val="FF0000"/>
              </a:solidFill>
            </a:endParaRPr>
          </a:p>
        </p:txBody>
      </p:sp>
      <p:sp>
        <p:nvSpPr>
          <p:cNvPr id="192" name="Google Shape;192;p23"/>
          <p:cNvSpPr txBox="1"/>
          <p:nvPr/>
        </p:nvSpPr>
        <p:spPr>
          <a:xfrm>
            <a:off x="5580675" y="2234600"/>
            <a:ext cx="594300" cy="13812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200">
              <a:solidFill>
                <a:srgbClr val="FF0000"/>
              </a:solidFill>
            </a:endParaRPr>
          </a:p>
        </p:txBody>
      </p:sp>
      <p:sp>
        <p:nvSpPr>
          <p:cNvPr id="193" name="Google Shape;193;p23"/>
          <p:cNvSpPr txBox="1"/>
          <p:nvPr/>
        </p:nvSpPr>
        <p:spPr>
          <a:xfrm>
            <a:off x="5288625" y="3668175"/>
            <a:ext cx="1178400" cy="3309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FF0000"/>
                </a:solidFill>
              </a:rPr>
              <a:t>Observation</a:t>
            </a:r>
            <a:endParaRPr b="1" sz="1200">
              <a:solidFill>
                <a:srgbClr val="FF0000"/>
              </a:solidFill>
            </a:endParaRPr>
          </a:p>
        </p:txBody>
      </p:sp>
      <p:sp>
        <p:nvSpPr>
          <p:cNvPr id="194" name="Google Shape;194;p23"/>
          <p:cNvSpPr txBox="1"/>
          <p:nvPr/>
        </p:nvSpPr>
        <p:spPr>
          <a:xfrm>
            <a:off x="5288025" y="3979900"/>
            <a:ext cx="11796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You see a sink …”</a:t>
            </a:r>
            <a:endParaRPr/>
          </a:p>
        </p:txBody>
      </p:sp>
      <p:sp>
        <p:nvSpPr>
          <p:cNvPr id="195" name="Google Shape;195;p23"/>
          <p:cNvSpPr txBox="1"/>
          <p:nvPr/>
        </p:nvSpPr>
        <p:spPr>
          <a:xfrm>
            <a:off x="1463175" y="3735725"/>
            <a:ext cx="733200" cy="3936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200">
              <a:solidFill>
                <a:srgbClr val="FF0000"/>
              </a:solidFill>
            </a:endParaRPr>
          </a:p>
        </p:txBody>
      </p:sp>
      <p:sp>
        <p:nvSpPr>
          <p:cNvPr id="196" name="Google Shape;196;p23"/>
          <p:cNvSpPr txBox="1"/>
          <p:nvPr/>
        </p:nvSpPr>
        <p:spPr>
          <a:xfrm>
            <a:off x="57725" y="4328050"/>
            <a:ext cx="249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(goal-action-observation-…)</a:t>
            </a:r>
            <a:endParaRPr/>
          </a:p>
        </p:txBody>
      </p:sp>
      <p:sp>
        <p:nvSpPr>
          <p:cNvPr id="197" name="Google Shape;197;p23"/>
          <p:cNvSpPr txBox="1"/>
          <p:nvPr/>
        </p:nvSpPr>
        <p:spPr>
          <a:xfrm>
            <a:off x="709275" y="4090575"/>
            <a:ext cx="1062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trial so far </a:t>
            </a:r>
            <a:endParaRPr/>
          </a:p>
        </p:txBody>
      </p:sp>
      <p:cxnSp>
        <p:nvCxnSpPr>
          <p:cNvPr id="198" name="Google Shape;198;p23"/>
          <p:cNvCxnSpPr>
            <a:endCxn id="195" idx="2"/>
          </p:cNvCxnSpPr>
          <p:nvPr/>
        </p:nvCxnSpPr>
        <p:spPr>
          <a:xfrm flipH="1">
            <a:off x="1829775" y="3269225"/>
            <a:ext cx="3747900" cy="860100"/>
          </a:xfrm>
          <a:prstGeom prst="bentConnector4">
            <a:avLst>
              <a:gd fmla="val 45109" name="adj1"/>
              <a:gd fmla="val 127686" name="adj2"/>
            </a:avLst>
          </a:prstGeom>
          <a:noFill/>
          <a:ln cap="flat" cmpd="sng" w="9525">
            <a:solidFill>
              <a:schemeClr val="dk2"/>
            </a:solidFill>
            <a:prstDash val="solid"/>
            <a:round/>
            <a:headEnd len="med" w="med" type="none"/>
            <a:tailEnd len="med" w="med" type="stealth"/>
          </a:ln>
        </p:spPr>
      </p:cxnSp>
      <p:pic>
        <p:nvPicPr>
          <p:cNvPr id="199" name="Google Shape;199;p23"/>
          <p:cNvPicPr preferRelativeResize="0"/>
          <p:nvPr/>
        </p:nvPicPr>
        <p:blipFill>
          <a:blip r:embed="rId5">
            <a:alphaModFix/>
          </a:blip>
          <a:stretch>
            <a:fillRect/>
          </a:stretch>
        </p:blipFill>
        <p:spPr>
          <a:xfrm rot="5400000">
            <a:off x="6341200" y="1968326"/>
            <a:ext cx="3485701" cy="1724149"/>
          </a:xfrm>
          <a:prstGeom prst="rect">
            <a:avLst/>
          </a:prstGeom>
          <a:noFill/>
          <a:ln>
            <a:noFill/>
          </a:ln>
        </p:spPr>
      </p:pic>
      <p:cxnSp>
        <p:nvCxnSpPr>
          <p:cNvPr id="200" name="Google Shape;200;p23"/>
          <p:cNvCxnSpPr>
            <a:stCxn id="181" idx="3"/>
            <a:endCxn id="189" idx="1"/>
          </p:cNvCxnSpPr>
          <p:nvPr/>
        </p:nvCxnSpPr>
        <p:spPr>
          <a:xfrm flipH="1" rot="10800000">
            <a:off x="4817950" y="2432475"/>
            <a:ext cx="886800" cy="4200"/>
          </a:xfrm>
          <a:prstGeom prst="straightConnector1">
            <a:avLst/>
          </a:prstGeom>
          <a:noFill/>
          <a:ln cap="flat" cmpd="sng" w="9525">
            <a:solidFill>
              <a:schemeClr val="dk2"/>
            </a:solidFill>
            <a:prstDash val="solid"/>
            <a:round/>
            <a:headEnd len="med" w="med" type="none"/>
            <a:tailEnd len="med" w="med" type="triangle"/>
          </a:ln>
        </p:spPr>
      </p:cxnSp>
      <p:cxnSp>
        <p:nvCxnSpPr>
          <p:cNvPr id="201" name="Google Shape;201;p23"/>
          <p:cNvCxnSpPr>
            <a:stCxn id="189" idx="3"/>
          </p:cNvCxnSpPr>
          <p:nvPr/>
        </p:nvCxnSpPr>
        <p:spPr>
          <a:xfrm>
            <a:off x="6050775" y="2432400"/>
            <a:ext cx="1202700" cy="900"/>
          </a:xfrm>
          <a:prstGeom prst="straightConnector1">
            <a:avLst/>
          </a:prstGeom>
          <a:noFill/>
          <a:ln cap="flat" cmpd="sng" w="9525">
            <a:solidFill>
              <a:schemeClr val="dk2"/>
            </a:solidFill>
            <a:prstDash val="solid"/>
            <a:round/>
            <a:headEnd len="med" w="med" type="none"/>
            <a:tailEnd len="med" w="med" type="triangle"/>
          </a:ln>
        </p:spPr>
      </p:cxnSp>
      <p:cxnSp>
        <p:nvCxnSpPr>
          <p:cNvPr id="202" name="Google Shape;202;p23"/>
          <p:cNvCxnSpPr>
            <a:endCxn id="190" idx="3"/>
          </p:cNvCxnSpPr>
          <p:nvPr/>
        </p:nvCxnSpPr>
        <p:spPr>
          <a:xfrm flipH="1">
            <a:off x="6050775" y="3319650"/>
            <a:ext cx="1179600" cy="2400"/>
          </a:xfrm>
          <a:prstGeom prst="straightConnector1">
            <a:avLst/>
          </a:prstGeom>
          <a:noFill/>
          <a:ln cap="flat" cmpd="sng" w="9525">
            <a:solidFill>
              <a:schemeClr val="dk2"/>
            </a:solidFill>
            <a:prstDash val="solid"/>
            <a:round/>
            <a:headEnd len="med" w="med" type="none"/>
            <a:tailEnd len="med" w="med" type="triangle"/>
          </a:ln>
        </p:spPr>
      </p:cxnSp>
      <p:sp>
        <p:nvSpPr>
          <p:cNvPr id="203" name="Google Shape;203;p23"/>
          <p:cNvSpPr txBox="1"/>
          <p:nvPr/>
        </p:nvSpPr>
        <p:spPr>
          <a:xfrm>
            <a:off x="2596250" y="4692325"/>
            <a:ext cx="3840900" cy="400200"/>
          </a:xfrm>
          <a:prstGeom prst="rect">
            <a:avLst/>
          </a:prstGeom>
          <a:solidFill>
            <a:srgbClr val="FCE5CD"/>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 </a:t>
            </a:r>
            <a:r>
              <a:rPr b="1" lang="en"/>
              <a:t> Controller + Executor: Zero-shot GPT-4 </a:t>
            </a:r>
            <a:endParaRPr b="1"/>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9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0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0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9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9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0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0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9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9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9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9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9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9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07" name="Shape 207"/>
        <p:cNvGrpSpPr/>
        <p:nvPr/>
      </p:nvGrpSpPr>
      <p:grpSpPr>
        <a:xfrm>
          <a:off x="0" y="0"/>
          <a:ext cx="0" cy="0"/>
          <a:chOff x="0" y="0"/>
          <a:chExt cx="0" cy="0"/>
        </a:xfrm>
      </p:grpSpPr>
      <p:sp>
        <p:nvSpPr>
          <p:cNvPr id="208" name="Google Shape;208;p24"/>
          <p:cNvSpPr txBox="1"/>
          <p:nvPr>
            <p:ph type="title"/>
          </p:nvPr>
        </p:nvSpPr>
        <p:spPr>
          <a:xfrm>
            <a:off x="103400" y="21525"/>
            <a:ext cx="8826600" cy="6027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2400"/>
              <a:t>The Actual Prompts</a:t>
            </a:r>
            <a:endParaRPr sz="2400"/>
          </a:p>
        </p:txBody>
      </p:sp>
      <p:sp>
        <p:nvSpPr>
          <p:cNvPr id="209" name="Google Shape;209;p24"/>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10" name="Google Shape;210;p24"/>
          <p:cNvPicPr preferRelativeResize="0"/>
          <p:nvPr/>
        </p:nvPicPr>
        <p:blipFill>
          <a:blip r:embed="rId3">
            <a:alphaModFix/>
          </a:blip>
          <a:stretch>
            <a:fillRect/>
          </a:stretch>
        </p:blipFill>
        <p:spPr>
          <a:xfrm>
            <a:off x="2360725" y="887525"/>
            <a:ext cx="3600899" cy="40178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25"/>
          <p:cNvSpPr txBox="1"/>
          <p:nvPr>
            <p:ph type="title"/>
          </p:nvPr>
        </p:nvSpPr>
        <p:spPr>
          <a:xfrm>
            <a:off x="103400" y="21525"/>
            <a:ext cx="8826600" cy="6027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2400"/>
              <a:t>CLIN</a:t>
            </a:r>
            <a:r>
              <a:rPr lang="en" sz="2400"/>
              <a:t> - Memory Module</a:t>
            </a:r>
            <a:endParaRPr sz="2400"/>
          </a:p>
        </p:txBody>
      </p:sp>
      <p:sp>
        <p:nvSpPr>
          <p:cNvPr id="216" name="Google Shape;216;p25"/>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17" name="Google Shape;217;p25"/>
          <p:cNvSpPr txBox="1"/>
          <p:nvPr/>
        </p:nvSpPr>
        <p:spPr>
          <a:xfrm>
            <a:off x="4333775" y="744025"/>
            <a:ext cx="1681500" cy="656100"/>
          </a:xfrm>
          <a:prstGeom prst="rect">
            <a:avLst/>
          </a:prstGeom>
          <a:solidFill>
            <a:srgbClr val="C9DAF8"/>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500"/>
              <a:t>Memory Generator</a:t>
            </a:r>
            <a:endParaRPr b="1" sz="1500"/>
          </a:p>
        </p:txBody>
      </p:sp>
      <p:sp>
        <p:nvSpPr>
          <p:cNvPr id="218" name="Google Shape;218;p25"/>
          <p:cNvSpPr txBox="1"/>
          <p:nvPr/>
        </p:nvSpPr>
        <p:spPr>
          <a:xfrm>
            <a:off x="6180875" y="871975"/>
            <a:ext cx="2837700" cy="400200"/>
          </a:xfrm>
          <a:prstGeom prst="rect">
            <a:avLst/>
          </a:prstGeom>
          <a:solidFill>
            <a:srgbClr val="FCE5CD"/>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Summarizer: Zero-shot GPT-4</a:t>
            </a:r>
            <a:endParaRPr b="1"/>
          </a:p>
        </p:txBody>
      </p:sp>
      <p:sp>
        <p:nvSpPr>
          <p:cNvPr id="219" name="Google Shape;219;p25"/>
          <p:cNvSpPr txBox="1"/>
          <p:nvPr/>
        </p:nvSpPr>
        <p:spPr>
          <a:xfrm>
            <a:off x="6180875" y="1311350"/>
            <a:ext cx="2837700" cy="16932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en"/>
              <a:t>Output:</a:t>
            </a:r>
            <a:endParaRPr b="1"/>
          </a:p>
          <a:p>
            <a:pPr indent="0" lvl="0" marL="0" rtl="0" algn="l">
              <a:lnSpc>
                <a:spcPct val="150000"/>
              </a:lnSpc>
              <a:spcBef>
                <a:spcPts val="0"/>
              </a:spcBef>
              <a:spcAft>
                <a:spcPts val="0"/>
              </a:spcAft>
              <a:buNone/>
            </a:pPr>
            <a:r>
              <a:rPr lang="en"/>
              <a:t>Moving to kitchen ENABLES obtaining water, </a:t>
            </a:r>
            <a:endParaRPr/>
          </a:p>
          <a:p>
            <a:pPr indent="0" lvl="0" marL="0" rtl="0" algn="l">
              <a:lnSpc>
                <a:spcPct val="150000"/>
              </a:lnSpc>
              <a:spcBef>
                <a:spcPts val="0"/>
              </a:spcBef>
              <a:spcAft>
                <a:spcPts val="0"/>
              </a:spcAft>
              <a:buNone/>
            </a:pPr>
            <a:r>
              <a:rPr lang="en"/>
              <a:t>Activating sink ENABLES filling pot with water …</a:t>
            </a:r>
            <a:endParaRPr/>
          </a:p>
        </p:txBody>
      </p:sp>
      <p:sp>
        <p:nvSpPr>
          <p:cNvPr id="220" name="Google Shape;220;p25"/>
          <p:cNvSpPr txBox="1"/>
          <p:nvPr/>
        </p:nvSpPr>
        <p:spPr>
          <a:xfrm>
            <a:off x="4730975" y="1698575"/>
            <a:ext cx="887100" cy="1046700"/>
          </a:xfrm>
          <a:prstGeom prst="rect">
            <a:avLst/>
          </a:prstGeom>
          <a:solidFill>
            <a:srgbClr val="D9EAD3"/>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a:t>Memory</a:t>
            </a:r>
            <a:endParaRPr b="1"/>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221" name="Google Shape;221;p25"/>
          <p:cNvPicPr preferRelativeResize="0"/>
          <p:nvPr/>
        </p:nvPicPr>
        <p:blipFill>
          <a:blip r:embed="rId3">
            <a:alphaModFix/>
          </a:blip>
          <a:stretch>
            <a:fillRect/>
          </a:stretch>
        </p:blipFill>
        <p:spPr>
          <a:xfrm>
            <a:off x="4896400" y="2080514"/>
            <a:ext cx="594300" cy="568461"/>
          </a:xfrm>
          <a:prstGeom prst="rect">
            <a:avLst/>
          </a:prstGeom>
          <a:noFill/>
          <a:ln>
            <a:noFill/>
          </a:ln>
        </p:spPr>
      </p:pic>
      <p:cxnSp>
        <p:nvCxnSpPr>
          <p:cNvPr id="222" name="Google Shape;222;p25"/>
          <p:cNvCxnSpPr>
            <a:stCxn id="217" idx="2"/>
            <a:endCxn id="220" idx="0"/>
          </p:cNvCxnSpPr>
          <p:nvPr/>
        </p:nvCxnSpPr>
        <p:spPr>
          <a:xfrm>
            <a:off x="5174525" y="1400125"/>
            <a:ext cx="0" cy="298500"/>
          </a:xfrm>
          <a:prstGeom prst="straightConnector1">
            <a:avLst/>
          </a:prstGeom>
          <a:noFill/>
          <a:ln cap="flat" cmpd="sng" w="9525">
            <a:solidFill>
              <a:schemeClr val="dk2"/>
            </a:solidFill>
            <a:prstDash val="solid"/>
            <a:round/>
            <a:headEnd len="med" w="med" type="none"/>
            <a:tailEnd len="med" w="med" type="triangle"/>
          </a:ln>
        </p:spPr>
      </p:cxnSp>
      <p:sp>
        <p:nvSpPr>
          <p:cNvPr id="223" name="Google Shape;223;p25"/>
          <p:cNvSpPr txBox="1"/>
          <p:nvPr/>
        </p:nvSpPr>
        <p:spPr>
          <a:xfrm>
            <a:off x="147875" y="780325"/>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1600"/>
          </a:p>
        </p:txBody>
      </p:sp>
      <p:sp>
        <p:nvSpPr>
          <p:cNvPr id="224" name="Google Shape;224;p25"/>
          <p:cNvSpPr txBox="1"/>
          <p:nvPr/>
        </p:nvSpPr>
        <p:spPr>
          <a:xfrm>
            <a:off x="147875" y="832350"/>
            <a:ext cx="3000000" cy="40944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en" sz="1600"/>
              <a:t>Input:</a:t>
            </a:r>
            <a:endParaRPr b="1" sz="1600"/>
          </a:p>
          <a:p>
            <a:pPr indent="0" lvl="0" marL="0" rtl="0" algn="l">
              <a:lnSpc>
                <a:spcPct val="150000"/>
              </a:lnSpc>
              <a:spcBef>
                <a:spcPts val="0"/>
              </a:spcBef>
              <a:spcAft>
                <a:spcPts val="0"/>
              </a:spcAft>
              <a:buNone/>
            </a:pPr>
            <a:r>
              <a:rPr lang="en" sz="1600"/>
              <a:t>Task + Environment + {GAO}</a:t>
            </a:r>
            <a:r>
              <a:rPr baseline="-25000" lang="en" sz="1600"/>
              <a:t>n</a:t>
            </a:r>
            <a:endParaRPr baseline="-25000" sz="1600"/>
          </a:p>
          <a:p>
            <a:pPr indent="0" lvl="0" marL="0" rtl="0" algn="l">
              <a:lnSpc>
                <a:spcPct val="150000"/>
              </a:lnSpc>
              <a:spcBef>
                <a:spcPts val="0"/>
              </a:spcBef>
              <a:spcAft>
                <a:spcPts val="0"/>
              </a:spcAft>
              <a:buNone/>
            </a:pPr>
            <a:r>
              <a:t/>
            </a:r>
            <a:endParaRPr sz="1600"/>
          </a:p>
          <a:p>
            <a:pPr indent="0" lvl="0" marL="0" rtl="0" algn="l">
              <a:lnSpc>
                <a:spcPct val="150000"/>
              </a:lnSpc>
              <a:spcBef>
                <a:spcPts val="0"/>
              </a:spcBef>
              <a:spcAft>
                <a:spcPts val="0"/>
              </a:spcAft>
              <a:buNone/>
            </a:pPr>
            <a:r>
              <a:rPr lang="en"/>
              <a:t>GAO</a:t>
            </a:r>
            <a:r>
              <a:rPr baseline="-25000" lang="en"/>
              <a:t>1</a:t>
            </a:r>
            <a:r>
              <a:rPr lang="en"/>
              <a:t>:</a:t>
            </a:r>
            <a:endParaRPr/>
          </a:p>
          <a:p>
            <a:pPr indent="0" lvl="0" marL="0" rtl="0" algn="l">
              <a:lnSpc>
                <a:spcPct val="150000"/>
              </a:lnSpc>
              <a:spcBef>
                <a:spcPts val="0"/>
              </a:spcBef>
              <a:spcAft>
                <a:spcPts val="0"/>
              </a:spcAft>
              <a:buNone/>
            </a:pPr>
            <a:r>
              <a:rPr lang="en"/>
              <a:t>G: Find water, A: go to kitchen, O: You see sink </a:t>
            </a:r>
            <a:endParaRPr/>
          </a:p>
          <a:p>
            <a:pPr indent="0" lvl="0" marL="0" rtl="0" algn="l">
              <a:lnSpc>
                <a:spcPct val="150000"/>
              </a:lnSpc>
              <a:spcBef>
                <a:spcPts val="0"/>
              </a:spcBef>
              <a:spcAft>
                <a:spcPts val="0"/>
              </a:spcAft>
              <a:buNone/>
            </a:pPr>
            <a:r>
              <a:rPr lang="en"/>
              <a:t>GAO</a:t>
            </a:r>
            <a:r>
              <a:rPr baseline="-25000" lang="en"/>
              <a:t>2</a:t>
            </a:r>
            <a:r>
              <a:rPr lang="en"/>
              <a:t>:</a:t>
            </a:r>
            <a:endParaRPr/>
          </a:p>
          <a:p>
            <a:pPr indent="0" lvl="0" marL="0" rtl="0" algn="l">
              <a:lnSpc>
                <a:spcPct val="150000"/>
              </a:lnSpc>
              <a:spcBef>
                <a:spcPts val="0"/>
              </a:spcBef>
              <a:spcAft>
                <a:spcPts val="0"/>
              </a:spcAft>
              <a:buNone/>
            </a:pPr>
            <a:r>
              <a:rPr lang="en"/>
              <a:t>G: Fill water in pot, A: Activate sink, O: Pot is filled with water</a:t>
            </a:r>
            <a:endParaRPr/>
          </a:p>
          <a:p>
            <a:pPr indent="0" lvl="0" marL="0" rtl="0" algn="l">
              <a:lnSpc>
                <a:spcPct val="150000"/>
              </a:lnSpc>
              <a:spcBef>
                <a:spcPts val="0"/>
              </a:spcBef>
              <a:spcAft>
                <a:spcPts val="0"/>
              </a:spcAft>
              <a:buNone/>
            </a:pPr>
            <a:r>
              <a:rPr lang="en"/>
              <a:t>….</a:t>
            </a:r>
            <a:endParaRPr/>
          </a:p>
          <a:p>
            <a:pPr indent="0" lvl="0" marL="0" rtl="0" algn="l">
              <a:lnSpc>
                <a:spcPct val="150000"/>
              </a:lnSpc>
              <a:spcBef>
                <a:spcPts val="0"/>
              </a:spcBef>
              <a:spcAft>
                <a:spcPts val="0"/>
              </a:spcAft>
              <a:buNone/>
            </a:pPr>
            <a:r>
              <a:rPr lang="en"/>
              <a:t>GAO</a:t>
            </a:r>
            <a:r>
              <a:rPr baseline="-25000" lang="en"/>
              <a:t>n</a:t>
            </a:r>
            <a:r>
              <a:rPr lang="en"/>
              <a:t>:</a:t>
            </a:r>
            <a:endParaRPr/>
          </a:p>
          <a:p>
            <a:pPr indent="0" lvl="0" marL="0" rtl="0" algn="l">
              <a:lnSpc>
                <a:spcPct val="150000"/>
              </a:lnSpc>
              <a:spcBef>
                <a:spcPts val="0"/>
              </a:spcBef>
              <a:spcAft>
                <a:spcPts val="0"/>
              </a:spcAft>
              <a:buNone/>
            </a:pPr>
            <a:r>
              <a:rPr lang="en"/>
              <a:t>…</a:t>
            </a:r>
            <a:endParaRPr/>
          </a:p>
        </p:txBody>
      </p:sp>
      <p:cxnSp>
        <p:nvCxnSpPr>
          <p:cNvPr id="225" name="Google Shape;225;p25"/>
          <p:cNvCxnSpPr>
            <a:endCxn id="217" idx="1"/>
          </p:cNvCxnSpPr>
          <p:nvPr/>
        </p:nvCxnSpPr>
        <p:spPr>
          <a:xfrm>
            <a:off x="2760275" y="1072075"/>
            <a:ext cx="1573500" cy="0"/>
          </a:xfrm>
          <a:prstGeom prst="straightConnector1">
            <a:avLst/>
          </a:prstGeom>
          <a:noFill/>
          <a:ln cap="flat" cmpd="sng" w="9525">
            <a:solidFill>
              <a:schemeClr val="dk2"/>
            </a:solidFill>
            <a:prstDash val="solid"/>
            <a:round/>
            <a:headEnd len="med" w="med" type="none"/>
            <a:tailEnd len="med" w="med" type="triangle"/>
          </a:ln>
        </p:spPr>
      </p:cxnSp>
      <p:sp>
        <p:nvSpPr>
          <p:cNvPr id="226" name="Google Shape;226;p25"/>
          <p:cNvSpPr txBox="1"/>
          <p:nvPr/>
        </p:nvSpPr>
        <p:spPr>
          <a:xfrm>
            <a:off x="3822050" y="3043725"/>
            <a:ext cx="5319300" cy="2820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b="1" lang="en"/>
              <a:t>Types of Knowledge for Task Completion</a:t>
            </a:r>
            <a:r>
              <a:rPr lang="en"/>
              <a:t>:</a:t>
            </a:r>
            <a:endParaRPr/>
          </a:p>
          <a:p>
            <a:pPr indent="-317500" lvl="0" marL="457200" rtl="0" algn="l">
              <a:lnSpc>
                <a:spcPct val="115000"/>
              </a:lnSpc>
              <a:spcBef>
                <a:spcPts val="1200"/>
              </a:spcBef>
              <a:spcAft>
                <a:spcPts val="0"/>
              </a:spcAft>
              <a:buSzPts val="1400"/>
              <a:buChar char="●"/>
            </a:pPr>
            <a:r>
              <a:rPr lang="en"/>
              <a:t>Actions that enable transitions to desired states.</a:t>
            </a:r>
            <a:endParaRPr/>
          </a:p>
          <a:p>
            <a:pPr indent="-317500" lvl="1" marL="914400" rtl="0" algn="l">
              <a:lnSpc>
                <a:spcPct val="115000"/>
              </a:lnSpc>
              <a:spcBef>
                <a:spcPts val="0"/>
              </a:spcBef>
              <a:spcAft>
                <a:spcPts val="0"/>
              </a:spcAft>
              <a:buSzPts val="1400"/>
              <a:buChar char="○"/>
            </a:pPr>
            <a:r>
              <a:rPr lang="en"/>
              <a:t>X is NECESSARY to Y</a:t>
            </a:r>
            <a:endParaRPr/>
          </a:p>
          <a:p>
            <a:pPr indent="-317500" lvl="0" marL="457200" rtl="0" algn="l">
              <a:lnSpc>
                <a:spcPct val="115000"/>
              </a:lnSpc>
              <a:spcBef>
                <a:spcPts val="0"/>
              </a:spcBef>
              <a:spcAft>
                <a:spcPts val="0"/>
              </a:spcAft>
              <a:buSzPts val="1400"/>
              <a:buChar char="●"/>
            </a:pPr>
            <a:r>
              <a:rPr lang="en"/>
              <a:t>Actions that produce no change or undesired changes.</a:t>
            </a:r>
            <a:endParaRPr/>
          </a:p>
          <a:p>
            <a:pPr indent="-317500" lvl="1" marL="914400" rtl="0" algn="l">
              <a:lnSpc>
                <a:spcPct val="115000"/>
              </a:lnSpc>
              <a:spcBef>
                <a:spcPts val="0"/>
              </a:spcBef>
              <a:spcAft>
                <a:spcPts val="0"/>
              </a:spcAft>
              <a:buSzPts val="1400"/>
              <a:buChar char="○"/>
            </a:pPr>
            <a:r>
              <a:rPr lang="en"/>
              <a:t>X does not contribute to Y</a:t>
            </a:r>
            <a:endParaRPr/>
          </a:p>
          <a:p>
            <a:pPr indent="-317500" lvl="0" marL="457200" rtl="0" algn="l">
              <a:lnSpc>
                <a:spcPct val="115000"/>
              </a:lnSpc>
              <a:spcBef>
                <a:spcPts val="0"/>
              </a:spcBef>
              <a:spcAft>
                <a:spcPts val="0"/>
              </a:spcAft>
              <a:buSzPts val="1400"/>
              <a:buChar char="●"/>
            </a:pPr>
            <a:r>
              <a:rPr lang="en"/>
              <a:t>T</a:t>
            </a:r>
            <a:r>
              <a:rPr lang="en"/>
              <a:t>ransitions that contribute positively to task progress.</a:t>
            </a:r>
            <a:endParaRPr/>
          </a:p>
          <a:p>
            <a:pPr indent="-317500" lvl="1" marL="914400" rtl="0" algn="l">
              <a:lnSpc>
                <a:spcPct val="115000"/>
              </a:lnSpc>
              <a:spcBef>
                <a:spcPts val="0"/>
              </a:spcBef>
              <a:spcAft>
                <a:spcPts val="0"/>
              </a:spcAft>
              <a:buSzPts val="1400"/>
              <a:buChar char="○"/>
            </a:pPr>
            <a:r>
              <a:rPr lang="en"/>
              <a:t>X may … </a:t>
            </a:r>
            <a:endParaRPr/>
          </a:p>
          <a:p>
            <a:pPr indent="0" lvl="0" marL="0" rtl="0" algn="l">
              <a:lnSpc>
                <a:spcPct val="115000"/>
              </a:lnSpc>
              <a:spcBef>
                <a:spcPts val="1200"/>
              </a:spcBef>
              <a:spcAft>
                <a:spcPts val="0"/>
              </a:spcAft>
              <a:buNone/>
            </a:pPr>
            <a:r>
              <a:t/>
            </a:r>
            <a:endParaRPr sz="1000"/>
          </a:p>
          <a:p>
            <a:pPr indent="0" lvl="0" marL="0" rtl="0" algn="l">
              <a:lnSpc>
                <a:spcPct val="150000"/>
              </a:lnSpc>
              <a:spcBef>
                <a:spcPts val="1200"/>
              </a:spcBef>
              <a:spcAft>
                <a:spcPts val="0"/>
              </a:spcAft>
              <a:buNone/>
            </a:pPr>
            <a:r>
              <a:t/>
            </a:r>
            <a:endParaRPr sz="1700">
              <a:solidFill>
                <a:schemeClr val="lt2"/>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26"/>
          <p:cNvSpPr txBox="1"/>
          <p:nvPr>
            <p:ph type="title"/>
          </p:nvPr>
        </p:nvSpPr>
        <p:spPr>
          <a:xfrm>
            <a:off x="103400" y="21525"/>
            <a:ext cx="8826600" cy="6027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2400"/>
              <a:t>Proposed Methods </a:t>
            </a:r>
            <a:r>
              <a:rPr lang="en" sz="2400"/>
              <a:t>- Continually Updating Memory Module</a:t>
            </a:r>
            <a:endParaRPr sz="2400"/>
          </a:p>
        </p:txBody>
      </p:sp>
      <p:sp>
        <p:nvSpPr>
          <p:cNvPr id="232" name="Google Shape;232;p26"/>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33" name="Google Shape;233;p26"/>
          <p:cNvSpPr txBox="1"/>
          <p:nvPr/>
        </p:nvSpPr>
        <p:spPr>
          <a:xfrm>
            <a:off x="3828400" y="1726875"/>
            <a:ext cx="1143000" cy="656100"/>
          </a:xfrm>
          <a:prstGeom prst="rect">
            <a:avLst/>
          </a:prstGeom>
          <a:solidFill>
            <a:srgbClr val="C9DAF8"/>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500"/>
              <a:t>Memory Generator</a:t>
            </a:r>
            <a:endParaRPr b="1" sz="1500"/>
          </a:p>
        </p:txBody>
      </p:sp>
      <p:sp>
        <p:nvSpPr>
          <p:cNvPr id="234" name="Google Shape;234;p26"/>
          <p:cNvSpPr txBox="1"/>
          <p:nvPr/>
        </p:nvSpPr>
        <p:spPr>
          <a:xfrm>
            <a:off x="3956350" y="3062475"/>
            <a:ext cx="887100" cy="1046700"/>
          </a:xfrm>
          <a:prstGeom prst="rect">
            <a:avLst/>
          </a:prstGeom>
          <a:solidFill>
            <a:srgbClr val="D9EAD3"/>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a:t>Memory</a:t>
            </a:r>
            <a:endParaRPr b="1"/>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235" name="Google Shape;235;p26"/>
          <p:cNvPicPr preferRelativeResize="0"/>
          <p:nvPr/>
        </p:nvPicPr>
        <p:blipFill>
          <a:blip r:embed="rId3">
            <a:alphaModFix/>
          </a:blip>
          <a:stretch>
            <a:fillRect/>
          </a:stretch>
        </p:blipFill>
        <p:spPr>
          <a:xfrm>
            <a:off x="4102750" y="3444364"/>
            <a:ext cx="594300" cy="568461"/>
          </a:xfrm>
          <a:prstGeom prst="rect">
            <a:avLst/>
          </a:prstGeom>
          <a:noFill/>
          <a:ln>
            <a:noFill/>
          </a:ln>
        </p:spPr>
      </p:pic>
      <p:cxnSp>
        <p:nvCxnSpPr>
          <p:cNvPr id="236" name="Google Shape;236;p26"/>
          <p:cNvCxnSpPr>
            <a:stCxn id="233" idx="2"/>
            <a:endCxn id="234" idx="0"/>
          </p:cNvCxnSpPr>
          <p:nvPr/>
        </p:nvCxnSpPr>
        <p:spPr>
          <a:xfrm>
            <a:off x="4399900" y="2382975"/>
            <a:ext cx="0" cy="679500"/>
          </a:xfrm>
          <a:prstGeom prst="straightConnector1">
            <a:avLst/>
          </a:prstGeom>
          <a:noFill/>
          <a:ln cap="flat" cmpd="sng" w="9525">
            <a:solidFill>
              <a:schemeClr val="dk2"/>
            </a:solidFill>
            <a:prstDash val="solid"/>
            <a:round/>
            <a:headEnd len="med" w="med" type="none"/>
            <a:tailEnd len="med" w="med" type="triangle"/>
          </a:ln>
        </p:spPr>
      </p:cxnSp>
      <p:sp>
        <p:nvSpPr>
          <p:cNvPr id="237" name="Google Shape;237;p26"/>
          <p:cNvSpPr txBox="1"/>
          <p:nvPr/>
        </p:nvSpPr>
        <p:spPr>
          <a:xfrm>
            <a:off x="4040475" y="4178750"/>
            <a:ext cx="6963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T</a:t>
            </a:r>
            <a:r>
              <a:rPr lang="en"/>
              <a:t>rial 2 </a:t>
            </a:r>
            <a:endParaRPr/>
          </a:p>
        </p:txBody>
      </p:sp>
      <p:sp>
        <p:nvSpPr>
          <p:cNvPr id="238" name="Google Shape;238;p26"/>
          <p:cNvSpPr txBox="1"/>
          <p:nvPr/>
        </p:nvSpPr>
        <p:spPr>
          <a:xfrm>
            <a:off x="4435950" y="975450"/>
            <a:ext cx="2837700" cy="400200"/>
          </a:xfrm>
          <a:prstGeom prst="rect">
            <a:avLst/>
          </a:prstGeom>
          <a:solidFill>
            <a:srgbClr val="FCE5CD"/>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Each trial refines the memory!</a:t>
            </a:r>
            <a:endParaRPr b="1"/>
          </a:p>
        </p:txBody>
      </p:sp>
      <p:cxnSp>
        <p:nvCxnSpPr>
          <p:cNvPr id="239" name="Google Shape;239;p26"/>
          <p:cNvCxnSpPr>
            <a:stCxn id="234" idx="3"/>
            <a:endCxn id="240" idx="1"/>
          </p:cNvCxnSpPr>
          <p:nvPr/>
        </p:nvCxnSpPr>
        <p:spPr>
          <a:xfrm flipH="1" rot="10800000">
            <a:off x="4843450" y="2054925"/>
            <a:ext cx="466500" cy="1530900"/>
          </a:xfrm>
          <a:prstGeom prst="straightConnector1">
            <a:avLst/>
          </a:prstGeom>
          <a:noFill/>
          <a:ln cap="flat" cmpd="sng" w="9525">
            <a:solidFill>
              <a:schemeClr val="dk2"/>
            </a:solidFill>
            <a:prstDash val="solid"/>
            <a:round/>
            <a:headEnd len="med" w="med" type="none"/>
            <a:tailEnd len="med" w="med" type="triangle"/>
          </a:ln>
        </p:spPr>
      </p:cxnSp>
      <p:cxnSp>
        <p:nvCxnSpPr>
          <p:cNvPr id="241" name="Google Shape;241;p26"/>
          <p:cNvCxnSpPr/>
          <p:nvPr/>
        </p:nvCxnSpPr>
        <p:spPr>
          <a:xfrm flipH="1" rot="10800000">
            <a:off x="3167050" y="2097375"/>
            <a:ext cx="571800" cy="1976700"/>
          </a:xfrm>
          <a:prstGeom prst="straightConnector1">
            <a:avLst/>
          </a:prstGeom>
          <a:noFill/>
          <a:ln cap="flat" cmpd="sng" w="9525">
            <a:solidFill>
              <a:schemeClr val="dk2"/>
            </a:solidFill>
            <a:prstDash val="solid"/>
            <a:round/>
            <a:headEnd len="med" w="med" type="none"/>
            <a:tailEnd len="med" w="med" type="triangle"/>
          </a:ln>
        </p:spPr>
      </p:cxnSp>
      <p:sp>
        <p:nvSpPr>
          <p:cNvPr id="240" name="Google Shape;240;p26"/>
          <p:cNvSpPr txBox="1"/>
          <p:nvPr/>
        </p:nvSpPr>
        <p:spPr>
          <a:xfrm>
            <a:off x="5309850" y="1726875"/>
            <a:ext cx="1143000" cy="656100"/>
          </a:xfrm>
          <a:prstGeom prst="rect">
            <a:avLst/>
          </a:prstGeom>
          <a:solidFill>
            <a:srgbClr val="C9DAF8"/>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500"/>
              <a:t>Memory Generator</a:t>
            </a:r>
            <a:endParaRPr b="1" sz="1500"/>
          </a:p>
        </p:txBody>
      </p:sp>
      <p:sp>
        <p:nvSpPr>
          <p:cNvPr id="242" name="Google Shape;242;p26"/>
          <p:cNvSpPr txBox="1"/>
          <p:nvPr/>
        </p:nvSpPr>
        <p:spPr>
          <a:xfrm>
            <a:off x="5437800" y="3062475"/>
            <a:ext cx="887100" cy="1046700"/>
          </a:xfrm>
          <a:prstGeom prst="rect">
            <a:avLst/>
          </a:prstGeom>
          <a:solidFill>
            <a:srgbClr val="D9EAD3"/>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a:t>Memory</a:t>
            </a:r>
            <a:endParaRPr b="1"/>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243" name="Google Shape;243;p26"/>
          <p:cNvPicPr preferRelativeResize="0"/>
          <p:nvPr/>
        </p:nvPicPr>
        <p:blipFill>
          <a:blip r:embed="rId3">
            <a:alphaModFix/>
          </a:blip>
          <a:stretch>
            <a:fillRect/>
          </a:stretch>
        </p:blipFill>
        <p:spPr>
          <a:xfrm>
            <a:off x="5584200" y="3444364"/>
            <a:ext cx="594300" cy="568461"/>
          </a:xfrm>
          <a:prstGeom prst="rect">
            <a:avLst/>
          </a:prstGeom>
          <a:noFill/>
          <a:ln>
            <a:noFill/>
          </a:ln>
        </p:spPr>
      </p:pic>
      <p:cxnSp>
        <p:nvCxnSpPr>
          <p:cNvPr id="244" name="Google Shape;244;p26"/>
          <p:cNvCxnSpPr>
            <a:stCxn id="240" idx="2"/>
            <a:endCxn id="242" idx="0"/>
          </p:cNvCxnSpPr>
          <p:nvPr/>
        </p:nvCxnSpPr>
        <p:spPr>
          <a:xfrm>
            <a:off x="5881350" y="2382975"/>
            <a:ext cx="0" cy="679500"/>
          </a:xfrm>
          <a:prstGeom prst="straightConnector1">
            <a:avLst/>
          </a:prstGeom>
          <a:noFill/>
          <a:ln cap="flat" cmpd="sng" w="9525">
            <a:solidFill>
              <a:schemeClr val="dk2"/>
            </a:solidFill>
            <a:prstDash val="solid"/>
            <a:round/>
            <a:headEnd len="med" w="med" type="none"/>
            <a:tailEnd len="med" w="med" type="triangle"/>
          </a:ln>
        </p:spPr>
      </p:cxnSp>
      <p:sp>
        <p:nvSpPr>
          <p:cNvPr id="245" name="Google Shape;245;p26"/>
          <p:cNvSpPr txBox="1"/>
          <p:nvPr/>
        </p:nvSpPr>
        <p:spPr>
          <a:xfrm>
            <a:off x="5521925" y="4178750"/>
            <a:ext cx="6963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Trial 3 </a:t>
            </a:r>
            <a:endParaRPr/>
          </a:p>
        </p:txBody>
      </p:sp>
      <p:cxnSp>
        <p:nvCxnSpPr>
          <p:cNvPr id="246" name="Google Shape;246;p26"/>
          <p:cNvCxnSpPr>
            <a:stCxn id="242" idx="3"/>
            <a:endCxn id="247" idx="1"/>
          </p:cNvCxnSpPr>
          <p:nvPr/>
        </p:nvCxnSpPr>
        <p:spPr>
          <a:xfrm flipH="1" rot="10800000">
            <a:off x="6324900" y="2054925"/>
            <a:ext cx="406200" cy="1530900"/>
          </a:xfrm>
          <a:prstGeom prst="straightConnector1">
            <a:avLst/>
          </a:prstGeom>
          <a:noFill/>
          <a:ln cap="flat" cmpd="sng" w="9525">
            <a:solidFill>
              <a:schemeClr val="dk2"/>
            </a:solidFill>
            <a:prstDash val="solid"/>
            <a:round/>
            <a:headEnd len="med" w="med" type="none"/>
            <a:tailEnd len="med" w="med" type="triangle"/>
          </a:ln>
        </p:spPr>
      </p:cxnSp>
      <p:cxnSp>
        <p:nvCxnSpPr>
          <p:cNvPr id="248" name="Google Shape;248;p26"/>
          <p:cNvCxnSpPr/>
          <p:nvPr/>
        </p:nvCxnSpPr>
        <p:spPr>
          <a:xfrm flipH="1" rot="10800000">
            <a:off x="6324900" y="2402175"/>
            <a:ext cx="571800" cy="1976700"/>
          </a:xfrm>
          <a:prstGeom prst="straightConnector1">
            <a:avLst/>
          </a:prstGeom>
          <a:noFill/>
          <a:ln cap="flat" cmpd="sng" w="9525">
            <a:solidFill>
              <a:schemeClr val="dk2"/>
            </a:solidFill>
            <a:prstDash val="solid"/>
            <a:round/>
            <a:headEnd len="med" w="med" type="none"/>
            <a:tailEnd len="med" w="med" type="triangle"/>
          </a:ln>
        </p:spPr>
      </p:cxnSp>
      <p:sp>
        <p:nvSpPr>
          <p:cNvPr id="249" name="Google Shape;249;p26"/>
          <p:cNvSpPr txBox="1"/>
          <p:nvPr/>
        </p:nvSpPr>
        <p:spPr>
          <a:xfrm>
            <a:off x="7466550" y="1726875"/>
            <a:ext cx="1143000" cy="656100"/>
          </a:xfrm>
          <a:prstGeom prst="rect">
            <a:avLst/>
          </a:prstGeom>
          <a:solidFill>
            <a:srgbClr val="C9DAF8"/>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500"/>
              <a:t>Memory Generator</a:t>
            </a:r>
            <a:endParaRPr b="1" sz="1500"/>
          </a:p>
        </p:txBody>
      </p:sp>
      <p:sp>
        <p:nvSpPr>
          <p:cNvPr id="250" name="Google Shape;250;p26"/>
          <p:cNvSpPr txBox="1"/>
          <p:nvPr/>
        </p:nvSpPr>
        <p:spPr>
          <a:xfrm>
            <a:off x="7594500" y="3062475"/>
            <a:ext cx="887100" cy="1046700"/>
          </a:xfrm>
          <a:prstGeom prst="rect">
            <a:avLst/>
          </a:prstGeom>
          <a:solidFill>
            <a:srgbClr val="D9EAD3"/>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a:t>Memory</a:t>
            </a:r>
            <a:endParaRPr b="1"/>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251" name="Google Shape;251;p26"/>
          <p:cNvPicPr preferRelativeResize="0"/>
          <p:nvPr/>
        </p:nvPicPr>
        <p:blipFill>
          <a:blip r:embed="rId3">
            <a:alphaModFix/>
          </a:blip>
          <a:stretch>
            <a:fillRect/>
          </a:stretch>
        </p:blipFill>
        <p:spPr>
          <a:xfrm>
            <a:off x="7740900" y="3444364"/>
            <a:ext cx="594300" cy="568461"/>
          </a:xfrm>
          <a:prstGeom prst="rect">
            <a:avLst/>
          </a:prstGeom>
          <a:noFill/>
          <a:ln>
            <a:noFill/>
          </a:ln>
        </p:spPr>
      </p:pic>
      <p:cxnSp>
        <p:nvCxnSpPr>
          <p:cNvPr id="252" name="Google Shape;252;p26"/>
          <p:cNvCxnSpPr>
            <a:stCxn id="249" idx="2"/>
            <a:endCxn id="250" idx="0"/>
          </p:cNvCxnSpPr>
          <p:nvPr/>
        </p:nvCxnSpPr>
        <p:spPr>
          <a:xfrm>
            <a:off x="8038050" y="2382975"/>
            <a:ext cx="0" cy="679500"/>
          </a:xfrm>
          <a:prstGeom prst="straightConnector1">
            <a:avLst/>
          </a:prstGeom>
          <a:noFill/>
          <a:ln cap="flat" cmpd="sng" w="9525">
            <a:solidFill>
              <a:schemeClr val="dk2"/>
            </a:solidFill>
            <a:prstDash val="solid"/>
            <a:round/>
            <a:headEnd len="med" w="med" type="none"/>
            <a:tailEnd len="med" w="med" type="triangle"/>
          </a:ln>
        </p:spPr>
      </p:cxnSp>
      <p:sp>
        <p:nvSpPr>
          <p:cNvPr id="253" name="Google Shape;253;p26"/>
          <p:cNvSpPr txBox="1"/>
          <p:nvPr/>
        </p:nvSpPr>
        <p:spPr>
          <a:xfrm>
            <a:off x="7651950" y="4178750"/>
            <a:ext cx="772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Trial n </a:t>
            </a:r>
            <a:endParaRPr/>
          </a:p>
        </p:txBody>
      </p:sp>
      <p:sp>
        <p:nvSpPr>
          <p:cNvPr id="254" name="Google Shape;254;p26"/>
          <p:cNvSpPr txBox="1"/>
          <p:nvPr/>
        </p:nvSpPr>
        <p:spPr>
          <a:xfrm>
            <a:off x="6704550" y="4178750"/>
            <a:ext cx="657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 </a:t>
            </a:r>
            <a:endParaRPr/>
          </a:p>
        </p:txBody>
      </p:sp>
      <p:cxnSp>
        <p:nvCxnSpPr>
          <p:cNvPr id="255" name="Google Shape;255;p26"/>
          <p:cNvCxnSpPr/>
          <p:nvPr/>
        </p:nvCxnSpPr>
        <p:spPr>
          <a:xfrm flipH="1" rot="10800000">
            <a:off x="7060350" y="2054925"/>
            <a:ext cx="406200" cy="1530900"/>
          </a:xfrm>
          <a:prstGeom prst="straightConnector1">
            <a:avLst/>
          </a:prstGeom>
          <a:noFill/>
          <a:ln cap="flat" cmpd="sng" w="9525">
            <a:solidFill>
              <a:schemeClr val="dk2"/>
            </a:solidFill>
            <a:prstDash val="solid"/>
            <a:round/>
            <a:headEnd len="med" w="med" type="none"/>
            <a:tailEnd len="med" w="med" type="triangle"/>
          </a:ln>
        </p:spPr>
      </p:cxnSp>
      <p:cxnSp>
        <p:nvCxnSpPr>
          <p:cNvPr id="256" name="Google Shape;256;p26"/>
          <p:cNvCxnSpPr/>
          <p:nvPr/>
        </p:nvCxnSpPr>
        <p:spPr>
          <a:xfrm flipH="1" rot="10800000">
            <a:off x="7060350" y="2402175"/>
            <a:ext cx="571800" cy="1976700"/>
          </a:xfrm>
          <a:prstGeom prst="straightConnector1">
            <a:avLst/>
          </a:prstGeom>
          <a:noFill/>
          <a:ln cap="flat" cmpd="sng" w="9525">
            <a:solidFill>
              <a:schemeClr val="dk2"/>
            </a:solidFill>
            <a:prstDash val="solid"/>
            <a:round/>
            <a:headEnd len="med" w="med" type="none"/>
            <a:tailEnd len="med" w="med" type="triangle"/>
          </a:ln>
        </p:spPr>
      </p:cxnSp>
      <p:sp>
        <p:nvSpPr>
          <p:cNvPr id="257" name="Google Shape;257;p26"/>
          <p:cNvSpPr txBox="1"/>
          <p:nvPr/>
        </p:nvSpPr>
        <p:spPr>
          <a:xfrm>
            <a:off x="533400" y="417875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T</a:t>
            </a:r>
            <a:r>
              <a:rPr lang="en"/>
              <a:t>ask + Environment +  </a:t>
            </a:r>
            <a:endParaRPr/>
          </a:p>
        </p:txBody>
      </p:sp>
      <p:sp>
        <p:nvSpPr>
          <p:cNvPr id="258" name="Google Shape;258;p26"/>
          <p:cNvSpPr txBox="1"/>
          <p:nvPr/>
        </p:nvSpPr>
        <p:spPr>
          <a:xfrm>
            <a:off x="2541350" y="4178750"/>
            <a:ext cx="657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Trial1</a:t>
            </a:r>
            <a:endParaRPr/>
          </a:p>
        </p:txBody>
      </p:sp>
      <p:cxnSp>
        <p:nvCxnSpPr>
          <p:cNvPr id="259" name="Google Shape;259;p26"/>
          <p:cNvCxnSpPr/>
          <p:nvPr/>
        </p:nvCxnSpPr>
        <p:spPr>
          <a:xfrm flipH="1" rot="10800000">
            <a:off x="4995850" y="2359725"/>
            <a:ext cx="466500" cy="15309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63" name="Shape 263"/>
        <p:cNvGrpSpPr/>
        <p:nvPr/>
      </p:nvGrpSpPr>
      <p:grpSpPr>
        <a:xfrm>
          <a:off x="0" y="0"/>
          <a:ext cx="0" cy="0"/>
          <a:chOff x="0" y="0"/>
          <a:chExt cx="0" cy="0"/>
        </a:xfrm>
      </p:grpSpPr>
      <p:sp>
        <p:nvSpPr>
          <p:cNvPr id="264" name="Google Shape;264;p27"/>
          <p:cNvSpPr txBox="1"/>
          <p:nvPr>
            <p:ph type="title"/>
          </p:nvPr>
        </p:nvSpPr>
        <p:spPr>
          <a:xfrm>
            <a:off x="103400" y="21525"/>
            <a:ext cx="8826600" cy="6027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2400"/>
              <a:t>Memories Generator - Explained!</a:t>
            </a:r>
            <a:endParaRPr sz="2400"/>
          </a:p>
        </p:txBody>
      </p:sp>
      <p:sp>
        <p:nvSpPr>
          <p:cNvPr id="265" name="Google Shape;265;p27"/>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66" name="Google Shape;266;p27"/>
          <p:cNvSpPr txBox="1"/>
          <p:nvPr/>
        </p:nvSpPr>
        <p:spPr>
          <a:xfrm>
            <a:off x="427250" y="1104875"/>
            <a:ext cx="7867500" cy="3260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b="1" lang="en" sz="1500"/>
              <a:t>Types of Knowledge for Task Completion</a:t>
            </a:r>
            <a:r>
              <a:rPr lang="en" sz="1500"/>
              <a:t>:</a:t>
            </a:r>
            <a:endParaRPr sz="1500"/>
          </a:p>
          <a:p>
            <a:pPr indent="-323850" lvl="0" marL="457200" rtl="0" algn="l">
              <a:lnSpc>
                <a:spcPct val="115000"/>
              </a:lnSpc>
              <a:spcBef>
                <a:spcPts val="1200"/>
              </a:spcBef>
              <a:spcAft>
                <a:spcPts val="0"/>
              </a:spcAft>
              <a:buSzPts val="1500"/>
              <a:buChar char="●"/>
            </a:pPr>
            <a:r>
              <a:rPr b="1" lang="en" sz="1500"/>
              <a:t>Desired State Transitions</a:t>
            </a:r>
            <a:r>
              <a:rPr lang="en" sz="1500"/>
              <a:t>: Actions that enable transitions to desired states.</a:t>
            </a:r>
            <a:endParaRPr sz="1500"/>
          </a:p>
          <a:p>
            <a:pPr indent="-323850" lvl="1" marL="914400" rtl="0" algn="l">
              <a:lnSpc>
                <a:spcPct val="115000"/>
              </a:lnSpc>
              <a:spcBef>
                <a:spcPts val="0"/>
              </a:spcBef>
              <a:spcAft>
                <a:spcPts val="0"/>
              </a:spcAft>
              <a:buSzPts val="1500"/>
              <a:buChar char="○"/>
            </a:pPr>
            <a:r>
              <a:rPr lang="en" sz="1500"/>
              <a:t>X is NECESSARY to Y</a:t>
            </a:r>
            <a:endParaRPr sz="1500"/>
          </a:p>
          <a:p>
            <a:pPr indent="-323850" lvl="0" marL="457200" rtl="0" algn="l">
              <a:lnSpc>
                <a:spcPct val="115000"/>
              </a:lnSpc>
              <a:spcBef>
                <a:spcPts val="0"/>
              </a:spcBef>
              <a:spcAft>
                <a:spcPts val="0"/>
              </a:spcAft>
              <a:buSzPts val="1500"/>
              <a:buChar char="●"/>
            </a:pPr>
            <a:r>
              <a:rPr b="1" lang="en" sz="1500"/>
              <a:t>Undesired or Ineffective Actions</a:t>
            </a:r>
            <a:r>
              <a:rPr lang="en" sz="1500"/>
              <a:t>: Actions that produce no change or undesired state changes.</a:t>
            </a:r>
            <a:endParaRPr sz="1500"/>
          </a:p>
          <a:p>
            <a:pPr indent="-323850" lvl="1" marL="914400" rtl="0" algn="l">
              <a:lnSpc>
                <a:spcPct val="115000"/>
              </a:lnSpc>
              <a:spcBef>
                <a:spcPts val="0"/>
              </a:spcBef>
              <a:spcAft>
                <a:spcPts val="0"/>
              </a:spcAft>
              <a:buSzPts val="1500"/>
              <a:buChar char="○"/>
            </a:pPr>
            <a:r>
              <a:rPr lang="en" sz="1500"/>
              <a:t>X does not </a:t>
            </a:r>
            <a:r>
              <a:rPr lang="en" sz="1500"/>
              <a:t>contribute</a:t>
            </a:r>
            <a:r>
              <a:rPr lang="en" sz="1500"/>
              <a:t> to Y</a:t>
            </a:r>
            <a:endParaRPr sz="1500"/>
          </a:p>
          <a:p>
            <a:pPr indent="-323850" lvl="0" marL="457200" rtl="0" algn="l">
              <a:lnSpc>
                <a:spcPct val="115000"/>
              </a:lnSpc>
              <a:spcBef>
                <a:spcPts val="0"/>
              </a:spcBef>
              <a:spcAft>
                <a:spcPts val="0"/>
              </a:spcAft>
              <a:buSzPts val="1500"/>
              <a:buChar char="●"/>
            </a:pPr>
            <a:r>
              <a:rPr b="1" lang="en" sz="1500"/>
              <a:t>Helpful State Transitions</a:t>
            </a:r>
            <a:r>
              <a:rPr lang="en" sz="1500"/>
              <a:t>: Transitions that contribute positively to task progress.</a:t>
            </a:r>
            <a:endParaRPr sz="1500"/>
          </a:p>
          <a:p>
            <a:pPr indent="-323850" lvl="1" marL="914400" rtl="0" algn="l">
              <a:lnSpc>
                <a:spcPct val="115000"/>
              </a:lnSpc>
              <a:spcBef>
                <a:spcPts val="0"/>
              </a:spcBef>
              <a:spcAft>
                <a:spcPts val="0"/>
              </a:spcAft>
              <a:buSzPts val="1500"/>
              <a:buChar char="○"/>
            </a:pPr>
            <a:r>
              <a:rPr lang="en" sz="1500"/>
              <a:t>X may … </a:t>
            </a:r>
            <a:endParaRPr sz="1500"/>
          </a:p>
          <a:p>
            <a:pPr indent="0" lvl="0" marL="0" rtl="0" algn="l">
              <a:lnSpc>
                <a:spcPct val="115000"/>
              </a:lnSpc>
              <a:spcBef>
                <a:spcPts val="1200"/>
              </a:spcBef>
              <a:spcAft>
                <a:spcPts val="0"/>
              </a:spcAft>
              <a:buNone/>
            </a:pPr>
            <a:r>
              <a:t/>
            </a:r>
            <a:endParaRPr sz="1100"/>
          </a:p>
          <a:p>
            <a:pPr indent="0" lvl="0" marL="0" rtl="0" algn="l">
              <a:lnSpc>
                <a:spcPct val="150000"/>
              </a:lnSpc>
              <a:spcBef>
                <a:spcPts val="1200"/>
              </a:spcBef>
              <a:spcAft>
                <a:spcPts val="0"/>
              </a:spcAft>
              <a:buNone/>
            </a:pPr>
            <a:r>
              <a:t/>
            </a:r>
            <a:endParaRPr sz="1800">
              <a:solidFill>
                <a:schemeClr val="lt2"/>
              </a:solidFill>
              <a:latin typeface="Roboto"/>
              <a:ea typeface="Roboto"/>
              <a:cs typeface="Roboto"/>
              <a:sym typeface="Robot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28"/>
          <p:cNvSpPr txBox="1"/>
          <p:nvPr>
            <p:ph type="title"/>
          </p:nvPr>
        </p:nvSpPr>
        <p:spPr>
          <a:xfrm>
            <a:off x="98250" y="16350"/>
            <a:ext cx="8826600" cy="6027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2400"/>
              <a:t>Generating Causal Abstractions</a:t>
            </a:r>
            <a:endParaRPr sz="2400"/>
          </a:p>
        </p:txBody>
      </p:sp>
      <p:sp>
        <p:nvSpPr>
          <p:cNvPr id="272" name="Google Shape;272;p28"/>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73" name="Google Shape;273;p28"/>
          <p:cNvSpPr txBox="1"/>
          <p:nvPr/>
        </p:nvSpPr>
        <p:spPr>
          <a:xfrm>
            <a:off x="416325" y="984225"/>
            <a:ext cx="8225700" cy="361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t>Memory Update Process After Each Trial</a:t>
            </a:r>
            <a:r>
              <a:rPr lang="en" sz="1500"/>
              <a:t>:</a:t>
            </a:r>
            <a:endParaRPr sz="1500"/>
          </a:p>
          <a:p>
            <a:pPr indent="-323850" lvl="0" marL="457200" rtl="0" algn="l">
              <a:lnSpc>
                <a:spcPct val="115000"/>
              </a:lnSpc>
              <a:spcBef>
                <a:spcPts val="1200"/>
              </a:spcBef>
              <a:spcAft>
                <a:spcPts val="0"/>
              </a:spcAft>
              <a:buSzPts val="1500"/>
              <a:buChar char="●"/>
            </a:pPr>
            <a:r>
              <a:rPr lang="en" sz="1500"/>
              <a:t>After each trial, the memory generator receives:</a:t>
            </a:r>
            <a:endParaRPr sz="1500"/>
          </a:p>
          <a:p>
            <a:pPr indent="-323850" lvl="1" marL="914400" rtl="0" algn="l">
              <a:lnSpc>
                <a:spcPct val="115000"/>
              </a:lnSpc>
              <a:spcBef>
                <a:spcPts val="0"/>
              </a:spcBef>
              <a:spcAft>
                <a:spcPts val="0"/>
              </a:spcAft>
              <a:buSzPts val="1500"/>
              <a:buChar char="○"/>
            </a:pPr>
            <a:r>
              <a:rPr lang="en" sz="1500"/>
              <a:t>The most recent trial data, consisting of (gt, at, ot) tuples and the final reward (rk).</a:t>
            </a:r>
            <a:endParaRPr sz="1500"/>
          </a:p>
          <a:p>
            <a:pPr indent="-323850" lvl="1" marL="914400" rtl="0" algn="l">
              <a:lnSpc>
                <a:spcPct val="115000"/>
              </a:lnSpc>
              <a:spcBef>
                <a:spcPts val="0"/>
              </a:spcBef>
              <a:spcAft>
                <a:spcPts val="0"/>
              </a:spcAft>
              <a:buSzPts val="1500"/>
              <a:buChar char="○"/>
            </a:pPr>
            <a:r>
              <a:rPr lang="en" sz="1500"/>
              <a:t>Memories from the three preceding trials ({Sk−2, Sk−1, Sk}).</a:t>
            </a:r>
            <a:endParaRPr sz="1500"/>
          </a:p>
          <a:p>
            <a:pPr indent="-323850" lvl="0" marL="457200" rtl="0" algn="l">
              <a:lnSpc>
                <a:spcPct val="115000"/>
              </a:lnSpc>
              <a:spcBef>
                <a:spcPts val="0"/>
              </a:spcBef>
              <a:spcAft>
                <a:spcPts val="0"/>
              </a:spcAft>
              <a:buSzPts val="1500"/>
              <a:buChar char="●"/>
            </a:pPr>
            <a:r>
              <a:rPr lang="en" sz="1500"/>
              <a:t>The generator creates an updated memory (Sk+1), containing a new set of causal abstractions for the next trial.</a:t>
            </a:r>
            <a:endParaRPr sz="1500"/>
          </a:p>
          <a:p>
            <a:pPr indent="0" lvl="0" marL="0" rtl="0" algn="l">
              <a:lnSpc>
                <a:spcPct val="115000"/>
              </a:lnSpc>
              <a:spcBef>
                <a:spcPts val="1200"/>
              </a:spcBef>
              <a:spcAft>
                <a:spcPts val="0"/>
              </a:spcAft>
              <a:buNone/>
            </a:pPr>
            <a:r>
              <a:rPr b="1" lang="en" sz="1500"/>
              <a:t>Causal Abstractions and Memory Size</a:t>
            </a:r>
            <a:r>
              <a:rPr lang="en" sz="1500"/>
              <a:t>:</a:t>
            </a:r>
            <a:endParaRPr sz="1500"/>
          </a:p>
          <a:p>
            <a:pPr indent="-323850" lvl="0" marL="457200" rtl="0" algn="l">
              <a:lnSpc>
                <a:spcPct val="115000"/>
              </a:lnSpc>
              <a:spcBef>
                <a:spcPts val="1200"/>
              </a:spcBef>
              <a:spcAft>
                <a:spcPts val="0"/>
              </a:spcAft>
              <a:buSzPts val="1500"/>
              <a:buChar char="●"/>
            </a:pPr>
            <a:r>
              <a:rPr lang="en" sz="1500"/>
              <a:t>The generated memory focuses on key causal abstractions, which are fewer than the number of actions taken.</a:t>
            </a:r>
            <a:endParaRPr sz="1500"/>
          </a:p>
          <a:p>
            <a:pPr indent="-323850" lvl="0" marL="457200" rtl="0" algn="l">
              <a:lnSpc>
                <a:spcPct val="115000"/>
              </a:lnSpc>
              <a:spcBef>
                <a:spcPts val="0"/>
              </a:spcBef>
              <a:spcAft>
                <a:spcPts val="0"/>
              </a:spcAft>
              <a:buSzPts val="1500"/>
              <a:buChar char="●"/>
            </a:pPr>
            <a:r>
              <a:rPr b="1" lang="en" sz="1500"/>
              <a:t>Saliency-Based Pruning</a:t>
            </a:r>
            <a:r>
              <a:rPr lang="en" sz="1500"/>
              <a:t>: Important insights are retained based on the trial’s success, as indicated by the final reward, rk.</a:t>
            </a:r>
            <a:endParaRPr sz="1500"/>
          </a:p>
          <a:p>
            <a:pPr indent="0" lvl="0" marL="0" rtl="0" algn="l">
              <a:spcBef>
                <a:spcPts val="1200"/>
              </a:spcBef>
              <a:spcAft>
                <a:spcPts val="0"/>
              </a:spcAft>
              <a:buNone/>
            </a:pPr>
            <a:r>
              <a:t/>
            </a:r>
            <a:endParaRPr sz="1900">
              <a:latin typeface="Roboto"/>
              <a:ea typeface="Roboto"/>
              <a:cs typeface="Roboto"/>
              <a:sym typeface="Robot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29"/>
          <p:cNvSpPr txBox="1"/>
          <p:nvPr>
            <p:ph type="title"/>
          </p:nvPr>
        </p:nvSpPr>
        <p:spPr>
          <a:xfrm>
            <a:off x="98250" y="16350"/>
            <a:ext cx="8826600" cy="6027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2400"/>
              <a:t>Meta Memory</a:t>
            </a:r>
            <a:endParaRPr sz="2400"/>
          </a:p>
        </p:txBody>
      </p:sp>
      <p:sp>
        <p:nvSpPr>
          <p:cNvPr id="279" name="Google Shape;279;p29"/>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80" name="Google Shape;280;p29"/>
          <p:cNvSpPr txBox="1"/>
          <p:nvPr/>
        </p:nvSpPr>
        <p:spPr>
          <a:xfrm>
            <a:off x="274850" y="923600"/>
            <a:ext cx="8528700" cy="3771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b="1" lang="en"/>
              <a:t>Trial-Specific Memory vs. Meta-Memory</a:t>
            </a:r>
            <a:r>
              <a:rPr lang="en"/>
              <a:t>:</a:t>
            </a:r>
            <a:endParaRPr/>
          </a:p>
          <a:p>
            <a:pPr indent="-317500" lvl="0" marL="457200" rtl="0" algn="l">
              <a:lnSpc>
                <a:spcPct val="115000"/>
              </a:lnSpc>
              <a:spcBef>
                <a:spcPts val="1200"/>
              </a:spcBef>
              <a:spcAft>
                <a:spcPts val="0"/>
              </a:spcAft>
              <a:buSzPts val="1400"/>
              <a:buChar char="●"/>
            </a:pPr>
            <a:r>
              <a:rPr lang="en"/>
              <a:t>During each task or trial within a specific environment, CLIN updates its memory based on recent actions and outcomes to improve performance in </a:t>
            </a:r>
            <a:r>
              <a:rPr b="1" lang="en"/>
              <a:t>future trials for the same task</a:t>
            </a:r>
            <a:r>
              <a:rPr lang="en"/>
              <a:t>.</a:t>
            </a:r>
            <a:endParaRPr/>
          </a:p>
          <a:p>
            <a:pPr indent="-317500" lvl="0" marL="457200" rtl="0" algn="l">
              <a:lnSpc>
                <a:spcPct val="115000"/>
              </a:lnSpc>
              <a:spcBef>
                <a:spcPts val="0"/>
              </a:spcBef>
              <a:spcAft>
                <a:spcPts val="0"/>
              </a:spcAft>
              <a:buSzPts val="1400"/>
              <a:buChar char="●"/>
            </a:pPr>
            <a:r>
              <a:rPr lang="en"/>
              <a:t>However, these trial-specific memories are typically focused on the specific environment configuration and the immediate task requirements, meaning they are tailored to that particular setup.</a:t>
            </a:r>
            <a:endParaRPr/>
          </a:p>
          <a:p>
            <a:pPr indent="0" lvl="0" marL="0" rtl="0" algn="l">
              <a:lnSpc>
                <a:spcPct val="115000"/>
              </a:lnSpc>
              <a:spcBef>
                <a:spcPts val="1200"/>
              </a:spcBef>
              <a:spcAft>
                <a:spcPts val="0"/>
              </a:spcAft>
              <a:buNone/>
            </a:pPr>
            <a:r>
              <a:rPr b="1" lang="en"/>
              <a:t>Purpose of Meta-Memory</a:t>
            </a:r>
            <a:r>
              <a:rPr lang="en"/>
              <a:t>:</a:t>
            </a:r>
            <a:endParaRPr/>
          </a:p>
          <a:p>
            <a:pPr indent="-317500" lvl="0" marL="457200" rtl="0" algn="l">
              <a:lnSpc>
                <a:spcPct val="115000"/>
              </a:lnSpc>
              <a:spcBef>
                <a:spcPts val="1200"/>
              </a:spcBef>
              <a:spcAft>
                <a:spcPts val="0"/>
              </a:spcAft>
              <a:buSzPts val="1400"/>
              <a:buChar char="●"/>
            </a:pPr>
            <a:r>
              <a:rPr b="1" lang="en"/>
              <a:t>Meta-memory</a:t>
            </a:r>
            <a:r>
              <a:rPr lang="en"/>
              <a:t> is a more abstracted and generalized form of memory that helps the model go beyond the immediate task or environment.</a:t>
            </a:r>
            <a:endParaRPr/>
          </a:p>
          <a:p>
            <a:pPr indent="-317500" lvl="0" marL="457200" rtl="0" algn="l">
              <a:lnSpc>
                <a:spcPct val="115000"/>
              </a:lnSpc>
              <a:spcBef>
                <a:spcPts val="0"/>
              </a:spcBef>
              <a:spcAft>
                <a:spcPts val="0"/>
              </a:spcAft>
              <a:buSzPts val="1400"/>
              <a:buChar char="●"/>
            </a:pPr>
            <a:r>
              <a:rPr lang="en"/>
              <a:t>To adapt to new tasks or different configurations, meta-memory captures </a:t>
            </a:r>
            <a:r>
              <a:rPr b="1" lang="en"/>
              <a:t>broader causal insights</a:t>
            </a:r>
            <a:r>
              <a:rPr lang="en"/>
              <a:t> that are not tied to a single environment or task instance but are applicable across various scenarios.</a:t>
            </a:r>
            <a:endParaRPr/>
          </a:p>
          <a:p>
            <a:pPr indent="0" lvl="0" marL="0" rtl="0" algn="l">
              <a:spcBef>
                <a:spcPts val="1200"/>
              </a:spcBef>
              <a:spcAft>
                <a:spcPts val="0"/>
              </a:spcAft>
              <a:buNone/>
            </a:pPr>
            <a:r>
              <a:t/>
            </a:r>
            <a:endParaRPr sz="1800">
              <a:solidFill>
                <a:schemeClr val="lt2"/>
              </a:solidFill>
              <a:latin typeface="Roboto"/>
              <a:ea typeface="Roboto"/>
              <a:cs typeface="Roboto"/>
              <a:sym typeface="Robot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30"/>
          <p:cNvSpPr txBox="1"/>
          <p:nvPr>
            <p:ph type="title"/>
          </p:nvPr>
        </p:nvSpPr>
        <p:spPr>
          <a:xfrm>
            <a:off x="98250" y="16350"/>
            <a:ext cx="8826600" cy="6027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2400"/>
              <a:t>Which memories to select?</a:t>
            </a:r>
            <a:endParaRPr sz="2400"/>
          </a:p>
        </p:txBody>
      </p:sp>
      <p:sp>
        <p:nvSpPr>
          <p:cNvPr id="286" name="Google Shape;286;p30"/>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87" name="Google Shape;287;p30"/>
          <p:cNvSpPr txBox="1"/>
          <p:nvPr/>
        </p:nvSpPr>
        <p:spPr>
          <a:xfrm>
            <a:off x="334400" y="870225"/>
            <a:ext cx="8298900" cy="3576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b="1" lang="en"/>
              <a:t>Prioritized Level Replay Scheme</a:t>
            </a:r>
            <a:r>
              <a:rPr lang="en"/>
              <a:t>:</a:t>
            </a:r>
            <a:endParaRPr/>
          </a:p>
          <a:p>
            <a:pPr indent="-317500" lvl="0" marL="457200" rtl="0" algn="l">
              <a:lnSpc>
                <a:spcPct val="115000"/>
              </a:lnSpc>
              <a:spcBef>
                <a:spcPts val="1200"/>
              </a:spcBef>
              <a:spcAft>
                <a:spcPts val="0"/>
              </a:spcAft>
              <a:buSzPts val="1400"/>
              <a:buChar char="●"/>
            </a:pPr>
            <a:r>
              <a:rPr lang="en"/>
              <a:t>CLIN adopts a technique called the </a:t>
            </a:r>
            <a:r>
              <a:rPr b="1" lang="en"/>
              <a:t>prioritized level replay scheme</a:t>
            </a:r>
            <a:r>
              <a:rPr lang="en"/>
              <a:t> to systematically select the best memories.</a:t>
            </a:r>
            <a:endParaRPr/>
          </a:p>
          <a:p>
            <a:pPr indent="-317500" lvl="0" marL="457200" rtl="0" algn="l">
              <a:lnSpc>
                <a:spcPct val="115000"/>
              </a:lnSpc>
              <a:spcBef>
                <a:spcPts val="0"/>
              </a:spcBef>
              <a:spcAft>
                <a:spcPts val="0"/>
              </a:spcAft>
              <a:buSzPts val="1400"/>
              <a:buChar char="●"/>
            </a:pPr>
            <a:r>
              <a:rPr lang="en"/>
              <a:t>This scheme involves evaluating each trial in an episode and </a:t>
            </a:r>
            <a:r>
              <a:rPr b="1" lang="en"/>
              <a:t>choosing the most successful one</a:t>
            </a:r>
            <a:r>
              <a:rPr lang="en"/>
              <a:t>—that is, the trial with the highest performance or most effective outcome.</a:t>
            </a:r>
            <a:endParaRPr/>
          </a:p>
          <a:p>
            <a:pPr indent="0" lvl="0" marL="0" rtl="0" algn="l">
              <a:lnSpc>
                <a:spcPct val="115000"/>
              </a:lnSpc>
              <a:spcBef>
                <a:spcPts val="1200"/>
              </a:spcBef>
              <a:spcAft>
                <a:spcPts val="0"/>
              </a:spcAft>
              <a:buNone/>
            </a:pPr>
            <a:r>
              <a:rPr b="1" lang="en"/>
              <a:t>Example of meta-memory </a:t>
            </a:r>
            <a:endParaRPr b="1"/>
          </a:p>
          <a:p>
            <a:pPr indent="0" lvl="0" marL="0" rtl="0" algn="l">
              <a:lnSpc>
                <a:spcPct val="115000"/>
              </a:lnSpc>
              <a:spcBef>
                <a:spcPts val="1200"/>
              </a:spcBef>
              <a:spcAft>
                <a:spcPts val="0"/>
              </a:spcAft>
              <a:buNone/>
            </a:pPr>
            <a:r>
              <a:rPr b="1" lang="en"/>
              <a:t>Memory</a:t>
            </a:r>
            <a:endParaRPr/>
          </a:p>
          <a:p>
            <a:pPr indent="-317500" lvl="1" marL="914400" rtl="0" algn="l">
              <a:lnSpc>
                <a:spcPct val="115000"/>
              </a:lnSpc>
              <a:spcBef>
                <a:spcPts val="1200"/>
              </a:spcBef>
              <a:spcAft>
                <a:spcPts val="0"/>
              </a:spcAft>
              <a:buSzPts val="1400"/>
              <a:buChar char="○"/>
            </a:pPr>
            <a:r>
              <a:rPr i="1" lang="en"/>
              <a:t>Trial 1: "Watering the plant leads to growth." </a:t>
            </a:r>
            <a:endParaRPr/>
          </a:p>
          <a:p>
            <a:pPr indent="-317500" lvl="1" marL="914400" rtl="0" algn="l">
              <a:lnSpc>
                <a:spcPct val="115000"/>
              </a:lnSpc>
              <a:spcBef>
                <a:spcPts val="0"/>
              </a:spcBef>
              <a:spcAft>
                <a:spcPts val="0"/>
              </a:spcAft>
              <a:buSzPts val="1400"/>
              <a:buChar char="○"/>
            </a:pPr>
            <a:r>
              <a:rPr i="1" lang="en"/>
              <a:t>Trial 2: "Watering in moderation is important for certain plants like cacti."</a:t>
            </a:r>
            <a:endParaRPr/>
          </a:p>
          <a:p>
            <a:pPr indent="0" lvl="0" marL="0" rtl="0" algn="l">
              <a:lnSpc>
                <a:spcPct val="115000"/>
              </a:lnSpc>
              <a:spcBef>
                <a:spcPts val="1200"/>
              </a:spcBef>
              <a:spcAft>
                <a:spcPts val="0"/>
              </a:spcAft>
              <a:buNone/>
            </a:pPr>
            <a:r>
              <a:rPr b="1" lang="en"/>
              <a:t>Meta-Memory Abstraction</a:t>
            </a:r>
            <a:r>
              <a:rPr lang="en"/>
              <a:t>:</a:t>
            </a:r>
            <a:endParaRPr/>
          </a:p>
          <a:p>
            <a:pPr indent="-317500" lvl="1" marL="914400" rtl="0" algn="l">
              <a:lnSpc>
                <a:spcPct val="115000"/>
              </a:lnSpc>
              <a:spcBef>
                <a:spcPts val="1200"/>
              </a:spcBef>
              <a:spcAft>
                <a:spcPts val="0"/>
              </a:spcAft>
              <a:buSzPts val="1400"/>
              <a:buChar char="○"/>
            </a:pPr>
            <a:r>
              <a:rPr i="1" lang="en"/>
              <a:t>"Watering is generally beneficial for plant growth, but the quantity and frequency depend on plant type."</a:t>
            </a:r>
            <a:endParaRPr/>
          </a:p>
          <a:p>
            <a:pPr indent="0" lvl="0" marL="0" rtl="0" algn="l">
              <a:spcBef>
                <a:spcPts val="1200"/>
              </a:spcBef>
              <a:spcAft>
                <a:spcPts val="0"/>
              </a:spcAft>
              <a:buNone/>
            </a:pPr>
            <a:r>
              <a:t/>
            </a:r>
            <a:endParaRPr sz="1800">
              <a:solidFill>
                <a:schemeClr val="lt2"/>
              </a:solidFill>
              <a:latin typeface="Roboto"/>
              <a:ea typeface="Roboto"/>
              <a:cs typeface="Roboto"/>
              <a:sym typeface="Roboto"/>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31"/>
          <p:cNvSpPr txBox="1"/>
          <p:nvPr>
            <p:ph type="title"/>
          </p:nvPr>
        </p:nvSpPr>
        <p:spPr>
          <a:xfrm>
            <a:off x="98250" y="16350"/>
            <a:ext cx="8826600" cy="6027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2400"/>
              <a:t>Adapt</a:t>
            </a:r>
            <a:r>
              <a:rPr lang="en"/>
              <a:t> </a:t>
            </a:r>
            <a:endParaRPr/>
          </a:p>
        </p:txBody>
      </p:sp>
      <p:sp>
        <p:nvSpPr>
          <p:cNvPr id="293" name="Google Shape;293;p31"/>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94" name="Google Shape;294;p31"/>
          <p:cNvSpPr txBox="1"/>
          <p:nvPr/>
        </p:nvSpPr>
        <p:spPr>
          <a:xfrm>
            <a:off x="295875" y="895750"/>
            <a:ext cx="8572500" cy="3799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b="1" lang="en"/>
              <a:t>ADAPT Setup</a:t>
            </a:r>
            <a:r>
              <a:rPr lang="en"/>
              <a:t>:</a:t>
            </a:r>
            <a:endParaRPr/>
          </a:p>
          <a:p>
            <a:pPr indent="-317500" lvl="0" marL="457200" rtl="0" algn="l">
              <a:lnSpc>
                <a:spcPct val="115000"/>
              </a:lnSpc>
              <a:spcBef>
                <a:spcPts val="1200"/>
              </a:spcBef>
              <a:spcAft>
                <a:spcPts val="0"/>
              </a:spcAft>
              <a:buSzPts val="1400"/>
              <a:buChar char="●"/>
            </a:pPr>
            <a:r>
              <a:rPr b="1" lang="en"/>
              <a:t>Objective</a:t>
            </a:r>
            <a:r>
              <a:rPr lang="en"/>
              <a:t>: Evaluates CLIN’s ability to adapt to a single task by performing multiple trials in the </a:t>
            </a:r>
            <a:r>
              <a:rPr b="1" lang="en"/>
              <a:t>same environment configuration</a:t>
            </a:r>
            <a:r>
              <a:rPr lang="en"/>
              <a:t>.</a:t>
            </a:r>
            <a:endParaRPr/>
          </a:p>
          <a:p>
            <a:pPr indent="-317500" lvl="0" marL="457200" rtl="0" algn="l">
              <a:lnSpc>
                <a:spcPct val="115000"/>
              </a:lnSpc>
              <a:spcBef>
                <a:spcPts val="0"/>
              </a:spcBef>
              <a:spcAft>
                <a:spcPts val="0"/>
              </a:spcAft>
              <a:buSzPts val="1400"/>
              <a:buChar char="●"/>
            </a:pPr>
            <a:r>
              <a:rPr b="1" lang="en"/>
              <a:t>Memory Initialization</a:t>
            </a:r>
            <a:r>
              <a:rPr lang="en"/>
              <a:t>: CLIN starts with an </a:t>
            </a:r>
            <a:r>
              <a:rPr b="1" lang="en"/>
              <a:t>empty memory</a:t>
            </a:r>
            <a:r>
              <a:rPr lang="en"/>
              <a:t> at the beginning of the first trial.</a:t>
            </a:r>
            <a:endParaRPr/>
          </a:p>
          <a:p>
            <a:pPr indent="-317500" lvl="0" marL="457200" rtl="0" algn="l">
              <a:lnSpc>
                <a:spcPct val="115000"/>
              </a:lnSpc>
              <a:spcBef>
                <a:spcPts val="0"/>
              </a:spcBef>
              <a:spcAft>
                <a:spcPts val="0"/>
              </a:spcAft>
              <a:buSzPts val="1400"/>
              <a:buChar char="●"/>
            </a:pPr>
            <a:r>
              <a:rPr b="1" lang="en"/>
              <a:t>Memory Generation and Update</a:t>
            </a:r>
            <a:r>
              <a:rPr lang="en"/>
              <a:t>:</a:t>
            </a:r>
            <a:endParaRPr/>
          </a:p>
          <a:p>
            <a:pPr indent="-317500" lvl="1" marL="914400" rtl="0" algn="l">
              <a:lnSpc>
                <a:spcPct val="115000"/>
              </a:lnSpc>
              <a:spcBef>
                <a:spcPts val="0"/>
              </a:spcBef>
              <a:spcAft>
                <a:spcPts val="0"/>
              </a:spcAft>
              <a:buSzPts val="1400"/>
              <a:buChar char="○"/>
            </a:pPr>
            <a:r>
              <a:rPr lang="en"/>
              <a:t>At the end of each trial, CLIN generates and updates its memory.</a:t>
            </a:r>
            <a:endParaRPr/>
          </a:p>
          <a:p>
            <a:pPr indent="-317500" lvl="1" marL="914400" rtl="0" algn="l">
              <a:lnSpc>
                <a:spcPct val="115000"/>
              </a:lnSpc>
              <a:spcBef>
                <a:spcPts val="0"/>
              </a:spcBef>
              <a:spcAft>
                <a:spcPts val="0"/>
              </a:spcAft>
              <a:buSzPts val="1400"/>
              <a:buChar char="○"/>
            </a:pPr>
            <a:r>
              <a:rPr lang="en"/>
              <a:t>This memory captures </a:t>
            </a:r>
            <a:r>
              <a:rPr b="1" lang="en"/>
              <a:t>causal abstractions</a:t>
            </a:r>
            <a:r>
              <a:rPr lang="en"/>
              <a:t> based on both successful and failed actions, helping CLIN refine its strategy over subsequent trials.</a:t>
            </a:r>
            <a:endParaRPr/>
          </a:p>
          <a:p>
            <a:pPr indent="-317500" lvl="0" marL="457200" rtl="0" algn="l">
              <a:lnSpc>
                <a:spcPct val="115000"/>
              </a:lnSpc>
              <a:spcBef>
                <a:spcPts val="0"/>
              </a:spcBef>
              <a:spcAft>
                <a:spcPts val="0"/>
              </a:spcAft>
              <a:buSzPts val="1400"/>
              <a:buChar char="●"/>
            </a:pPr>
            <a:r>
              <a:rPr b="1" lang="en"/>
              <a:t>Environment Reset</a:t>
            </a:r>
            <a:r>
              <a:rPr lang="en"/>
              <a:t>: The environment is reset after each trial, but CLIN’s memory persists and accumulates knowledge across trials within the same environment.</a:t>
            </a:r>
            <a:endParaRPr b="1" sz="17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4"/>
          <p:cNvSpPr txBox="1"/>
          <p:nvPr>
            <p:ph type="title"/>
          </p:nvPr>
        </p:nvSpPr>
        <p:spPr>
          <a:xfrm>
            <a:off x="103400" y="21525"/>
            <a:ext cx="8826600" cy="6027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2400"/>
              <a:t>What are Agents?</a:t>
            </a:r>
            <a:endParaRPr sz="2400"/>
          </a:p>
        </p:txBody>
      </p:sp>
      <p:sp>
        <p:nvSpPr>
          <p:cNvPr id="76" name="Google Shape;76;p14"/>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77" name="Google Shape;77;p14"/>
          <p:cNvPicPr preferRelativeResize="0"/>
          <p:nvPr/>
        </p:nvPicPr>
        <p:blipFill>
          <a:blip r:embed="rId3">
            <a:alphaModFix/>
          </a:blip>
          <a:stretch>
            <a:fillRect/>
          </a:stretch>
        </p:blipFill>
        <p:spPr>
          <a:xfrm>
            <a:off x="1165463" y="968325"/>
            <a:ext cx="6626324" cy="372729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32"/>
          <p:cNvSpPr txBox="1"/>
          <p:nvPr>
            <p:ph type="title"/>
          </p:nvPr>
        </p:nvSpPr>
        <p:spPr>
          <a:xfrm>
            <a:off x="98250" y="16350"/>
            <a:ext cx="8826600" cy="6027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2400"/>
              <a:t>ADAPT metrics</a:t>
            </a:r>
            <a:endParaRPr sz="2400"/>
          </a:p>
        </p:txBody>
      </p:sp>
      <p:sp>
        <p:nvSpPr>
          <p:cNvPr id="300" name="Google Shape;300;p32"/>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301" name="Google Shape;301;p32"/>
          <p:cNvPicPr preferRelativeResize="0"/>
          <p:nvPr/>
        </p:nvPicPr>
        <p:blipFill>
          <a:blip r:embed="rId3">
            <a:alphaModFix/>
          </a:blip>
          <a:stretch>
            <a:fillRect/>
          </a:stretch>
        </p:blipFill>
        <p:spPr>
          <a:xfrm>
            <a:off x="381000" y="695250"/>
            <a:ext cx="8371149" cy="2787661"/>
          </a:xfrm>
          <a:prstGeom prst="rect">
            <a:avLst/>
          </a:prstGeom>
          <a:noFill/>
          <a:ln>
            <a:noFill/>
          </a:ln>
        </p:spPr>
      </p:pic>
      <p:sp>
        <p:nvSpPr>
          <p:cNvPr id="302" name="Google Shape;302;p32"/>
          <p:cNvSpPr txBox="1"/>
          <p:nvPr/>
        </p:nvSpPr>
        <p:spPr>
          <a:xfrm>
            <a:off x="263450" y="3290775"/>
            <a:ext cx="8661300" cy="12015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1200"/>
              </a:spcBef>
              <a:spcAft>
                <a:spcPts val="0"/>
              </a:spcAft>
              <a:buSzPts val="1400"/>
              <a:buChar char="●"/>
            </a:pPr>
            <a:r>
              <a:rPr lang="en"/>
              <a:t>For both short tasks (Pick &amp; Place) and long tasks (Grow Fruit), CLIN shows a </a:t>
            </a:r>
            <a:r>
              <a:rPr b="1" lang="en"/>
              <a:t>steady increase in average reward</a:t>
            </a:r>
            <a:r>
              <a:rPr lang="en"/>
              <a:t> across multiple trials, indicating that it learns and adapts effectively with each attempt.</a:t>
            </a:r>
            <a:endParaRPr b="1"/>
          </a:p>
          <a:p>
            <a:pPr indent="-336550" lvl="0" marL="457200" rtl="0" algn="l">
              <a:lnSpc>
                <a:spcPct val="115000"/>
              </a:lnSpc>
              <a:spcBef>
                <a:spcPts val="0"/>
              </a:spcBef>
              <a:spcAft>
                <a:spcPts val="0"/>
              </a:spcAft>
              <a:buSzPts val="1700"/>
              <a:buChar char="●"/>
            </a:pPr>
            <a:r>
              <a:rPr lang="en"/>
              <a:t>The </a:t>
            </a:r>
            <a:r>
              <a:rPr b="1" lang="en"/>
              <a:t>BASE to ADAPT transition</a:t>
            </a:r>
            <a:r>
              <a:rPr lang="en"/>
              <a:t> in CLIN shows a significant performance improvement, demonstrating the effectiveness of memory updates and causal abstraction in enhancing task success.</a:t>
            </a:r>
            <a:endParaRPr b="1" sz="17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33"/>
          <p:cNvSpPr txBox="1"/>
          <p:nvPr>
            <p:ph type="title"/>
          </p:nvPr>
        </p:nvSpPr>
        <p:spPr>
          <a:xfrm>
            <a:off x="98250" y="16350"/>
            <a:ext cx="8826600" cy="6027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2400"/>
              <a:t>GEN-ENV and GEN-ADAPT</a:t>
            </a:r>
            <a:endParaRPr sz="2400"/>
          </a:p>
        </p:txBody>
      </p:sp>
      <p:sp>
        <p:nvSpPr>
          <p:cNvPr id="308" name="Google Shape;308;p33"/>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309" name="Google Shape;309;p33"/>
          <p:cNvSpPr txBox="1"/>
          <p:nvPr/>
        </p:nvSpPr>
        <p:spPr>
          <a:xfrm>
            <a:off x="224950" y="865350"/>
            <a:ext cx="8633400" cy="383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GEN-ENV Setup</a:t>
            </a:r>
            <a:r>
              <a:rPr lang="en"/>
              <a:t>:</a:t>
            </a:r>
            <a:endParaRPr/>
          </a:p>
          <a:p>
            <a:pPr indent="-317500" lvl="0" marL="457200" rtl="0" algn="l">
              <a:lnSpc>
                <a:spcPct val="115000"/>
              </a:lnSpc>
              <a:spcBef>
                <a:spcPts val="1200"/>
              </a:spcBef>
              <a:spcAft>
                <a:spcPts val="0"/>
              </a:spcAft>
              <a:buSzPts val="1400"/>
              <a:buChar char="●"/>
            </a:pPr>
            <a:r>
              <a:rPr b="1" lang="en"/>
              <a:t>Objective</a:t>
            </a:r>
            <a:r>
              <a:rPr lang="en"/>
              <a:t>: Tests CLIN’s ability to </a:t>
            </a:r>
            <a:r>
              <a:rPr b="1" lang="en"/>
              <a:t>transfer knowledge</a:t>
            </a:r>
            <a:r>
              <a:rPr lang="en"/>
              <a:t> from prior experiences to solve tasks in </a:t>
            </a:r>
            <a:r>
              <a:rPr b="1" lang="en"/>
              <a:t>unseen environments</a:t>
            </a:r>
            <a:r>
              <a:rPr lang="en"/>
              <a:t>.</a:t>
            </a:r>
            <a:endParaRPr/>
          </a:p>
          <a:p>
            <a:pPr indent="-317500" lvl="0" marL="457200" rtl="0" algn="l">
              <a:lnSpc>
                <a:spcPct val="115000"/>
              </a:lnSpc>
              <a:spcBef>
                <a:spcPts val="0"/>
              </a:spcBef>
              <a:spcAft>
                <a:spcPts val="0"/>
              </a:spcAft>
              <a:buSzPts val="1400"/>
              <a:buChar char="●"/>
            </a:pPr>
            <a:r>
              <a:rPr b="1" lang="en"/>
              <a:t>Training Phase</a:t>
            </a:r>
            <a:r>
              <a:rPr lang="en"/>
              <a:t>:</a:t>
            </a:r>
            <a:endParaRPr/>
          </a:p>
          <a:p>
            <a:pPr indent="-317500" lvl="1" marL="914400" rtl="0" algn="l">
              <a:lnSpc>
                <a:spcPct val="115000"/>
              </a:lnSpc>
              <a:spcBef>
                <a:spcPts val="0"/>
              </a:spcBef>
              <a:spcAft>
                <a:spcPts val="0"/>
              </a:spcAft>
              <a:buSzPts val="1400"/>
              <a:buChar char="○"/>
            </a:pPr>
            <a:r>
              <a:rPr lang="en"/>
              <a:t>For a specific task (task m), CLIN is run in </a:t>
            </a:r>
            <a:r>
              <a:rPr b="1" lang="en"/>
              <a:t>10 different training environment settings</a:t>
            </a:r>
            <a:r>
              <a:rPr lang="en"/>
              <a:t> with variations in objects and starting locations.</a:t>
            </a:r>
            <a:endParaRPr/>
          </a:p>
          <a:p>
            <a:pPr indent="-317500" lvl="1" marL="914400" rtl="0" algn="l">
              <a:lnSpc>
                <a:spcPct val="115000"/>
              </a:lnSpc>
              <a:spcBef>
                <a:spcPts val="0"/>
              </a:spcBef>
              <a:spcAft>
                <a:spcPts val="0"/>
              </a:spcAft>
              <a:buSzPts val="1400"/>
              <a:buChar char="○"/>
            </a:pPr>
            <a:r>
              <a:rPr lang="en"/>
              <a:t>During these trials, CLIN generates causal abstractions that are used to create </a:t>
            </a:r>
            <a:r>
              <a:rPr b="1" lang="en"/>
              <a:t>meta-memories</a:t>
            </a:r>
            <a:r>
              <a:rPr lang="en"/>
              <a:t>.</a:t>
            </a:r>
            <a:endParaRPr/>
          </a:p>
          <a:p>
            <a:pPr indent="-317500" lvl="0" marL="457200" rtl="0" algn="l">
              <a:lnSpc>
                <a:spcPct val="115000"/>
              </a:lnSpc>
              <a:spcBef>
                <a:spcPts val="0"/>
              </a:spcBef>
              <a:spcAft>
                <a:spcPts val="0"/>
              </a:spcAft>
              <a:buSzPts val="1400"/>
              <a:buChar char="●"/>
            </a:pPr>
            <a:r>
              <a:rPr b="1" lang="en"/>
              <a:t>Testing Phase</a:t>
            </a:r>
            <a:r>
              <a:rPr lang="en"/>
              <a:t>:</a:t>
            </a:r>
            <a:endParaRPr/>
          </a:p>
          <a:p>
            <a:pPr indent="-317500" lvl="1" marL="914400" rtl="0" algn="l">
              <a:lnSpc>
                <a:spcPct val="115000"/>
              </a:lnSpc>
              <a:spcBef>
                <a:spcPts val="0"/>
              </a:spcBef>
              <a:spcAft>
                <a:spcPts val="0"/>
              </a:spcAft>
              <a:buSzPts val="1400"/>
              <a:buChar char="○"/>
            </a:pPr>
            <a:r>
              <a:rPr lang="en"/>
              <a:t>CLIN then uses these meta-memories to solve the same task in a </a:t>
            </a:r>
            <a:r>
              <a:rPr b="1" lang="en"/>
              <a:t>new, unseen environment configuration</a:t>
            </a:r>
            <a:r>
              <a:rPr lang="en"/>
              <a:t>.</a:t>
            </a:r>
            <a:endParaRPr/>
          </a:p>
          <a:p>
            <a:pPr indent="0" lvl="0" marL="0" rtl="0" algn="l">
              <a:spcBef>
                <a:spcPts val="1200"/>
              </a:spcBef>
              <a:spcAft>
                <a:spcPts val="0"/>
              </a:spcAft>
              <a:buNone/>
            </a:pPr>
            <a:r>
              <a:rPr b="1" lang="en"/>
              <a:t>GEN-ADAPT Setup</a:t>
            </a:r>
            <a:r>
              <a:rPr lang="en"/>
              <a:t>:</a:t>
            </a:r>
            <a:endParaRPr/>
          </a:p>
          <a:p>
            <a:pPr indent="-317500" lvl="0" marL="457200" rtl="0" algn="l">
              <a:lnSpc>
                <a:spcPct val="115000"/>
              </a:lnSpc>
              <a:spcBef>
                <a:spcPts val="1200"/>
              </a:spcBef>
              <a:spcAft>
                <a:spcPts val="0"/>
              </a:spcAft>
              <a:buSzPts val="1400"/>
              <a:buChar char="●"/>
            </a:pPr>
            <a:r>
              <a:rPr lang="en"/>
              <a:t>The model can still keep updating it’s memory when it doesn’t perform well with GEN-ENV.</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34"/>
          <p:cNvSpPr txBox="1"/>
          <p:nvPr>
            <p:ph type="title"/>
          </p:nvPr>
        </p:nvSpPr>
        <p:spPr>
          <a:xfrm>
            <a:off x="98250" y="16350"/>
            <a:ext cx="8826600" cy="6027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2400"/>
              <a:t>GEN-ENV Metrics</a:t>
            </a:r>
            <a:endParaRPr sz="2400"/>
          </a:p>
        </p:txBody>
      </p:sp>
      <p:sp>
        <p:nvSpPr>
          <p:cNvPr id="315" name="Google Shape;315;p34"/>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316" name="Google Shape;316;p34"/>
          <p:cNvPicPr preferRelativeResize="0"/>
          <p:nvPr/>
        </p:nvPicPr>
        <p:blipFill>
          <a:blip r:embed="rId3">
            <a:alphaModFix/>
          </a:blip>
          <a:stretch>
            <a:fillRect/>
          </a:stretch>
        </p:blipFill>
        <p:spPr>
          <a:xfrm>
            <a:off x="189425" y="917075"/>
            <a:ext cx="5730250" cy="3778551"/>
          </a:xfrm>
          <a:prstGeom prst="rect">
            <a:avLst/>
          </a:prstGeom>
          <a:noFill/>
          <a:ln>
            <a:noFill/>
          </a:ln>
        </p:spPr>
      </p:pic>
      <p:sp>
        <p:nvSpPr>
          <p:cNvPr id="317" name="Google Shape;317;p34"/>
          <p:cNvSpPr txBox="1"/>
          <p:nvPr/>
        </p:nvSpPr>
        <p:spPr>
          <a:xfrm>
            <a:off x="6294600" y="936275"/>
            <a:ext cx="2630400" cy="35364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1200"/>
              </a:spcBef>
              <a:spcAft>
                <a:spcPts val="0"/>
              </a:spcAft>
              <a:buSzPts val="1400"/>
              <a:buChar char="●"/>
            </a:pPr>
            <a:r>
              <a:rPr lang="en"/>
              <a:t>They say CLIN compared across unseen environments but isn’t G+A like training on the test set? </a:t>
            </a:r>
            <a:endParaRPr/>
          </a:p>
          <a:p>
            <a:pPr indent="-317500" lvl="0" marL="457200" rtl="0" algn="l">
              <a:lnSpc>
                <a:spcPct val="115000"/>
              </a:lnSpc>
              <a:spcBef>
                <a:spcPts val="0"/>
              </a:spcBef>
              <a:spcAft>
                <a:spcPts val="0"/>
              </a:spcAft>
              <a:buSzPts val="1400"/>
              <a:buChar char="●"/>
            </a:pPr>
            <a:r>
              <a:rPr lang="en"/>
              <a:t>There is a drop in </a:t>
            </a:r>
            <a:r>
              <a:rPr lang="en"/>
              <a:t>performances</a:t>
            </a:r>
            <a:r>
              <a:rPr lang="en"/>
              <a:t> for a few tasks with GEN-ENV.</a:t>
            </a:r>
            <a:endParaRPr/>
          </a:p>
          <a:p>
            <a:pPr indent="-298450" lvl="0" marL="457200" rtl="0" algn="l">
              <a:lnSpc>
                <a:spcPct val="115000"/>
              </a:lnSpc>
              <a:spcBef>
                <a:spcPts val="0"/>
              </a:spcBef>
              <a:spcAft>
                <a:spcPts val="0"/>
              </a:spcAft>
              <a:buSzPts val="1100"/>
              <a:buChar char="●"/>
            </a:pPr>
            <a:r>
              <a:rPr lang="en"/>
              <a:t>GEN-ENV + ADAPT beats the SOTA by a lot</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35"/>
          <p:cNvSpPr txBox="1"/>
          <p:nvPr>
            <p:ph type="title"/>
          </p:nvPr>
        </p:nvSpPr>
        <p:spPr>
          <a:xfrm>
            <a:off x="98250" y="16350"/>
            <a:ext cx="8826600" cy="6027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2400"/>
              <a:t>Memory Structure Importance</a:t>
            </a:r>
            <a:endParaRPr sz="2400"/>
          </a:p>
        </p:txBody>
      </p:sp>
      <p:sp>
        <p:nvSpPr>
          <p:cNvPr id="323" name="Google Shape;323;p35"/>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324" name="Google Shape;324;p35"/>
          <p:cNvSpPr txBox="1"/>
          <p:nvPr/>
        </p:nvSpPr>
        <p:spPr>
          <a:xfrm>
            <a:off x="275625" y="845100"/>
            <a:ext cx="8592900" cy="385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Causal Abstractions in CLIN</a:t>
            </a:r>
            <a:r>
              <a:rPr lang="en"/>
              <a:t>:</a:t>
            </a:r>
            <a:endParaRPr/>
          </a:p>
          <a:p>
            <a:pPr indent="-317500" lvl="0" marL="457200" rtl="0" algn="l">
              <a:lnSpc>
                <a:spcPct val="115000"/>
              </a:lnSpc>
              <a:spcBef>
                <a:spcPts val="1200"/>
              </a:spcBef>
              <a:spcAft>
                <a:spcPts val="0"/>
              </a:spcAft>
              <a:buSzPts val="1400"/>
              <a:buChar char="●"/>
            </a:pPr>
            <a:r>
              <a:rPr lang="en"/>
              <a:t>CLIN’s memory generation focuses on </a:t>
            </a:r>
            <a:r>
              <a:rPr b="1" lang="en"/>
              <a:t>structured causal abstractions</a:t>
            </a:r>
            <a:r>
              <a:rPr lang="en"/>
              <a:t> around two relations:</a:t>
            </a:r>
            <a:endParaRPr/>
          </a:p>
          <a:p>
            <a:pPr indent="-317500" lvl="1" marL="914400" rtl="0" algn="l">
              <a:lnSpc>
                <a:spcPct val="115000"/>
              </a:lnSpc>
              <a:spcBef>
                <a:spcPts val="0"/>
              </a:spcBef>
              <a:spcAft>
                <a:spcPts val="0"/>
              </a:spcAft>
              <a:buSzPts val="1400"/>
              <a:buChar char="○"/>
            </a:pPr>
            <a:r>
              <a:rPr b="1" lang="en"/>
              <a:t>"Necessary"</a:t>
            </a:r>
            <a:r>
              <a:rPr lang="en"/>
              <a:t>: Actions that are essential for progress.</a:t>
            </a:r>
            <a:endParaRPr/>
          </a:p>
          <a:p>
            <a:pPr indent="-317500" lvl="1" marL="914400" rtl="0" algn="l">
              <a:lnSpc>
                <a:spcPct val="115000"/>
              </a:lnSpc>
              <a:spcBef>
                <a:spcPts val="0"/>
              </a:spcBef>
              <a:spcAft>
                <a:spcPts val="0"/>
              </a:spcAft>
              <a:buSzPts val="1400"/>
              <a:buChar char="○"/>
            </a:pPr>
            <a:r>
              <a:rPr b="1" lang="en"/>
              <a:t>"Does not contribute"</a:t>
            </a:r>
            <a:r>
              <a:rPr lang="en"/>
              <a:t>: Actions that do not help or may hinder task progress.</a:t>
            </a:r>
            <a:endParaRPr/>
          </a:p>
          <a:p>
            <a:pPr indent="0" lvl="0" marL="0" rtl="0" algn="l">
              <a:lnSpc>
                <a:spcPct val="115000"/>
              </a:lnSpc>
              <a:spcBef>
                <a:spcPts val="1200"/>
              </a:spcBef>
              <a:spcAft>
                <a:spcPts val="0"/>
              </a:spcAft>
              <a:buNone/>
            </a:pPr>
            <a:r>
              <a:rPr b="1" lang="en"/>
              <a:t>Ablation Study with Free-Form Memory</a:t>
            </a:r>
            <a:r>
              <a:rPr lang="en"/>
              <a:t>:</a:t>
            </a:r>
            <a:endParaRPr/>
          </a:p>
          <a:p>
            <a:pPr indent="-317500" lvl="0" marL="457200" rtl="0" algn="l">
              <a:lnSpc>
                <a:spcPct val="115000"/>
              </a:lnSpc>
              <a:spcBef>
                <a:spcPts val="1200"/>
              </a:spcBef>
              <a:spcAft>
                <a:spcPts val="0"/>
              </a:spcAft>
              <a:buSzPts val="1400"/>
              <a:buChar char="●"/>
            </a:pPr>
            <a:r>
              <a:rPr lang="en"/>
              <a:t>As a comparison, the memory generator was modified to produce </a:t>
            </a:r>
            <a:r>
              <a:rPr b="1" lang="en"/>
              <a:t>free-form advice</a:t>
            </a:r>
            <a:r>
              <a:rPr lang="en"/>
              <a:t> without enforcing a structured format.</a:t>
            </a:r>
            <a:endParaRPr/>
          </a:p>
          <a:p>
            <a:pPr indent="-317500" lvl="0" marL="457200" rtl="0" algn="l">
              <a:lnSpc>
                <a:spcPct val="115000"/>
              </a:lnSpc>
              <a:spcBef>
                <a:spcPts val="0"/>
              </a:spcBef>
              <a:spcAft>
                <a:spcPts val="0"/>
              </a:spcAft>
              <a:buSzPts val="1400"/>
              <a:buChar char="●"/>
            </a:pPr>
            <a:r>
              <a:rPr lang="en"/>
              <a:t>This free-form memory lacks the clear causal structure found in CLIN’s standard memory (i.e., without "necessary" or "does not contribute" labels).</a:t>
            </a:r>
            <a:endParaRPr/>
          </a:p>
          <a:p>
            <a:pPr indent="0" lvl="0" marL="0" rtl="0" algn="l">
              <a:lnSpc>
                <a:spcPct val="115000"/>
              </a:lnSpc>
              <a:spcBef>
                <a:spcPts val="1200"/>
              </a:spcBef>
              <a:spcAft>
                <a:spcPts val="0"/>
              </a:spcAft>
              <a:buNone/>
            </a:pPr>
            <a:r>
              <a:rPr b="1" lang="en"/>
              <a:t>Findings</a:t>
            </a:r>
            <a:r>
              <a:rPr lang="en"/>
              <a:t>:</a:t>
            </a:r>
            <a:endParaRPr/>
          </a:p>
          <a:p>
            <a:pPr indent="-317500" lvl="0" marL="457200" rtl="0" algn="l">
              <a:lnSpc>
                <a:spcPct val="115000"/>
              </a:lnSpc>
              <a:spcBef>
                <a:spcPts val="1200"/>
              </a:spcBef>
              <a:spcAft>
                <a:spcPts val="0"/>
              </a:spcAft>
              <a:buSzPts val="1400"/>
              <a:buChar char="●"/>
            </a:pPr>
            <a:r>
              <a:rPr lang="en"/>
              <a:t>Using </a:t>
            </a:r>
            <a:r>
              <a:rPr b="1" lang="en"/>
              <a:t>unstructured memory</a:t>
            </a:r>
            <a:r>
              <a:rPr lang="en"/>
              <a:t> resulted in a </a:t>
            </a:r>
            <a:r>
              <a:rPr b="1" lang="en"/>
              <a:t>6-point drop in average reward</a:t>
            </a:r>
            <a:r>
              <a:rPr lang="en"/>
              <a:t> across tasks.</a:t>
            </a:r>
            <a:endParaRPr/>
          </a:p>
          <a:p>
            <a:pPr indent="-317500" lvl="0" marL="457200" rtl="0" algn="l">
              <a:lnSpc>
                <a:spcPct val="115000"/>
              </a:lnSpc>
              <a:spcBef>
                <a:spcPts val="0"/>
              </a:spcBef>
              <a:spcAft>
                <a:spcPts val="0"/>
              </a:spcAft>
              <a:buSzPts val="1400"/>
              <a:buChar char="●"/>
            </a:pPr>
            <a:r>
              <a:rPr lang="en"/>
              <a:t>This performance drop occurred in </a:t>
            </a:r>
            <a:r>
              <a:rPr b="1" lang="en"/>
              <a:t>10% of cases</a:t>
            </a:r>
            <a:r>
              <a:rPr lang="en"/>
              <a:t> compared to the structured causal abstractions used by CLIN.</a:t>
            </a:r>
            <a:endParaRPr>
              <a:solidFill>
                <a:schemeClr val="lt2"/>
              </a:solidFill>
              <a:latin typeface="Roboto"/>
              <a:ea typeface="Roboto"/>
              <a:cs typeface="Roboto"/>
              <a:sym typeface="Roboto"/>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36"/>
          <p:cNvSpPr txBox="1"/>
          <p:nvPr>
            <p:ph type="title"/>
          </p:nvPr>
        </p:nvSpPr>
        <p:spPr>
          <a:xfrm>
            <a:off x="98250" y="16350"/>
            <a:ext cx="8826600" cy="6027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2400"/>
              <a:t>Continued</a:t>
            </a:r>
            <a:endParaRPr sz="2400"/>
          </a:p>
        </p:txBody>
      </p:sp>
      <p:sp>
        <p:nvSpPr>
          <p:cNvPr id="330" name="Google Shape;330;p36"/>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331" name="Google Shape;331;p36"/>
          <p:cNvSpPr txBox="1"/>
          <p:nvPr/>
        </p:nvSpPr>
        <p:spPr>
          <a:xfrm>
            <a:off x="265475" y="875500"/>
            <a:ext cx="8659500" cy="382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Superior BASE Performance</a:t>
            </a:r>
            <a:r>
              <a:rPr lang="en"/>
              <a:t>:</a:t>
            </a:r>
            <a:endParaRPr/>
          </a:p>
          <a:p>
            <a:pPr indent="-317500" lvl="0" marL="457200" rtl="0" algn="l">
              <a:lnSpc>
                <a:spcPct val="115000"/>
              </a:lnSpc>
              <a:spcBef>
                <a:spcPts val="1200"/>
              </a:spcBef>
              <a:spcAft>
                <a:spcPts val="0"/>
              </a:spcAft>
              <a:buSzPts val="1400"/>
              <a:buChar char="●"/>
            </a:pPr>
            <a:r>
              <a:rPr lang="en"/>
              <a:t>CLIN achieves </a:t>
            </a:r>
            <a:r>
              <a:rPr b="1" lang="en"/>
              <a:t>higher BASE performance</a:t>
            </a:r>
            <a:r>
              <a:rPr lang="en"/>
              <a:t> than both </a:t>
            </a:r>
            <a:r>
              <a:rPr b="1" lang="en"/>
              <a:t>ReAct</a:t>
            </a:r>
            <a:r>
              <a:rPr lang="en"/>
              <a:t> and </a:t>
            </a:r>
            <a:r>
              <a:rPr b="1" lang="en"/>
              <a:t>Reflexion</a:t>
            </a:r>
            <a:r>
              <a:rPr lang="en"/>
              <a:t>, despite using the same underlying language model (</a:t>
            </a:r>
            <a:r>
              <a:rPr b="1" lang="en"/>
              <a:t>GPT-4</a:t>
            </a:r>
            <a:r>
              <a:rPr lang="en"/>
              <a:t>).</a:t>
            </a:r>
            <a:endParaRPr/>
          </a:p>
          <a:p>
            <a:pPr indent="0" lvl="0" marL="0" rtl="0" algn="l">
              <a:lnSpc>
                <a:spcPct val="115000"/>
              </a:lnSpc>
              <a:spcBef>
                <a:spcPts val="1200"/>
              </a:spcBef>
              <a:spcAft>
                <a:spcPts val="0"/>
              </a:spcAft>
              <a:buNone/>
            </a:pPr>
            <a:r>
              <a:rPr b="1" lang="en"/>
              <a:t>Ablation Study on Controller Module</a:t>
            </a:r>
            <a:r>
              <a:rPr lang="en"/>
              <a:t>:</a:t>
            </a:r>
            <a:endParaRPr/>
          </a:p>
          <a:p>
            <a:pPr indent="-317500" lvl="0" marL="457200" rtl="0" algn="l">
              <a:lnSpc>
                <a:spcPct val="115000"/>
              </a:lnSpc>
              <a:spcBef>
                <a:spcPts val="1200"/>
              </a:spcBef>
              <a:spcAft>
                <a:spcPts val="0"/>
              </a:spcAft>
              <a:buSzPts val="1400"/>
              <a:buChar char="●"/>
            </a:pPr>
            <a:r>
              <a:rPr lang="en"/>
              <a:t>The </a:t>
            </a:r>
            <a:r>
              <a:rPr b="1" lang="en"/>
              <a:t>controller module</a:t>
            </a:r>
            <a:r>
              <a:rPr lang="en"/>
              <a:t> in CLIN is responsible for generating a </a:t>
            </a:r>
            <a:r>
              <a:rPr b="1" lang="en"/>
              <a:t>goal</a:t>
            </a:r>
            <a:r>
              <a:rPr lang="en"/>
              <a:t> before determining the next action.</a:t>
            </a:r>
            <a:endParaRPr/>
          </a:p>
          <a:p>
            <a:pPr indent="-317500" lvl="0" marL="457200" rtl="0" algn="l">
              <a:lnSpc>
                <a:spcPct val="115000"/>
              </a:lnSpc>
              <a:spcBef>
                <a:spcPts val="0"/>
              </a:spcBef>
              <a:spcAft>
                <a:spcPts val="0"/>
              </a:spcAft>
              <a:buSzPts val="1400"/>
              <a:buChar char="●"/>
            </a:pPr>
            <a:r>
              <a:rPr lang="en"/>
              <a:t>When the controller is removed (</a:t>
            </a:r>
            <a:r>
              <a:rPr b="1" lang="en"/>
              <a:t>Abl-Controller-BASE</a:t>
            </a:r>
            <a:r>
              <a:rPr lang="en"/>
              <a:t> setup), CLIN’s BASE performance significantly declines.</a:t>
            </a:r>
            <a:endParaRPr/>
          </a:p>
          <a:p>
            <a:pPr indent="0" lvl="0" marL="0" rtl="0" algn="l">
              <a:lnSpc>
                <a:spcPct val="115000"/>
              </a:lnSpc>
              <a:spcBef>
                <a:spcPts val="1200"/>
              </a:spcBef>
              <a:spcAft>
                <a:spcPts val="0"/>
              </a:spcAft>
              <a:buNone/>
            </a:pPr>
            <a:r>
              <a:rPr b="1" lang="en"/>
              <a:t>Performance Impact</a:t>
            </a:r>
            <a:r>
              <a:rPr lang="en"/>
              <a:t>:</a:t>
            </a:r>
            <a:endParaRPr/>
          </a:p>
          <a:p>
            <a:pPr indent="-317500" lvl="0" marL="457200" rtl="0" algn="l">
              <a:lnSpc>
                <a:spcPct val="115000"/>
              </a:lnSpc>
              <a:spcBef>
                <a:spcPts val="1200"/>
              </a:spcBef>
              <a:spcAft>
                <a:spcPts val="0"/>
              </a:spcAft>
              <a:buSzPts val="1400"/>
              <a:buChar char="●"/>
            </a:pPr>
            <a:r>
              <a:rPr lang="en"/>
              <a:t>Without the controller, CLIN’s BASE performance drops in </a:t>
            </a:r>
            <a:r>
              <a:rPr b="1" lang="en"/>
              <a:t>44% of cases</a:t>
            </a:r>
            <a:r>
              <a:rPr lang="en"/>
              <a:t>.</a:t>
            </a:r>
            <a:endParaRPr/>
          </a:p>
          <a:p>
            <a:pPr indent="-317500" lvl="0" marL="457200" rtl="0" algn="l">
              <a:lnSpc>
                <a:spcPct val="115000"/>
              </a:lnSpc>
              <a:spcBef>
                <a:spcPts val="0"/>
              </a:spcBef>
              <a:spcAft>
                <a:spcPts val="0"/>
              </a:spcAft>
              <a:buSzPts val="1400"/>
              <a:buChar char="●"/>
            </a:pPr>
            <a:r>
              <a:rPr lang="en"/>
              <a:t>There is an </a:t>
            </a:r>
            <a:r>
              <a:rPr b="1" lang="en"/>
              <a:t>18-point decrease in average reward</a:t>
            </a:r>
            <a:r>
              <a:rPr lang="en"/>
              <a:t> making Abl-Controller-BASE on par with ReAct, the foundational agent for Reflexion.</a:t>
            </a:r>
            <a:endParaRPr>
              <a:solidFill>
                <a:schemeClr val="lt2"/>
              </a:solidFill>
              <a:latin typeface="Roboto"/>
              <a:ea typeface="Roboto"/>
              <a:cs typeface="Roboto"/>
              <a:sym typeface="Roboto"/>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37"/>
          <p:cNvSpPr txBox="1"/>
          <p:nvPr>
            <p:ph type="title"/>
          </p:nvPr>
        </p:nvSpPr>
        <p:spPr>
          <a:xfrm>
            <a:off x="98250" y="16350"/>
            <a:ext cx="8826600" cy="6027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2400"/>
              <a:t>Limitation 1</a:t>
            </a:r>
            <a:endParaRPr sz="2400"/>
          </a:p>
        </p:txBody>
      </p:sp>
      <p:sp>
        <p:nvSpPr>
          <p:cNvPr id="337" name="Google Shape;337;p37"/>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338" name="Google Shape;338;p37"/>
          <p:cNvSpPr txBox="1"/>
          <p:nvPr/>
        </p:nvSpPr>
        <p:spPr>
          <a:xfrm>
            <a:off x="285750" y="926150"/>
            <a:ext cx="8633400" cy="3769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b="1" lang="en"/>
              <a:t>Limitation: Lack of Exploration</a:t>
            </a:r>
            <a:r>
              <a:rPr lang="en"/>
              <a:t>:</a:t>
            </a:r>
            <a:endParaRPr/>
          </a:p>
          <a:p>
            <a:pPr indent="-317500" lvl="0" marL="457200" rtl="0" algn="l">
              <a:lnSpc>
                <a:spcPct val="115000"/>
              </a:lnSpc>
              <a:spcBef>
                <a:spcPts val="1200"/>
              </a:spcBef>
              <a:spcAft>
                <a:spcPts val="0"/>
              </a:spcAft>
              <a:buSzPts val="1400"/>
              <a:buChar char="●"/>
            </a:pPr>
            <a:r>
              <a:rPr b="1" lang="en"/>
              <a:t>Dependency on Past Experience</a:t>
            </a:r>
            <a:r>
              <a:rPr lang="en"/>
              <a:t>: CLIN’s learning is limited to actions and locations it has previously encountered, so unobserved activities or areas remain unknown.</a:t>
            </a:r>
            <a:endParaRPr/>
          </a:p>
          <a:p>
            <a:pPr indent="-317500" lvl="0" marL="457200" rtl="0" algn="l">
              <a:lnSpc>
                <a:spcPct val="115000"/>
              </a:lnSpc>
              <a:spcBef>
                <a:spcPts val="0"/>
              </a:spcBef>
              <a:spcAft>
                <a:spcPts val="0"/>
              </a:spcAft>
              <a:buSzPts val="1400"/>
              <a:buChar char="●"/>
            </a:pPr>
            <a:r>
              <a:rPr b="1" lang="en"/>
              <a:t>Impact on Task Success</a:t>
            </a:r>
            <a:r>
              <a:rPr lang="en"/>
              <a:t>: When a task-critical location or action is unknown from past trials, CLIN may struggle to complete tasks successfully.</a:t>
            </a:r>
            <a:endParaRPr/>
          </a:p>
          <a:p>
            <a:pPr indent="-317500" lvl="1" marL="914400" rtl="0" algn="l">
              <a:lnSpc>
                <a:spcPct val="115000"/>
              </a:lnSpc>
              <a:spcBef>
                <a:spcPts val="0"/>
              </a:spcBef>
              <a:spcAft>
                <a:spcPts val="0"/>
              </a:spcAft>
              <a:buSzPts val="1400"/>
              <a:buChar char="○"/>
            </a:pPr>
            <a:r>
              <a:rPr i="1" lang="en"/>
              <a:t>Example</a:t>
            </a:r>
            <a:r>
              <a:rPr lang="en"/>
              <a:t>: In a task to create orange paint, CLIN must find red and yellow paints in the art studio, which is not visible when starting from “outside.” Without prior exploration of the art studio, CLIN tries using irrelevant items (like an orange) and fails.</a:t>
            </a:r>
            <a:endParaRPr/>
          </a:p>
          <a:p>
            <a:pPr indent="-317500" lvl="1" marL="914400" rtl="0" algn="l">
              <a:lnSpc>
                <a:spcPct val="115000"/>
              </a:lnSpc>
              <a:spcBef>
                <a:spcPts val="0"/>
              </a:spcBef>
              <a:spcAft>
                <a:spcPts val="0"/>
              </a:spcAft>
              <a:buSzPts val="1400"/>
              <a:buChar char="○"/>
            </a:pPr>
            <a:r>
              <a:rPr i="1" lang="en"/>
              <a:t>Another Example</a:t>
            </a:r>
            <a:r>
              <a:rPr lang="en"/>
              <a:t>: In boiling or freezing tasks, CLIN fails if it hasn’t learned to measure the temperature regularly, which is crucial for these tasks.</a:t>
            </a:r>
            <a:endParaRPr/>
          </a:p>
          <a:p>
            <a:pPr indent="-317500" lvl="0" marL="457200" rtl="0" algn="l">
              <a:lnSpc>
                <a:spcPct val="115000"/>
              </a:lnSpc>
              <a:spcBef>
                <a:spcPts val="0"/>
              </a:spcBef>
              <a:spcAft>
                <a:spcPts val="0"/>
              </a:spcAft>
              <a:buSzPts val="1400"/>
              <a:buChar char="●"/>
            </a:pPr>
            <a:r>
              <a:rPr b="1" lang="en"/>
              <a:t>Importance of Exploration</a:t>
            </a:r>
            <a:r>
              <a:rPr lang="en"/>
              <a:t>: Prior exploration of task-critical locations or actions is necessary to generate useful memory insights and improve performance in future trials</a:t>
            </a:r>
            <a:r>
              <a:rPr lang="en"/>
              <a:t>.</a:t>
            </a:r>
            <a:endParaRPr/>
          </a:p>
          <a:p>
            <a:pPr indent="0" lvl="0" marL="0" rtl="0" algn="l">
              <a:spcBef>
                <a:spcPts val="1200"/>
              </a:spcBef>
              <a:spcAft>
                <a:spcPts val="0"/>
              </a:spcAft>
              <a:buNone/>
            </a:pPr>
            <a:r>
              <a:t/>
            </a:r>
            <a:endParaRPr sz="1800">
              <a:solidFill>
                <a:schemeClr val="lt2"/>
              </a:solidFill>
              <a:latin typeface="Roboto"/>
              <a:ea typeface="Roboto"/>
              <a:cs typeface="Roboto"/>
              <a:sym typeface="Roboto"/>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38"/>
          <p:cNvSpPr txBox="1"/>
          <p:nvPr>
            <p:ph type="title"/>
          </p:nvPr>
        </p:nvSpPr>
        <p:spPr>
          <a:xfrm>
            <a:off x="98250" y="16350"/>
            <a:ext cx="8826600" cy="6027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2400"/>
              <a:t>Limitation 2</a:t>
            </a:r>
            <a:endParaRPr sz="2400"/>
          </a:p>
        </p:txBody>
      </p:sp>
      <p:sp>
        <p:nvSpPr>
          <p:cNvPr id="344" name="Google Shape;344;p38"/>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345" name="Google Shape;345;p38"/>
          <p:cNvSpPr txBox="1"/>
          <p:nvPr/>
        </p:nvSpPr>
        <p:spPr>
          <a:xfrm>
            <a:off x="346550" y="905900"/>
            <a:ext cx="8578200" cy="3789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b="1" lang="en"/>
              <a:t>Limitation: Poor Memory Retrieval</a:t>
            </a:r>
            <a:r>
              <a:rPr lang="en"/>
              <a:t>:</a:t>
            </a:r>
            <a:endParaRPr/>
          </a:p>
          <a:p>
            <a:pPr indent="-317500" lvl="0" marL="457200" rtl="0" algn="l">
              <a:lnSpc>
                <a:spcPct val="115000"/>
              </a:lnSpc>
              <a:spcBef>
                <a:spcPts val="1200"/>
              </a:spcBef>
              <a:spcAft>
                <a:spcPts val="0"/>
              </a:spcAft>
              <a:buSzPts val="1400"/>
              <a:buChar char="●"/>
            </a:pPr>
            <a:r>
              <a:rPr b="1" lang="en"/>
              <a:t>Retrieval Errors in Meta-Memory</a:t>
            </a:r>
            <a:r>
              <a:rPr lang="en"/>
              <a:t>: CLIN sometimes retrieves the wrong memory insights for a task, leading to repeated failures.</a:t>
            </a:r>
            <a:endParaRPr/>
          </a:p>
          <a:p>
            <a:pPr indent="-317500" lvl="1" marL="914400" rtl="0" algn="l">
              <a:lnSpc>
                <a:spcPct val="115000"/>
              </a:lnSpc>
              <a:spcBef>
                <a:spcPts val="0"/>
              </a:spcBef>
              <a:spcAft>
                <a:spcPts val="0"/>
              </a:spcAft>
              <a:buSzPts val="1400"/>
              <a:buChar char="○"/>
            </a:pPr>
            <a:r>
              <a:rPr i="1" lang="en"/>
              <a:t>Example</a:t>
            </a:r>
            <a:r>
              <a:rPr lang="en"/>
              <a:t>: In a task to boil gallium, CLIN needs to use an oven or blast furnace but repeatedly retrieves the insight to “activate the stove,” which is ineffective, resulting in task failure.</a:t>
            </a:r>
            <a:endParaRPr/>
          </a:p>
          <a:p>
            <a:pPr indent="-317500" lvl="0" marL="457200" rtl="0" algn="l">
              <a:lnSpc>
                <a:spcPct val="115000"/>
              </a:lnSpc>
              <a:spcBef>
                <a:spcPts val="0"/>
              </a:spcBef>
              <a:spcAft>
                <a:spcPts val="0"/>
              </a:spcAft>
              <a:buSzPts val="1400"/>
              <a:buChar char="●"/>
            </a:pPr>
            <a:r>
              <a:rPr b="1" lang="en"/>
              <a:t>Challenge with Varied Initial Conditions</a:t>
            </a:r>
            <a:r>
              <a:rPr lang="en"/>
              <a:t>: When initial conditions vary, it’s harder for CLIN to retrieve the most relevant insight, especially in the initial trial of generalization.</a:t>
            </a:r>
            <a:endParaRPr/>
          </a:p>
          <a:p>
            <a:pPr indent="-317500" lvl="0" marL="457200" rtl="0" algn="l">
              <a:lnSpc>
                <a:spcPct val="115000"/>
              </a:lnSpc>
              <a:spcBef>
                <a:spcPts val="0"/>
              </a:spcBef>
              <a:spcAft>
                <a:spcPts val="0"/>
              </a:spcAft>
              <a:buSzPts val="1400"/>
              <a:buChar char="●"/>
            </a:pPr>
            <a:r>
              <a:rPr b="1" lang="en"/>
              <a:t>Future Improvement Needed</a:t>
            </a:r>
            <a:r>
              <a:rPr lang="en"/>
              <a:t>: Improved memory representation and retrieval mechanisms could help CLIN access more relevant insights, which is suggested as an area for future work.</a:t>
            </a:r>
            <a:endParaRPr sz="2100">
              <a:solidFill>
                <a:schemeClr val="lt2"/>
              </a:solidFill>
              <a:latin typeface="Roboto"/>
              <a:ea typeface="Roboto"/>
              <a:cs typeface="Roboto"/>
              <a:sym typeface="Roboto"/>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39"/>
          <p:cNvSpPr txBox="1"/>
          <p:nvPr>
            <p:ph type="title"/>
          </p:nvPr>
        </p:nvSpPr>
        <p:spPr>
          <a:xfrm>
            <a:off x="103400" y="21525"/>
            <a:ext cx="8826600" cy="6027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2400"/>
              <a:t>Other Related Works </a:t>
            </a:r>
            <a:endParaRPr sz="2400"/>
          </a:p>
        </p:txBody>
      </p:sp>
      <p:sp>
        <p:nvSpPr>
          <p:cNvPr id="351" name="Google Shape;351;p39"/>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352" name="Google Shape;352;p39"/>
          <p:cNvPicPr preferRelativeResize="0"/>
          <p:nvPr/>
        </p:nvPicPr>
        <p:blipFill rotWithShape="1">
          <a:blip r:embed="rId3">
            <a:alphaModFix/>
          </a:blip>
          <a:srcRect b="0" l="0" r="0" t="1029"/>
          <a:stretch/>
        </p:blipFill>
        <p:spPr>
          <a:xfrm>
            <a:off x="2034100" y="1342375"/>
            <a:ext cx="4965201" cy="3339550"/>
          </a:xfrm>
          <a:prstGeom prst="rect">
            <a:avLst/>
          </a:prstGeom>
          <a:noFill/>
          <a:ln>
            <a:noFill/>
          </a:ln>
        </p:spPr>
      </p:pic>
      <p:sp>
        <p:nvSpPr>
          <p:cNvPr id="353" name="Google Shape;353;p39"/>
          <p:cNvSpPr txBox="1"/>
          <p:nvPr/>
        </p:nvSpPr>
        <p:spPr>
          <a:xfrm>
            <a:off x="1587900" y="4692325"/>
            <a:ext cx="5968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a:t>
            </a:r>
            <a:r>
              <a:rPr lang="en"/>
              <a:t>Language Modeling with Editable External Knowledge</a:t>
            </a:r>
            <a:r>
              <a:rPr lang="en">
                <a:solidFill>
                  <a:srgbClr val="0D0D0D"/>
                </a:solidFill>
              </a:rPr>
              <a:t>: Li et al. 2024]</a:t>
            </a:r>
            <a:endParaRPr/>
          </a:p>
        </p:txBody>
      </p:sp>
      <p:sp>
        <p:nvSpPr>
          <p:cNvPr id="354" name="Google Shape;354;p39"/>
          <p:cNvSpPr txBox="1"/>
          <p:nvPr/>
        </p:nvSpPr>
        <p:spPr>
          <a:xfrm>
            <a:off x="1009200" y="694375"/>
            <a:ext cx="7125600" cy="648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t>When new documents are acquired, we incrementally deleting or rewriting other entries in the knowledge.</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40"/>
          <p:cNvSpPr txBox="1"/>
          <p:nvPr>
            <p:ph type="title"/>
          </p:nvPr>
        </p:nvSpPr>
        <p:spPr>
          <a:xfrm>
            <a:off x="103400" y="21525"/>
            <a:ext cx="8826600" cy="6027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2400"/>
              <a:t>Other Related Works </a:t>
            </a:r>
            <a:endParaRPr sz="2400"/>
          </a:p>
        </p:txBody>
      </p:sp>
      <p:sp>
        <p:nvSpPr>
          <p:cNvPr id="360" name="Google Shape;360;p40"/>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361" name="Google Shape;361;p40"/>
          <p:cNvSpPr txBox="1"/>
          <p:nvPr/>
        </p:nvSpPr>
        <p:spPr>
          <a:xfrm>
            <a:off x="1587900" y="4692325"/>
            <a:ext cx="5968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a:t>
            </a:r>
            <a:r>
              <a:rPr lang="en"/>
              <a:t>HippoRAG:</a:t>
            </a:r>
            <a:r>
              <a:rPr lang="en">
                <a:solidFill>
                  <a:srgbClr val="0D0D0D"/>
                </a:solidFill>
              </a:rPr>
              <a:t> Gutiérrez et al. 2024]</a:t>
            </a:r>
            <a:endParaRPr/>
          </a:p>
        </p:txBody>
      </p:sp>
      <p:sp>
        <p:nvSpPr>
          <p:cNvPr id="362" name="Google Shape;362;p40"/>
          <p:cNvSpPr txBox="1"/>
          <p:nvPr/>
        </p:nvSpPr>
        <p:spPr>
          <a:xfrm>
            <a:off x="1009200" y="694375"/>
            <a:ext cx="7125600" cy="648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t>We can use</a:t>
            </a:r>
            <a:r>
              <a:rPr lang="en"/>
              <a:t> hippocampal indexing theory of human long-term memory to enable deeper and more efficient knowledge integration over new experiences!</a:t>
            </a:r>
            <a:endParaRPr/>
          </a:p>
        </p:txBody>
      </p:sp>
      <p:pic>
        <p:nvPicPr>
          <p:cNvPr id="363" name="Google Shape;363;p40"/>
          <p:cNvPicPr preferRelativeResize="0"/>
          <p:nvPr/>
        </p:nvPicPr>
        <p:blipFill>
          <a:blip r:embed="rId3">
            <a:alphaModFix/>
          </a:blip>
          <a:stretch>
            <a:fillRect/>
          </a:stretch>
        </p:blipFill>
        <p:spPr>
          <a:xfrm>
            <a:off x="1549465" y="1342375"/>
            <a:ext cx="6045073" cy="334995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41"/>
          <p:cNvSpPr txBox="1"/>
          <p:nvPr>
            <p:ph type="title"/>
          </p:nvPr>
        </p:nvSpPr>
        <p:spPr>
          <a:xfrm>
            <a:off x="460950" y="2065350"/>
            <a:ext cx="8222100" cy="1012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6500">
                <a:latin typeface="Roboto Black"/>
                <a:ea typeface="Roboto Black"/>
                <a:cs typeface="Roboto Black"/>
                <a:sym typeface="Roboto Black"/>
              </a:rPr>
              <a:t>Thank you!</a:t>
            </a:r>
            <a:endParaRPr sz="6500">
              <a:latin typeface="Roboto Black"/>
              <a:ea typeface="Roboto Black"/>
              <a:cs typeface="Roboto Black"/>
              <a:sym typeface="Roboto Black"/>
            </a:endParaRPr>
          </a:p>
        </p:txBody>
      </p:sp>
      <p:sp>
        <p:nvSpPr>
          <p:cNvPr id="369" name="Google Shape;369;p41"/>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5"/>
          <p:cNvSpPr txBox="1"/>
          <p:nvPr>
            <p:ph type="title"/>
          </p:nvPr>
        </p:nvSpPr>
        <p:spPr>
          <a:xfrm>
            <a:off x="103400" y="21525"/>
            <a:ext cx="8826600" cy="6027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2400"/>
              <a:t>What are Agents?</a:t>
            </a:r>
            <a:endParaRPr sz="2400"/>
          </a:p>
        </p:txBody>
      </p:sp>
      <p:sp>
        <p:nvSpPr>
          <p:cNvPr id="83" name="Google Shape;83;p15"/>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84" name="Google Shape;84;p15"/>
          <p:cNvPicPr preferRelativeResize="0"/>
          <p:nvPr/>
        </p:nvPicPr>
        <p:blipFill>
          <a:blip r:embed="rId3">
            <a:alphaModFix/>
          </a:blip>
          <a:stretch>
            <a:fillRect/>
          </a:stretch>
        </p:blipFill>
        <p:spPr>
          <a:xfrm>
            <a:off x="2867425" y="762499"/>
            <a:ext cx="3298549" cy="1297200"/>
          </a:xfrm>
          <a:prstGeom prst="rect">
            <a:avLst/>
          </a:prstGeom>
          <a:noFill/>
          <a:ln>
            <a:noFill/>
          </a:ln>
        </p:spPr>
      </p:pic>
      <p:sp>
        <p:nvSpPr>
          <p:cNvPr id="85" name="Google Shape;85;p15"/>
          <p:cNvSpPr txBox="1"/>
          <p:nvPr/>
        </p:nvSpPr>
        <p:spPr>
          <a:xfrm>
            <a:off x="270300" y="2515475"/>
            <a:ext cx="8603400" cy="2508900"/>
          </a:xfrm>
          <a:prstGeom prst="rect">
            <a:avLst/>
          </a:prstGeom>
          <a:noFill/>
          <a:ln>
            <a:noFill/>
          </a:ln>
        </p:spPr>
        <p:txBody>
          <a:bodyPr anchorCtr="0" anchor="t" bIns="91425" lIns="91425" spcFirstLastPara="1" rIns="91425" wrap="square" tIns="91425">
            <a:spAutoFit/>
          </a:bodyPr>
          <a:lstStyle/>
          <a:p>
            <a:pPr indent="-317500" lvl="0" marL="457200" rtl="0" algn="l">
              <a:lnSpc>
                <a:spcPct val="150000"/>
              </a:lnSpc>
              <a:spcBef>
                <a:spcPts val="0"/>
              </a:spcBef>
              <a:spcAft>
                <a:spcPts val="0"/>
              </a:spcAft>
              <a:buSzPts val="1400"/>
              <a:buChar char="●"/>
            </a:pPr>
            <a:r>
              <a:rPr lang="en"/>
              <a:t>Physical environments: Robot, Autonomous car, …</a:t>
            </a:r>
            <a:endParaRPr/>
          </a:p>
          <a:p>
            <a:pPr indent="-317500" lvl="0" marL="457200" rtl="0" algn="l">
              <a:lnSpc>
                <a:spcPct val="150000"/>
              </a:lnSpc>
              <a:spcBef>
                <a:spcPts val="0"/>
              </a:spcBef>
              <a:spcAft>
                <a:spcPts val="0"/>
              </a:spcAft>
              <a:buSzPts val="1400"/>
              <a:buChar char="●"/>
            </a:pPr>
            <a:r>
              <a:rPr lang="en"/>
              <a:t>Digital environments: Siri, AlphaGo, …</a:t>
            </a:r>
            <a:endParaRPr/>
          </a:p>
          <a:p>
            <a:pPr indent="0" lvl="0" marL="0" rtl="0" algn="l">
              <a:lnSpc>
                <a:spcPct val="150000"/>
              </a:lnSpc>
              <a:spcBef>
                <a:spcPts val="0"/>
              </a:spcBef>
              <a:spcAft>
                <a:spcPts val="0"/>
              </a:spcAft>
              <a:buNone/>
            </a:pPr>
            <a:r>
              <a:t/>
            </a:r>
            <a:endParaRPr/>
          </a:p>
          <a:p>
            <a:pPr indent="0" lvl="0" marL="0" rtl="0" algn="l">
              <a:lnSpc>
                <a:spcPct val="150000"/>
              </a:lnSpc>
              <a:spcBef>
                <a:spcPts val="0"/>
              </a:spcBef>
              <a:spcAft>
                <a:spcPts val="0"/>
              </a:spcAft>
              <a:buNone/>
            </a:pPr>
            <a:r>
              <a:rPr lang="en" sz="1600"/>
              <a:t>Language Agents: Those agents that primarily work with text / language. </a:t>
            </a:r>
            <a:endParaRPr sz="1600"/>
          </a:p>
          <a:p>
            <a:pPr indent="0" lvl="0" marL="0" rtl="0" algn="l">
              <a:lnSpc>
                <a:spcPct val="150000"/>
              </a:lnSpc>
              <a:spcBef>
                <a:spcPts val="0"/>
              </a:spcBef>
              <a:spcAft>
                <a:spcPts val="0"/>
              </a:spcAft>
              <a:buNone/>
            </a:pPr>
            <a:r>
              <a:t/>
            </a:r>
            <a:endParaRPr sz="1600"/>
          </a:p>
          <a:p>
            <a:pPr indent="0" lvl="0" marL="0" rtl="0" algn="l">
              <a:lnSpc>
                <a:spcPct val="150000"/>
              </a:lnSpc>
              <a:spcBef>
                <a:spcPts val="0"/>
              </a:spcBef>
              <a:spcAft>
                <a:spcPts val="0"/>
              </a:spcAft>
              <a:buNone/>
            </a:pPr>
            <a:r>
              <a:rPr lang="en" sz="1600"/>
              <a:t>“Upgrading”</a:t>
            </a:r>
            <a:r>
              <a:rPr lang="en" sz="1600"/>
              <a:t> language models to language agents extends beyond their static knowledge to learn from and interact with environments, allowing them to ground their decisions.</a:t>
            </a:r>
            <a:endParaRPr sz="1600"/>
          </a:p>
        </p:txBody>
      </p:sp>
      <p:sp>
        <p:nvSpPr>
          <p:cNvPr id="86" name="Google Shape;86;p15"/>
          <p:cNvSpPr txBox="1"/>
          <p:nvPr/>
        </p:nvSpPr>
        <p:spPr>
          <a:xfrm>
            <a:off x="270300" y="2135900"/>
            <a:ext cx="8290500" cy="4311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600"/>
              <a:t>An “intelligent” system that interacts with some “environment”</a:t>
            </a:r>
            <a:endParaRPr sz="16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5">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5">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5">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5">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6"/>
          <p:cNvSpPr txBox="1"/>
          <p:nvPr>
            <p:ph type="title"/>
          </p:nvPr>
        </p:nvSpPr>
        <p:spPr>
          <a:xfrm>
            <a:off x="103400" y="21525"/>
            <a:ext cx="8826600" cy="6027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2400"/>
              <a:t>Example Environment: Science World - Animated</a:t>
            </a:r>
            <a:endParaRPr sz="2400"/>
          </a:p>
        </p:txBody>
      </p:sp>
      <p:sp>
        <p:nvSpPr>
          <p:cNvPr id="92" name="Google Shape;92;p16"/>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93" name="Google Shape;93;p16"/>
          <p:cNvPicPr preferRelativeResize="0"/>
          <p:nvPr/>
        </p:nvPicPr>
        <p:blipFill>
          <a:blip r:embed="rId3">
            <a:alphaModFix/>
          </a:blip>
          <a:stretch>
            <a:fillRect/>
          </a:stretch>
        </p:blipFill>
        <p:spPr>
          <a:xfrm>
            <a:off x="897225" y="1520250"/>
            <a:ext cx="7238927" cy="3580575"/>
          </a:xfrm>
          <a:prstGeom prst="rect">
            <a:avLst/>
          </a:prstGeom>
          <a:noFill/>
          <a:ln>
            <a:noFill/>
          </a:ln>
        </p:spPr>
      </p:pic>
      <p:sp>
        <p:nvSpPr>
          <p:cNvPr id="94" name="Google Shape;94;p16"/>
          <p:cNvSpPr txBox="1"/>
          <p:nvPr/>
        </p:nvSpPr>
        <p:spPr>
          <a:xfrm>
            <a:off x="158700" y="675925"/>
            <a:ext cx="8826600" cy="7233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a:t>Your task is to </a:t>
            </a:r>
            <a:r>
              <a:rPr lang="en"/>
              <a:t>determine if a metal fork is electrically conductive. The metal fork is located around the kitchen. First, focus on the metal fork. If conductive, place it in the blue box. If nonconductive, place it in the green box</a:t>
            </a:r>
            <a:endParaRPr/>
          </a:p>
        </p:txBody>
      </p:sp>
      <p:sp>
        <p:nvSpPr>
          <p:cNvPr id="95" name="Google Shape;95;p16"/>
          <p:cNvSpPr/>
          <p:nvPr/>
        </p:nvSpPr>
        <p:spPr>
          <a:xfrm>
            <a:off x="4789100" y="3891975"/>
            <a:ext cx="253200" cy="1953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96" name="Google Shape;96;p16"/>
          <p:cNvSpPr/>
          <p:nvPr/>
        </p:nvSpPr>
        <p:spPr>
          <a:xfrm>
            <a:off x="3545300" y="2221375"/>
            <a:ext cx="253200" cy="4479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95"/>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96"/>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17"/>
          <p:cNvSpPr txBox="1"/>
          <p:nvPr>
            <p:ph type="title"/>
          </p:nvPr>
        </p:nvSpPr>
        <p:spPr>
          <a:xfrm>
            <a:off x="103400" y="21525"/>
            <a:ext cx="8826600" cy="6027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2400"/>
              <a:t>Example Environment</a:t>
            </a:r>
            <a:r>
              <a:rPr lang="en" sz="2400"/>
              <a:t>: Science World - Actual Interaction</a:t>
            </a:r>
            <a:endParaRPr sz="2400"/>
          </a:p>
        </p:txBody>
      </p:sp>
      <p:sp>
        <p:nvSpPr>
          <p:cNvPr id="102" name="Google Shape;102;p17"/>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03" name="Google Shape;103;p17"/>
          <p:cNvPicPr preferRelativeResize="0"/>
          <p:nvPr/>
        </p:nvPicPr>
        <p:blipFill>
          <a:blip r:embed="rId3">
            <a:alphaModFix/>
          </a:blip>
          <a:stretch>
            <a:fillRect/>
          </a:stretch>
        </p:blipFill>
        <p:spPr>
          <a:xfrm>
            <a:off x="142200" y="1907625"/>
            <a:ext cx="4890527" cy="2419001"/>
          </a:xfrm>
          <a:prstGeom prst="rect">
            <a:avLst/>
          </a:prstGeom>
          <a:noFill/>
          <a:ln>
            <a:noFill/>
          </a:ln>
        </p:spPr>
      </p:pic>
      <p:pic>
        <p:nvPicPr>
          <p:cNvPr id="104" name="Google Shape;104;p17"/>
          <p:cNvPicPr preferRelativeResize="0"/>
          <p:nvPr/>
        </p:nvPicPr>
        <p:blipFill>
          <a:blip r:embed="rId4">
            <a:alphaModFix/>
          </a:blip>
          <a:stretch>
            <a:fillRect/>
          </a:stretch>
        </p:blipFill>
        <p:spPr>
          <a:xfrm>
            <a:off x="5262602" y="1597413"/>
            <a:ext cx="3728999" cy="3039420"/>
          </a:xfrm>
          <a:prstGeom prst="rect">
            <a:avLst/>
          </a:prstGeom>
          <a:noFill/>
          <a:ln>
            <a:noFill/>
          </a:ln>
        </p:spPr>
      </p:pic>
      <p:sp>
        <p:nvSpPr>
          <p:cNvPr id="105" name="Google Shape;105;p17"/>
          <p:cNvSpPr/>
          <p:nvPr/>
        </p:nvSpPr>
        <p:spPr>
          <a:xfrm>
            <a:off x="1063475" y="3321725"/>
            <a:ext cx="1830900" cy="7953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106" name="Google Shape;106;p17"/>
          <p:cNvSpPr/>
          <p:nvPr/>
        </p:nvSpPr>
        <p:spPr>
          <a:xfrm>
            <a:off x="5324350" y="2909575"/>
            <a:ext cx="672600" cy="1518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107" name="Google Shape;107;p17"/>
          <p:cNvSpPr txBox="1"/>
          <p:nvPr/>
        </p:nvSpPr>
        <p:spPr>
          <a:xfrm>
            <a:off x="158700" y="675925"/>
            <a:ext cx="8826600" cy="7233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a:t>Your task is to determine if a metal fork is electrically conductive. The metal fork is located around the kitchen. First, focus on the metal fork. </a:t>
            </a:r>
            <a:endParaRPr/>
          </a:p>
        </p:txBody>
      </p:sp>
      <p:sp>
        <p:nvSpPr>
          <p:cNvPr id="108" name="Google Shape;108;p17"/>
          <p:cNvSpPr/>
          <p:nvPr/>
        </p:nvSpPr>
        <p:spPr>
          <a:xfrm>
            <a:off x="5262600" y="3282125"/>
            <a:ext cx="1971600" cy="6027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109" name="Google Shape;109;p17"/>
          <p:cNvSpPr/>
          <p:nvPr/>
        </p:nvSpPr>
        <p:spPr>
          <a:xfrm>
            <a:off x="7588650" y="1756200"/>
            <a:ext cx="1402800" cy="6027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18"/>
          <p:cNvSpPr txBox="1"/>
          <p:nvPr>
            <p:ph type="title"/>
          </p:nvPr>
        </p:nvSpPr>
        <p:spPr>
          <a:xfrm>
            <a:off x="103400" y="21525"/>
            <a:ext cx="8826600" cy="6027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2400"/>
              <a:t>Example Environment: Science World </a:t>
            </a:r>
            <a:r>
              <a:rPr lang="en" sz="2400"/>
              <a:t>- Actual Interaction</a:t>
            </a:r>
            <a:endParaRPr sz="2400"/>
          </a:p>
        </p:txBody>
      </p:sp>
      <p:sp>
        <p:nvSpPr>
          <p:cNvPr id="115" name="Google Shape;115;p18"/>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16" name="Google Shape;116;p18"/>
          <p:cNvPicPr preferRelativeResize="0"/>
          <p:nvPr/>
        </p:nvPicPr>
        <p:blipFill>
          <a:blip r:embed="rId3">
            <a:alphaModFix/>
          </a:blip>
          <a:stretch>
            <a:fillRect/>
          </a:stretch>
        </p:blipFill>
        <p:spPr>
          <a:xfrm>
            <a:off x="142200" y="1983825"/>
            <a:ext cx="4890527" cy="2419001"/>
          </a:xfrm>
          <a:prstGeom prst="rect">
            <a:avLst/>
          </a:prstGeom>
          <a:noFill/>
          <a:ln>
            <a:noFill/>
          </a:ln>
        </p:spPr>
      </p:pic>
      <p:pic>
        <p:nvPicPr>
          <p:cNvPr id="117" name="Google Shape;117;p18"/>
          <p:cNvPicPr preferRelativeResize="0"/>
          <p:nvPr/>
        </p:nvPicPr>
        <p:blipFill>
          <a:blip r:embed="rId4">
            <a:alphaModFix/>
          </a:blip>
          <a:stretch>
            <a:fillRect/>
          </a:stretch>
        </p:blipFill>
        <p:spPr>
          <a:xfrm>
            <a:off x="5226452" y="1310025"/>
            <a:ext cx="3703559" cy="3766598"/>
          </a:xfrm>
          <a:prstGeom prst="rect">
            <a:avLst/>
          </a:prstGeom>
          <a:noFill/>
          <a:ln>
            <a:noFill/>
          </a:ln>
        </p:spPr>
      </p:pic>
      <p:sp>
        <p:nvSpPr>
          <p:cNvPr id="118" name="Google Shape;118;p18"/>
          <p:cNvSpPr/>
          <p:nvPr/>
        </p:nvSpPr>
        <p:spPr>
          <a:xfrm>
            <a:off x="2025225" y="2290425"/>
            <a:ext cx="1035600" cy="14634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119" name="Google Shape;119;p18"/>
          <p:cNvSpPr txBox="1"/>
          <p:nvPr/>
        </p:nvSpPr>
        <p:spPr>
          <a:xfrm>
            <a:off x="158700" y="668700"/>
            <a:ext cx="8826600" cy="4002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a:t>If conductive, place it in the blue box. If nonconductive, place it in the green box</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19"/>
          <p:cNvSpPr txBox="1"/>
          <p:nvPr>
            <p:ph type="title"/>
          </p:nvPr>
        </p:nvSpPr>
        <p:spPr>
          <a:xfrm>
            <a:off x="103400" y="21525"/>
            <a:ext cx="8826600" cy="6027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2400"/>
              <a:t>Btw, Lots of Other Worlds to be Discovered!</a:t>
            </a:r>
            <a:endParaRPr sz="2400"/>
          </a:p>
        </p:txBody>
      </p:sp>
      <p:sp>
        <p:nvSpPr>
          <p:cNvPr id="125" name="Google Shape;125;p19"/>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26" name="Google Shape;126;p19"/>
          <p:cNvPicPr preferRelativeResize="0"/>
          <p:nvPr/>
        </p:nvPicPr>
        <p:blipFill>
          <a:blip r:embed="rId3">
            <a:alphaModFix/>
          </a:blip>
          <a:stretch>
            <a:fillRect/>
          </a:stretch>
        </p:blipFill>
        <p:spPr>
          <a:xfrm>
            <a:off x="232475" y="677525"/>
            <a:ext cx="3560891" cy="1884801"/>
          </a:xfrm>
          <a:prstGeom prst="rect">
            <a:avLst/>
          </a:prstGeom>
          <a:noFill/>
          <a:ln>
            <a:noFill/>
          </a:ln>
        </p:spPr>
      </p:pic>
      <p:pic>
        <p:nvPicPr>
          <p:cNvPr id="127" name="Google Shape;127;p19"/>
          <p:cNvPicPr preferRelativeResize="0"/>
          <p:nvPr/>
        </p:nvPicPr>
        <p:blipFill>
          <a:blip r:embed="rId4">
            <a:alphaModFix/>
          </a:blip>
          <a:stretch>
            <a:fillRect/>
          </a:stretch>
        </p:blipFill>
        <p:spPr>
          <a:xfrm>
            <a:off x="103400" y="3041200"/>
            <a:ext cx="5162450" cy="1684301"/>
          </a:xfrm>
          <a:prstGeom prst="rect">
            <a:avLst/>
          </a:prstGeom>
          <a:noFill/>
          <a:ln>
            <a:noFill/>
          </a:ln>
        </p:spPr>
      </p:pic>
      <p:pic>
        <p:nvPicPr>
          <p:cNvPr id="128" name="Google Shape;128;p19"/>
          <p:cNvPicPr preferRelativeResize="0"/>
          <p:nvPr/>
        </p:nvPicPr>
        <p:blipFill>
          <a:blip r:embed="rId5">
            <a:alphaModFix/>
          </a:blip>
          <a:stretch>
            <a:fillRect/>
          </a:stretch>
        </p:blipFill>
        <p:spPr>
          <a:xfrm>
            <a:off x="5404125" y="3067350"/>
            <a:ext cx="3397616" cy="1632001"/>
          </a:xfrm>
          <a:prstGeom prst="rect">
            <a:avLst/>
          </a:prstGeom>
          <a:noFill/>
          <a:ln>
            <a:noFill/>
          </a:ln>
        </p:spPr>
      </p:pic>
      <p:pic>
        <p:nvPicPr>
          <p:cNvPr id="129" name="Google Shape;129;p19"/>
          <p:cNvPicPr preferRelativeResize="0"/>
          <p:nvPr/>
        </p:nvPicPr>
        <p:blipFill>
          <a:blip r:embed="rId6">
            <a:alphaModFix/>
          </a:blip>
          <a:stretch>
            <a:fillRect/>
          </a:stretch>
        </p:blipFill>
        <p:spPr>
          <a:xfrm>
            <a:off x="3990788" y="803924"/>
            <a:ext cx="4988524" cy="1631999"/>
          </a:xfrm>
          <a:prstGeom prst="rect">
            <a:avLst/>
          </a:prstGeom>
          <a:noFill/>
          <a:ln>
            <a:noFill/>
          </a:ln>
        </p:spPr>
      </p:pic>
      <p:sp>
        <p:nvSpPr>
          <p:cNvPr id="130" name="Google Shape;130;p19"/>
          <p:cNvSpPr txBox="1"/>
          <p:nvPr/>
        </p:nvSpPr>
        <p:spPr>
          <a:xfrm>
            <a:off x="5190100" y="2538450"/>
            <a:ext cx="2589900" cy="4002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800"/>
              </a:spcBef>
              <a:spcAft>
                <a:spcPts val="1000"/>
              </a:spcAft>
              <a:buNone/>
            </a:pPr>
            <a:r>
              <a:rPr lang="en">
                <a:solidFill>
                  <a:srgbClr val="0D0D0D"/>
                </a:solidFill>
              </a:rPr>
              <a:t>[WebArena: Zhou et al. 2023]</a:t>
            </a:r>
            <a:endParaRPr/>
          </a:p>
        </p:txBody>
      </p:sp>
      <p:sp>
        <p:nvSpPr>
          <p:cNvPr id="131" name="Google Shape;131;p19"/>
          <p:cNvSpPr txBox="1"/>
          <p:nvPr/>
        </p:nvSpPr>
        <p:spPr>
          <a:xfrm>
            <a:off x="408525" y="2562325"/>
            <a:ext cx="3208800" cy="4002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800"/>
              </a:spcBef>
              <a:spcAft>
                <a:spcPts val="1000"/>
              </a:spcAft>
              <a:buNone/>
            </a:pPr>
            <a:r>
              <a:rPr lang="en">
                <a:solidFill>
                  <a:srgbClr val="0D0D0D"/>
                </a:solidFill>
              </a:rPr>
              <a:t>[</a:t>
            </a:r>
            <a:r>
              <a:rPr lang="en">
                <a:solidFill>
                  <a:srgbClr val="0D0D0D"/>
                </a:solidFill>
              </a:rPr>
              <a:t>Generative Agents,</a:t>
            </a:r>
            <a:r>
              <a:rPr lang="en">
                <a:solidFill>
                  <a:srgbClr val="0D0D0D"/>
                </a:solidFill>
              </a:rPr>
              <a:t> Park et al. 2023]</a:t>
            </a:r>
            <a:endParaRPr/>
          </a:p>
        </p:txBody>
      </p:sp>
      <p:sp>
        <p:nvSpPr>
          <p:cNvPr id="132" name="Google Shape;132;p19"/>
          <p:cNvSpPr txBox="1"/>
          <p:nvPr/>
        </p:nvSpPr>
        <p:spPr>
          <a:xfrm>
            <a:off x="1328025" y="4727975"/>
            <a:ext cx="2713200" cy="4002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800"/>
              </a:spcBef>
              <a:spcAft>
                <a:spcPts val="1000"/>
              </a:spcAft>
              <a:buNone/>
            </a:pPr>
            <a:r>
              <a:rPr lang="en">
                <a:solidFill>
                  <a:srgbClr val="0D0D0D"/>
                </a:solidFill>
              </a:rPr>
              <a:t>[AppWorld, </a:t>
            </a:r>
            <a:r>
              <a:rPr lang="en">
                <a:solidFill>
                  <a:srgbClr val="0D0D0D"/>
                </a:solidFill>
              </a:rPr>
              <a:t>Trivedi</a:t>
            </a:r>
            <a:r>
              <a:rPr lang="en">
                <a:solidFill>
                  <a:srgbClr val="0D0D0D"/>
                </a:solidFill>
              </a:rPr>
              <a:t> et al. 2024]</a:t>
            </a:r>
            <a:endParaRPr/>
          </a:p>
        </p:txBody>
      </p:sp>
      <p:sp>
        <p:nvSpPr>
          <p:cNvPr id="133" name="Google Shape;133;p19"/>
          <p:cNvSpPr txBox="1"/>
          <p:nvPr/>
        </p:nvSpPr>
        <p:spPr>
          <a:xfrm>
            <a:off x="5886588" y="4727975"/>
            <a:ext cx="2432700" cy="4002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800"/>
              </a:spcBef>
              <a:spcAft>
                <a:spcPts val="1000"/>
              </a:spcAft>
              <a:buNone/>
            </a:pPr>
            <a:r>
              <a:rPr lang="en">
                <a:solidFill>
                  <a:srgbClr val="0D0D0D"/>
                </a:solidFill>
              </a:rPr>
              <a:t>[WebShop, Yao et al. 2022]</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20"/>
          <p:cNvSpPr txBox="1"/>
          <p:nvPr>
            <p:ph type="title"/>
          </p:nvPr>
        </p:nvSpPr>
        <p:spPr>
          <a:xfrm>
            <a:off x="103400" y="21525"/>
            <a:ext cx="8826600" cy="6027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2400"/>
              <a:t>Agent that Reasons: ReAct</a:t>
            </a:r>
            <a:endParaRPr sz="2400"/>
          </a:p>
        </p:txBody>
      </p:sp>
      <p:sp>
        <p:nvSpPr>
          <p:cNvPr id="139" name="Google Shape;139;p20"/>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40" name="Google Shape;140;p20"/>
          <p:cNvPicPr preferRelativeResize="0"/>
          <p:nvPr/>
        </p:nvPicPr>
        <p:blipFill rotWithShape="1">
          <a:blip r:embed="rId3">
            <a:alphaModFix/>
          </a:blip>
          <a:srcRect b="73330" l="0" r="49395" t="0"/>
          <a:stretch/>
        </p:blipFill>
        <p:spPr>
          <a:xfrm>
            <a:off x="466000" y="1155600"/>
            <a:ext cx="4236226" cy="964975"/>
          </a:xfrm>
          <a:prstGeom prst="rect">
            <a:avLst/>
          </a:prstGeom>
          <a:noFill/>
          <a:ln>
            <a:noFill/>
          </a:ln>
        </p:spPr>
      </p:pic>
      <p:sp>
        <p:nvSpPr>
          <p:cNvPr id="141" name="Google Shape;141;p20"/>
          <p:cNvSpPr txBox="1"/>
          <p:nvPr/>
        </p:nvSpPr>
        <p:spPr>
          <a:xfrm>
            <a:off x="3221750" y="4773450"/>
            <a:ext cx="2589900" cy="4002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800"/>
              </a:spcBef>
              <a:spcAft>
                <a:spcPts val="1000"/>
              </a:spcAft>
              <a:buNone/>
            </a:pPr>
            <a:r>
              <a:rPr lang="en">
                <a:solidFill>
                  <a:srgbClr val="0D0D0D"/>
                </a:solidFill>
              </a:rPr>
              <a:t>[ReAct: Shinn et al. 2023]</a:t>
            </a:r>
            <a:endParaRPr/>
          </a:p>
        </p:txBody>
      </p:sp>
      <p:pic>
        <p:nvPicPr>
          <p:cNvPr id="142" name="Google Shape;142;p20"/>
          <p:cNvPicPr preferRelativeResize="0"/>
          <p:nvPr/>
        </p:nvPicPr>
        <p:blipFill rotWithShape="1">
          <a:blip r:embed="rId3">
            <a:alphaModFix/>
          </a:blip>
          <a:srcRect b="0" l="50661" r="0" t="0"/>
          <a:stretch/>
        </p:blipFill>
        <p:spPr>
          <a:xfrm>
            <a:off x="4702226" y="1155600"/>
            <a:ext cx="4130276" cy="3618250"/>
          </a:xfrm>
          <a:prstGeom prst="rect">
            <a:avLst/>
          </a:prstGeom>
          <a:noFill/>
          <a:ln>
            <a:noFill/>
          </a:ln>
        </p:spPr>
      </p:pic>
      <p:pic>
        <p:nvPicPr>
          <p:cNvPr id="143" name="Google Shape;143;p20"/>
          <p:cNvPicPr preferRelativeResize="0"/>
          <p:nvPr/>
        </p:nvPicPr>
        <p:blipFill rotWithShape="1">
          <a:blip r:embed="rId3">
            <a:alphaModFix/>
          </a:blip>
          <a:srcRect b="0" l="0" r="76703" t="26670"/>
          <a:stretch/>
        </p:blipFill>
        <p:spPr>
          <a:xfrm>
            <a:off x="466000" y="2120575"/>
            <a:ext cx="1950227" cy="2653299"/>
          </a:xfrm>
          <a:prstGeom prst="rect">
            <a:avLst/>
          </a:prstGeom>
          <a:noFill/>
          <a:ln>
            <a:noFill/>
          </a:ln>
        </p:spPr>
      </p:pic>
      <p:pic>
        <p:nvPicPr>
          <p:cNvPr id="144" name="Google Shape;144;p20"/>
          <p:cNvPicPr preferRelativeResize="0"/>
          <p:nvPr/>
        </p:nvPicPr>
        <p:blipFill rotWithShape="1">
          <a:blip r:embed="rId3">
            <a:alphaModFix/>
          </a:blip>
          <a:srcRect b="0" l="23296" r="49395" t="26670"/>
          <a:stretch/>
        </p:blipFill>
        <p:spPr>
          <a:xfrm>
            <a:off x="2416226" y="2120575"/>
            <a:ext cx="2285999" cy="2653299"/>
          </a:xfrm>
          <a:prstGeom prst="rect">
            <a:avLst/>
          </a:prstGeom>
          <a:noFill/>
          <a:ln>
            <a:noFill/>
          </a:ln>
        </p:spPr>
      </p:pic>
      <p:sp>
        <p:nvSpPr>
          <p:cNvPr id="145" name="Google Shape;145;p20"/>
          <p:cNvSpPr txBox="1"/>
          <p:nvPr/>
        </p:nvSpPr>
        <p:spPr>
          <a:xfrm>
            <a:off x="466000" y="668700"/>
            <a:ext cx="8366400" cy="4770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lang="en" sz="1900"/>
              <a:t>We want agents to reason!</a:t>
            </a:r>
            <a:endParaRPr sz="19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1"/>
          <p:cNvSpPr txBox="1"/>
          <p:nvPr>
            <p:ph type="title"/>
          </p:nvPr>
        </p:nvSpPr>
        <p:spPr>
          <a:xfrm>
            <a:off x="103400" y="21525"/>
            <a:ext cx="8826600" cy="6027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2400"/>
              <a:t>Agent that Learns: Reflexion </a:t>
            </a:r>
            <a:endParaRPr sz="2400"/>
          </a:p>
        </p:txBody>
      </p:sp>
      <p:sp>
        <p:nvSpPr>
          <p:cNvPr id="151" name="Google Shape;151;p21"/>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52" name="Google Shape;152;p21"/>
          <p:cNvSpPr txBox="1"/>
          <p:nvPr/>
        </p:nvSpPr>
        <p:spPr>
          <a:xfrm>
            <a:off x="1510800" y="20115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53" name="Google Shape;153;p21"/>
          <p:cNvSpPr txBox="1"/>
          <p:nvPr/>
        </p:nvSpPr>
        <p:spPr>
          <a:xfrm>
            <a:off x="3221750" y="4621050"/>
            <a:ext cx="2589900" cy="4002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800"/>
              </a:spcBef>
              <a:spcAft>
                <a:spcPts val="1000"/>
              </a:spcAft>
              <a:buNone/>
            </a:pPr>
            <a:r>
              <a:rPr lang="en">
                <a:solidFill>
                  <a:srgbClr val="0D0D0D"/>
                </a:solidFill>
              </a:rPr>
              <a:t>[Reflexion: Shinn et al. 2023]</a:t>
            </a:r>
            <a:endParaRPr/>
          </a:p>
        </p:txBody>
      </p:sp>
      <p:pic>
        <p:nvPicPr>
          <p:cNvPr id="154" name="Google Shape;154;p21"/>
          <p:cNvPicPr preferRelativeResize="0"/>
          <p:nvPr/>
        </p:nvPicPr>
        <p:blipFill rotWithShape="1">
          <a:blip r:embed="rId3">
            <a:alphaModFix/>
          </a:blip>
          <a:srcRect b="42785" l="0" r="61013" t="0"/>
          <a:stretch/>
        </p:blipFill>
        <p:spPr>
          <a:xfrm>
            <a:off x="2838800" y="1134250"/>
            <a:ext cx="3371500" cy="1882000"/>
          </a:xfrm>
          <a:prstGeom prst="rect">
            <a:avLst/>
          </a:prstGeom>
          <a:noFill/>
          <a:ln>
            <a:noFill/>
          </a:ln>
        </p:spPr>
      </p:pic>
      <p:sp>
        <p:nvSpPr>
          <p:cNvPr id="155" name="Google Shape;155;p21"/>
          <p:cNvSpPr txBox="1"/>
          <p:nvPr/>
        </p:nvSpPr>
        <p:spPr>
          <a:xfrm>
            <a:off x="466000" y="668700"/>
            <a:ext cx="8366400" cy="4770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lang="en" sz="1900"/>
              <a:t>We want agents to learn (from past experiences)!</a:t>
            </a:r>
            <a:endParaRPr sz="1900"/>
          </a:p>
        </p:txBody>
      </p:sp>
      <p:pic>
        <p:nvPicPr>
          <p:cNvPr id="156" name="Google Shape;156;p21"/>
          <p:cNvPicPr preferRelativeResize="0"/>
          <p:nvPr/>
        </p:nvPicPr>
        <p:blipFill rotWithShape="1">
          <a:blip r:embed="rId3">
            <a:alphaModFix/>
          </a:blip>
          <a:srcRect b="0" l="0" r="61013" t="57215"/>
          <a:stretch/>
        </p:blipFill>
        <p:spPr>
          <a:xfrm>
            <a:off x="2838800" y="3016250"/>
            <a:ext cx="3371500" cy="140734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1A237E"/>
      </a:accent5>
      <a:accent6>
        <a:srgbClr val="F4B400"/>
      </a:accent6>
      <a:hlink>
        <a:srgbClr val="1A237E"/>
      </a:hlink>
      <a:folHlink>
        <a:srgbClr val="1A237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