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7e4d8573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7e4d8573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7e4d8573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7e4d8573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7e4d8573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7e4d8573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7e4d8573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7e4d8573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7e4d8573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7e4d8573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b1451b21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b1451b21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we should give the interpretation for GQA and attention mask.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d3e8e57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d3e8e57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Grouped-query attention divides query heads into G groups, each of which shares a single key head and value head. GQA-G refers to grouped-query with G groups. GQA-1, with a single group and therefore single key and value head, is equivalent to MQA, while GQA-H, with groups equal to number of heads, is equivalent to MHA. Figure 2 shows a comparison of grouped-query attention and multi- head/multi-query attention. When converting a multi-head checkpoint to a GQA checkpoint, we construct each group key and value head by mean- pooling all the original heads within that group.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Gemma2 also uses GQA!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d3e8e572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d3e8e57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remove this. This is standard in model training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d3e8e572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d3e8e572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7e4d8573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7e4d8573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focusing on attention / key head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da7543548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da7543548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d44dc8b1c_5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fd44dc8b1c_5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b3ba00f7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b3ba00f7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b3ba00f7d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b3ba00f7d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d44d862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fd44d86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b3ba00f7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fb3ba00f7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Stuff that cannot be made without large scale centers. Imaging having </a:t>
            </a:r>
            <a:r>
              <a:rPr lang="en"/>
              <a:t>hundreds</a:t>
            </a:r>
            <a:r>
              <a:rPr lang="en"/>
              <a:t> of millions of dollars to burn!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Probably the most novel part of this paper.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b4e07cf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fb4e07cf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d44dc8b1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d44dc8b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fb3ba00f7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fb3ba00f7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b3ba00f7d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fb3ba00f7d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b3ba00f7d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b3ba00f7d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405B, they created their in house network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8 gpu with two server racks 16GPUs in rack host,, 192 racks, 8 pods.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8 pods have 1:7 oversubscription ratio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have 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7e4d857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7e4d857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Also Integrate image, video, speech capabilities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Pre-training &amp; post-training 2 stages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Data: 15T / Scale: 8B - 405B / Arch: a standard dense Transformer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b3ba00f7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fb3ba00f7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405B, they created their in house network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8 gpu with two server racks 16GPUs in rack host,, 192 racks, 8 pods.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8 pods have 1:7 oversubscription ratio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They have 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are all separate papers.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d44dc8b1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d44dc8b1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b3ba00f7d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fb3ba00f7d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Smallest to largest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de4ecb31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de4ecb31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Smallest to largest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fb3ba00f7d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fb3ba00f7d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d44dc8b1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fd44dc8b1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fd44dc8b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fd44dc8b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Softmax does not need to materialize before taking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https://arxiv.org/pdf/2310.01889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fb3ba00f7d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fb3ba00f7d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version of pipeline parallelism requires number of gpus to divide number of pipeline stages. However, their change allows number of pipeline stages to be however they want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d44dc8b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fd44dc8b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b3ba00f7d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fb3ba00f7d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7e4d8573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7e4d8573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b3ba00f7d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fb3ba00f7d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b3ba00f7d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b3ba00f7d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fb3ba00f7d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fb3ba00f7d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learning rate at 0 and linearly </a:t>
            </a:r>
            <a:r>
              <a:rPr lang="en"/>
              <a:t>increment</a:t>
            </a:r>
            <a:r>
              <a:rPr lang="en"/>
              <a:t> for 8000 steps until lr of 8e-5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fd44dc8b1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fd44dc8b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d44dc8b1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d44dc8b1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fd44dc8b1c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fd44dc8b1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fd44dc8b1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fd44dc8b1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fd44dc8b1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fd44dc8b1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fd44dc8b1c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fd44dc8b1c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fd44dc8b1c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fd44dc8b1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 	 	 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Left: Performance for different label variants.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900">
                <a:solidFill>
                  <a:schemeClr val="dk1"/>
                </a:solidFill>
              </a:rPr>
              <a:t>Right: Performance for different labels present in few-shot examples.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7e4d8573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7e4d8573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fd44dc8b1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fd44dc8b1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fd44dc8b1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fd44dc8b1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fd44d8622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fd44d8622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fd44dc8b1c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fd44dc8b1c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d44dc8b1c_5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d44dc8b1c_5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rom 1.8T to 15T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key capability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e4d8573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e4d8573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Minhash - hash substrings into multiple hashes, keep only the smallest one. Calculate jaccard similarity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7e4d8573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7e4d8573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7e4d8573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7e4d857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irect.mit.edu/tacl/article/doi/10.1162/tacl_a_00660/120911/Automatically-Correcting-Large-Language-Models" TargetMode="External"/><Relationship Id="rId4" Type="http://schemas.openxmlformats.org/officeDocument/2006/relationships/hyperlink" Target="https://atscaleconference.com/videos/training-llama-a-storage-perspective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lama.meta.com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l.acm.org/doi/10.1145/3651890.3672233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Llama 3 Herd of Models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9/10 Advances in Self-Supervised Models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and Reasoning Data &amp; Multilingua Data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11700" y="1345100"/>
            <a:ext cx="8099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Trained a DistilRoberta model based on data </a:t>
            </a:r>
            <a:r>
              <a:rPr lang="en" sz="1400"/>
              <a:t>annotation</a:t>
            </a:r>
            <a:r>
              <a:rPr lang="en" sz="1400"/>
              <a:t> of Llama2 for extraction of web pages related to code and math.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Shares different token distribution from other sites.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Required </a:t>
            </a:r>
            <a:r>
              <a:rPr b="1" lang="en"/>
              <a:t>domain specific</a:t>
            </a:r>
            <a:r>
              <a:rPr lang="en"/>
              <a:t> HTML extraction, text features, and heuristics for filtering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311700" y="3153825"/>
            <a:ext cx="8016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Used</a:t>
            </a: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fasttext 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based language identification to categorize 176 languages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Build custom document-level and line-level deduplication within data for each language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Used language-specific filters.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418225" y="1017800"/>
            <a:ext cx="11079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Code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18225" y="2742475"/>
            <a:ext cx="23643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Multi-language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mention of the actual Data they used. (</a:t>
            </a:r>
            <a:r>
              <a:rPr lang="en"/>
              <a:t>maybe </a:t>
            </a:r>
            <a:r>
              <a:rPr lang="en"/>
              <a:t>issues on intellectual property)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Doesn’t </a:t>
            </a:r>
            <a:r>
              <a:rPr lang="en"/>
              <a:t>specify</a:t>
            </a:r>
            <a:r>
              <a:rPr lang="en"/>
              <a:t> webpage but the data extraction methods point towards majority web scraping.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Concoction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a classifier to categorize the types of information and downsample the categories which is not important like </a:t>
            </a:r>
            <a:r>
              <a:rPr b="1" lang="en"/>
              <a:t>entertainment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</a:t>
            </a:r>
            <a:r>
              <a:rPr b="1" lang="en"/>
              <a:t>scaling law </a:t>
            </a:r>
            <a:r>
              <a:rPr lang="en"/>
              <a:t>experiments in small models to predict patterns on large models.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50% - general knowledge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42% - </a:t>
            </a:r>
            <a:r>
              <a:rPr b="1" lang="en"/>
              <a:t>code and reasoning !!!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8% - multilingual 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275" y="2377325"/>
            <a:ext cx="2377300" cy="2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Annealing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Upsampled high-quality data with a very low learning rate n</a:t>
            </a:r>
            <a:r>
              <a:rPr lang="en"/>
              <a:t>ear the end</a:t>
            </a:r>
            <a:r>
              <a:rPr lang="en"/>
              <a:t> of training, for example in reasoning and math area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in judging the value of specific domain datasets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assign 30% weight to new dataset and the remaining 70% weight to the default data mix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can be evaluated whether the datasets has impacts on pre-training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</a:t>
            </a:r>
            <a:r>
              <a:rPr lang="en"/>
              <a:t>Architecture(Compared to Llama 2)</a:t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484125" y="1401450"/>
            <a:ext cx="7447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Grouped query attention(GQA) with 8 key-value heads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Used attention mask to prevents self-attention between differents documents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Grouped query attention(GQA) </a:t>
            </a:r>
            <a:endParaRPr sz="3800"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311700" y="9517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Divid</a:t>
            </a:r>
            <a:r>
              <a:rPr lang="en"/>
              <a:t>e</a:t>
            </a:r>
            <a:r>
              <a:rPr lang="en"/>
              <a:t> </a:t>
            </a:r>
            <a:r>
              <a:rPr lang="en"/>
              <a:t>q</a:t>
            </a:r>
            <a:r>
              <a:rPr lang="en"/>
              <a:t>uery heads into G=8 groups(each group has n=4/8/12 queries), each of which shares a single key head and value head.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onstruct each group key and value head by mean-pooling all the original heads within that group.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1625"/>
            <a:ext cx="5652001" cy="18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2412475" y="4517500"/>
            <a:ext cx="3733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 Ainslie, Lee-Thorp, Jon</a:t>
            </a:r>
            <a:r>
              <a:rPr lang="en" sz="1000">
                <a:solidFill>
                  <a:schemeClr val="dk2"/>
                </a:solidFill>
              </a:rPr>
              <a:t>g,</a:t>
            </a:r>
            <a:r>
              <a:rPr lang="en" sz="1000">
                <a:solidFill>
                  <a:schemeClr val="dk2"/>
                </a:solidFill>
              </a:rPr>
              <a:t> Zemlyanskiy, Lebrón, Sangha’23 ]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5261350" y="2219575"/>
            <a:ext cx="48576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Higher model quality than MPA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Faster than MHA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Reduces size of kv-cache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A</a:t>
            </a:r>
            <a:r>
              <a:rPr lang="en" sz="2800">
                <a:solidFill>
                  <a:schemeClr val="dk2"/>
                </a:solidFill>
              </a:rPr>
              <a:t>ttention mask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</a:t>
            </a:r>
            <a:r>
              <a:rPr lang="en"/>
              <a:t>nt for </a:t>
            </a:r>
            <a:r>
              <a:rPr lang="en"/>
              <a:t>c</a:t>
            </a:r>
            <a:r>
              <a:rPr lang="en"/>
              <a:t>ontinued pre-training on very long sequences</a:t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865900" y="2528450"/>
            <a:ext cx="1602000" cy="285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2663525" y="2528450"/>
            <a:ext cx="1839300" cy="28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4772875" y="2528450"/>
            <a:ext cx="1602000" cy="285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944500" y="2113100"/>
            <a:ext cx="1326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Doc1: 3k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985875" y="2113100"/>
            <a:ext cx="1326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Doc2: 4k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185675" y="3297725"/>
            <a:ext cx="5844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2937550" y="3185675"/>
            <a:ext cx="48300" cy="22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1441100" y="3196225"/>
            <a:ext cx="48300" cy="22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" name="Google Shape;213;p29"/>
          <p:cNvCxnSpPr>
            <a:stCxn id="212" idx="0"/>
          </p:cNvCxnSpPr>
          <p:nvPr/>
        </p:nvCxnSpPr>
        <p:spPr>
          <a:xfrm flipH="1" rot="10800000">
            <a:off x="1465250" y="2825425"/>
            <a:ext cx="75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9"/>
          <p:cNvCxnSpPr>
            <a:endCxn id="211" idx="0"/>
          </p:cNvCxnSpPr>
          <p:nvPr/>
        </p:nvCxnSpPr>
        <p:spPr>
          <a:xfrm flipH="1">
            <a:off x="2961700" y="2809475"/>
            <a:ext cx="7800" cy="3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9"/>
          <p:cNvCxnSpPr>
            <a:stCxn id="212" idx="0"/>
          </p:cNvCxnSpPr>
          <p:nvPr/>
        </p:nvCxnSpPr>
        <p:spPr>
          <a:xfrm rot="-5400000">
            <a:off x="2084000" y="2302675"/>
            <a:ext cx="274800" cy="1512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16" name="Google Shape;216;p29"/>
          <p:cNvSpPr txBox="1"/>
          <p:nvPr/>
        </p:nvSpPr>
        <p:spPr>
          <a:xfrm>
            <a:off x="2057075" y="2673150"/>
            <a:ext cx="316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X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4910425" y="2113100"/>
            <a:ext cx="1326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Doc3: 1k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Model Architecture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a vocabulary with 128K tokens. Combined 100K tokens from the tiktoken3 tokenizer with </a:t>
            </a:r>
            <a:r>
              <a:rPr b="1" lang="en"/>
              <a:t>28K additional tokens to better support non-English languages</a:t>
            </a:r>
            <a:endParaRPr b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tokenizer improves compression rates on a sample of English data from 3.17 to 3.94 characters per token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the RoPE(position encoding method) base frequency hyperparameter to 500,000 to better support longer contexts.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Model 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75" y="1473848"/>
            <a:ext cx="5656675" cy="28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Llama 3.1-405b Instruct is Currently the Best Open Source AI</a:t>
            </a:r>
            <a:endParaRPr sz="24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1229875"/>
            <a:ext cx="6250706" cy="33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739375" y="3678925"/>
            <a:ext cx="1324800" cy="294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Laws</a:t>
            </a:r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Prev scaling laws (Hoffmann et al., 2022; Kaplan et al., 2020):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predict only next-token prediction loss rather than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benchmark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Scaling laws can be noisy and unreliable because they are developed based on pre-training runs conducted with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small compute budgets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415750" y="453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Laws</a:t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352425" y="1126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stablished a correlation between the compute-optimal model’s negative log-likelihood on </a:t>
            </a:r>
            <a:r>
              <a:rPr b="1" lang="en"/>
              <a:t>down-stream tasks</a:t>
            </a:r>
            <a:r>
              <a:rPr lang="en"/>
              <a:t> and the training FLOPs.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Correlated the negative log-likelihood on downstream tasks with </a:t>
            </a:r>
            <a:r>
              <a:rPr b="1" lang="en"/>
              <a:t>task accuracy</a:t>
            </a:r>
            <a:r>
              <a:rPr lang="en"/>
              <a:t>, utilizing both the scaling law models and older models trained with higher compute FLOPs. (eg,Llama 2)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Scaling Laws  </a:t>
            </a:r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4379"/>
            <a:ext cx="6050026" cy="280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34"/>
          <p:cNvCxnSpPr/>
          <p:nvPr/>
        </p:nvCxnSpPr>
        <p:spPr>
          <a:xfrm flipH="1">
            <a:off x="2546175" y="829125"/>
            <a:ext cx="454800" cy="210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34"/>
          <p:cNvSpPr/>
          <p:nvPr/>
        </p:nvSpPr>
        <p:spPr>
          <a:xfrm>
            <a:off x="1320725" y="1856350"/>
            <a:ext cx="1489500" cy="1085925"/>
          </a:xfrm>
          <a:custGeom>
            <a:rect b="b" l="l" r="r" t="t"/>
            <a:pathLst>
              <a:path extrusionOk="0" h="43437" w="59580">
                <a:moveTo>
                  <a:pt x="0" y="0"/>
                </a:moveTo>
                <a:lnTo>
                  <a:pt x="1174" y="4990"/>
                </a:lnTo>
                <a:lnTo>
                  <a:pt x="5870" y="13208"/>
                </a:lnTo>
                <a:lnTo>
                  <a:pt x="9979" y="18490"/>
                </a:lnTo>
                <a:lnTo>
                  <a:pt x="13501" y="21719"/>
                </a:lnTo>
                <a:lnTo>
                  <a:pt x="19077" y="28469"/>
                </a:lnTo>
                <a:lnTo>
                  <a:pt x="24067" y="31111"/>
                </a:lnTo>
                <a:lnTo>
                  <a:pt x="27882" y="34046"/>
                </a:lnTo>
                <a:lnTo>
                  <a:pt x="34046" y="38742"/>
                </a:lnTo>
                <a:lnTo>
                  <a:pt x="43437" y="43144"/>
                </a:lnTo>
                <a:lnTo>
                  <a:pt x="59580" y="43437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Google Shape;252;p34"/>
          <p:cNvSpPr txBox="1"/>
          <p:nvPr/>
        </p:nvSpPr>
        <p:spPr>
          <a:xfrm>
            <a:off x="2546175" y="492875"/>
            <a:ext cx="209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Optimization</a:t>
            </a:r>
            <a:r>
              <a:rPr b="1" lang="en" sz="1800">
                <a:solidFill>
                  <a:srgbClr val="FF0000"/>
                </a:solidFill>
              </a:rPr>
              <a:t> 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950" y="4703625"/>
            <a:ext cx="2864296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Scaling Laws</a:t>
            </a: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0" y="1185175"/>
            <a:ext cx="6366126" cy="30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5423400" y="2111850"/>
            <a:ext cx="35055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Experiments on various benchmark make sense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Training on small scaling law models </a:t>
            </a:r>
            <a:endParaRPr sz="1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and Llama 2 models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311700" y="21121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</a:t>
            </a:r>
            <a:r>
              <a:rPr lang="en"/>
              <a:t>, Scaling and Efficiency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Engineering Challenges of Training a 405B Parameter Model</a:t>
            </a:r>
            <a:endParaRPr sz="2400"/>
          </a:p>
        </p:txBody>
      </p:sp>
      <p:sp>
        <p:nvSpPr>
          <p:cNvPr id="272" name="Google Shape;272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405 billion parameters storing the model weights in full precision (32-bit) results in </a:t>
            </a:r>
            <a:r>
              <a:rPr b="1" lang="en"/>
              <a:t>1,620 GB</a:t>
            </a:r>
            <a:r>
              <a:rPr lang="en"/>
              <a:t> of vram just for the weights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Optimizers generally use three times the model size of memory. That results in </a:t>
            </a:r>
            <a:r>
              <a:rPr b="1" lang="en"/>
              <a:t>4,</a:t>
            </a:r>
            <a:r>
              <a:rPr b="1" lang="en"/>
              <a:t>860 GB</a:t>
            </a:r>
            <a:r>
              <a:rPr lang="en"/>
              <a:t> of vram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 a model of this scale requires </a:t>
            </a:r>
            <a:r>
              <a:rPr b="1" lang="en"/>
              <a:t>8</a:t>
            </a:r>
            <a:r>
              <a:rPr b="1" lang="en"/>
              <a:t>0+ H100 GPUs</a:t>
            </a:r>
            <a:r>
              <a:rPr lang="en"/>
              <a:t> to for a </a:t>
            </a:r>
            <a:r>
              <a:rPr lang="en"/>
              <a:t>single instance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model is trained in batches, meaning weight updates must be synchronized across batches, layers, tensors across GPUs.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 such model requires massive infrastructure and smart parallelization schemes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</a:t>
            </a:r>
            <a:endParaRPr/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16k H100 80GB GPUs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400 million dollars</a:t>
            </a:r>
            <a:r>
              <a:rPr lang="en"/>
              <a:t> on GPU alone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rack consists of eight GPUs and two CPUs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 </a:t>
            </a:r>
            <a:r>
              <a:rPr lang="en"/>
              <a:t>Jobs</a:t>
            </a:r>
            <a:r>
              <a:rPr lang="en"/>
              <a:t> were scheduled via MAST, Meta’s global scale training scheduler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938" y="2636875"/>
            <a:ext cx="3268024" cy="18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and Network</a:t>
            </a:r>
            <a:endParaRPr/>
          </a:p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Tectonic (Meta’s general purpose distributed file system)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240PB of storage, 7,500 servers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servers have throughput of 2TB/s and peak of 7TB/s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High burst occurs on checkpoint save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Important to keep frequent checkpoints due to recovery</a:t>
            </a:r>
            <a:endParaRPr/>
          </a:p>
        </p:txBody>
      </p:sp>
      <p:sp>
        <p:nvSpPr>
          <p:cNvPr id="291" name="Google Shape;291;p40"/>
          <p:cNvSpPr txBox="1"/>
          <p:nvPr/>
        </p:nvSpPr>
        <p:spPr>
          <a:xfrm>
            <a:off x="690350" y="4529650"/>
            <a:ext cx="4806600" cy="1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Pan Et al., 2021</a:t>
            </a:r>
            <a:r>
              <a:rPr lang="en"/>
              <a:t>   </a:t>
            </a:r>
            <a:r>
              <a:rPr lang="en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Battey and Gupta., 2024</a:t>
            </a: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297" name="Google Shape;297;p41"/>
          <p:cNvSpPr txBox="1"/>
          <p:nvPr>
            <p:ph idx="1" type="body"/>
          </p:nvPr>
        </p:nvSpPr>
        <p:spPr>
          <a:xfrm>
            <a:off x="311700" y="1152475"/>
            <a:ext cx="4191000" cy="3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Llama 405B used RDMA over Converged Ethernet fabric (RoCE)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Smaller models in the Llama 3 family were trained using Nvidia Quantum2 Infiniband fabric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clusters leverage 400Gbps interconnects between GPUs</a:t>
            </a:r>
            <a:endParaRPr/>
          </a:p>
        </p:txBody>
      </p:sp>
      <p:pic>
        <p:nvPicPr>
          <p:cNvPr id="298" name="Google Shape;2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950" y="724375"/>
            <a:ext cx="4365226" cy="31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108925"/>
            <a:ext cx="765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engineering Llama Models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Integrates image, video, speech capabilities, natively supports multilinguality, coding, reasoning, and tool usage.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MoEs or some amalgamation of Llamas! </a:t>
            </a:r>
            <a:r>
              <a:rPr b="1" lang="en"/>
              <a:t>Use a standard dense Transformer.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 </a:t>
            </a:r>
            <a:r>
              <a:rPr lang="en"/>
              <a:t>Data: 15T / Scale: 8B - 405B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presentation is on pre-training only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paper is 92 pages long!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2502950" y="513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https://llama.meta.com/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600" y="3124825"/>
            <a:ext cx="3193401" cy="17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RoCE base structure</a:t>
            </a:r>
            <a:endParaRPr/>
          </a:p>
        </p:txBody>
      </p:sp>
      <p:sp>
        <p:nvSpPr>
          <p:cNvPr id="304" name="Google Shape;304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GPUs per rack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</a:t>
            </a:r>
            <a:r>
              <a:rPr lang="en"/>
              <a:t>racks</a:t>
            </a:r>
            <a:r>
              <a:rPr lang="en"/>
              <a:t> per rack host </a:t>
            </a:r>
            <a:r>
              <a:rPr b="1" lang="en"/>
              <a:t>(16 GPUs)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192 rack hosts per pod</a:t>
            </a:r>
            <a:r>
              <a:rPr b="1" lang="en"/>
              <a:t>(3072 GPUs)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pods (</a:t>
            </a:r>
            <a:r>
              <a:rPr b="1" lang="en"/>
              <a:t>24K GPUs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Oversubscription</a:t>
            </a:r>
            <a:r>
              <a:rPr lang="en"/>
              <a:t> ratio of 1:7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 load balancing, and congestion control, Llama team tackle the oversubscription ratio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channels between GPUs for granular flow and load balancing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Deep Buffer switches in the spine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load balancing (Check their </a:t>
            </a:r>
            <a:r>
              <a:rPr lang="en" u="sng">
                <a:solidFill>
                  <a:schemeClr val="hlink"/>
                </a:solidFill>
                <a:hlinkClick r:id="rId3"/>
              </a:rPr>
              <a:t>paper</a:t>
            </a:r>
            <a:r>
              <a:rPr lang="en"/>
              <a:t>!)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311713" y="444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</a:t>
            </a:r>
            <a:endParaRPr/>
          </a:p>
        </p:txBody>
      </p:sp>
      <p:pic>
        <p:nvPicPr>
          <p:cNvPr id="310" name="Google Shape;3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013" y="1380650"/>
            <a:ext cx="3005975" cy="30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4D Parallelism</a:t>
            </a:r>
            <a:endParaRPr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 Parallelism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Chunks weight tensors into different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 Parallelism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Divide input content into segments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Pipeline Parallelism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Partitions model vertically into stages by </a:t>
            </a:r>
            <a:r>
              <a:rPr lang="en"/>
              <a:t>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P</a:t>
            </a:r>
            <a:r>
              <a:rPr lang="en"/>
              <a:t>arallelism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parallelism shares the model, optimizer, and gradients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4D Parallelism</a:t>
            </a:r>
            <a:endParaRPr/>
          </a:p>
        </p:txBody>
      </p:sp>
      <p:sp>
        <p:nvSpPr>
          <p:cNvPr id="322" name="Google Shape;322;p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 Parallelism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 Parallelism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Pipeline Parallelism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Parallelism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5299"/>
            <a:ext cx="8580548" cy="41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 </a:t>
            </a:r>
            <a:r>
              <a:rPr lang="en"/>
              <a:t>Parallelism</a:t>
            </a:r>
            <a:endParaRPr/>
          </a:p>
        </p:txBody>
      </p:sp>
      <p:sp>
        <p:nvSpPr>
          <p:cNvPr id="335" name="Google Shape;335;p4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Splits large tensors to smaller </a:t>
            </a:r>
            <a:r>
              <a:rPr lang="en"/>
              <a:t>tensors for modular computation</a:t>
            </a:r>
            <a:endParaRPr/>
          </a:p>
        </p:txBody>
      </p:sp>
      <p:pic>
        <p:nvPicPr>
          <p:cNvPr id="336" name="Google Shape;33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650" y="555925"/>
            <a:ext cx="4063649" cy="32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</a:t>
            </a:r>
            <a:r>
              <a:rPr lang="en"/>
              <a:t>Parallelism</a:t>
            </a:r>
            <a:endParaRPr/>
          </a:p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152475"/>
            <a:ext cx="44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Splits context across multiple GPUs.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Utilizes ring-attention for compute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Utilized compute order flexibility of attention</a:t>
            </a:r>
            <a:endParaRPr/>
          </a:p>
        </p:txBody>
      </p:sp>
      <p:pic>
        <p:nvPicPr>
          <p:cNvPr id="343" name="Google Shape;3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125" y="1636875"/>
            <a:ext cx="4771875" cy="27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Pipeline </a:t>
            </a:r>
            <a:r>
              <a:rPr lang="en"/>
              <a:t>Parallelism</a:t>
            </a:r>
            <a:endParaRPr/>
          </a:p>
        </p:txBody>
      </p:sp>
      <p:sp>
        <p:nvSpPr>
          <p:cNvPr id="349" name="Google Shape;349;p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588" y="3549650"/>
            <a:ext cx="7335351" cy="15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7837" y="1017800"/>
            <a:ext cx="5084887" cy="25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Parallelism</a:t>
            </a:r>
            <a:endParaRPr/>
          </a:p>
        </p:txBody>
      </p:sp>
      <p:sp>
        <p:nvSpPr>
          <p:cNvPr id="357" name="Google Shape;357;p50"/>
          <p:cNvSpPr txBox="1"/>
          <p:nvPr>
            <p:ph idx="1" type="body"/>
          </p:nvPr>
        </p:nvSpPr>
        <p:spPr>
          <a:xfrm>
            <a:off x="311700" y="1206000"/>
            <a:ext cx="436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Trains models across different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Fully Sharded Data Parallelism (FSDP)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Synchronize updates using model, optimizer, and </a:t>
            </a:r>
            <a:r>
              <a:rPr lang="en"/>
              <a:t>gradients shard.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Synchronized update happen every training step</a:t>
            </a:r>
            <a:endParaRPr/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0"/>
            <a:ext cx="45552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Stability</a:t>
            </a:r>
            <a:endParaRPr/>
          </a:p>
        </p:txBody>
      </p:sp>
      <p:sp>
        <p:nvSpPr>
          <p:cNvPr id="364" name="Google Shape;364;p51"/>
          <p:cNvSpPr txBox="1"/>
          <p:nvPr>
            <p:ph idx="1" type="body"/>
          </p:nvPr>
        </p:nvSpPr>
        <p:spPr>
          <a:xfrm>
            <a:off x="311700" y="1152475"/>
            <a:ext cx="370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Achieved </a:t>
            </a:r>
            <a:r>
              <a:rPr b="1" lang="en"/>
              <a:t>90%</a:t>
            </a:r>
            <a:r>
              <a:rPr lang="en"/>
              <a:t> effective training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78%</a:t>
            </a:r>
            <a:r>
              <a:rPr lang="en"/>
              <a:t> were due to hardware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</a:t>
            </a:r>
            <a:r>
              <a:rPr lang="en"/>
              <a:t>PyTorch’s</a:t>
            </a:r>
            <a:r>
              <a:rPr lang="en"/>
              <a:t> built in NCCL flight recorder to monitor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was a </a:t>
            </a:r>
            <a:r>
              <a:rPr b="1" lang="en"/>
              <a:t>1-2%</a:t>
            </a:r>
            <a:r>
              <a:rPr lang="en"/>
              <a:t> throughput variation based on time of 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 of higher </a:t>
            </a:r>
            <a:r>
              <a:rPr lang="en"/>
              <a:t>midday</a:t>
            </a:r>
            <a:r>
              <a:rPr lang="en"/>
              <a:t> temperature</a:t>
            </a:r>
            <a:endParaRPr/>
          </a:p>
        </p:txBody>
      </p:sp>
      <p:pic>
        <p:nvPicPr>
          <p:cNvPr id="365" name="Google Shape;3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700" y="1372749"/>
            <a:ext cx="5301037" cy="319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Pre-Training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Curation and Filtering of a large-scale training corpus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development of a model architecture and corresponding scaling laws for </a:t>
            </a:r>
            <a:r>
              <a:rPr lang="en"/>
              <a:t>determining</a:t>
            </a:r>
            <a:r>
              <a:rPr lang="en"/>
              <a:t> model size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</a:t>
            </a:r>
            <a:r>
              <a:rPr lang="en"/>
              <a:t>development</a:t>
            </a:r>
            <a:r>
              <a:rPr lang="en"/>
              <a:t> of techniques for efficient pre-training at a large scale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Development of a pre-training recipe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Recipe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Recipe</a:t>
            </a:r>
            <a:endParaRPr/>
          </a:p>
        </p:txBody>
      </p:sp>
      <p:sp>
        <p:nvSpPr>
          <p:cNvPr id="376" name="Google Shape;376;p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Initial pre-training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Long-context pre-training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Annealing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Pre-training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linear warm up of 8,000 steps with peak learning rate of 8e-5.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cosine learning rate schedule decay to 8e-7 over 1,200,000 steps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lower batch size early in training to improve training stability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4M sequences of 4096 tokens up until 252M tokens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8M sequences of 8192 tokens until 2.87T tokens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Finally train on 16M batch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Increased percentage of non-English data and mathematical data for initial pre-training.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Context Pre-Training</a:t>
            </a:r>
            <a:endParaRPr/>
          </a:p>
        </p:txBody>
      </p:sp>
      <p:sp>
        <p:nvSpPr>
          <p:cNvPr id="388" name="Google Shape;388;p5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Trained on long sequences to support context windows of 128K tokens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Measured model performance on short-context evals and needle-in-a-haystack task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Gradually increased 8K context to 128K context window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800B training tokens used in long context pre-training</a:t>
            </a:r>
            <a:endParaRPr/>
          </a:p>
        </p:txBody>
      </p:sp>
      <p:pic>
        <p:nvPicPr>
          <p:cNvPr id="389" name="Google Shape;38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2030"/>
            <a:ext cx="9144002" cy="129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Annealing</a:t>
            </a:r>
            <a:endParaRPr/>
          </a:p>
        </p:txBody>
      </p:sp>
      <p:sp>
        <p:nvSpPr>
          <p:cNvPr id="395" name="Google Shape;395;p5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the final 40M tokens of training, the learning rate is linearly decreased to zero.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final pretrained model weights are obtained by averaging over model checkpoints during this period.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this period, data mix was enhanced by including text from upsampled data sources of high quality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Pretrained Model Evaluation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Pretrained Model Results</a:t>
            </a:r>
            <a:endParaRPr/>
          </a:p>
        </p:txBody>
      </p:sp>
      <p:sp>
        <p:nvSpPr>
          <p:cNvPr id="406" name="Google Shape;406;p5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Benchmarks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Robustness to changes in multiple-choice question setups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adversarial evaluations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extent to which our evaluations are impacted by contamination of training data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Benchmarks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9"/>
            <a:ext cx="6511477" cy="27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9"/>
          <p:cNvSpPr/>
          <p:nvPr/>
        </p:nvSpPr>
        <p:spPr>
          <a:xfrm>
            <a:off x="2179200" y="22672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9"/>
          <p:cNvSpPr/>
          <p:nvPr/>
        </p:nvSpPr>
        <p:spPr>
          <a:xfrm>
            <a:off x="2654425" y="21645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9"/>
          <p:cNvSpPr/>
          <p:nvPr/>
        </p:nvSpPr>
        <p:spPr>
          <a:xfrm>
            <a:off x="1018200" y="22672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9"/>
          <p:cNvSpPr/>
          <p:nvPr/>
        </p:nvSpPr>
        <p:spPr>
          <a:xfrm>
            <a:off x="4158625" y="18473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9"/>
          <p:cNvSpPr/>
          <p:nvPr/>
        </p:nvSpPr>
        <p:spPr>
          <a:xfrm>
            <a:off x="5323575" y="1808975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9"/>
          <p:cNvSpPr/>
          <p:nvPr/>
        </p:nvSpPr>
        <p:spPr>
          <a:xfrm>
            <a:off x="4962350" y="18473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9"/>
          <p:cNvSpPr/>
          <p:nvPr/>
        </p:nvSpPr>
        <p:spPr>
          <a:xfrm>
            <a:off x="5769475" y="20453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9"/>
          <p:cNvSpPr/>
          <p:nvPr/>
        </p:nvSpPr>
        <p:spPr>
          <a:xfrm>
            <a:off x="6208050" y="20453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9"/>
          <p:cNvSpPr/>
          <p:nvPr/>
        </p:nvSpPr>
        <p:spPr>
          <a:xfrm>
            <a:off x="3034300" y="2615775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9"/>
          <p:cNvSpPr/>
          <p:nvPr/>
        </p:nvSpPr>
        <p:spPr>
          <a:xfrm>
            <a:off x="1836313" y="2069250"/>
            <a:ext cx="205500" cy="198000"/>
          </a:xfrm>
          <a:prstGeom prst="smileyFace">
            <a:avLst>
              <a:gd fmla="val 4653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9"/>
          <p:cNvSpPr txBox="1"/>
          <p:nvPr/>
        </p:nvSpPr>
        <p:spPr>
          <a:xfrm>
            <a:off x="4307025" y="753175"/>
            <a:ext cx="436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Win nearly all types of tasks!!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Standard Benchmarks</a:t>
            </a:r>
            <a:endParaRPr/>
          </a:p>
        </p:txBody>
      </p:sp>
      <p:pic>
        <p:nvPicPr>
          <p:cNvPr id="429" name="Google Shape;42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625" y="960850"/>
            <a:ext cx="5875052" cy="2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0"/>
          <p:cNvSpPr/>
          <p:nvPr/>
        </p:nvSpPr>
        <p:spPr>
          <a:xfrm>
            <a:off x="1988425" y="2428725"/>
            <a:ext cx="587100" cy="75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0"/>
          <p:cNvSpPr/>
          <p:nvPr/>
        </p:nvSpPr>
        <p:spPr>
          <a:xfrm>
            <a:off x="3280213" y="2428725"/>
            <a:ext cx="587100" cy="75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0"/>
          <p:cNvSpPr txBox="1"/>
          <p:nvPr/>
        </p:nvSpPr>
        <p:spPr>
          <a:xfrm>
            <a:off x="4776625" y="1577550"/>
            <a:ext cx="39915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405B is very </a:t>
            </a:r>
            <a:r>
              <a:rPr lang="en" sz="1800">
                <a:solidFill>
                  <a:schemeClr val="dk2"/>
                </a:solidFill>
              </a:rPr>
              <a:t>competitive</a:t>
            </a:r>
            <a:r>
              <a:rPr lang="en" sz="1800">
                <a:solidFill>
                  <a:schemeClr val="dk2"/>
                </a:solidFill>
              </a:rPr>
              <a:t> among LM!!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33" name="Google Shape;43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38482"/>
            <a:ext cx="4735399" cy="243814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0"/>
          <p:cNvSpPr/>
          <p:nvPr/>
        </p:nvSpPr>
        <p:spPr>
          <a:xfrm>
            <a:off x="6059075" y="4020925"/>
            <a:ext cx="587100" cy="75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60"/>
          <p:cNvSpPr/>
          <p:nvPr/>
        </p:nvSpPr>
        <p:spPr>
          <a:xfrm>
            <a:off x="8151675" y="4020925"/>
            <a:ext cx="587100" cy="75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Robustness to changes in MCQ setups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4550" y="1074750"/>
            <a:ext cx="6076374" cy="19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325" y="3015675"/>
            <a:ext cx="5081373" cy="203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61"/>
          <p:cNvCxnSpPr>
            <a:stCxn id="444" idx="0"/>
          </p:cNvCxnSpPr>
          <p:nvPr/>
        </p:nvCxnSpPr>
        <p:spPr>
          <a:xfrm flipH="1">
            <a:off x="719150" y="3839450"/>
            <a:ext cx="1485000" cy="5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5" name="Google Shape;445;p61"/>
          <p:cNvSpPr txBox="1"/>
          <p:nvPr/>
        </p:nvSpPr>
        <p:spPr>
          <a:xfrm>
            <a:off x="2582550" y="3201175"/>
            <a:ext cx="20916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46" name="Google Shape;446;p61"/>
          <p:cNvSpPr/>
          <p:nvPr/>
        </p:nvSpPr>
        <p:spPr>
          <a:xfrm>
            <a:off x="1922250" y="4839400"/>
            <a:ext cx="660300" cy="176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61"/>
          <p:cNvSpPr/>
          <p:nvPr/>
        </p:nvSpPr>
        <p:spPr>
          <a:xfrm>
            <a:off x="2082350" y="3839450"/>
            <a:ext cx="243600" cy="2202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61"/>
          <p:cNvSpPr txBox="1"/>
          <p:nvPr/>
        </p:nvSpPr>
        <p:spPr>
          <a:xfrm>
            <a:off x="5378300" y="3243125"/>
            <a:ext cx="32154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405B model shows high robustness in answer order changes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48" name="Google Shape;448;p61"/>
          <p:cNvSpPr txBox="1"/>
          <p:nvPr/>
        </p:nvSpPr>
        <p:spPr>
          <a:xfrm>
            <a:off x="719150" y="1074750"/>
            <a:ext cx="2392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Label variants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49" name="Google Shape;449;p61"/>
          <p:cNvSpPr txBox="1"/>
          <p:nvPr/>
        </p:nvSpPr>
        <p:spPr>
          <a:xfrm>
            <a:off x="719150" y="2841763"/>
            <a:ext cx="2392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Answer order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50" name="Google Shape;450;p61"/>
          <p:cNvSpPr txBox="1"/>
          <p:nvPr/>
        </p:nvSpPr>
        <p:spPr>
          <a:xfrm>
            <a:off x="3595400" y="1045175"/>
            <a:ext cx="1782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Few-shot label bias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51" name="Google Shape;451;p61"/>
          <p:cNvSpPr txBox="1"/>
          <p:nvPr/>
        </p:nvSpPr>
        <p:spPr>
          <a:xfrm>
            <a:off x="3187550" y="2913463"/>
            <a:ext cx="2392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Prompt format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Acquirement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dversarial evaluations</a:t>
            </a:r>
            <a:endParaRPr/>
          </a:p>
        </p:txBody>
      </p:sp>
      <p:pic>
        <p:nvPicPr>
          <p:cNvPr id="457" name="Google Shape;45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00" y="1332875"/>
            <a:ext cx="5262574" cy="24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2"/>
          <p:cNvSpPr txBox="1"/>
          <p:nvPr/>
        </p:nvSpPr>
        <p:spPr>
          <a:xfrm>
            <a:off x="641875" y="3896125"/>
            <a:ext cx="23883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Results for pre-trained models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9" name="Google Shape;459;p62"/>
          <p:cNvSpPr txBox="1"/>
          <p:nvPr/>
        </p:nvSpPr>
        <p:spPr>
          <a:xfrm>
            <a:off x="3477925" y="4042900"/>
            <a:ext cx="1944300" cy="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0" name="Google Shape;460;p62"/>
          <p:cNvSpPr txBox="1"/>
          <p:nvPr/>
        </p:nvSpPr>
        <p:spPr>
          <a:xfrm>
            <a:off x="3107375" y="3896125"/>
            <a:ext cx="23883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Results for post-trained models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1" name="Google Shape;461;p62"/>
          <p:cNvSpPr txBox="1"/>
          <p:nvPr/>
        </p:nvSpPr>
        <p:spPr>
          <a:xfrm>
            <a:off x="5238875" y="1900375"/>
            <a:ext cx="38667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adversarial performances are substantially lower than the non-adversarial performances for math and question answering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2" name="Google Shape;462;p62"/>
          <p:cNvSpPr txBox="1"/>
          <p:nvPr/>
        </p:nvSpPr>
        <p:spPr>
          <a:xfrm>
            <a:off x="1364375" y="1049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similar performance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ontamination of training data impact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3"/>
          <p:cNvSpPr txBox="1"/>
          <p:nvPr>
            <p:ph idx="1" type="body"/>
          </p:nvPr>
        </p:nvSpPr>
        <p:spPr>
          <a:xfrm>
            <a:off x="2644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Method: 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Consider an example of a dataset D to be contaminated if a ratio       of its tokens are part of an </a:t>
            </a:r>
            <a:r>
              <a:rPr b="1" lang="en" sz="1400"/>
              <a:t>8-gram</a:t>
            </a:r>
            <a:r>
              <a:rPr lang="en" sz="1400"/>
              <a:t> occurring at least once in the pre-training corpus.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Select        separately for each dataset, based on which value shows the maximal significant estimated performance gain across the three model sizes.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9" name="Google Shape;46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275" y="1497450"/>
            <a:ext cx="247500" cy="2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375" y="2002050"/>
            <a:ext cx="247500" cy="2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Contamination of training data impact</a:t>
            </a:r>
            <a:endParaRPr/>
          </a:p>
        </p:txBody>
      </p:sp>
      <p:pic>
        <p:nvPicPr>
          <p:cNvPr id="476" name="Google Shape;476;p64"/>
          <p:cNvPicPr preferRelativeResize="0"/>
          <p:nvPr/>
        </p:nvPicPr>
        <p:blipFill rotWithShape="1">
          <a:blip r:embed="rId3">
            <a:alphaModFix/>
          </a:blip>
          <a:srcRect b="-4766" l="0" r="-9805" t="0"/>
          <a:stretch/>
        </p:blipFill>
        <p:spPr>
          <a:xfrm>
            <a:off x="436050" y="1186326"/>
            <a:ext cx="3185025" cy="3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64"/>
          <p:cNvSpPr/>
          <p:nvPr/>
        </p:nvSpPr>
        <p:spPr>
          <a:xfrm>
            <a:off x="498950" y="2436450"/>
            <a:ext cx="2575500" cy="135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4"/>
          <p:cNvSpPr/>
          <p:nvPr/>
        </p:nvSpPr>
        <p:spPr>
          <a:xfrm>
            <a:off x="498950" y="3474575"/>
            <a:ext cx="2575500" cy="135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4"/>
          <p:cNvSpPr/>
          <p:nvPr/>
        </p:nvSpPr>
        <p:spPr>
          <a:xfrm>
            <a:off x="498950" y="2571750"/>
            <a:ext cx="697200" cy="1353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4"/>
          <p:cNvSpPr/>
          <p:nvPr/>
        </p:nvSpPr>
        <p:spPr>
          <a:xfrm>
            <a:off x="498950" y="2839700"/>
            <a:ext cx="697200" cy="3669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4"/>
          <p:cNvSpPr/>
          <p:nvPr/>
        </p:nvSpPr>
        <p:spPr>
          <a:xfrm>
            <a:off x="499025" y="3206600"/>
            <a:ext cx="2575500" cy="1353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2" name="Google Shape;482;p64"/>
          <p:cNvCxnSpPr>
            <a:stCxn id="480" idx="3"/>
          </p:cNvCxnSpPr>
          <p:nvPr/>
        </p:nvCxnSpPr>
        <p:spPr>
          <a:xfrm>
            <a:off x="1196150" y="3023150"/>
            <a:ext cx="2208300" cy="72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3" name="Google Shape;483;p64"/>
          <p:cNvSpPr txBox="1"/>
          <p:nvPr/>
        </p:nvSpPr>
        <p:spPr>
          <a:xfrm>
            <a:off x="3404450" y="2839700"/>
            <a:ext cx="4182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Other Detection methods needed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484" name="Google Shape;484;p64"/>
          <p:cNvCxnSpPr>
            <a:stCxn id="477" idx="3"/>
          </p:cNvCxnSpPr>
          <p:nvPr/>
        </p:nvCxnSpPr>
        <p:spPr>
          <a:xfrm flipH="1" rot="10800000">
            <a:off x="3074450" y="1629000"/>
            <a:ext cx="528300" cy="87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5" name="Google Shape;485;p64"/>
          <p:cNvSpPr/>
          <p:nvPr/>
        </p:nvSpPr>
        <p:spPr>
          <a:xfrm>
            <a:off x="535700" y="3976750"/>
            <a:ext cx="2575500" cy="1353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6" name="Google Shape;486;p64"/>
          <p:cNvCxnSpPr>
            <a:stCxn id="481" idx="3"/>
            <a:endCxn id="487" idx="1"/>
          </p:cNvCxnSpPr>
          <p:nvPr/>
        </p:nvCxnSpPr>
        <p:spPr>
          <a:xfrm>
            <a:off x="3074525" y="3274250"/>
            <a:ext cx="961200" cy="134100"/>
          </a:xfrm>
          <a:prstGeom prst="straightConnector1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7" name="Google Shape;487;p64"/>
          <p:cNvSpPr txBox="1"/>
          <p:nvPr/>
        </p:nvSpPr>
        <p:spPr>
          <a:xfrm>
            <a:off x="4035700" y="3309200"/>
            <a:ext cx="27222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Seems no impact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488" name="Google Shape;488;p64"/>
          <p:cNvCxnSpPr>
            <a:stCxn id="485" idx="3"/>
          </p:cNvCxnSpPr>
          <p:nvPr/>
        </p:nvCxnSpPr>
        <p:spPr>
          <a:xfrm>
            <a:off x="3111200" y="4044400"/>
            <a:ext cx="498900" cy="57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9" name="Google Shape;489;p64"/>
          <p:cNvSpPr txBox="1"/>
          <p:nvPr/>
        </p:nvSpPr>
        <p:spPr>
          <a:xfrm>
            <a:off x="3668825" y="3936500"/>
            <a:ext cx="20913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Maybe larger 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90" name="Google Shape;490;p64"/>
          <p:cNvSpPr txBox="1"/>
          <p:nvPr/>
        </p:nvSpPr>
        <p:spPr>
          <a:xfrm>
            <a:off x="3668825" y="1421900"/>
            <a:ext cx="4182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Both high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1, Pre-training Data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</a:t>
            </a:r>
            <a:r>
              <a:rPr b="1" lang="en" sz="1400"/>
              <a:t>Source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Much of data obtained from web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Maybe some </a:t>
            </a:r>
            <a:r>
              <a:rPr lang="en" sz="1400"/>
              <a:t>Meta </a:t>
            </a:r>
            <a:r>
              <a:rPr lang="en" sz="1400"/>
              <a:t>APP databases 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b="1" lang="en" sz="1400"/>
              <a:t>Goal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1400"/>
              <a:t>To obtain a high-quality language model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Obtained </a:t>
            </a:r>
            <a:r>
              <a:rPr lang="en" sz="1400"/>
              <a:t>multilingual</a:t>
            </a:r>
            <a:r>
              <a:rPr lang="en" sz="1400"/>
              <a:t> data on general knowledge, code, and reasoning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Improved the data quality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Removed some inappropriate text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Determined the proportion of different data sources</a:t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625" y="1453850"/>
            <a:ext cx="2729376" cy="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8825" y="1498175"/>
            <a:ext cx="812775" cy="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250" y="342138"/>
            <a:ext cx="1345400" cy="10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Filtering, Cleaning and Deduplication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1638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Removal of safety filtering</a:t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	</a:t>
            </a:r>
            <a:r>
              <a:rPr lang="en" sz="3000"/>
              <a:t>Removed sites that is likely to contain unsafe content, and personal identification info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/>
              <a:t>Text extraction and cleaning</a:t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	They created HTML parser to remove boilerplate and retrieve content only. 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	Got rid of markdown markers since it was harmful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/>
              <a:t>Deduplication</a:t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	Removal of duplicate, old versioned url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	Global minhash document-level deduplication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	Line level Remove lines that appeared more than 6 times in each bucket of 30M documents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4453800" y="821775"/>
            <a:ext cx="18636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5356275" y="2571750"/>
            <a:ext cx="20985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expensive!!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Filtering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257275" y="12162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Deduplication using n-gram coverage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Deduplicates items too long according to line-level deduplication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“Dirty Words” counting to remove adult websites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Kullback-Leibeler divergence to filter documents with excessive outlier tokens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Model-based Quality Filtering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Fasttext to recognize text referenced by Wikipedia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Trained a quality classifier </a:t>
            </a:r>
            <a:r>
              <a:rPr lang="en"/>
              <a:t>DistilRoberta to generated quality scores for each documents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3390613" y="3235875"/>
            <a:ext cx="1422900" cy="432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Llama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528275" y="2927625"/>
            <a:ext cx="2113200" cy="1049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Unlabeled training set of cleaned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 documents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5855225" y="2989725"/>
            <a:ext cx="2083800" cy="92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labeled training set of cleaned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 documents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146;p21"/>
          <p:cNvCxnSpPr>
            <a:stCxn id="144" idx="3"/>
            <a:endCxn id="143" idx="1"/>
          </p:cNvCxnSpPr>
          <p:nvPr/>
        </p:nvCxnSpPr>
        <p:spPr>
          <a:xfrm>
            <a:off x="2641475" y="3452325"/>
            <a:ext cx="74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1"/>
          <p:cNvCxnSpPr>
            <a:stCxn id="143" idx="3"/>
            <a:endCxn id="145" idx="1"/>
          </p:cNvCxnSpPr>
          <p:nvPr/>
        </p:nvCxnSpPr>
        <p:spPr>
          <a:xfrm>
            <a:off x="4813513" y="3452325"/>
            <a:ext cx="104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1"/>
          <p:cNvSpPr/>
          <p:nvPr/>
        </p:nvSpPr>
        <p:spPr>
          <a:xfrm>
            <a:off x="6119375" y="2262225"/>
            <a:ext cx="1555500" cy="4329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Quality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classifier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" name="Google Shape;149;p21"/>
          <p:cNvCxnSpPr>
            <a:stCxn id="148" idx="1"/>
            <a:endCxn id="145" idx="1"/>
          </p:cNvCxnSpPr>
          <p:nvPr/>
        </p:nvCxnSpPr>
        <p:spPr>
          <a:xfrm flipH="1">
            <a:off x="5855375" y="2478675"/>
            <a:ext cx="264000" cy="973800"/>
          </a:xfrm>
          <a:prstGeom prst="curvedConnector3">
            <a:avLst>
              <a:gd fmla="val 19025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1"/>
          <p:cNvCxnSpPr>
            <a:stCxn id="145" idx="3"/>
            <a:endCxn id="148" idx="3"/>
          </p:cNvCxnSpPr>
          <p:nvPr/>
        </p:nvCxnSpPr>
        <p:spPr>
          <a:xfrm rot="10800000">
            <a:off x="7675025" y="2478825"/>
            <a:ext cx="264000" cy="973500"/>
          </a:xfrm>
          <a:prstGeom prst="curvedConnector3">
            <a:avLst>
              <a:gd fmla="val -901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