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5143500" cx="9144000"/>
  <p:notesSz cx="6858000" cy="9144000"/>
  <p:embeddedFontLst>
    <p:embeddedFont>
      <p:font typeface="PT Sans Narrow"/>
      <p:regular r:id="rId44"/>
      <p:bold r:id="rId45"/>
    </p:embeddedFont>
    <p:embeddedFont>
      <p:font typeface="Open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2" name="Daniel Khashabi"/>
  <p:cmAuthor clrIdx="1" id="1" initials="" lastIdx="2" name="Niyati Bafn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PTSansNarrow-regular.fntdata"/><Relationship Id="rId43" Type="http://schemas.openxmlformats.org/officeDocument/2006/relationships/slide" Target="slides/slide37.xml"/><Relationship Id="rId46" Type="http://schemas.openxmlformats.org/officeDocument/2006/relationships/font" Target="fonts/OpenSans-regular.fntdata"/><Relationship Id="rId45" Type="http://schemas.openxmlformats.org/officeDocument/2006/relationships/font" Target="fonts/PTSansNarrow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font" Target="fonts/OpenSans-italic.fntdata"/><Relationship Id="rId47" Type="http://schemas.openxmlformats.org/officeDocument/2006/relationships/font" Target="fonts/OpenSans-bold.fntdata"/><Relationship Id="rId49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9-19T12:27:45.709">
    <p:pos x="196" y="797"/>
    <p:text>too low?</p:text>
  </p:cm>
  <p:cm authorId="1" idx="1" dt="2024-09-19T12:27:45.709">
    <p:pos x="196" y="797"/>
    <p:text>Lower resolution is better acc to the definition given in the paper?</p:text>
  </p:cm>
  <p:cm authorId="0" idx="2" dt="2024-09-19T12:27:35.698">
    <p:pos x="6000" y="0"/>
    <p:text>Perhaps move this slide before slide 6 for better flow? (slide 6 seems to be quite relevant to slide 8)</p:text>
  </p:cm>
  <p:cm authorId="1" idx="2" dt="2024-09-19T12:27:35.698">
    <p:pos x="6000" y="0"/>
    <p:text>I needed the resolution intuition before talking about non-linearity, I think it uses the idea!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4-09-19T03:42:41.727">
    <p:pos x="196" y="797"/>
    <p:text>What is f(.) here? Please make it more precise.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4-09-19T03:44:46.783">
    <p:pos x="196" y="797"/>
    <p:text>I don't think they view L as a variable. They assume that it's a fixed, but potentially a large number, say, 10. So, this is going to create a major different between p vs p^10, as you change p.</p:text>
  </p:cm>
  <p:cm authorId="0" idx="5" dt="2024-09-19T03:44:46.783">
    <p:pos x="196" y="797"/>
    <p:text>You can actually see examples in the results figures.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4-09-19T03:45:12.930">
    <p:pos x="6000" y="0"/>
    <p:text>Add a brief sentence describing what is "target str len"</p:text>
  </p:cm>
  <p:cm authorId="0" idx="7" dt="2024-09-19T03:39:54.658">
    <p:pos x="6000" y="100"/>
    <p:text>The figure quality is low here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8" dt="2024-09-19T04:01:36.908">
    <p:pos x="6000" y="0"/>
    <p:text>Unsure what is new here. Seems repeating the previous content.</p:text>
  </p:cm>
  <p:cm authorId="0" idx="9" dt="2024-09-19T04:01:36.908">
    <p:pos x="6000" y="0"/>
    <p:text>If it is part of the next slide, I think you can condense it and merge it with the next slide.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0" dt="2024-09-19T04:06:37.023">
    <p:pos x="196" y="797"/>
    <p:text>mention the exception(s)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1" dt="2024-09-19T04:06:49.614">
    <p:pos x="6000" y="0"/>
    <p:text>Again figure quality is low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2" dt="2024-09-19T04:08:31.216">
    <p:pos x="6000" y="0"/>
    <p:text>I would drop the 3 slides on CV task as they seem like a distraction.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019bb8451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019bb8451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019bb8451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0019bb8451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0aad7f14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00aad7f14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2644daf6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2644daf6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2644daf6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02644daf6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2644daf6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02644daf6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2644daf6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2644daf6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2644daf6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02644daf6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0aad7f145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00aad7f145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2644daf6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02644daf6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019bb845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019bb845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Described by prior work as capabilities that appeared “only” at scale, making large LMs fundamentally different from smaller LMs. Cannot be extrapolated from smaller-scale models. More-is-different idea.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2644daf6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02644daf6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0aad7f145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00aad7f145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0aad7f145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0aad7f145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2644daf6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2644daf6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2644daf6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02644daf6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0aad7f145_2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00aad7f145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02644daf6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02644daf6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2644daf6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02644daf6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02644daf6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02644daf6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02644daf6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02644daf6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019bb845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019bb845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00aad7f145_2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00aad7f145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2644daf6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2644daf6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02644daf6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02644daf6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02644daf6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02644daf6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02644daf69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02644daf6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02644daf6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02644daf6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02644daf69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02644daf6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0110db2cf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0110db2cf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019bb845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019bb845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019bb8451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019bb845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019bb8451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019bb845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019bb8451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019bb845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019bb8451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019bb8451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019bb8451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019bb8451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4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comments" Target="../comments/comment5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comments" Target="../comments/comment6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comments" Target="../comments/comment7.xml"/><Relationship Id="rId4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comments" Target="../comments/comment8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3650" y="3058039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700"/>
              <a:t>Are Emergent Abilities of Large Language Models a Mirage?</a:t>
            </a:r>
            <a:endParaRPr sz="37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685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450700" y="31504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Yiran Zhong, Niyati Bafna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deeper into the linearity argument (1)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266325"/>
            <a:ext cx="8520600" cy="36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Let’s think about 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= p^</a:t>
            </a:r>
            <a:r>
              <a:rPr lang="en"/>
              <a:t>L</a:t>
            </a:r>
            <a:r>
              <a:rPr lang="en"/>
              <a:t> , B = f(p)</a:t>
            </a:r>
            <a:r>
              <a:rPr lang="en"/>
              <a:t>.L</a:t>
            </a:r>
            <a:r>
              <a:rPr lang="en"/>
              <a:t>  where p is the model probability of the right token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A, B: probability of scoring 1 given metric (Accuracy, Token edit distance) </a:t>
            </a:r>
            <a:br>
              <a:rPr lang="en"/>
            </a:b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Now, imagine that</a:t>
            </a:r>
            <a:r>
              <a:rPr lang="en"/>
              <a:t> for small N</a:t>
            </a:r>
            <a:r>
              <a:rPr lang="en"/>
              <a:t>, p is small, and grows smoothly with N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There will come a sudden time when p is sufficient, 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</a:t>
            </a:r>
            <a:r>
              <a:rPr lang="en"/>
              <a:t>or B: We see a little jump every time some token p becomes sufficient 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</a:t>
            </a:r>
            <a:r>
              <a:rPr lang="en"/>
              <a:t>or A: We’ll see a </a:t>
            </a:r>
            <a:r>
              <a:rPr i="1" lang="en"/>
              <a:t>single, </a:t>
            </a:r>
            <a:r>
              <a:rPr i="1" lang="en"/>
              <a:t>dramatic</a:t>
            </a:r>
            <a:r>
              <a:rPr lang="en"/>
              <a:t>, jump when all L p’s become sufficient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deeper into the linearity argument (2)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266325"/>
            <a:ext cx="8520600" cy="37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Note that </a:t>
            </a:r>
            <a:endParaRPr/>
          </a:p>
          <a:p>
            <a:pPr indent="-32575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Dependence on p (rather than L) seems more relevant, since p varies with N</a:t>
            </a:r>
            <a:endParaRPr/>
          </a:p>
          <a:p>
            <a:pPr indent="-32575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Both A and B are </a:t>
            </a:r>
            <a:r>
              <a:rPr i="1" lang="en"/>
              <a:t>smooth</a:t>
            </a:r>
            <a:r>
              <a:rPr lang="en"/>
              <a:t> in p and therefore in N</a:t>
            </a:r>
            <a:endParaRPr/>
          </a:p>
          <a:p>
            <a:pPr indent="-32575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But A and B are just prob(metric = 1) , </a:t>
            </a:r>
            <a:r>
              <a:rPr i="1" lang="en"/>
              <a:t>not </a:t>
            </a:r>
            <a:r>
              <a:rPr lang="en"/>
              <a:t>metric = 1</a:t>
            </a:r>
            <a:endParaRPr/>
          </a:p>
          <a:p>
            <a:pPr indent="-32575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Both Accuracy and TED are </a:t>
            </a:r>
            <a:r>
              <a:rPr i="1" lang="en"/>
              <a:t>unsmooth</a:t>
            </a:r>
            <a:r>
              <a:rPr lang="en"/>
              <a:t> in p and </a:t>
            </a:r>
            <a:r>
              <a:rPr lang="en"/>
              <a:t>therefore</a:t>
            </a:r>
            <a:r>
              <a:rPr lang="en"/>
              <a:t> in N</a:t>
            </a:r>
            <a:endParaRPr/>
          </a:p>
          <a:p>
            <a:pPr indent="-32575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This is because we do thresholding/maxing per token</a:t>
            </a:r>
            <a:endParaRPr/>
          </a:p>
          <a:p>
            <a:pPr indent="-32575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Something like </a:t>
            </a:r>
            <a:r>
              <a:rPr lang="en"/>
              <a:t>C = L.p^10 is as bad as B</a:t>
            </a:r>
            <a:br>
              <a:rPr lang="en"/>
            </a:b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Non-smoothness is coming from </a:t>
            </a:r>
            <a:r>
              <a:rPr b="1" lang="en"/>
              <a:t>discontinuity</a:t>
            </a:r>
            <a:r>
              <a:rPr lang="en"/>
              <a:t> (which can be thought of as per-sample high </a:t>
            </a:r>
            <a:r>
              <a:rPr b="1" lang="en"/>
              <a:t>resolution</a:t>
            </a:r>
            <a:r>
              <a:rPr lang="en"/>
              <a:t>), not from non-linearity (either in p or L)</a:t>
            </a:r>
            <a:endParaRPr/>
          </a:p>
          <a:p>
            <a:pPr indent="-32575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But when metric is non-linear, non-smoothness is more dramatic </a:t>
            </a:r>
            <a:br>
              <a:rPr lang="en"/>
            </a:b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Seems like: if we switched to Brier Score for (non-linear) Accuracy, we would end up with a final smooth metric wrt N despite it being non-linear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InstructGPT/GPT3’s emergent abilities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266175"/>
            <a:ext cx="5691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00"/>
              <a:t>Testing whether the "emergent abilities" of GPT-3 models in arithmetic tasks are real or just an illusion caused by the metrics used.</a:t>
            </a:r>
            <a:endParaRPr sz="4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00"/>
              <a:t>GPT3: publicly queryable model</a:t>
            </a:r>
            <a:endParaRPr sz="4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00"/>
              <a:t>Task: </a:t>
            </a:r>
            <a:endParaRPr sz="4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00"/>
              <a:t>multiplication between two 2-digit integers (e.g., 45 * 67)</a:t>
            </a:r>
            <a:endParaRPr sz="4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00"/>
              <a:t>addition between two 4-digit integers (e.g., 1234 + 5678)</a:t>
            </a:r>
            <a:endParaRPr sz="4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Prediction 1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400"/>
              <a:t>Changing from a nonlinear/discontinuous metric to a linear/continuous metric reveal smooth improvements in model performance</a:t>
            </a:r>
            <a:endParaRPr b="1" i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– Nonlinear metrics, like Accuracy making improvements look sharp and unpredictable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– linear metrics like Token Edit Distance make improvements look more gradual and continuous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2-digit multiplication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600" y="1216375"/>
            <a:ext cx="6115825" cy="36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9900" y="847475"/>
            <a:ext cx="5774625" cy="37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digit addition task</a:t>
            </a: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350" y="1229000"/>
            <a:ext cx="5339041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800" y="746350"/>
            <a:ext cx="5585075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InstructGPT/GPT3’s emergent abilities (2)</a:t>
            </a:r>
            <a:endParaRPr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/>
              <a:t>Increasing the resolution of measured model performance by using a larger test dataset should also reveal smooth, continuous improvements</a:t>
            </a:r>
            <a:endParaRPr b="1"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– For nonlinear metrics, a smaller dataset can make the model look like it's suddenly getting better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/>
              <a:t>Longer sequences of input data should lead to predictable changes in model performance</a:t>
            </a:r>
            <a:endParaRPr b="1"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– For accuracy, performance should degrade sharply for longer sequences (geometrically).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– For token edit distance, performance should degrade more smoothly (quasilinearly).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2-digit multiplication with more test data</a:t>
            </a:r>
            <a:endParaRPr/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650" y="1216350"/>
            <a:ext cx="4791294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“emergent” capabilities?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79614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Defined by the following things: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Sharpness: these abilities simply “appear” 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Unpredictability: we don’t know when they will appear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Mysticism: they are part of the LLM dark arts, a miracle of scale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Hype: they indicate that the LLM is *fundamentally* different from the LM.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/>
              <a:t>Emergent Abilities of Large Language Models </a:t>
            </a:r>
            <a:r>
              <a:rPr i="1" lang="en"/>
              <a:t>(Wei et al, 2022)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4-digit addition with more test data</a:t>
            </a:r>
            <a:endParaRPr/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350" y="1152425"/>
            <a:ext cx="5030681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Meta-Analysis</a:t>
            </a:r>
            <a:endParaRPr/>
          </a:p>
        </p:txBody>
      </p:sp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 </a:t>
            </a:r>
            <a:r>
              <a:rPr b="1" lang="en"/>
              <a:t>BIG-Bench</a:t>
            </a:r>
            <a:r>
              <a:rPr lang="en"/>
              <a:t>, a collection of benchmark tasks used to evaluate language models.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predictions are extended to a broader range of models and tasks. </a:t>
            </a:r>
            <a:r>
              <a:rPr lang="en">
                <a:solidFill>
                  <a:srgbClr val="0000FF"/>
                </a:solidFill>
              </a:rPr>
              <a:t>Further</a:t>
            </a:r>
            <a:r>
              <a:rPr lang="en">
                <a:solidFill>
                  <a:srgbClr val="0000FF"/>
                </a:solidFill>
              </a:rPr>
              <a:t> studying on whether emergent abilities are dependent on specific metrics, not on task-model family pairs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Emerging score</a:t>
            </a:r>
            <a:endParaRPr/>
          </a:p>
        </p:txBody>
      </p:sp>
      <p:sp>
        <p:nvSpPr>
          <p:cNvPr id="193" name="Google Shape;193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 is model performance at scale x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</a:t>
            </a:r>
            <a:r>
              <a:rPr lang="en"/>
              <a:t>umerator: the difference between the best and worst performance scores.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Denominator: how gradual the performance improvements are over model scale.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higher score indicates sharper, less gradual changes in performance, suggesting the presence of an emergent ability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01131"/>
            <a:ext cx="9143999" cy="967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5127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Emergent abilities appear only under specific metrics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Of the 39 preferred metrics in BIG-Bench, only 5 showed any evidence of emergent abilities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5 metrics that did show emergent abilities were primarily nonlinear and/or discontinuous metrics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– Multiple Choice Grade and Exact String Match. Multiple Choice Grade is discontinuous, and Exact String Match is nonlinear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Two metrics account for over 92% of emergent abilities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Multiple Choice Grade (a discontinuous metric)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Exact String Match (a nonlinear metric)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600" y="1266175"/>
            <a:ext cx="4581525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different model and metrics</a:t>
            </a:r>
            <a:endParaRPr/>
          </a:p>
        </p:txBody>
      </p:sp>
      <p:sp>
        <p:nvSpPr>
          <p:cNvPr id="219" name="Google Shape;219;p3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36"/>
              <a:t>focusing on the </a:t>
            </a:r>
            <a:r>
              <a:rPr b="1" lang="en" sz="2036"/>
              <a:t>LaMDA model </a:t>
            </a:r>
            <a:r>
              <a:rPr lang="en" sz="2036"/>
              <a:t>family</a:t>
            </a:r>
            <a:endParaRPr sz="203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36"/>
              <a:t>exhibited emergent abilities under the </a:t>
            </a:r>
            <a:r>
              <a:rPr b="1" lang="en" sz="2036"/>
              <a:t>Multiple Choice Grade</a:t>
            </a:r>
            <a:r>
              <a:rPr lang="en" sz="2036"/>
              <a:t> </a:t>
            </a:r>
            <a:endParaRPr sz="203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36"/>
              <a:t>evaluation metric was switched to a continuous one—</a:t>
            </a:r>
            <a:r>
              <a:rPr b="1" lang="en" sz="2036"/>
              <a:t>Brier Score</a:t>
            </a:r>
            <a:endParaRPr b="1" sz="203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36"/>
              <a:t>Finding: emergent abilities are more smooth when switching to a continuous metric</a:t>
            </a:r>
            <a:endParaRPr b="1" sz="2036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choice grade</a:t>
            </a:r>
            <a:endParaRPr/>
          </a:p>
        </p:txBody>
      </p:sp>
      <p:pic>
        <p:nvPicPr>
          <p:cNvPr id="225" name="Google Shape;22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6988953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Brier score</a:t>
            </a:r>
            <a:endParaRPr/>
          </a:p>
        </p:txBody>
      </p:sp>
      <p:pic>
        <p:nvPicPr>
          <p:cNvPr id="231" name="Google Shape;23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25" y="1279550"/>
            <a:ext cx="6753552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1572600" y="217080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Brier score the value is negative, I’m not sure why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075" y="52275"/>
            <a:ext cx="8055572" cy="491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Emergent ability on vision task</a:t>
            </a:r>
            <a:endParaRPr/>
          </a:p>
        </p:txBody>
      </p:sp>
      <p:sp>
        <p:nvSpPr>
          <p:cNvPr id="242" name="Google Shape;242;p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emergent abilities can be </a:t>
            </a:r>
            <a:r>
              <a:rPr b="1" lang="en"/>
              <a:t>artificially induced</a:t>
            </a:r>
            <a:r>
              <a:rPr lang="en"/>
              <a:t> in neural networks for vision tasks by manipulating the metric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1: define a discontinuous metric that measures a network’s ability to reconstruct CIFAR10 images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2: induce emergent abilities in autoregressive transformers trained to classify handwritten characters from the Omniglot dataset.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network reconstruct image</a:t>
            </a:r>
            <a:endParaRPr/>
          </a:p>
        </p:txBody>
      </p:sp>
      <p:sp>
        <p:nvSpPr>
          <p:cNvPr id="248" name="Google Shape;248;p4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Reconstruction metric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X_n is origin image, x^hat is reconstructed image, c is threshold value introduce the emergent ability by setting boundary between </a:t>
            </a:r>
            <a:r>
              <a:rPr lang="en"/>
              <a:t>acceptable reconstruction and unacceptable one.</a:t>
            </a:r>
            <a:endParaRPr/>
          </a:p>
        </p:txBody>
      </p:sp>
      <p:pic>
        <p:nvPicPr>
          <p:cNvPr id="249" name="Google Shape;24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75" y="1317013"/>
            <a:ext cx="6743700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850" y="361950"/>
            <a:ext cx="471487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125" y="228225"/>
            <a:ext cx="4752975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Classify Omniglot handwriting characters</a:t>
            </a:r>
            <a:endParaRPr/>
          </a:p>
        </p:txBody>
      </p:sp>
      <p:sp>
        <p:nvSpPr>
          <p:cNvPr id="265" name="Google Shape;265;p4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Metrics: Accuracy (gives the model a score of 1 only if it correctly classifies all characters in a sequence, If the model makes even one mistake, it gets 0.)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225" y="215600"/>
            <a:ext cx="45339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025" y="319088"/>
            <a:ext cx="480060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Artifacts or Abduction: How Do LLMs Answer MCQs without the Question?</a:t>
            </a:r>
            <a:endParaRPr/>
          </a:p>
        </p:txBody>
      </p:sp>
      <p:sp>
        <p:nvSpPr>
          <p:cNvPr id="281" name="Google Shape;281;p49"/>
          <p:cNvSpPr txBox="1"/>
          <p:nvPr>
            <p:ph idx="1" type="body"/>
          </p:nvPr>
        </p:nvSpPr>
        <p:spPr>
          <a:xfrm>
            <a:off x="311700" y="1836300"/>
            <a:ext cx="73077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Yes this is a thing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LLMs are able to do well on MCQ benchmarks without the question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Paper looks at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Memorization: show that the models haven’t simply memorized the benchmark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Priors: Correct answer text is not inherently more </a:t>
            </a:r>
            <a:r>
              <a:rPr lang="en"/>
              <a:t>probable than others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Choice dynamics and question inference: This is largely what’s happening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Takeaway</a:t>
            </a:r>
            <a:r>
              <a:rPr lang="en"/>
              <a:t>: LLM evaluation on MCQA benchmarks needs to be further investigated - what is it actually learning?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But…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abilities only show up on tasks measured by metrics with certain properties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→ Claim of paper: emergent properties are a mirage ← 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Implying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LLM is still a familiar creature…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…which we can understand by extrapolating from little LMs. (*phew*)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with Evaluation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</a:t>
            </a:r>
            <a:r>
              <a:rPr b="1" lang="en"/>
              <a:t>Non-linear</a:t>
            </a:r>
            <a:r>
              <a:rPr lang="en"/>
              <a:t> or </a:t>
            </a:r>
            <a:r>
              <a:rPr b="1" lang="en"/>
              <a:t>discontinous</a:t>
            </a:r>
            <a:r>
              <a:rPr lang="en"/>
              <a:t> metric”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Bad statistics 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Test dataset </a:t>
            </a:r>
            <a:r>
              <a:rPr b="1" lang="en"/>
              <a:t>resolution</a:t>
            </a:r>
            <a:endParaRPr b="1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Insufficient sampling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Discontinuity</a:t>
            </a:r>
            <a:r>
              <a:rPr lang="en"/>
              <a:t> of Metrics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266325"/>
            <a:ext cx="51414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Intuition #1</a:t>
            </a:r>
            <a:r>
              <a:rPr lang="en"/>
              <a:t>: All-or-nothing evaluation doesn’t let you see in-between progress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Multiple-choice 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Instead, using Brier Score (MSE b/w probs)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n</a:t>
            </a:r>
            <a:r>
              <a:rPr lang="en"/>
              <a:t>ote</a:t>
            </a:r>
            <a:r>
              <a:rPr lang="en"/>
              <a:t>:</a:t>
            </a:r>
            <a:r>
              <a:rPr lang="en"/>
              <a:t> you still might argue that a dataset-level metric like a sum of accuracies is continuous…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675" y="285000"/>
            <a:ext cx="2504125" cy="23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 b="0" l="5159" r="0" t="0"/>
          <a:stretch/>
        </p:blipFill>
        <p:spPr>
          <a:xfrm>
            <a:off x="5792475" y="2497975"/>
            <a:ext cx="2569199" cy="24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Statistics: Resolution and Sampling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266325"/>
            <a:ext cx="8520600" cy="36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Intuition #2</a:t>
            </a:r>
            <a:r>
              <a:rPr lang="en"/>
              <a:t>: </a:t>
            </a:r>
            <a:r>
              <a:rPr lang="en"/>
              <a:t>a </a:t>
            </a:r>
            <a:r>
              <a:rPr lang="en"/>
              <a:t>dataset has an inherent granularity</a:t>
            </a:r>
            <a:r>
              <a:rPr lang="en"/>
              <a:t> that it lets you evaluate any model at. If the resolution is too </a:t>
            </a:r>
            <a:r>
              <a:rPr lang="en"/>
              <a:t>high</a:t>
            </a:r>
            <a:r>
              <a:rPr lang="en"/>
              <a:t>, you will miss things.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Resolution: 1/size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Resolution of n coin flips: (½)^n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resolution is too high, existing model performance will be missed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Intuition #3: </a:t>
            </a:r>
            <a:r>
              <a:rPr lang="en"/>
              <a:t>If the dataset covers a small range of difficulty, you will see all-or-nothing performance given a model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Sample over a good enough range!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And LLMs will show expected behaviour in performance degradation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Non-linearity 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Intuition #4</a:t>
            </a:r>
            <a:r>
              <a:rPr lang="en"/>
              <a:t>: We know that per-token cross-entropy behaves smoothly. If measured metric is non-linear function of length, then long sequences become very hard…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(1) Non-linear: each token needs to be right (p^L)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(2) </a:t>
            </a:r>
            <a:r>
              <a:rPr lang="en"/>
              <a:t>Linear</a:t>
            </a:r>
            <a:r>
              <a:rPr lang="en"/>
              <a:t>: number of tokens we got right (L.f(p)) where f is a linear function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is (2) better than (1)?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can be understood as a </a:t>
            </a:r>
            <a:r>
              <a:rPr b="1" lang="en"/>
              <a:t>resolution/discontinuity</a:t>
            </a:r>
            <a:r>
              <a:rPr lang="en"/>
              <a:t> problem per sample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(2) lets us measure in-between progress of getting some tokens right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Linearity in target length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266325"/>
            <a:ext cx="47052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Note: We are not measuring </a:t>
            </a:r>
            <a:r>
              <a:rPr lang="en"/>
              <a:t>performance along </a:t>
            </a:r>
            <a:r>
              <a:rPr lang="en"/>
              <a:t>target length</a:t>
            </a:r>
            <a:endParaRPr/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But: when L is high, and you don’t have good sampling along the curve, the (actually smooth) curve will appear unsmooth</a:t>
            </a:r>
            <a:endParaRPr/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The authors say that decreasing </a:t>
            </a:r>
            <a:r>
              <a:rPr b="1" lang="en"/>
              <a:t>resolution</a:t>
            </a:r>
            <a:r>
              <a:rPr lang="en"/>
              <a:t> was a way of fixing this problem, indicating that this is only a problem with bad resolution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550" y="133500"/>
            <a:ext cx="3125875" cy="475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