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D_DB0719A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7" r:id="rId3"/>
    <p:sldId id="264" r:id="rId4"/>
    <p:sldId id="263" r:id="rId5"/>
    <p:sldId id="257" r:id="rId6"/>
    <p:sldId id="266" r:id="rId7"/>
    <p:sldId id="258" r:id="rId8"/>
    <p:sldId id="265" r:id="rId9"/>
    <p:sldId id="273" r:id="rId10"/>
    <p:sldId id="268" r:id="rId11"/>
    <p:sldId id="262" r:id="rId12"/>
    <p:sldId id="274" r:id="rId13"/>
    <p:sldId id="269" r:id="rId14"/>
    <p:sldId id="272" r:id="rId15"/>
    <p:sldId id="271" r:id="rId16"/>
    <p:sldId id="276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284909-2FBD-C2E4-37BF-76CC89F6AF19}" name="Milton Lin" initials="ML" userId="S::clin130@jh.edu::9684b4bb-c933-46ac-ab72-13ba9b8d4aab" providerId="AD"/>
  <p188:author id="{62A83567-6740-53B4-1D3F-CAAD2D05D52D}" name="Mian Zhong" initials="MZ" userId="S::mzhong8@jh.edu::418e3cf6-bf57-4a7b-a415-06a9209338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4D3E7-66CA-0A89-E01D-E0FB64D701A1}" v="47" dt="2024-09-24T11:39:45.390"/>
    <p1510:client id="{93A72265-E7D4-AA45-8C9F-E05E0CB0EFFE}" v="869" dt="2024-09-24T12:55:55.155"/>
    <p1510:client id="{B63DB0E7-A165-E206-C959-B943B35E9E79}" v="217" dt="2024-09-24T12:08:18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D_DB0719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2FF762-2189-3B48-B5CE-04F00FA34DCE}" authorId="{62A83567-6740-53B4-1D3F-CAAD2D05D52D}" status="resolved" created="2024-09-22T16:26:39.16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74675625" sldId="269"/>
      <ac:spMk id="3" creationId="{CDA52A70-341D-EF78-EE41-55CADCBF4E3F}"/>
      <ac:txMk cp="11" len="15">
        <ac:context len="165" hash="2500192039"/>
      </ac:txMk>
    </ac:txMkLst>
    <p188:pos x="3006012" y="376399"/>
    <p188:txBody>
      <a:bodyPr/>
      <a:lstStyle/>
      <a:p>
        <a:r>
          <a:rPr lang="en-US"/>
          <a:t>Add something here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3BA19-4901-5B40-947C-F352811F0A6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B3FFB-23BB-1A45-BCB0-EA752573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r>
              <a:rPr lang="en-US"/>
              <a:t>Caveats </a:t>
            </a:r>
          </a:p>
          <a:p>
            <a:r>
              <a:rPr lang="en-US"/>
              <a:t>a: Latent capabilities, learned through self-supervised or reinforcement learning, might be more challenging to elicit compared to capabilities directly observed during pretraining.</a:t>
            </a:r>
          </a:p>
          <a:p>
            <a:br>
              <a:rPr lang="en-US"/>
            </a:br>
            <a:endParaRPr lang="en-US"/>
          </a:p>
          <a:p>
            <a:r>
              <a:rPr lang="en-US"/>
              <a:t>b: </a:t>
            </a:r>
            <a:r>
              <a:rPr lang="en-US" b="1"/>
              <a:t>Section D</a:t>
            </a:r>
            <a:r>
              <a:rPr lang="en-US"/>
              <a:t> provides empirical evidence that models can effectively generalize from weak supervision, even when they haven't directly observed the tasks in question. This is done with </a:t>
            </a:r>
            <a:r>
              <a:rPr lang="en-US" err="1"/>
              <a:t>AlexNet</a:t>
            </a:r>
            <a:r>
              <a:rPr lang="en-US"/>
              <a:t> Classifier + DINO self supervised model. </a:t>
            </a:r>
          </a:p>
          <a:p>
            <a:br>
              <a:rPr lang="en-US"/>
            </a:br>
            <a:endParaRPr lang="en-US"/>
          </a:p>
          <a:p>
            <a:br>
              <a:rPr lang="en-US"/>
            </a:br>
            <a:endParaRPr lang="en-US"/>
          </a:p>
          <a:p>
            <a:r>
              <a:rPr lang="en-US"/>
              <a:t>c. </a:t>
            </a:r>
            <a:r>
              <a:rPr lang="en-US" b="1"/>
              <a:t>Weak-to-Strong with Prompting</a:t>
            </a:r>
            <a:r>
              <a:rPr lang="en-US"/>
              <a:t>: Few-shot weak-to-strong performance is weaker compared to ground-truth supervision but improves significantly for larger models, suggesting prompting's role in unlocking latent knowledge. Reason: For tasks that do not align with pretraining patterns, prompting may be significantly less effective than finetuning.</a:t>
            </a:r>
          </a:p>
          <a:p>
            <a:br>
              <a:rPr lang="en-US"/>
            </a:br>
            <a:endParaRPr lang="en-US"/>
          </a:p>
          <a:p>
            <a:br>
              <a:rPr lang="en-US"/>
            </a:br>
            <a:endParaRPr lang="en-US"/>
          </a:p>
          <a:p>
            <a:endParaRPr lang="en-US"/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ptos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Slides 10-12 </a:t>
            </a:r>
          </a:p>
          <a:p>
            <a:r>
              <a:rPr lang="en-US"/>
              <a:t>a. </a:t>
            </a:r>
            <a:r>
              <a:rPr lang="en-US" b="1"/>
              <a:t>NLP vs Reward Modeling</a:t>
            </a:r>
            <a:r>
              <a:rPr lang="en-US"/>
              <a:t>: In NLP tasks, weak-to-strong models typically recover up to 50% of the performance gap between the weak supervisor and the ground truth. In contrast, weak-to-strong performance for reward modeling tasks recovers only about 10% of this gap.</a:t>
            </a:r>
          </a:p>
          <a:p>
            <a:br>
              <a:rPr lang="en-US"/>
            </a:br>
            <a:endParaRPr lang="en-US"/>
          </a:p>
          <a:p>
            <a:r>
              <a:rPr lang="en-US"/>
              <a:t>b. What makes a concept easy or hard to elicit? What is a good definition of “salience”? </a:t>
            </a:r>
          </a:p>
          <a:p>
            <a:r>
              <a:rPr lang="en-US"/>
              <a:t>bi) Significant performance improvement is seen in the strong student models when generative finetuning is applied to the reward modeling data.</a:t>
            </a:r>
          </a:p>
          <a:p>
            <a:r>
              <a:rPr lang="en-US"/>
              <a:t>bii) </a:t>
            </a:r>
            <a:r>
              <a:rPr lang="en-US" b="1"/>
              <a:t>Performance Gap Recovered (PGR)</a:t>
            </a:r>
            <a:r>
              <a:rPr lang="en-US"/>
              <a:t>: Even with finetuning, the best PGR in reward modeling is still far behind that of NLP tasks.</a:t>
            </a:r>
          </a:p>
          <a:p>
            <a:br>
              <a:rPr lang="en-US"/>
            </a:br>
            <a:endParaRPr lang="en-US"/>
          </a:p>
          <a:p>
            <a:r>
              <a:rPr lang="en-US"/>
              <a:t> </a:t>
            </a:r>
          </a:p>
          <a:p>
            <a:r>
              <a:rPr lang="en-US"/>
              <a:t>c. Despite its limitations, the paper suggests that improving weak-to-strong generalization is a tractable problem with empirical progress demonstrated through methods like auxiliary loss and bootstrapping.</a:t>
            </a:r>
          </a:p>
          <a:p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</a:t>
            </a:r>
            <a:r>
              <a:rPr lang="zh-CN" altLang="en-US"/>
              <a:t> </a:t>
            </a:r>
            <a:r>
              <a:rPr lang="en-US" altLang="zh-CN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B3FFB-23BB-1A45-BCB0-EA752573E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4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8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D_DB0719A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4" name="Rectangle 108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94" y="5059192"/>
            <a:ext cx="5858184" cy="1160633"/>
          </a:xfrm>
        </p:spPr>
        <p:txBody>
          <a:bodyPr anchor="t">
            <a:normAutofit/>
          </a:bodyPr>
          <a:lstStyle/>
          <a:p>
            <a:pPr algn="r"/>
            <a:r>
              <a:rPr lang="en-US" sz="3700">
                <a:solidFill>
                  <a:schemeClr val="tx2"/>
                </a:solidFill>
              </a:rPr>
              <a:t>How can weak supervisors control strong models?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1234" y="4375438"/>
            <a:ext cx="5650644" cy="683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Mian Zhong &amp; Milton Lin</a:t>
            </a:r>
          </a:p>
        </p:txBody>
      </p:sp>
      <p:pic>
        <p:nvPicPr>
          <p:cNvPr id="5" name="Picture 2" descr="Pokémon at 25: How 151 fictional species took over the world | CNN">
            <a:extLst>
              <a:ext uri="{FF2B5EF4-FFF2-40B4-BE49-F238E27FC236}">
                <a16:creationId xmlns:a16="http://schemas.microsoft.com/office/drawing/2014/main" id="{D8344E6E-1BCD-1380-D651-79357B204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r="21716" b="-2"/>
          <a:stretch/>
        </p:blipFill>
        <p:spPr bwMode="auto"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10" descr="Venusaur | Pokédex">
            <a:extLst>
              <a:ext uri="{FF2B5EF4-FFF2-40B4-BE49-F238E27FC236}">
                <a16:creationId xmlns:a16="http://schemas.microsoft.com/office/drawing/2014/main" id="{0FEEE203-7039-718F-7497-FC025A23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r="4" b="12819"/>
          <a:stretch/>
        </p:blipFill>
        <p:spPr bwMode="auto"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he Most Terrifying Sci-Fi A.I. Is Also the Chillest">
            <a:extLst>
              <a:ext uri="{FF2B5EF4-FFF2-40B4-BE49-F238E27FC236}">
                <a16:creationId xmlns:a16="http://schemas.microsoft.com/office/drawing/2014/main" id="{A10E7EA1-D3B3-0D3A-28A8-ADA03A26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5863"/>
          <a:stretch/>
        </p:blipFill>
        <p:spPr bwMode="auto">
          <a:xfrm>
            <a:off x="8265584" y="-28169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8C1E-8644-1BEB-2C32-FD3A614B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Finding II: </a:t>
            </a:r>
            <a:r>
              <a:rPr lang="en-US"/>
              <a:t>level of generalization depends on the task.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B258-3BE9-2A6F-ED4F-DBC94D59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457200" indent="-457200"/>
            <a:r>
              <a:rPr lang="en-US">
                <a:ea typeface="+mn-lt"/>
                <a:cs typeface="+mn-lt"/>
              </a:rPr>
              <a:t>Weak-to-strong generalization for reward modeling is </a:t>
            </a:r>
            <a:r>
              <a:rPr lang="en-US" b="1">
                <a:ea typeface="+mn-lt"/>
                <a:cs typeface="+mn-lt"/>
              </a:rPr>
              <a:t>poor</a:t>
            </a:r>
            <a:r>
              <a:rPr lang="en-US">
                <a:ea typeface="+mn-lt"/>
                <a:cs typeface="+mn-lt"/>
              </a:rPr>
              <a:t> compared to NLP. </a:t>
            </a:r>
            <a:br>
              <a:rPr lang="en-US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It typically recovers only about 10% of the performance difference between the weak supervisor and the ground truth performance.</a:t>
            </a:r>
          </a:p>
          <a:p>
            <a:pPr marL="457200" indent="-457200"/>
            <a:endParaRPr lang="en-US" sz="2400"/>
          </a:p>
          <a:p>
            <a:pPr marL="457200" indent="-457200"/>
            <a:r>
              <a:rPr lang="en-US" b="1"/>
              <a:t>Saliency [5.2] </a:t>
            </a:r>
            <a:r>
              <a:rPr lang="en-US"/>
              <a:t>is how well a task's relevant knowledge can be elicited. </a:t>
            </a:r>
            <a:br>
              <a:rPr lang="en-US"/>
            </a:br>
            <a:r>
              <a:rPr lang="en-US" sz="2000"/>
              <a:t>But how to measure it? E.g. Linear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15806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6798-84BC-1B40-2FBB-3C92A34D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on NLP/♟️, Poor on </a:t>
            </a:r>
            <a:br>
              <a:rPr lang="en-US"/>
            </a:br>
            <a:r>
              <a:rPr lang="en-US" sz="2000"/>
              <a:t>[Figure 3]</a:t>
            </a:r>
          </a:p>
        </p:txBody>
      </p: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06642963-1E3E-CC12-E6B6-3483E351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6732860" y="486038"/>
            <a:ext cx="622096" cy="6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012410-2C17-8B31-FE81-E23A78235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2651" y="1108134"/>
            <a:ext cx="8760418" cy="5628953"/>
          </a:xfrm>
        </p:spPr>
      </p:pic>
    </p:spTree>
    <p:extLst>
      <p:ext uri="{BB962C8B-B14F-4D97-AF65-F5344CB8AC3E}">
        <p14:creationId xmlns:p14="http://schemas.microsoft.com/office/powerpoint/2010/main" val="64560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CFAC-FAA3-6F42-C221-FBAEBD3F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Does this explain the case of reward model?  </a:t>
            </a:r>
            <a:r>
              <a:rPr lang="en-US" sz="1800">
                <a:ea typeface="+mj-lt"/>
                <a:cs typeface="+mj-lt"/>
              </a:rPr>
              <a:t>Applying generative fine-tuning to reward modeling tasks improves weak-to-strong generalization, particularly when combined with early stopping.[5.2.2] </a:t>
            </a:r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B1FBB-9760-2DF6-AB3F-17502643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49" y="1690688"/>
            <a:ext cx="96539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6221-0F8B-48E6-0CFB-9AF11848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Finding III: </a:t>
            </a:r>
            <a:r>
              <a:rPr lang="en-US"/>
              <a:t>various methods can significantly improve the results.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2A70-341D-EF78-EE41-55CADCBF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r>
              <a:rPr lang="en-US" sz="2800"/>
              <a:t>Auxiliary confidence loss : Strong models trust its own when disagreement occurs</a:t>
            </a:r>
            <a:br>
              <a:rPr lang="en-US" sz="2800"/>
            </a:br>
            <a:br>
              <a:rPr lang="en-US" sz="2800"/>
            </a:br>
            <a:endParaRPr lang="en-US" sz="2800"/>
          </a:p>
          <a:p>
            <a:pPr marL="800100" lvl="1" indent="-342900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Bootstrapping: Not helpful for NLP/RM</a:t>
            </a: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800">
                <a:solidFill>
                  <a:srgbClr val="000000"/>
                </a:solidFill>
              </a:rPr>
              <a:t>Early</a:t>
            </a:r>
            <a:r>
              <a:rPr lang="en-US" sz="2800"/>
              <a:t> stopping and size (next two slides)</a:t>
            </a:r>
          </a:p>
        </p:txBody>
      </p:sp>
    </p:spTree>
    <p:extLst>
      <p:ext uri="{BB962C8B-B14F-4D97-AF65-F5344CB8AC3E}">
        <p14:creationId xmlns:p14="http://schemas.microsoft.com/office/powerpoint/2010/main" val="36746756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8253-F08A-C792-045E-A0EF8BFC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Student-supervisor Agreement </a:t>
            </a:r>
            <a:br>
              <a:rPr lang="en-US">
                <a:ea typeface="+mj-lt"/>
                <a:cs typeface="+mj-lt"/>
              </a:rPr>
            </a:br>
            <a:r>
              <a:rPr lang="en-US" sz="1800">
                <a:ea typeface="+mj-lt"/>
                <a:cs typeface="+mj-lt"/>
              </a:rPr>
              <a:t>High agreement between the strong and weak models "means" the strong model is imitating the weak supervisor’s predictions. [5.1.2 Figure 8]</a:t>
            </a: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A274-F57F-41B2-E85A-68FB44B2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99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As strong models grow larger, they agree </a:t>
            </a:r>
            <a:r>
              <a:rPr lang="en-US" i="1">
                <a:ea typeface="+mn-lt"/>
                <a:cs typeface="+mn-lt"/>
              </a:rPr>
              <a:t>less</a:t>
            </a:r>
            <a:r>
              <a:rPr lang="en-US">
                <a:ea typeface="+mn-lt"/>
                <a:cs typeface="+mn-lt"/>
              </a:rPr>
              <a:t> with the weak supervisor, especially when the supervisor is wrong.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F9739-5CD1-27FE-7769-C972EFC3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91" y="2545670"/>
            <a:ext cx="11749089" cy="3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8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CBC3-C834-CCA3-6243-E79C8F29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could be a failure mode? Imitation  </a:t>
            </a:r>
            <a:br>
              <a:rPr lang="en-US"/>
            </a:br>
            <a:r>
              <a:rPr lang="en-US" sz="1800">
                <a:latin typeface="Aptos"/>
              </a:rPr>
              <a:t>strong model may "overfit" to the weak supervisor’s labels, meaning the strong model might imitate the weak supervisor’s mistakes instead of improving upon them. [5.1]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0B4E-6F09-B8A2-F2C6-2FBA4C1C0AA7}"/>
              </a:ext>
            </a:extLst>
          </p:cNvPr>
          <p:cNvSpPr txBox="1"/>
          <p:nvPr/>
        </p:nvSpPr>
        <p:spPr>
          <a:xfrm>
            <a:off x="1587795" y="5772395"/>
            <a:ext cx="93826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[Figure 7] shows how performance (test accuracy) changes over the course of training (measured in fractions of an epoch). </a:t>
            </a:r>
            <a:r>
              <a:rPr lang="en-US">
                <a:ea typeface="+mn-lt"/>
                <a:cs typeface="+mn-lt"/>
              </a:rPr>
              <a:t>Stopping training before overfitting occurs can improve performance.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BD382-D01A-B065-94AE-14A7D8DD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8" y="1740653"/>
            <a:ext cx="10962713" cy="40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FA50-6F75-6F75-EF38-86F0B316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Relating back to the Alignment problem – limitations of 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1846-D76C-F5F1-FF93-FF24016D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setup cannot fully capture the same type of errors in </a:t>
            </a:r>
            <a:r>
              <a:rPr lang="en-US" err="1"/>
              <a:t>superalignment</a:t>
            </a:r>
            <a:endParaRPr lang="en-US"/>
          </a:p>
          <a:p>
            <a:r>
              <a:rPr lang="en-US"/>
              <a:t>Latent knowledge in </a:t>
            </a:r>
            <a:r>
              <a:rPr lang="en-US" err="1"/>
              <a:t>superalignment</a:t>
            </a:r>
            <a:endParaRPr lang="en-US"/>
          </a:p>
          <a:p>
            <a:pPr lvl="1"/>
            <a:r>
              <a:rPr lang="en-US"/>
              <a:t>Our pretraining leakage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overly optimistic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410872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5B5A-D249-3ED1-BCA6-932EDBC5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05ED-98E2-0E38-C4B3-F4BFDEEDD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Weak judge </a:t>
            </a:r>
            <a:r>
              <a:rPr lang="en-US" err="1"/>
              <a:t>v.s</a:t>
            </a:r>
            <a:r>
              <a:rPr lang="en-US"/>
              <a:t>. 2 strong debaters</a:t>
            </a:r>
          </a:p>
          <a:p>
            <a:r>
              <a:rPr lang="en-US"/>
              <a:t>Improve the weak supervisor</a:t>
            </a:r>
          </a:p>
          <a:p>
            <a:pPr lvl="1"/>
            <a:r>
              <a:rPr lang="en-US"/>
              <a:t>Can a non-clinician elicit only appropriate medical advice with LLM? 🥪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6A93-9734-D76D-0E9F-AF320A3D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problems to weak-to-strong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5AFE-AA85-D71B-6CDA-AC10C0B0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Analogous setups:</a:t>
            </a:r>
            <a:br>
              <a:rPr lang="en-US"/>
            </a:br>
            <a:r>
              <a:rPr lang="en-US" sz="1800"/>
              <a:t>Bridging the gap between simpler tasks and complex reasoning task. </a:t>
            </a:r>
          </a:p>
          <a:p>
            <a:r>
              <a:rPr lang="en-US"/>
              <a:t>Scalable methods</a:t>
            </a:r>
          </a:p>
          <a:p>
            <a:r>
              <a:rPr lang="en-US"/>
              <a:t>Strong scientific understanding:</a:t>
            </a:r>
          </a:p>
          <a:p>
            <a:pPr marL="0" indent="0">
              <a:buNone/>
            </a:pPr>
            <a:r>
              <a:rPr lang="en-US" sz="1800"/>
              <a:t>     Can we reliably estimate generalization error at test time without any labels? For example, can we     measure the degree of weak-to-strong </a:t>
            </a:r>
            <a:r>
              <a:rPr lang="en-US" sz="1800" err="1"/>
              <a:t>underspecification</a:t>
            </a:r>
            <a:r>
              <a:rPr lang="en-US" sz="1800"/>
              <a:t> (Lee et al., 2022b)?</a:t>
            </a:r>
          </a:p>
        </p:txBody>
      </p:sp>
    </p:spTree>
    <p:extLst>
      <p:ext uri="{BB962C8B-B14F-4D97-AF65-F5344CB8AC3E}">
        <p14:creationId xmlns:p14="http://schemas.microsoft.com/office/powerpoint/2010/main" val="413080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3FF1-9C37-F4C0-FE4D-9E0A8C72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Talk </a:t>
            </a:r>
            <a:br>
              <a:rPr lang="en-US"/>
            </a:br>
            <a:r>
              <a:rPr lang="en-US" sz="1800"/>
              <a:t>For preparation purpose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D3AE-EDE7-45E6-5CC0-D2A93F37F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Motivation</a:t>
            </a:r>
          </a:p>
          <a:p>
            <a:r>
              <a:rPr lang="en-US"/>
              <a:t>Methodology + Tasks evaluated + Metric: PGR</a:t>
            </a:r>
          </a:p>
          <a:p>
            <a:r>
              <a:rPr lang="en-US"/>
              <a:t>Findings </a:t>
            </a:r>
            <a:br>
              <a:rPr lang="en-US"/>
            </a:br>
            <a:r>
              <a:rPr lang="en-US"/>
              <a:t>- I: weak to strong generalization exists</a:t>
            </a:r>
            <a:br>
              <a:rPr lang="en-US"/>
            </a:br>
            <a:r>
              <a:rPr lang="en-US"/>
              <a:t>- II: task dependence </a:t>
            </a:r>
            <a:br>
              <a:rPr lang="en-US"/>
            </a:br>
            <a:r>
              <a:rPr lang="en-US"/>
              <a:t>- III: improvements can be made </a:t>
            </a:r>
          </a:p>
        </p:txBody>
      </p:sp>
    </p:spTree>
    <p:extLst>
      <p:ext uri="{BB962C8B-B14F-4D97-AF65-F5344CB8AC3E}">
        <p14:creationId xmlns:p14="http://schemas.microsoft.com/office/powerpoint/2010/main" val="411798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robots standing in different poses&#10;&#10;Description automatically generated">
            <a:extLst>
              <a:ext uri="{FF2B5EF4-FFF2-40B4-BE49-F238E27FC236}">
                <a16:creationId xmlns:a16="http://schemas.microsoft.com/office/drawing/2014/main" id="{FBEBA865-9005-B26C-3301-00404B7A6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1925161" y="2547946"/>
            <a:ext cx="8341677" cy="4692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B517D-EB2F-9426-A709-F1774B2B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from 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1F27-B414-81C7-B0EA-70A0A8B0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6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ea typeface="+mn-lt"/>
                <a:cs typeface="+mn-lt"/>
              </a:rPr>
              <a:t>Superalignment</a:t>
            </a:r>
            <a:br>
              <a:rPr lang="en-US" b="1">
                <a:ea typeface="+mn-lt"/>
                <a:cs typeface="+mn-lt"/>
              </a:rPr>
            </a:b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The challenge of weak human supervision for complex AI behavior.</a:t>
            </a:r>
          </a:p>
          <a:p>
            <a:r>
              <a:rPr lang="en-US" b="1"/>
              <a:t>Can we use weak models to elicit strong model abilities?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786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9151-D099-8F30-FDF2-337E1AC9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993-D595-CA62-61EF-E348E878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>
                <a:ea typeface="+mn-lt"/>
                <a:cs typeface="+mn-lt"/>
              </a:rPr>
              <a:t>Create a weak supervisor</a:t>
            </a:r>
            <a:br>
              <a:rPr lang="en-US" b="1">
                <a:ea typeface="+mn-lt"/>
                <a:cs typeface="+mn-lt"/>
              </a:rPr>
            </a:b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Small pretrained models (e.g., GPT-2) are fine-tuned on ground truth labels to generate weak supervision for the task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b="1"/>
              <a:t>Train</a:t>
            </a:r>
            <a:r>
              <a:rPr lang="en-US"/>
              <a:t> </a:t>
            </a:r>
            <a:r>
              <a:rPr lang="en-US" b="1"/>
              <a:t>strong models with</a:t>
            </a:r>
            <a:r>
              <a:rPr lang="en-US"/>
              <a:t> </a:t>
            </a:r>
            <a:r>
              <a:rPr lang="en-US" b="1"/>
              <a:t>weak supervision</a:t>
            </a:r>
            <a:br>
              <a:rPr lang="en-US"/>
            </a:b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Strong models (e.g., GPT-4) are fine-tuned using the weak labels from the supervisor in (1). In (3) we evaluate the generalization ability of the strong model, defined as </a:t>
            </a: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weak-to-strong performance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.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b="1"/>
              <a:t>Compare with Strong Ceiling Performance</a:t>
            </a:r>
            <a:br>
              <a:rPr lang="en-US" b="1"/>
            </a:b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As a baseline, the strong models are also trained using ground truth labels to establish the </a:t>
            </a: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strong ceiling performance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. The difference in performance between weak and strong supervision is measured using </a:t>
            </a:r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Performance Gap Recovered (PGR)</a:t>
            </a: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.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Pokémon at 25: How 151 fictional species took over the world | CNN">
            <a:extLst>
              <a:ext uri="{FF2B5EF4-FFF2-40B4-BE49-F238E27FC236}">
                <a16:creationId xmlns:a16="http://schemas.microsoft.com/office/drawing/2014/main" id="{89554121-1C69-2CD6-7829-774A10078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r="27709"/>
          <a:stretch/>
        </p:blipFill>
        <p:spPr bwMode="auto">
          <a:xfrm>
            <a:off x="5939591" y="1084669"/>
            <a:ext cx="904657" cy="11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lbasaur | Pokédex">
            <a:extLst>
              <a:ext uri="{FF2B5EF4-FFF2-40B4-BE49-F238E27FC236}">
                <a16:creationId xmlns:a16="http://schemas.microsoft.com/office/drawing/2014/main" id="{DA359BC8-6617-7BC4-6036-B792157A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80" y="2473693"/>
            <a:ext cx="785576" cy="7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enusaur | Pokédex">
            <a:extLst>
              <a:ext uri="{FF2B5EF4-FFF2-40B4-BE49-F238E27FC236}">
                <a16:creationId xmlns:a16="http://schemas.microsoft.com/office/drawing/2014/main" id="{450A6842-7A6D-138F-91C9-8316E29C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79" y="4641222"/>
            <a:ext cx="1381233" cy="13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618C8-F0D1-C3CF-597E-991E31F3E153}"/>
              </a:ext>
            </a:extLst>
          </p:cNvPr>
          <p:cNvSpPr txBox="1"/>
          <p:nvPr/>
        </p:nvSpPr>
        <p:spPr>
          <a:xfrm>
            <a:off x="196453" y="8425827"/>
            <a:ext cx="674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FT GPT-2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9ED14-B974-C3A0-3613-A661884E1709}"/>
              </a:ext>
            </a:extLst>
          </p:cNvPr>
          <p:cNvSpPr txBox="1"/>
          <p:nvPr/>
        </p:nvSpPr>
        <p:spPr>
          <a:xfrm>
            <a:off x="7918430" y="8610493"/>
            <a:ext cx="674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FT GPT-4</a:t>
            </a:r>
            <a:endParaRPr lang="en-US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29918CB4-E7D5-D4E4-D327-FCAA7EF9722E}"/>
              </a:ext>
            </a:extLst>
          </p:cNvPr>
          <p:cNvSpPr/>
          <p:nvPr/>
        </p:nvSpPr>
        <p:spPr>
          <a:xfrm>
            <a:off x="3592806" y="8460780"/>
            <a:ext cx="1931273" cy="929198"/>
          </a:xfrm>
          <a:prstGeom prst="cloudCallout">
            <a:avLst>
              <a:gd name="adj1" fmla="val -89736"/>
              <a:gd name="adj2" fmla="val -628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831EAD-63BA-3E55-5E18-FD8CEFE80548}"/>
              </a:ext>
            </a:extLst>
          </p:cNvPr>
          <p:cNvSpPr/>
          <p:nvPr/>
        </p:nvSpPr>
        <p:spPr>
          <a:xfrm>
            <a:off x="3438720" y="8385520"/>
            <a:ext cx="979807" cy="2842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positive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DEFF11-718B-31EA-A663-08CF5DCF7E13}"/>
              </a:ext>
            </a:extLst>
          </p:cNvPr>
          <p:cNvSpPr/>
          <p:nvPr/>
        </p:nvSpPr>
        <p:spPr>
          <a:xfrm>
            <a:off x="4051068" y="8784630"/>
            <a:ext cx="979807" cy="2842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927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30E7327-2CDC-1DB4-FD78-8B0117A7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48" y="717525"/>
            <a:ext cx="10184548" cy="1555412"/>
          </a:xfrm>
        </p:spPr>
        <p:txBody>
          <a:bodyPr anchor="ctr">
            <a:normAutofit fontScale="90000"/>
          </a:bodyPr>
          <a:lstStyle/>
          <a:p>
            <a:r>
              <a:rPr lang="en-US" sz="4900"/>
              <a:t>Performance Gap Recovered (PGR)</a:t>
            </a:r>
            <a:br>
              <a:rPr lang="en-US" sz="4900"/>
            </a:br>
            <a:r>
              <a:rPr lang="en-US" sz="1800">
                <a:latin typeface="Aptos"/>
              </a:rPr>
              <a:t>PGR quantifies </a:t>
            </a:r>
            <a:r>
              <a:rPr lang="en-US" sz="1800" b="1">
                <a:latin typeface="Aptos"/>
              </a:rPr>
              <a:t>how much of the gap between weak performance and strong performance is bridged by training on weak labels.</a:t>
            </a:r>
            <a:r>
              <a:rPr lang="en-US" sz="1800">
                <a:latin typeface="Aptos"/>
              </a:rPr>
              <a:t> </a:t>
            </a:r>
            <a:br>
              <a:rPr lang="en-US" sz="800"/>
            </a:br>
            <a:br>
              <a:rPr lang="en-US" sz="1800"/>
            </a:br>
            <a:endParaRPr lang="en-US" sz="4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3B6FB-206D-2383-EF0C-6B12486C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48" y="1711591"/>
            <a:ext cx="10917936" cy="3908366"/>
          </a:xfrm>
          <a:prstGeom prst="rect">
            <a:avLst/>
          </a:prstGeom>
        </p:spPr>
      </p:pic>
      <p:pic>
        <p:nvPicPr>
          <p:cNvPr id="3074" name="Picture 2" descr="Pokémon at 25: How 151 fictional species took over the world | CNN">
            <a:extLst>
              <a:ext uri="{FF2B5EF4-FFF2-40B4-BE49-F238E27FC236}">
                <a16:creationId xmlns:a16="http://schemas.microsoft.com/office/drawing/2014/main" id="{60885AFA-84E4-C8DA-ADC3-14147672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r="27709"/>
          <a:stretch/>
        </p:blipFill>
        <p:spPr bwMode="auto">
          <a:xfrm>
            <a:off x="3058541" y="5282298"/>
            <a:ext cx="772230" cy="9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lbasaur | Pokédex">
            <a:extLst>
              <a:ext uri="{FF2B5EF4-FFF2-40B4-BE49-F238E27FC236}">
                <a16:creationId xmlns:a16="http://schemas.microsoft.com/office/drawing/2014/main" id="{5DCC33B1-D729-251E-C333-E0E998E5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0" y="5258353"/>
            <a:ext cx="982575" cy="9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enusaur | Pokédex">
            <a:extLst>
              <a:ext uri="{FF2B5EF4-FFF2-40B4-BE49-F238E27FC236}">
                <a16:creationId xmlns:a16="http://schemas.microsoft.com/office/drawing/2014/main" id="{6240E70E-8FD4-A0BE-3935-C70796E6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28" y="5258353"/>
            <a:ext cx="1150712" cy="115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3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43FC-41D1-9589-6B3B-6B088FCA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Understanding PGR</a:t>
            </a:r>
            <a:br>
              <a:rPr lang="en-US"/>
            </a:b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4844F-D6C1-455E-38AE-451D85F1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If PGR = 1: </a:t>
            </a:r>
            <a:br>
              <a:rPr lang="en-US">
                <a:ea typeface="+mn-lt"/>
                <a:cs typeface="+mn-lt"/>
              </a:rPr>
            </a:br>
            <a:r>
              <a:rPr lang="en-US" sz="1800">
                <a:ea typeface="+mn-lt"/>
                <a:cs typeface="+mn-lt"/>
              </a:rPr>
              <a:t>The strong model performs as well as it would with ground truth supervision, achieving the </a:t>
            </a:r>
            <a:r>
              <a:rPr lang="en-US" sz="1800" i="1">
                <a:ea typeface="+mn-lt"/>
                <a:cs typeface="+mn-lt"/>
              </a:rPr>
              <a:t>strong ceiling performance</a:t>
            </a:r>
            <a:r>
              <a:rPr lang="en-US" sz="18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If PGR = 0:</a:t>
            </a:r>
            <a:br>
              <a:rPr lang="en-US">
                <a:ea typeface="+mn-lt"/>
                <a:cs typeface="+mn-lt"/>
              </a:rPr>
            </a:br>
            <a:r>
              <a:rPr lang="en-US" sz="1800">
                <a:ea typeface="+mn-lt"/>
                <a:cs typeface="+mn-lt"/>
              </a:rPr>
              <a:t>The strong model does no better than the weak supervisor</a:t>
            </a:r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Intermediate values (0 &lt; PGR &lt; 1):</a:t>
            </a:r>
            <a:br>
              <a:rPr lang="en-US">
                <a:ea typeface="+mn-lt"/>
                <a:cs typeface="+mn-lt"/>
              </a:rPr>
            </a:br>
            <a:r>
              <a:rPr lang="en-US" sz="1800">
                <a:ea typeface="+mn-lt"/>
                <a:cs typeface="+mn-lt"/>
              </a:rPr>
              <a:t>Represent partial recovery, where the strong model generalizes beyond the weak labels but does not reach its full potential. </a:t>
            </a:r>
            <a:r>
              <a:rPr lang="en-US" sz="1800">
                <a:solidFill>
                  <a:schemeClr val="accent3"/>
                </a:solidFill>
                <a:ea typeface="+mn-lt"/>
                <a:cs typeface="+mn-lt"/>
              </a:rPr>
              <a:t>A higher PGR means that weak-to-strong generalization is more successful.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9EAB36-3D96-0D5A-389F-47F2C94B0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448"/>
          <a:stretch/>
        </p:blipFill>
        <p:spPr>
          <a:xfrm>
            <a:off x="6479178" y="313949"/>
            <a:ext cx="5346288" cy="10248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975DB-F125-A53A-1244-6F45E1A4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30" t="9392" r="14398" b="56057"/>
          <a:stretch/>
        </p:blipFill>
        <p:spPr>
          <a:xfrm>
            <a:off x="5512526" y="195827"/>
            <a:ext cx="758274" cy="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9F71-B00D-CC8F-2212-5ED7AD18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11718"/>
            <a:ext cx="5295015" cy="1003713"/>
          </a:xfrm>
        </p:spPr>
        <p:txBody>
          <a:bodyPr anchor="b">
            <a:normAutofit/>
          </a:bodyPr>
          <a:lstStyle/>
          <a:p>
            <a:r>
              <a:rPr lang="en-US"/>
              <a:t>Evaluation tasks</a:t>
            </a:r>
          </a:p>
        </p:txBody>
      </p:sp>
      <p:sp>
        <p:nvSpPr>
          <p:cNvPr id="1045" name="Content Placeholder 1031">
            <a:extLst>
              <a:ext uri="{FF2B5EF4-FFF2-40B4-BE49-F238E27FC236}">
                <a16:creationId xmlns:a16="http://schemas.microsoft.com/office/drawing/2014/main" id="{BB7FDECF-EA65-BF51-B105-E6837589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26432"/>
            <a:ext cx="5295015" cy="3268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NLP Binary Classification</a:t>
            </a:r>
          </a:p>
          <a:p>
            <a:r>
              <a:rPr lang="en-US" sz="2200"/>
              <a:t>Reward Modeling</a:t>
            </a:r>
          </a:p>
          <a:p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Chess</a:t>
            </a:r>
          </a:p>
          <a:p>
            <a:endParaRPr lang="en-US" sz="22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3B4FD-5628-D71C-5092-712DB69E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1" y="4456176"/>
            <a:ext cx="2087613" cy="2011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24168-CDAE-2482-B5BB-6DED142E7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64" y="311718"/>
            <a:ext cx="5671689" cy="4140332"/>
          </a:xfrm>
          <a:prstGeom prst="rect">
            <a:avLst/>
          </a:prstGeom>
        </p:spPr>
      </p:pic>
      <p:pic>
        <p:nvPicPr>
          <p:cNvPr id="8" name="Picture 2" descr=":glare-think:">
            <a:extLst>
              <a:ext uri="{FF2B5EF4-FFF2-40B4-BE49-F238E27FC236}">
                <a16:creationId xmlns:a16="http://schemas.microsoft.com/office/drawing/2014/main" id="{E619EB66-8DF0-CE05-0309-E049FC2B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691208"/>
            <a:ext cx="411162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preference model - RLHF models">
            <a:extLst>
              <a:ext uri="{FF2B5EF4-FFF2-40B4-BE49-F238E27FC236}">
                <a16:creationId xmlns:a16="http://schemas.microsoft.com/office/drawing/2014/main" id="{0AE2BB94-C9B8-C0E9-55AF-2CDEDA648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8"/>
          <a:stretch/>
        </p:blipFill>
        <p:spPr bwMode="auto">
          <a:xfrm>
            <a:off x="5099811" y="4761152"/>
            <a:ext cx="6479541" cy="17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0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56AF-AFB2-0C36-44A1-D6BC03D7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3"/>
                </a:solidFill>
              </a:rPr>
              <a:t>Finding I: </a:t>
            </a:r>
            <a:r>
              <a:rPr lang="en-US">
                <a:ea typeface="+mj-lt"/>
                <a:cs typeface="+mj-lt"/>
              </a:rPr>
              <a:t>strong models consistently outperform their weak supervisors across tasks.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7168F-F4AC-02C2-EA29-5C60A12916F3}"/>
              </a:ext>
            </a:extLst>
          </p:cNvPr>
          <p:cNvSpPr txBox="1"/>
          <p:nvPr/>
        </p:nvSpPr>
        <p:spPr>
          <a:xfrm>
            <a:off x="1936307" y="5147927"/>
            <a:ext cx="83193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[Figure 2] In NLP tasks, fine-tuning GPT-4 on GPT-2-level labels recovers about 50% of the performance gap between the two models. </a:t>
            </a: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In contrast, reward modeling tasks exhibit poor generalization with a much lower PGR, even with increasing compute.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2CEBB-22CE-6BE3-81AD-03EC6D9C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54" y="1597945"/>
            <a:ext cx="9898490" cy="35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C6F2-D99F-E608-0027-6504622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17" y="174625"/>
            <a:ext cx="10515600" cy="1325563"/>
          </a:xfrm>
        </p:spPr>
        <p:txBody>
          <a:bodyPr/>
          <a:lstStyle/>
          <a:p>
            <a:r>
              <a:rPr lang="en-US"/>
              <a:t>Why is weak-to-strong possible? Conjecture: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A02E-9415-AFEB-82ED-0B207B6E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8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Latent Knowledge and Pretraining:</a:t>
            </a:r>
            <a:r>
              <a:rPr lang="en-US" b="1"/>
              <a:t> </a:t>
            </a:r>
            <a:br>
              <a:rPr lang="en-US"/>
            </a:br>
            <a:r>
              <a:rPr lang="en-US" sz="2400">
                <a:ea typeface="+mn-lt"/>
                <a:cs typeface="+mn-lt"/>
              </a:rPr>
              <a:t>strong models leverage their pretraining knowledge to perform tasks. Weak labels serve as a signal to elicit this latent knowledge.</a:t>
            </a:r>
          </a:p>
          <a:p>
            <a:r>
              <a:rPr lang="en-US" b="1">
                <a:ea typeface="+mn-lt"/>
                <a:cs typeface="+mn-lt"/>
              </a:rPr>
              <a:t>Same phenomena can be seen in prompting: </a:t>
            </a:r>
            <a:r>
              <a:rPr lang="en-US" sz="1800" b="1">
                <a:ea typeface="+mn-lt"/>
                <a:cs typeface="+mn-lt"/>
              </a:rPr>
              <a:t>[5.2.1, figure 7]</a:t>
            </a:r>
            <a:endParaRPr lang="en-US" sz="1800">
              <a:ea typeface="+mn-lt"/>
              <a:cs typeface="+mn-lt"/>
            </a:endParaRPr>
          </a:p>
          <a:p>
            <a:br>
              <a:rPr lang="en-US"/>
            </a:br>
            <a:endParaRPr lang="en-US" sz="1800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9CC02-D737-0CD4-EF6D-1E34CDD6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3" y="2945670"/>
            <a:ext cx="11322233" cy="39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宽屏</PresentationFormat>
  <Slides>18</Slides>
  <Notes>8</Notes>
  <HiddenSlides>2</Hidden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How can weak supervisors control strong models?</vt:lpstr>
      <vt:lpstr>Outline of Talk  For preparation purpose</vt:lpstr>
      <vt:lpstr>Motivation from authors</vt:lpstr>
      <vt:lpstr>Methodology</vt:lpstr>
      <vt:lpstr>Performance Gap Recovered (PGR) PGR quantifies how much of the gap between weak performance and strong performance is bridged by training on weak labels.   </vt:lpstr>
      <vt:lpstr>Understanding PGR </vt:lpstr>
      <vt:lpstr>Evaluation tasks</vt:lpstr>
      <vt:lpstr>Finding I: strong models consistently outperform their weak supervisors across tasks.</vt:lpstr>
      <vt:lpstr>Why is weak-to-strong possible? Conjecture:  </vt:lpstr>
      <vt:lpstr>Finding II: level of generalization depends on the task. </vt:lpstr>
      <vt:lpstr>Good on NLP/♟️, Poor on  [Figure 3]</vt:lpstr>
      <vt:lpstr>Does this explain the case of reward model?  Applying generative fine-tuning to reward modeling tasks improves weak-to-strong generalization, particularly when combined with early stopping.[5.2.2] </vt:lpstr>
      <vt:lpstr>Finding III: various methods can significantly improve the results. </vt:lpstr>
      <vt:lpstr>Student-supervisor Agreement  High agreement between the strong and weak models "means" the strong model is imitating the weak supervisor’s predictions. [5.1.2 Figure 8]</vt:lpstr>
      <vt:lpstr>What could be a failure mode? Imitation   strong model may "overfit" to the weak supervisor’s labels, meaning the strong model might imitate the weak supervisor’s mistakes instead of improving upon them. [5.1]</vt:lpstr>
      <vt:lpstr>Relating back to the Alignment problem – limitations of the approach</vt:lpstr>
      <vt:lpstr>Other works</vt:lpstr>
      <vt:lpstr>Open problems to weak-to-strong generalization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2024-09-17T01:20:31Z</dcterms:created>
  <dcterms:modified xsi:type="dcterms:W3CDTF">2024-09-24T13:03:12Z</dcterms:modified>
</cp:coreProperties>
</file>