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Tahoma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Tahoma-bold.fntdata"/><Relationship Id="rId30" Type="http://schemas.openxmlformats.org/officeDocument/2006/relationships/font" Target="fonts/Tahoma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0423a81cdb_1_1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30423a81cdb_1_1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0423a81cdb_1_2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30423a81cdb_1_2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0423a81cdb_1_2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30423a81cdb_1_2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0423a81cdb_1_2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30423a81cdb_1_2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0423a81cdb_1_2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30423a81cdb_1_2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0423a81cdb_1_2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30423a81cdb_1_2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0423a81cdb_1_29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30423a81cdb_1_2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0423a81cdb_1_30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30423a81cdb_1_3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0423a81cdb_1_30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30423a81cdb_1_3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0423a81cdb_1_3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30423a81cdb_1_3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0423a81cdb_1_3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30423a81cdb_1_3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0423a81cdb_1_1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30423a81cdb_1_1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0423a81cdb_1_3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30423a81cdb_1_3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0423a81cdb_1_3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g30423a81cdb_1_3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059b633dc4_2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g3059b633dc4_2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0423a81cdb_1_3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30423a81cdb_1_3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0423a81cdb_1_1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30423a81cdb_1_1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059b633dc4_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059b633dc4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0423a81cdb_1_1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30423a81cdb_1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0423a81cdb_1_20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30423a81cdb_1_2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059b633dc4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059b633dc4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0423a81cdb_1_20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30423a81cdb_1_2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0423a81cdb_1_2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30423a81cdb_1_2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Relationship Id="rId3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Full Blue" showMasterSp="0">
  <p:cSld name="Title Slide - Full Blu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600075" y="1685926"/>
            <a:ext cx="788670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Tahoma"/>
              <a:buNone/>
              <a:defRPr sz="3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600075" y="3114675"/>
            <a:ext cx="7896225" cy="85610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7062236" y="4686300"/>
            <a:ext cx="1434064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142876" y="4686300"/>
            <a:ext cx="5968313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639175" y="4686301"/>
            <a:ext cx="361950" cy="2174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600075" y="4121944"/>
            <a:ext cx="7886700" cy="4500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Johns Hopkins University logo in white. The logo is comprised of the University shield aligned to the left including artistic iconography to represent a book, globe and angled pattern of the Maryland state flag. The words &quot;Johns Hopkins University&quot; are aligned to the right of the shield in a traditional serif font." id="67" name="Google Shape;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423" y="268763"/>
            <a:ext cx="2545771" cy="1058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ohns Hopkins University logo in white. The logo is comprised of the University shield aligned to the left including artistic iconography to represent a book, globe and angled pattern of the Maryland state flag. The words &quot;Johns Hopkins University&quot; are aligned to the right of the shield in a traditional serif font." id="68" name="Google Shape;6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423" y="268763"/>
            <a:ext cx="2545771" cy="105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607671" y="153365"/>
            <a:ext cx="7888629" cy="68001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  <a:defRPr sz="1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607671" y="965401"/>
            <a:ext cx="7879104" cy="310599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400"/>
              <a:buChar char="•"/>
              <a:defRPr>
                <a:solidFill>
                  <a:srgbClr val="1A1A1A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200"/>
              <a:buChar char="•"/>
              <a:defRPr>
                <a:solidFill>
                  <a:srgbClr val="1A1A1A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100"/>
              <a:buChar char="•"/>
              <a:defRPr>
                <a:solidFill>
                  <a:srgbClr val="1A1A1A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100"/>
              <a:buChar char="•"/>
              <a:defRPr>
                <a:solidFill>
                  <a:srgbClr val="1A1A1A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0" type="dt"/>
          </p:nvPr>
        </p:nvSpPr>
        <p:spPr>
          <a:xfrm>
            <a:off x="7062236" y="4686300"/>
            <a:ext cx="1434064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1" type="ftr"/>
          </p:nvPr>
        </p:nvSpPr>
        <p:spPr>
          <a:xfrm>
            <a:off x="142876" y="4686300"/>
            <a:ext cx="5968313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639175" y="4686301"/>
            <a:ext cx="361950" cy="2174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31684"/>
            <a:ext cx="6291470" cy="488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Half Blue" showMasterSp="0">
  <p:cSld name="Title Slide - Half Blu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ctrTitle"/>
          </p:nvPr>
        </p:nvSpPr>
        <p:spPr>
          <a:xfrm>
            <a:off x="600075" y="1685926"/>
            <a:ext cx="788670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ahoma"/>
              <a:buNone/>
              <a:defRPr sz="3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" type="subTitle"/>
          </p:nvPr>
        </p:nvSpPr>
        <p:spPr>
          <a:xfrm>
            <a:off x="600075" y="3114675"/>
            <a:ext cx="7896225" cy="85610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9" name="Google Shape;79;p16"/>
          <p:cNvSpPr txBox="1"/>
          <p:nvPr>
            <p:ph idx="10" type="dt"/>
          </p:nvPr>
        </p:nvSpPr>
        <p:spPr>
          <a:xfrm>
            <a:off x="7062236" y="4686300"/>
            <a:ext cx="1434064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1" type="ftr"/>
          </p:nvPr>
        </p:nvSpPr>
        <p:spPr>
          <a:xfrm>
            <a:off x="142876" y="4686300"/>
            <a:ext cx="5968313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639175" y="4686301"/>
            <a:ext cx="361950" cy="2174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6"/>
          <p:cNvSpPr txBox="1"/>
          <p:nvPr>
            <p:ph idx="2" type="body"/>
          </p:nvPr>
        </p:nvSpPr>
        <p:spPr>
          <a:xfrm>
            <a:off x="600075" y="4121944"/>
            <a:ext cx="7886700" cy="4500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Johns Hopkins University logo in white. The logo is comprised of the University shield aligned to the left including artistic iconography to represent a book, globe and angled pattern of the Maryland state flag. The words &quot;Johns Hopkins University&quot; are aligned to the right of the shield in a traditional serif font." id="83" name="Google Shape;8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423" y="268763"/>
            <a:ext cx="2545771" cy="1058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ohns Hopkins University logo in white. The logo is comprised of the University shield aligned to the left including artistic iconography to represent a book, globe and angled pattern of the Maryland state flag. The words &quot;Johns Hopkins University&quot; are aligned to the right of the shield in a traditional serif font." id="84" name="Google Shape;8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423" y="268763"/>
            <a:ext cx="2545771" cy="105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- Two Column" showMasterSp="0">
  <p:cSld name="Title and Content- Two Colum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607671" y="153365"/>
            <a:ext cx="7888629" cy="68001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  <a:defRPr sz="1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607671" y="965401"/>
            <a:ext cx="3907179" cy="310599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400"/>
              <a:buChar char="•"/>
              <a:defRPr>
                <a:solidFill>
                  <a:srgbClr val="1A1A1A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200"/>
              <a:buChar char="•"/>
              <a:defRPr>
                <a:solidFill>
                  <a:srgbClr val="1A1A1A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100"/>
              <a:buChar char="•"/>
              <a:defRPr>
                <a:solidFill>
                  <a:srgbClr val="1A1A1A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100"/>
              <a:buChar char="•"/>
              <a:defRPr>
                <a:solidFill>
                  <a:srgbClr val="1A1A1A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2" type="body"/>
          </p:nvPr>
        </p:nvSpPr>
        <p:spPr>
          <a:xfrm>
            <a:off x="4629150" y="965401"/>
            <a:ext cx="3867150" cy="310599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400"/>
              <a:buChar char="•"/>
              <a:defRPr>
                <a:solidFill>
                  <a:srgbClr val="1A1A1A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200"/>
              <a:buChar char="•"/>
              <a:defRPr>
                <a:solidFill>
                  <a:srgbClr val="1A1A1A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100"/>
              <a:buChar char="•"/>
              <a:defRPr>
                <a:solidFill>
                  <a:srgbClr val="1A1A1A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100"/>
              <a:buChar char="•"/>
              <a:defRPr>
                <a:solidFill>
                  <a:srgbClr val="1A1A1A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0" type="dt"/>
          </p:nvPr>
        </p:nvSpPr>
        <p:spPr>
          <a:xfrm>
            <a:off x="7062236" y="4686300"/>
            <a:ext cx="1434064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1" type="ftr"/>
          </p:nvPr>
        </p:nvSpPr>
        <p:spPr>
          <a:xfrm>
            <a:off x="142876" y="4686300"/>
            <a:ext cx="5968313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8639175" y="4686301"/>
            <a:ext cx="361950" cy="2174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68856"/>
            <a:ext cx="5829300" cy="45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Two Column with Headers" showMasterSp="0">
  <p:cSld name="Title and Content - Two Column with Header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607671" y="153365"/>
            <a:ext cx="7888629" cy="68001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  <a:defRPr sz="1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607671" y="1451311"/>
            <a:ext cx="3860744" cy="262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A1A1A"/>
              </a:buClr>
              <a:buSzPts val="1400"/>
              <a:buChar char="•"/>
              <a:defRPr sz="1400">
                <a:solidFill>
                  <a:srgbClr val="1A1A1A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400"/>
              <a:buChar char="•"/>
              <a:defRPr>
                <a:solidFill>
                  <a:srgbClr val="1A1A1A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200"/>
              <a:buChar char="•"/>
              <a:defRPr>
                <a:solidFill>
                  <a:srgbClr val="1A1A1A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100"/>
              <a:buChar char="•"/>
              <a:defRPr>
                <a:solidFill>
                  <a:srgbClr val="1A1A1A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100"/>
              <a:buChar char="•"/>
              <a:defRPr>
                <a:solidFill>
                  <a:srgbClr val="1A1A1A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2" type="body"/>
          </p:nvPr>
        </p:nvSpPr>
        <p:spPr>
          <a:xfrm>
            <a:off x="4599384" y="1451311"/>
            <a:ext cx="3896916" cy="262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A1A1A"/>
              </a:buClr>
              <a:buSzPts val="1400"/>
              <a:buChar char="•"/>
              <a:defRPr sz="1400">
                <a:solidFill>
                  <a:srgbClr val="1A1A1A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400"/>
              <a:buChar char="•"/>
              <a:defRPr>
                <a:solidFill>
                  <a:srgbClr val="1A1A1A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200"/>
              <a:buChar char="•"/>
              <a:defRPr>
                <a:solidFill>
                  <a:srgbClr val="1A1A1A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100"/>
              <a:buChar char="•"/>
              <a:defRPr>
                <a:solidFill>
                  <a:srgbClr val="1A1A1A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100"/>
              <a:buChar char="•"/>
              <a:defRPr>
                <a:solidFill>
                  <a:srgbClr val="1A1A1A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3" type="body"/>
          </p:nvPr>
        </p:nvSpPr>
        <p:spPr>
          <a:xfrm>
            <a:off x="600075" y="833378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b="1" sz="17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8" name="Google Shape;98;p18"/>
          <p:cNvSpPr txBox="1"/>
          <p:nvPr>
            <p:ph idx="4" type="body"/>
          </p:nvPr>
        </p:nvSpPr>
        <p:spPr>
          <a:xfrm>
            <a:off x="4599384" y="833378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b="1" sz="17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9" name="Google Shape;99;p18"/>
          <p:cNvSpPr txBox="1"/>
          <p:nvPr>
            <p:ph idx="10" type="dt"/>
          </p:nvPr>
        </p:nvSpPr>
        <p:spPr>
          <a:xfrm>
            <a:off x="7062236" y="4686300"/>
            <a:ext cx="1434064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1" type="ftr"/>
          </p:nvPr>
        </p:nvSpPr>
        <p:spPr>
          <a:xfrm>
            <a:off x="142876" y="4686300"/>
            <a:ext cx="5968313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8639175" y="4686301"/>
            <a:ext cx="361950" cy="2174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94205"/>
            <a:ext cx="5829300" cy="45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 showMasterSp="0">
  <p:cSld name="Section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607671" y="1685925"/>
            <a:ext cx="7888629" cy="1285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ahoma"/>
              <a:buNone/>
              <a:defRPr sz="3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0" type="dt"/>
          </p:nvPr>
        </p:nvSpPr>
        <p:spPr>
          <a:xfrm>
            <a:off x="7062236" y="4686300"/>
            <a:ext cx="1434064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1" type="ftr"/>
          </p:nvPr>
        </p:nvSpPr>
        <p:spPr>
          <a:xfrm>
            <a:off x="142876" y="4686300"/>
            <a:ext cx="5968313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8639175" y="4686301"/>
            <a:ext cx="361950" cy="2174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68856"/>
            <a:ext cx="5829300" cy="45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idx="10" type="dt"/>
          </p:nvPr>
        </p:nvSpPr>
        <p:spPr>
          <a:xfrm>
            <a:off x="7062236" y="4686300"/>
            <a:ext cx="1434064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11" type="ftr"/>
          </p:nvPr>
        </p:nvSpPr>
        <p:spPr>
          <a:xfrm>
            <a:off x="142876" y="4686300"/>
            <a:ext cx="5968313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8639175" y="4686301"/>
            <a:ext cx="361950" cy="2174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68856"/>
            <a:ext cx="5829300" cy="45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One Column" showMasterSp="0">
  <p:cSld name="Title and Content - One Colum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600075" y="142875"/>
            <a:ext cx="2949178" cy="15430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sz="2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857625" y="142876"/>
            <a:ext cx="4629150" cy="39291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800"/>
              <a:buChar char="•"/>
              <a:defRPr sz="1800">
                <a:solidFill>
                  <a:srgbClr val="1A1A1A"/>
                </a:solidFill>
              </a:defRPr>
            </a:lvl2pPr>
            <a:lvl3pPr indent="-3365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700"/>
              <a:buChar char="•"/>
              <a:defRPr sz="1700">
                <a:solidFill>
                  <a:srgbClr val="1A1A1A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400"/>
              <a:buChar char="•"/>
              <a:defRPr sz="1400">
                <a:solidFill>
                  <a:srgbClr val="1A1A1A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400"/>
              <a:buChar char="•"/>
              <a:defRPr sz="1400">
                <a:solidFill>
                  <a:srgbClr val="1A1A1A"/>
                </a:solidFill>
              </a:defRPr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7" name="Google Shape;117;p21"/>
          <p:cNvSpPr txBox="1"/>
          <p:nvPr>
            <p:ph idx="2" type="body"/>
          </p:nvPr>
        </p:nvSpPr>
        <p:spPr>
          <a:xfrm>
            <a:off x="600075" y="1685925"/>
            <a:ext cx="2949178" cy="23861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8" name="Google Shape;118;p21"/>
          <p:cNvSpPr txBox="1"/>
          <p:nvPr>
            <p:ph idx="10" type="dt"/>
          </p:nvPr>
        </p:nvSpPr>
        <p:spPr>
          <a:xfrm>
            <a:off x="7062236" y="4686300"/>
            <a:ext cx="1434064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1" type="ftr"/>
          </p:nvPr>
        </p:nvSpPr>
        <p:spPr>
          <a:xfrm>
            <a:off x="142876" y="4686300"/>
            <a:ext cx="5968313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12" type="sldNum"/>
          </p:nvPr>
        </p:nvSpPr>
        <p:spPr>
          <a:xfrm>
            <a:off x="8639175" y="4686301"/>
            <a:ext cx="361950" cy="2174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68856"/>
            <a:ext cx="5829300" cy="45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One column Picture" showMasterSp="0">
  <p:cSld name="Title and Content - One column Pictur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600075" y="142875"/>
            <a:ext cx="2949178" cy="15430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sz="2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600075" y="1685925"/>
            <a:ext cx="2949178" cy="23861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5" name="Google Shape;125;p22"/>
          <p:cNvSpPr/>
          <p:nvPr>
            <p:ph idx="2" type="pic"/>
          </p:nvPr>
        </p:nvSpPr>
        <p:spPr>
          <a:xfrm>
            <a:off x="3857625" y="142876"/>
            <a:ext cx="4629150" cy="3929175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2"/>
          <p:cNvSpPr txBox="1"/>
          <p:nvPr>
            <p:ph idx="10" type="dt"/>
          </p:nvPr>
        </p:nvSpPr>
        <p:spPr>
          <a:xfrm>
            <a:off x="7062236" y="4686300"/>
            <a:ext cx="1434064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11" type="ftr"/>
          </p:nvPr>
        </p:nvSpPr>
        <p:spPr>
          <a:xfrm>
            <a:off x="142876" y="4686300"/>
            <a:ext cx="5968313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12" type="sldNum"/>
          </p:nvPr>
        </p:nvSpPr>
        <p:spPr>
          <a:xfrm>
            <a:off x="8639175" y="4686301"/>
            <a:ext cx="361950" cy="2174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8125"/>
            <a:ext cx="5829300" cy="45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- Full Blue" showMasterSp="0">
  <p:cSld name="1_Title Slide - Full Blu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ctrTitle"/>
          </p:nvPr>
        </p:nvSpPr>
        <p:spPr>
          <a:xfrm>
            <a:off x="600075" y="1685926"/>
            <a:ext cx="788670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Tahoma"/>
              <a:buNone/>
              <a:defRPr sz="3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1" type="subTitle"/>
          </p:nvPr>
        </p:nvSpPr>
        <p:spPr>
          <a:xfrm>
            <a:off x="600075" y="3114675"/>
            <a:ext cx="7896225" cy="85610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None/>
              <a:defRPr sz="17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3" name="Google Shape;133;p23"/>
          <p:cNvSpPr txBox="1"/>
          <p:nvPr>
            <p:ph idx="10" type="dt"/>
          </p:nvPr>
        </p:nvSpPr>
        <p:spPr>
          <a:xfrm>
            <a:off x="7062236" y="4686300"/>
            <a:ext cx="1434064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11" type="ftr"/>
          </p:nvPr>
        </p:nvSpPr>
        <p:spPr>
          <a:xfrm>
            <a:off x="142876" y="4686300"/>
            <a:ext cx="5968313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12" type="sldNum"/>
          </p:nvPr>
        </p:nvSpPr>
        <p:spPr>
          <a:xfrm>
            <a:off x="8639175" y="4686301"/>
            <a:ext cx="361950" cy="2174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6" name="Google Shape;136;p23"/>
          <p:cNvSpPr txBox="1"/>
          <p:nvPr>
            <p:ph idx="2" type="body"/>
          </p:nvPr>
        </p:nvSpPr>
        <p:spPr>
          <a:xfrm>
            <a:off x="600075" y="4121944"/>
            <a:ext cx="7886700" cy="4500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Johns Hopkins University logo in white. The logo is comprised of the University shield aligned to the left including artistic iconography to represent a book, globe and angled pattern of the Maryland state flag. The words &quot;Johns Hopkins University&quot; are aligned to the right of the shield in a traditional serif font." id="137" name="Google Shape;13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423" y="268763"/>
            <a:ext cx="2545771" cy="105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 - Half Blue" showMasterSp="0">
  <p:cSld name="1_Title Slide - Half Blu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ctrTitle"/>
          </p:nvPr>
        </p:nvSpPr>
        <p:spPr>
          <a:xfrm>
            <a:off x="600075" y="1685926"/>
            <a:ext cx="788670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ahoma"/>
              <a:buNone/>
              <a:defRPr sz="3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600075" y="3114675"/>
            <a:ext cx="7896225" cy="85610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1" name="Google Shape;141;p24"/>
          <p:cNvSpPr txBox="1"/>
          <p:nvPr>
            <p:ph idx="10" type="dt"/>
          </p:nvPr>
        </p:nvSpPr>
        <p:spPr>
          <a:xfrm>
            <a:off x="7062236" y="4686300"/>
            <a:ext cx="1434064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4"/>
          <p:cNvSpPr txBox="1"/>
          <p:nvPr>
            <p:ph idx="11" type="ftr"/>
          </p:nvPr>
        </p:nvSpPr>
        <p:spPr>
          <a:xfrm>
            <a:off x="142876" y="4686300"/>
            <a:ext cx="5968313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12" type="sldNum"/>
          </p:nvPr>
        </p:nvSpPr>
        <p:spPr>
          <a:xfrm>
            <a:off x="8639175" y="4686301"/>
            <a:ext cx="361950" cy="2174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24"/>
          <p:cNvSpPr txBox="1"/>
          <p:nvPr>
            <p:ph idx="2" type="body"/>
          </p:nvPr>
        </p:nvSpPr>
        <p:spPr>
          <a:xfrm>
            <a:off x="600075" y="4121944"/>
            <a:ext cx="7886700" cy="4500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Johns Hopkins University logo in white. The logo is comprised of the University shield aligned to the left including artistic iconography to represent a book, globe and angled pattern of the Maryland state flag. The words &quot;Johns Hopkins University&quot; are aligned to the right of the shield in a traditional serif font." id="145" name="Google Shape;14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423" y="268763"/>
            <a:ext cx="2545771" cy="105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- Two Column" showMasterSp="0">
  <p:cSld name="1_Title and Content- Two Colum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607671" y="153365"/>
            <a:ext cx="7888629" cy="68001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  <a:defRPr sz="1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607671" y="965401"/>
            <a:ext cx="3907179" cy="310599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400"/>
              <a:buChar char="•"/>
              <a:defRPr>
                <a:solidFill>
                  <a:srgbClr val="1A1A1A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200"/>
              <a:buChar char="•"/>
              <a:defRPr>
                <a:solidFill>
                  <a:srgbClr val="1A1A1A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100"/>
              <a:buChar char="•"/>
              <a:defRPr>
                <a:solidFill>
                  <a:srgbClr val="1A1A1A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100"/>
              <a:buChar char="•"/>
              <a:defRPr>
                <a:solidFill>
                  <a:srgbClr val="1A1A1A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9" name="Google Shape;149;p25"/>
          <p:cNvSpPr txBox="1"/>
          <p:nvPr>
            <p:ph idx="2" type="body"/>
          </p:nvPr>
        </p:nvSpPr>
        <p:spPr>
          <a:xfrm>
            <a:off x="4629150" y="965401"/>
            <a:ext cx="3867150" cy="310599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400"/>
              <a:buChar char="•"/>
              <a:defRPr>
                <a:solidFill>
                  <a:srgbClr val="1A1A1A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200"/>
              <a:buChar char="•"/>
              <a:defRPr>
                <a:solidFill>
                  <a:srgbClr val="1A1A1A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100"/>
              <a:buChar char="•"/>
              <a:defRPr>
                <a:solidFill>
                  <a:srgbClr val="1A1A1A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100"/>
              <a:buChar char="•"/>
              <a:defRPr>
                <a:solidFill>
                  <a:srgbClr val="1A1A1A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0" name="Google Shape;150;p25"/>
          <p:cNvSpPr txBox="1"/>
          <p:nvPr>
            <p:ph idx="10" type="dt"/>
          </p:nvPr>
        </p:nvSpPr>
        <p:spPr>
          <a:xfrm>
            <a:off x="7062236" y="4686300"/>
            <a:ext cx="1434064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5"/>
          <p:cNvSpPr txBox="1"/>
          <p:nvPr>
            <p:ph idx="11" type="ftr"/>
          </p:nvPr>
        </p:nvSpPr>
        <p:spPr>
          <a:xfrm>
            <a:off x="142876" y="4686300"/>
            <a:ext cx="5968313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25"/>
          <p:cNvSpPr txBox="1"/>
          <p:nvPr>
            <p:ph idx="12" type="sldNum"/>
          </p:nvPr>
        </p:nvSpPr>
        <p:spPr>
          <a:xfrm>
            <a:off x="8639175" y="4686301"/>
            <a:ext cx="361950" cy="2174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3" name="Google Shape;15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94205"/>
            <a:ext cx="5829300" cy="45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- Two Column with Headers" showMasterSp="0">
  <p:cSld name="1_Title and Content - Two Column with Header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607671" y="153365"/>
            <a:ext cx="7888629" cy="68001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None/>
              <a:defRPr sz="1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607671" y="1451311"/>
            <a:ext cx="3860744" cy="262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A1A1A"/>
              </a:buClr>
              <a:buSzPts val="1400"/>
              <a:buChar char="•"/>
              <a:defRPr sz="1400">
                <a:solidFill>
                  <a:srgbClr val="1A1A1A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400"/>
              <a:buChar char="•"/>
              <a:defRPr>
                <a:solidFill>
                  <a:srgbClr val="1A1A1A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200"/>
              <a:buChar char="•"/>
              <a:defRPr>
                <a:solidFill>
                  <a:srgbClr val="1A1A1A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100"/>
              <a:buChar char="•"/>
              <a:defRPr>
                <a:solidFill>
                  <a:srgbClr val="1A1A1A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100"/>
              <a:buChar char="•"/>
              <a:defRPr>
                <a:solidFill>
                  <a:srgbClr val="1A1A1A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7" name="Google Shape;157;p26"/>
          <p:cNvSpPr txBox="1"/>
          <p:nvPr>
            <p:ph idx="2" type="body"/>
          </p:nvPr>
        </p:nvSpPr>
        <p:spPr>
          <a:xfrm>
            <a:off x="4599384" y="1451311"/>
            <a:ext cx="3896916" cy="262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A1A1A"/>
              </a:buClr>
              <a:buSzPts val="1400"/>
              <a:buChar char="•"/>
              <a:defRPr sz="1400">
                <a:solidFill>
                  <a:srgbClr val="1A1A1A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400"/>
              <a:buChar char="•"/>
              <a:defRPr>
                <a:solidFill>
                  <a:srgbClr val="1A1A1A"/>
                </a:solidFill>
              </a:defRPr>
            </a:lvl2pPr>
            <a:lvl3pPr indent="-3048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200"/>
              <a:buChar char="•"/>
              <a:defRPr>
                <a:solidFill>
                  <a:srgbClr val="1A1A1A"/>
                </a:solidFill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100"/>
              <a:buChar char="•"/>
              <a:defRPr>
                <a:solidFill>
                  <a:srgbClr val="1A1A1A"/>
                </a:solidFill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100"/>
              <a:buChar char="•"/>
              <a:defRPr>
                <a:solidFill>
                  <a:srgbClr val="1A1A1A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8" name="Google Shape;158;p26"/>
          <p:cNvSpPr txBox="1"/>
          <p:nvPr>
            <p:ph idx="3" type="body"/>
          </p:nvPr>
        </p:nvSpPr>
        <p:spPr>
          <a:xfrm>
            <a:off x="600075" y="833378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b="1" sz="17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9" name="Google Shape;159;p26"/>
          <p:cNvSpPr txBox="1"/>
          <p:nvPr>
            <p:ph idx="4" type="body"/>
          </p:nvPr>
        </p:nvSpPr>
        <p:spPr>
          <a:xfrm>
            <a:off x="4599384" y="833378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b="1" sz="17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0" name="Google Shape;160;p26"/>
          <p:cNvSpPr txBox="1"/>
          <p:nvPr>
            <p:ph idx="10" type="dt"/>
          </p:nvPr>
        </p:nvSpPr>
        <p:spPr>
          <a:xfrm>
            <a:off x="7062236" y="4686300"/>
            <a:ext cx="1434064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26"/>
          <p:cNvSpPr txBox="1"/>
          <p:nvPr>
            <p:ph idx="11" type="ftr"/>
          </p:nvPr>
        </p:nvSpPr>
        <p:spPr>
          <a:xfrm>
            <a:off x="142876" y="4686300"/>
            <a:ext cx="5968313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26"/>
          <p:cNvSpPr txBox="1"/>
          <p:nvPr>
            <p:ph idx="12" type="sldNum"/>
          </p:nvPr>
        </p:nvSpPr>
        <p:spPr>
          <a:xfrm>
            <a:off x="8639175" y="4686301"/>
            <a:ext cx="361950" cy="2174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3" name="Google Shape;16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94205"/>
            <a:ext cx="5829300" cy="45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Title" showMasterSp="0">
  <p:cSld name="1_Section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607671" y="1685925"/>
            <a:ext cx="7888629" cy="1285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ahoma"/>
              <a:buNone/>
              <a:defRPr sz="3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27"/>
          <p:cNvSpPr txBox="1"/>
          <p:nvPr>
            <p:ph idx="10" type="dt"/>
          </p:nvPr>
        </p:nvSpPr>
        <p:spPr>
          <a:xfrm>
            <a:off x="7062236" y="4686300"/>
            <a:ext cx="1434064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27"/>
          <p:cNvSpPr txBox="1"/>
          <p:nvPr>
            <p:ph idx="11" type="ftr"/>
          </p:nvPr>
        </p:nvSpPr>
        <p:spPr>
          <a:xfrm>
            <a:off x="142876" y="4686300"/>
            <a:ext cx="5968313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27"/>
          <p:cNvSpPr txBox="1"/>
          <p:nvPr>
            <p:ph idx="12" type="sldNum"/>
          </p:nvPr>
        </p:nvSpPr>
        <p:spPr>
          <a:xfrm>
            <a:off x="8639175" y="4686301"/>
            <a:ext cx="361950" cy="2174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9" name="Google Shape;16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94205"/>
            <a:ext cx="5829300" cy="45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showMasterSp="0">
  <p:cSld name="1_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idx="10" type="dt"/>
          </p:nvPr>
        </p:nvSpPr>
        <p:spPr>
          <a:xfrm>
            <a:off x="7062236" y="4686300"/>
            <a:ext cx="1434064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28"/>
          <p:cNvSpPr txBox="1"/>
          <p:nvPr>
            <p:ph idx="11" type="ftr"/>
          </p:nvPr>
        </p:nvSpPr>
        <p:spPr>
          <a:xfrm>
            <a:off x="142876" y="4686300"/>
            <a:ext cx="5968313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28"/>
          <p:cNvSpPr txBox="1"/>
          <p:nvPr>
            <p:ph idx="12" type="sldNum"/>
          </p:nvPr>
        </p:nvSpPr>
        <p:spPr>
          <a:xfrm>
            <a:off x="8639175" y="4686301"/>
            <a:ext cx="361950" cy="2174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4" name="Google Shape;17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94205"/>
            <a:ext cx="5829300" cy="45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- One Column" showMasterSp="0">
  <p:cSld name="1_Title and Content - One Colum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type="title"/>
          </p:nvPr>
        </p:nvSpPr>
        <p:spPr>
          <a:xfrm>
            <a:off x="600075" y="142875"/>
            <a:ext cx="2949178" cy="15430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sz="2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3857625" y="142876"/>
            <a:ext cx="4629150" cy="39291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800"/>
              <a:buChar char="•"/>
              <a:defRPr sz="1800">
                <a:solidFill>
                  <a:srgbClr val="1A1A1A"/>
                </a:solidFill>
              </a:defRPr>
            </a:lvl2pPr>
            <a:lvl3pPr indent="-3365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700"/>
              <a:buChar char="•"/>
              <a:defRPr sz="1700">
                <a:solidFill>
                  <a:srgbClr val="1A1A1A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400"/>
              <a:buChar char="•"/>
              <a:defRPr sz="1400">
                <a:solidFill>
                  <a:srgbClr val="1A1A1A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400"/>
              <a:buChar char="•"/>
              <a:defRPr sz="1400">
                <a:solidFill>
                  <a:srgbClr val="1A1A1A"/>
                </a:solidFill>
              </a:defRPr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78" name="Google Shape;178;p29"/>
          <p:cNvSpPr txBox="1"/>
          <p:nvPr>
            <p:ph idx="2" type="body"/>
          </p:nvPr>
        </p:nvSpPr>
        <p:spPr>
          <a:xfrm>
            <a:off x="600075" y="1685925"/>
            <a:ext cx="2949178" cy="23861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79" name="Google Shape;179;p29"/>
          <p:cNvSpPr txBox="1"/>
          <p:nvPr>
            <p:ph idx="10" type="dt"/>
          </p:nvPr>
        </p:nvSpPr>
        <p:spPr>
          <a:xfrm>
            <a:off x="7062236" y="4686300"/>
            <a:ext cx="1434064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29"/>
          <p:cNvSpPr txBox="1"/>
          <p:nvPr>
            <p:ph idx="11" type="ftr"/>
          </p:nvPr>
        </p:nvSpPr>
        <p:spPr>
          <a:xfrm>
            <a:off x="142876" y="4686300"/>
            <a:ext cx="5968313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29"/>
          <p:cNvSpPr txBox="1"/>
          <p:nvPr>
            <p:ph idx="12" type="sldNum"/>
          </p:nvPr>
        </p:nvSpPr>
        <p:spPr>
          <a:xfrm>
            <a:off x="8639175" y="4686301"/>
            <a:ext cx="361950" cy="2174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2" name="Google Shape;18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68856"/>
            <a:ext cx="5829300" cy="45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- One column Picture" showMasterSp="0">
  <p:cSld name="1_Title and Content - One column Pictur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600075" y="142875"/>
            <a:ext cx="2949178" cy="15430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sz="2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600075" y="1685925"/>
            <a:ext cx="2949178" cy="23861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6" name="Google Shape;186;p30"/>
          <p:cNvSpPr/>
          <p:nvPr>
            <p:ph idx="2" type="pic"/>
          </p:nvPr>
        </p:nvSpPr>
        <p:spPr>
          <a:xfrm>
            <a:off x="3857625" y="142876"/>
            <a:ext cx="4629150" cy="3929175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30"/>
          <p:cNvSpPr txBox="1"/>
          <p:nvPr>
            <p:ph idx="10" type="dt"/>
          </p:nvPr>
        </p:nvSpPr>
        <p:spPr>
          <a:xfrm>
            <a:off x="7062236" y="4686300"/>
            <a:ext cx="1434064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30"/>
          <p:cNvSpPr txBox="1"/>
          <p:nvPr>
            <p:ph idx="11" type="ftr"/>
          </p:nvPr>
        </p:nvSpPr>
        <p:spPr>
          <a:xfrm>
            <a:off x="142876" y="4686300"/>
            <a:ext cx="5968313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9" name="Google Shape;189;p30"/>
          <p:cNvSpPr txBox="1"/>
          <p:nvPr>
            <p:ph idx="12" type="sldNum"/>
          </p:nvPr>
        </p:nvSpPr>
        <p:spPr>
          <a:xfrm>
            <a:off x="8639175" y="4686301"/>
            <a:ext cx="361950" cy="2174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0" name="Google Shape;19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94205"/>
            <a:ext cx="5829300" cy="45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43.png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7.xml"/><Relationship Id="rId6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ohns Hopkins University shield watermark against a dark blue background. The shield appears in white color scaled to the full size of the page in a lower opacity against a gradient dark blue color behind it. The shield graphic includes artistic iconography to represent a book, globe and angled pattern of the Maryland state flag."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607671" y="1685838"/>
            <a:ext cx="7888629" cy="129138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Tahoma"/>
              <a:buNone/>
              <a:defRPr b="0" i="0" sz="33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07671" y="3125164"/>
            <a:ext cx="8393454" cy="14410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7062236" y="4686300"/>
            <a:ext cx="1434064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98EA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142876" y="4686300"/>
            <a:ext cx="5968313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98EA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639175" y="4686301"/>
            <a:ext cx="361950" cy="2174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 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Johns Hopkins University logo in white. The logo is comprised of the University shield aligned to the left including artistic iconography to represent a book, globe and angled pattern of the Maryland state flag. The words &quot;Johns Hopkins University&quot; are aligned to the right of the shield in a traditional serif font." id="57" name="Google Shape;5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423" y="268763"/>
            <a:ext cx="2545771" cy="1058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ohns Hopkins University shield watermark against a dark blue background. The shield appears in white color scaled to the full size of the page in a lower opacity against a gradient dark blue color behind it. The shield graphic includes artistic iconography to represent a book, globe and angled pattern of the Maryland state flag." id="58" name="Google Shape;5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ohns Hopkins University logo in white. The logo is comprised of the University shield aligned to the left including artistic iconography to represent a book, globe and angled pattern of the Maryland state flag. The words &quot;Johns Hopkins University&quot; are aligned to the right of the shield in a traditional serif font." id="59" name="Google Shape;5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423" y="268763"/>
            <a:ext cx="2545771" cy="10580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90">
          <p15:clr>
            <a:srgbClr val="F26B43"/>
          </p15:clr>
        </p15:guide>
        <p15:guide id="2" pos="90">
          <p15:clr>
            <a:srgbClr val="F26B43"/>
          </p15:clr>
        </p15:guide>
        <p15:guide id="3" pos="5670">
          <p15:clr>
            <a:srgbClr val="F26B43"/>
          </p15:clr>
        </p15:guide>
        <p15:guide id="4" orient="horz" pos="2952">
          <p15:clr>
            <a:srgbClr val="F26B43"/>
          </p15:clr>
        </p15:guide>
        <p15:guide id="5" orient="horz" pos="3132">
          <p15:clr>
            <a:srgbClr val="F26B43"/>
          </p15:clr>
        </p15:guide>
        <p15:guide id="6" orient="horz" pos="1062">
          <p15:clr>
            <a:srgbClr val="F26B43"/>
          </p15:clr>
        </p15:guide>
        <p15:guide id="7" orient="horz" pos="1872">
          <p15:clr>
            <a:srgbClr val="F26B43"/>
          </p15:clr>
        </p15:guide>
        <p15:guide id="8" orient="horz" pos="1962">
          <p15:clr>
            <a:srgbClr val="F26B43"/>
          </p15:clr>
        </p15:guide>
        <p15:guide id="9" orient="horz" pos="2880">
          <p15:clr>
            <a:srgbClr val="F26B43"/>
          </p15:clr>
        </p15:guide>
        <p15:guide id="10" pos="378">
          <p15:clr>
            <a:srgbClr val="F26B43"/>
          </p15:clr>
        </p15:guide>
        <p15:guide id="11" pos="534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ctrTitle"/>
          </p:nvPr>
        </p:nvSpPr>
        <p:spPr>
          <a:xfrm>
            <a:off x="600075" y="1685926"/>
            <a:ext cx="788670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Scaling LLM Test-Time Compute Optimally can be More Effective than Scaling Model Parameters </a:t>
            </a:r>
            <a:endParaRPr/>
          </a:p>
        </p:txBody>
      </p:sp>
      <p:sp>
        <p:nvSpPr>
          <p:cNvPr id="196" name="Google Shape;196;p31"/>
          <p:cNvSpPr txBox="1"/>
          <p:nvPr>
            <p:ph idx="1" type="subTitle"/>
          </p:nvPr>
        </p:nvSpPr>
        <p:spPr>
          <a:xfrm>
            <a:off x="600075" y="3114675"/>
            <a:ext cx="7896225" cy="85610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47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t/>
            </a:r>
            <a:endParaRPr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GB" sz="22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Johns Hopkins University - Fall 2024</a:t>
            </a:r>
            <a:endParaRPr sz="22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GB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CS 601.771 Advances in Self-supervised Models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br>
              <a:rPr lang="en-GB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</a:br>
            <a:endParaRPr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97" name="Google Shape;197;p31"/>
          <p:cNvSpPr txBox="1"/>
          <p:nvPr>
            <p:ph idx="10" type="dt"/>
          </p:nvPr>
        </p:nvSpPr>
        <p:spPr>
          <a:xfrm>
            <a:off x="7062236" y="4686300"/>
            <a:ext cx="1434064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September 23, 2024</a:t>
            </a:r>
            <a:endParaRPr/>
          </a:p>
        </p:txBody>
      </p:sp>
      <p:sp>
        <p:nvSpPr>
          <p:cNvPr id="198" name="Google Shape;198;p31"/>
          <p:cNvSpPr txBox="1"/>
          <p:nvPr>
            <p:ph idx="12" type="sldNum"/>
          </p:nvPr>
        </p:nvSpPr>
        <p:spPr>
          <a:xfrm>
            <a:off x="8639175" y="4686301"/>
            <a:ext cx="361950" cy="2174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31"/>
          <p:cNvSpPr txBox="1"/>
          <p:nvPr>
            <p:ph idx="2" type="body"/>
          </p:nvPr>
        </p:nvSpPr>
        <p:spPr>
          <a:xfrm>
            <a:off x="600075" y="4121944"/>
            <a:ext cx="7886700" cy="4500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GB">
                <a:latin typeface="Century"/>
                <a:ea typeface="Century"/>
                <a:cs typeface="Century"/>
                <a:sym typeface="Century"/>
              </a:rPr>
              <a:t>Elena Kote, Marvin Gao</a:t>
            </a:r>
            <a:endParaRPr/>
          </a:p>
        </p:txBody>
      </p:sp>
      <p:sp>
        <p:nvSpPr>
          <p:cNvPr id="200" name="Google Shape;200;p31"/>
          <p:cNvSpPr txBox="1"/>
          <p:nvPr/>
        </p:nvSpPr>
        <p:spPr>
          <a:xfrm>
            <a:off x="3543300" y="2400299"/>
            <a:ext cx="205739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add text</a:t>
            </a:r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0"/>
          <p:cNvSpPr txBox="1"/>
          <p:nvPr>
            <p:ph type="title"/>
          </p:nvPr>
        </p:nvSpPr>
        <p:spPr>
          <a:xfrm>
            <a:off x="483798" y="394487"/>
            <a:ext cx="3212237" cy="90027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"/>
              <a:buNone/>
            </a:pPr>
            <a:r>
              <a:rPr lang="en-GB" sz="2700">
                <a:latin typeface="Century"/>
                <a:ea typeface="Century"/>
                <a:cs typeface="Century"/>
                <a:sym typeface="Century"/>
              </a:rPr>
              <a:t>PRM Search Methods</a:t>
            </a:r>
            <a:endParaRPr/>
          </a:p>
        </p:txBody>
      </p:sp>
      <p:sp>
        <p:nvSpPr>
          <p:cNvPr id="330" name="Google Shape;330;p40"/>
          <p:cNvSpPr txBox="1"/>
          <p:nvPr>
            <p:ph idx="1" type="body"/>
          </p:nvPr>
        </p:nvSpPr>
        <p:spPr>
          <a:xfrm>
            <a:off x="483800" y="1523326"/>
            <a:ext cx="3212238" cy="263395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889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 sz="1400"/>
          </a:p>
        </p:txBody>
      </p:sp>
      <p:pic>
        <p:nvPicPr>
          <p:cNvPr id="331" name="Google Shape;33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882" y="1359398"/>
            <a:ext cx="5644935" cy="272368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0"/>
          <p:cNvSpPr/>
          <p:nvPr/>
        </p:nvSpPr>
        <p:spPr>
          <a:xfrm>
            <a:off x="6337532" y="684194"/>
            <a:ext cx="2150076" cy="450136"/>
          </a:xfrm>
          <a:prstGeom prst="roundRect">
            <a:avLst>
              <a:gd fmla="val 16667" name="adj"/>
            </a:avLst>
          </a:prstGeom>
          <a:solidFill>
            <a:srgbClr val="002869"/>
          </a:solidFill>
          <a:ln cap="flat" cmpd="sng" w="12700">
            <a:solidFill>
              <a:srgbClr val="591D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Rollout</a:t>
            </a:r>
            <a:endParaRPr sz="1100"/>
          </a:p>
        </p:txBody>
      </p:sp>
      <p:sp>
        <p:nvSpPr>
          <p:cNvPr id="333" name="Google Shape;333;p40"/>
          <p:cNvSpPr/>
          <p:nvPr/>
        </p:nvSpPr>
        <p:spPr>
          <a:xfrm rot="10800000">
            <a:off x="4995227" y="871151"/>
            <a:ext cx="1039994" cy="1456037"/>
          </a:xfrm>
          <a:prstGeom prst="bentUpArrow">
            <a:avLst>
              <a:gd fmla="val 6667" name="adj1"/>
              <a:gd fmla="val 7500" name="adj2"/>
              <a:gd fmla="val 25000" name="adj3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40"/>
          <p:cNvSpPr/>
          <p:nvPr/>
        </p:nvSpPr>
        <p:spPr>
          <a:xfrm>
            <a:off x="6337532" y="2390168"/>
            <a:ext cx="2150076" cy="450136"/>
          </a:xfrm>
          <a:prstGeom prst="roundRect">
            <a:avLst>
              <a:gd fmla="val 16667" name="adj"/>
            </a:avLst>
          </a:prstGeom>
          <a:solidFill>
            <a:srgbClr val="002869"/>
          </a:solidFill>
          <a:ln cap="flat" cmpd="sng" w="12700">
            <a:solidFill>
              <a:srgbClr val="591D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Process Reward Model</a:t>
            </a:r>
            <a:endParaRPr sz="1100"/>
          </a:p>
        </p:txBody>
      </p:sp>
      <p:sp>
        <p:nvSpPr>
          <p:cNvPr id="335" name="Google Shape;335;p40"/>
          <p:cNvSpPr/>
          <p:nvPr/>
        </p:nvSpPr>
        <p:spPr>
          <a:xfrm>
            <a:off x="5080720" y="2565319"/>
            <a:ext cx="1121376" cy="17572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40"/>
          <p:cNvSpPr/>
          <p:nvPr/>
        </p:nvSpPr>
        <p:spPr>
          <a:xfrm>
            <a:off x="6337532" y="3078436"/>
            <a:ext cx="2150076" cy="450136"/>
          </a:xfrm>
          <a:prstGeom prst="roundRect">
            <a:avLst>
              <a:gd fmla="val 16667" name="adj"/>
            </a:avLst>
          </a:prstGeom>
          <a:solidFill>
            <a:srgbClr val="002869"/>
          </a:solidFill>
          <a:ln cap="flat" cmpd="sng" w="12700">
            <a:solidFill>
              <a:srgbClr val="591D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Select By Verifier and Proceed</a:t>
            </a:r>
            <a:endParaRPr sz="1100"/>
          </a:p>
        </p:txBody>
      </p:sp>
      <p:sp>
        <p:nvSpPr>
          <p:cNvPr id="337" name="Google Shape;337;p40"/>
          <p:cNvSpPr/>
          <p:nvPr/>
        </p:nvSpPr>
        <p:spPr>
          <a:xfrm>
            <a:off x="5080720" y="3051176"/>
            <a:ext cx="1121376" cy="17572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1"/>
          <p:cNvSpPr txBox="1"/>
          <p:nvPr>
            <p:ph type="title"/>
          </p:nvPr>
        </p:nvSpPr>
        <p:spPr>
          <a:xfrm>
            <a:off x="319902" y="258910"/>
            <a:ext cx="39207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80"/>
              <a:buFont typeface="Century"/>
              <a:buNone/>
            </a:pPr>
            <a:r>
              <a:rPr b="1" lang="en-GB" sz="2880">
                <a:latin typeface="Century"/>
                <a:ea typeface="Century"/>
                <a:cs typeface="Century"/>
                <a:sym typeface="Century"/>
              </a:rPr>
              <a:t>Test-time Scaling for Search with Verifiers</a:t>
            </a:r>
            <a:endParaRPr b="1" sz="1620"/>
          </a:p>
        </p:txBody>
      </p:sp>
      <p:sp>
        <p:nvSpPr>
          <p:cNvPr id="343" name="Google Shape;343;p41"/>
          <p:cNvSpPr txBox="1"/>
          <p:nvPr>
            <p:ph idx="1" type="body"/>
          </p:nvPr>
        </p:nvSpPr>
        <p:spPr>
          <a:xfrm>
            <a:off x="351925" y="1567650"/>
            <a:ext cx="3832800" cy="26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7567" lvl="0" marL="177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69"/>
              <a:buChar char="•"/>
            </a:pPr>
            <a:r>
              <a:rPr lang="en-GB" sz="2068">
                <a:latin typeface="Century"/>
                <a:ea typeface="Century"/>
                <a:cs typeface="Century"/>
                <a:sym typeface="Century"/>
              </a:rPr>
              <a:t>Sweep various search settings and hyperparameters</a:t>
            </a:r>
            <a:endParaRPr sz="1813"/>
          </a:p>
          <a:p>
            <a:pPr indent="-207567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69"/>
              <a:buChar char="•"/>
            </a:pPr>
            <a:r>
              <a:rPr lang="en-GB" sz="2068">
                <a:latin typeface="Century"/>
                <a:ea typeface="Century"/>
                <a:cs typeface="Century"/>
                <a:sym typeface="Century"/>
              </a:rPr>
              <a:t>Results</a:t>
            </a:r>
            <a:endParaRPr sz="1813"/>
          </a:p>
          <a:p>
            <a:pPr indent="-204075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814"/>
              <a:buChar char="•"/>
            </a:pPr>
            <a:r>
              <a:rPr lang="en-GB" sz="1813">
                <a:latin typeface="Century"/>
                <a:ea typeface="Century"/>
                <a:cs typeface="Century"/>
                <a:sym typeface="Century"/>
              </a:rPr>
              <a:t>Smaller budget: beam search better</a:t>
            </a:r>
            <a:endParaRPr sz="1813"/>
          </a:p>
          <a:p>
            <a:pPr indent="-204075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814"/>
              <a:buChar char="•"/>
            </a:pPr>
            <a:r>
              <a:rPr lang="en-GB" sz="1813">
                <a:latin typeface="Century"/>
                <a:ea typeface="Century"/>
                <a:cs typeface="Century"/>
                <a:sym typeface="Century"/>
              </a:rPr>
              <a:t>Greater budget: best-of-n</a:t>
            </a:r>
            <a:endParaRPr sz="1813"/>
          </a:p>
          <a:p>
            <a:pPr indent="-204075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814"/>
              <a:buChar char="•"/>
            </a:pPr>
            <a:r>
              <a:rPr lang="en-GB" sz="1813">
                <a:latin typeface="Century"/>
                <a:ea typeface="Century"/>
                <a:cs typeface="Century"/>
                <a:sym typeface="Century"/>
              </a:rPr>
              <a:t>Lookahead underperforms for all budgets</a:t>
            </a:r>
            <a:endParaRPr sz="1813"/>
          </a:p>
          <a:p>
            <a:pPr indent="0" lvl="1" marL="3429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190"/>
              <a:buNone/>
            </a:pPr>
            <a:r>
              <a:t/>
            </a:r>
            <a:endParaRPr sz="1390">
              <a:latin typeface="Century"/>
              <a:ea typeface="Century"/>
              <a:cs typeface="Century"/>
              <a:sym typeface="Century"/>
            </a:endParaRPr>
          </a:p>
          <a:p>
            <a:pPr indent="0" lvl="1" marL="3429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None/>
            </a:pPr>
            <a:r>
              <a:t/>
            </a:r>
            <a:endParaRPr sz="285">
              <a:latin typeface="Century"/>
              <a:ea typeface="Century"/>
              <a:cs typeface="Century"/>
              <a:sym typeface="Century"/>
            </a:endParaRPr>
          </a:p>
          <a:p>
            <a:pPr indent="-76200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445"/>
              <a:buNone/>
            </a:pPr>
            <a:r>
              <a:t/>
            </a:r>
            <a:endParaRPr sz="1645"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id="344" name="Google Shape;34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2551" y="599651"/>
            <a:ext cx="4869626" cy="344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aph of different colored bars&#10;&#10;Description automatically generated" id="349" name="Google Shape;34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9500" y="545725"/>
            <a:ext cx="5004500" cy="349060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2"/>
          <p:cNvSpPr txBox="1"/>
          <p:nvPr>
            <p:ph type="title"/>
          </p:nvPr>
        </p:nvSpPr>
        <p:spPr>
          <a:xfrm>
            <a:off x="253475" y="-42800"/>
            <a:ext cx="5396700" cy="12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entury"/>
              <a:buNone/>
            </a:pPr>
            <a:r>
              <a:rPr b="1" lang="en-GB" sz="2200">
                <a:latin typeface="Century"/>
                <a:ea typeface="Century"/>
                <a:cs typeface="Century"/>
                <a:sym typeface="Century"/>
              </a:rPr>
              <a:t>Comparing search methods by question difficulty</a:t>
            </a:r>
            <a:endParaRPr b="1" sz="2200"/>
          </a:p>
        </p:txBody>
      </p:sp>
      <p:sp>
        <p:nvSpPr>
          <p:cNvPr id="351" name="Google Shape;351;p42"/>
          <p:cNvSpPr txBox="1"/>
          <p:nvPr>
            <p:ph idx="1" type="body"/>
          </p:nvPr>
        </p:nvSpPr>
        <p:spPr>
          <a:xfrm>
            <a:off x="182125" y="1077675"/>
            <a:ext cx="4048200" cy="3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85261" lvl="0" marL="177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17"/>
              <a:buChar char="•"/>
            </a:pPr>
            <a:r>
              <a:rPr lang="en-GB" sz="1717">
                <a:latin typeface="Century"/>
                <a:ea typeface="Century"/>
                <a:cs typeface="Century"/>
                <a:sym typeface="Century"/>
              </a:rPr>
              <a:t>Four bars are increasing test-time compute</a:t>
            </a:r>
            <a:endParaRPr sz="1485"/>
          </a:p>
          <a:p>
            <a:pPr indent="-185261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17"/>
              <a:buChar char="•"/>
            </a:pPr>
            <a:r>
              <a:rPr lang="en-GB" sz="1717">
                <a:latin typeface="Century"/>
                <a:ea typeface="Century"/>
                <a:cs typeface="Century"/>
                <a:sym typeface="Century"/>
              </a:rPr>
              <a:t>Easy (1-2) : best of N better</a:t>
            </a:r>
            <a:endParaRPr sz="1485"/>
          </a:p>
          <a:p>
            <a:pPr indent="-206533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453"/>
              <a:buChar char="•"/>
            </a:pPr>
            <a:r>
              <a:rPr lang="en-GB" sz="1452">
                <a:latin typeface="Century"/>
                <a:ea typeface="Century"/>
                <a:cs typeface="Century"/>
                <a:sym typeface="Century"/>
              </a:rPr>
              <a:t>Beam over-optimizes, exploits PRM signal</a:t>
            </a:r>
            <a:endParaRPr sz="1685"/>
          </a:p>
          <a:p>
            <a:pPr indent="-185261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17"/>
              <a:buChar char="•"/>
            </a:pPr>
            <a:r>
              <a:rPr lang="en-GB" sz="1717">
                <a:latin typeface="Century"/>
                <a:ea typeface="Century"/>
                <a:cs typeface="Century"/>
                <a:sym typeface="Century"/>
              </a:rPr>
              <a:t>Medium (3-4): beam better</a:t>
            </a:r>
            <a:endParaRPr sz="1485">
              <a:latin typeface="Century"/>
              <a:ea typeface="Century"/>
              <a:cs typeface="Century"/>
              <a:sym typeface="Century"/>
            </a:endParaRPr>
          </a:p>
          <a:p>
            <a:pPr indent="-185261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717"/>
              <a:buChar char="•"/>
            </a:pPr>
            <a:r>
              <a:rPr lang="en-GB" sz="1717">
                <a:latin typeface="Century"/>
                <a:ea typeface="Century"/>
                <a:cs typeface="Century"/>
                <a:sym typeface="Century"/>
              </a:rPr>
              <a:t>Intuition</a:t>
            </a:r>
            <a:endParaRPr sz="1485"/>
          </a:p>
          <a:p>
            <a:pPr indent="-206533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453"/>
              <a:buChar char="•"/>
            </a:pPr>
            <a:r>
              <a:rPr lang="en-GB" sz="1452">
                <a:latin typeface="Century"/>
                <a:ea typeface="Century"/>
                <a:cs typeface="Century"/>
                <a:sym typeface="Century"/>
              </a:rPr>
              <a:t>On easy questions verifier will mostly be correct, by further optimizing we amplify spurious features thus degrading</a:t>
            </a:r>
            <a:endParaRPr sz="1685"/>
          </a:p>
          <a:p>
            <a:pPr indent="-206533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453"/>
              <a:buChar char="•"/>
            </a:pPr>
            <a:r>
              <a:rPr lang="en-GB" sz="1452">
                <a:latin typeface="Century"/>
                <a:ea typeface="Century"/>
                <a:cs typeface="Century"/>
                <a:sym typeface="Century"/>
              </a:rPr>
              <a:t>On difficult questions model less likely to sample correct answer, search helps find it</a:t>
            </a:r>
            <a:endParaRPr sz="1685"/>
          </a:p>
          <a:p>
            <a:pPr indent="0" lvl="1" marL="3429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085"/>
              <a:buNone/>
            </a:pPr>
            <a:r>
              <a:t/>
            </a:r>
            <a:endParaRPr sz="1685">
              <a:latin typeface="Century"/>
              <a:ea typeface="Century"/>
              <a:cs typeface="Century"/>
              <a:sym typeface="Century"/>
            </a:endParaRPr>
          </a:p>
          <a:p>
            <a:pPr indent="-762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18"/>
              <a:buNone/>
            </a:pPr>
            <a:r>
              <a:t/>
            </a:r>
            <a:endParaRPr sz="1917">
              <a:latin typeface="Century"/>
              <a:ea typeface="Century"/>
              <a:cs typeface="Century"/>
              <a:sym typeface="Century"/>
            </a:endParaRPr>
          </a:p>
          <a:p>
            <a:pPr indent="-762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18"/>
              <a:buNone/>
            </a:pPr>
            <a:r>
              <a:t/>
            </a:r>
            <a:endParaRPr sz="1917"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omputer&#10;&#10;Description automatically generated" id="356" name="Google Shape;35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925" y="879475"/>
            <a:ext cx="8142124" cy="309957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3"/>
          <p:cNvSpPr txBox="1"/>
          <p:nvPr>
            <p:ph type="title"/>
          </p:nvPr>
        </p:nvSpPr>
        <p:spPr>
          <a:xfrm>
            <a:off x="415075" y="142875"/>
            <a:ext cx="85023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"/>
              <a:buNone/>
            </a:pPr>
            <a:r>
              <a:rPr b="1" lang="en-GB" sz="2400">
                <a:latin typeface="Century"/>
                <a:ea typeface="Century"/>
                <a:cs typeface="Century"/>
                <a:sym typeface="Century"/>
              </a:rPr>
              <a:t>Most powerful search methods underperform with high budget on easy questions</a:t>
            </a:r>
            <a:endParaRPr b="1" sz="2400"/>
          </a:p>
        </p:txBody>
      </p:sp>
      <p:sp>
        <p:nvSpPr>
          <p:cNvPr id="358" name="Google Shape;358;p43"/>
          <p:cNvSpPr txBox="1"/>
          <p:nvPr>
            <p:ph idx="1" type="body"/>
          </p:nvPr>
        </p:nvSpPr>
        <p:spPr>
          <a:xfrm>
            <a:off x="4866775" y="2493150"/>
            <a:ext cx="40506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159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GB" sz="2000">
                <a:latin typeface="Century"/>
                <a:ea typeface="Century"/>
                <a:cs typeface="Century"/>
                <a:sym typeface="Century"/>
              </a:rPr>
              <a:t>Search causes model to generate low-information repetitive steps at end of solution</a:t>
            </a:r>
            <a:endParaRPr sz="2000"/>
          </a:p>
          <a:p>
            <a:pPr indent="-215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GB" sz="2000">
                <a:latin typeface="Century"/>
                <a:ea typeface="Century"/>
                <a:cs typeface="Century"/>
                <a:sym typeface="Century"/>
              </a:rPr>
              <a:t>Over-optimizing search can result in overly-short 1 or 2 step solutions</a:t>
            </a:r>
            <a:endParaRPr sz="2000"/>
          </a:p>
        </p:txBody>
      </p:sp>
      <p:cxnSp>
        <p:nvCxnSpPr>
          <p:cNvPr id="359" name="Google Shape;359;p43"/>
          <p:cNvCxnSpPr/>
          <p:nvPr/>
        </p:nvCxnSpPr>
        <p:spPr>
          <a:xfrm rot="10800000">
            <a:off x="3837346" y="2699569"/>
            <a:ext cx="1077600" cy="147000"/>
          </a:xfrm>
          <a:prstGeom prst="curvedConnector3">
            <a:avLst>
              <a:gd fmla="val 50000" name="adj1"/>
            </a:avLst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4"/>
          <p:cNvSpPr txBox="1"/>
          <p:nvPr>
            <p:ph type="title"/>
          </p:nvPr>
        </p:nvSpPr>
        <p:spPr>
          <a:xfrm>
            <a:off x="473200" y="214000"/>
            <a:ext cx="6061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20"/>
              <a:buFont typeface="Century"/>
              <a:buNone/>
            </a:pPr>
            <a:r>
              <a:rPr b="1" lang="en-GB" sz="3320">
                <a:latin typeface="Century"/>
                <a:ea typeface="Century"/>
                <a:cs typeface="Century"/>
                <a:sym typeface="Century"/>
              </a:rPr>
              <a:t>Comparing against baselines</a:t>
            </a:r>
            <a:endParaRPr b="1" sz="1520"/>
          </a:p>
        </p:txBody>
      </p:sp>
      <p:sp>
        <p:nvSpPr>
          <p:cNvPr id="365" name="Google Shape;365;p44"/>
          <p:cNvSpPr txBox="1"/>
          <p:nvPr>
            <p:ph idx="1" type="body"/>
          </p:nvPr>
        </p:nvSpPr>
        <p:spPr>
          <a:xfrm>
            <a:off x="5445593" y="1206146"/>
            <a:ext cx="3698400" cy="25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032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GB" sz="2000">
                <a:latin typeface="Century"/>
                <a:ea typeface="Century"/>
                <a:cs typeface="Century"/>
                <a:sym typeface="Century"/>
              </a:rPr>
              <a:t>In both high and low generation budgets compute-optimal scaling can outperform Best-of-N by using </a:t>
            </a:r>
            <a:r>
              <a:rPr b="1" lang="en-GB" sz="2000">
                <a:latin typeface="Century"/>
                <a:ea typeface="Century"/>
                <a:cs typeface="Century"/>
                <a:sym typeface="Century"/>
              </a:rPr>
              <a:t>4x less compute</a:t>
            </a:r>
            <a:endParaRPr sz="1700"/>
          </a:p>
          <a:p>
            <a:pPr indent="-2032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GB" sz="2000">
                <a:latin typeface="Century"/>
                <a:ea typeface="Century"/>
                <a:cs typeface="Century"/>
                <a:sym typeface="Century"/>
              </a:rPr>
              <a:t>Curves for oracle and PRM-predicted difficulty bins generally overlap</a:t>
            </a:r>
            <a:endParaRPr sz="1700"/>
          </a:p>
        </p:txBody>
      </p:sp>
      <p:pic>
        <p:nvPicPr>
          <p:cNvPr descr="A graph of a graph showing the same number of data&#10;&#10;Description automatically generated with medium confidence" id="366" name="Google Shape;366;p44"/>
          <p:cNvPicPr preferRelativeResize="0"/>
          <p:nvPr/>
        </p:nvPicPr>
        <p:blipFill rotWithShape="1">
          <a:blip r:embed="rId3">
            <a:alphaModFix/>
          </a:blip>
          <a:srcRect b="5249" l="0" r="0" t="0"/>
          <a:stretch/>
        </p:blipFill>
        <p:spPr>
          <a:xfrm>
            <a:off x="394725" y="837100"/>
            <a:ext cx="5110846" cy="323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diagram of a sampling process&#10;&#10;Description automatically generated" id="371" name="Google Shape;37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825" y="981143"/>
            <a:ext cx="4153226" cy="34368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a number of generations&#10;&#10;Description automatically generated" id="372" name="Google Shape;37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532150"/>
            <a:ext cx="4153226" cy="2948774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5"/>
          <p:cNvSpPr txBox="1"/>
          <p:nvPr>
            <p:ph type="title"/>
          </p:nvPr>
        </p:nvSpPr>
        <p:spPr>
          <a:xfrm>
            <a:off x="256825" y="152025"/>
            <a:ext cx="46941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"/>
              <a:buNone/>
            </a:pPr>
            <a:r>
              <a:rPr lang="en-GB" sz="2600">
                <a:latin typeface="Century"/>
                <a:ea typeface="Century"/>
                <a:cs typeface="Century"/>
                <a:sym typeface="Century"/>
              </a:rPr>
              <a:t>Modifying the Proposal Distribution</a:t>
            </a:r>
            <a:endParaRPr sz="1520"/>
          </a:p>
        </p:txBody>
      </p:sp>
      <p:sp>
        <p:nvSpPr>
          <p:cNvPr id="374" name="Google Shape;374;p45"/>
          <p:cNvSpPr txBox="1"/>
          <p:nvPr>
            <p:ph idx="1" type="body"/>
          </p:nvPr>
        </p:nvSpPr>
        <p:spPr>
          <a:xfrm>
            <a:off x="4131900" y="289675"/>
            <a:ext cx="5294100" cy="15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84150" lvl="0" marL="1778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</a:pPr>
            <a:r>
              <a:rPr lang="en-GB" sz="1300">
                <a:latin typeface="Century"/>
                <a:ea typeface="Century"/>
                <a:cs typeface="Century"/>
                <a:sym typeface="Century"/>
              </a:rPr>
              <a:t>Parallel Sampling</a:t>
            </a:r>
            <a:endParaRPr sz="1600"/>
          </a:p>
          <a:p>
            <a:pPr indent="-18415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</a:pPr>
            <a:r>
              <a:rPr lang="en-GB" sz="1300">
                <a:latin typeface="Century"/>
                <a:ea typeface="Century"/>
                <a:cs typeface="Century"/>
                <a:sym typeface="Century"/>
              </a:rPr>
              <a:t>Sequential Revision</a:t>
            </a:r>
            <a:endParaRPr sz="1600"/>
          </a:p>
          <a:p>
            <a:pPr indent="-184150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300"/>
              <a:buChar char="•"/>
            </a:pPr>
            <a:r>
              <a:rPr lang="en-GB" sz="1300">
                <a:latin typeface="Century"/>
                <a:ea typeface="Century"/>
                <a:cs typeface="Century"/>
                <a:sym typeface="Century"/>
              </a:rPr>
              <a:t>Correct answer correlated to incorrect answers</a:t>
            </a:r>
            <a:endParaRPr sz="1600"/>
          </a:p>
          <a:p>
            <a:pPr indent="-184150" lvl="1" marL="5207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300"/>
              <a:buChar char="•"/>
            </a:pPr>
            <a:r>
              <a:rPr lang="en-GB" sz="1300">
                <a:latin typeface="Century"/>
                <a:ea typeface="Century"/>
                <a:cs typeface="Century"/>
                <a:sym typeface="Century"/>
              </a:rPr>
              <a:t>Rollout generation</a:t>
            </a:r>
            <a:endParaRPr sz="1600"/>
          </a:p>
          <a:p>
            <a:pPr indent="-184150" lvl="2" marL="8636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300"/>
              <a:buChar char="•"/>
            </a:pPr>
            <a:r>
              <a:rPr lang="en-GB" sz="1300">
                <a:latin typeface="Century"/>
                <a:ea typeface="Century"/>
                <a:cs typeface="Century"/>
                <a:sym typeface="Century"/>
              </a:rPr>
              <a:t>Sample in parallel at high temperature</a:t>
            </a:r>
            <a:endParaRPr sz="1400"/>
          </a:p>
          <a:p>
            <a:pPr indent="-184150" lvl="2" marL="8636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300"/>
              <a:buChar char="•"/>
            </a:pPr>
            <a:r>
              <a:rPr lang="en-GB" sz="1300">
                <a:latin typeface="Century"/>
                <a:ea typeface="Century"/>
                <a:cs typeface="Century"/>
                <a:sym typeface="Century"/>
              </a:rPr>
              <a:t>Pair up post-hoc</a:t>
            </a:r>
            <a:endParaRPr sz="1400"/>
          </a:p>
          <a:p>
            <a:pPr indent="-184150" lvl="2" marL="86360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300"/>
              <a:buChar char="•"/>
            </a:pPr>
            <a:r>
              <a:rPr lang="en-GB" sz="1300">
                <a:latin typeface="Century"/>
                <a:ea typeface="Century"/>
                <a:cs typeface="Century"/>
                <a:sym typeface="Century"/>
              </a:rPr>
              <a:t>Use character edit distance as correlation metric</a:t>
            </a:r>
            <a:endParaRPr sz="1400"/>
          </a:p>
          <a:p>
            <a:pPr indent="-12700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</a:pPr>
            <a:r>
              <a:t/>
            </a:r>
            <a:endParaRPr sz="1000"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6"/>
          <p:cNvSpPr txBox="1"/>
          <p:nvPr>
            <p:ph type="title"/>
          </p:nvPr>
        </p:nvSpPr>
        <p:spPr>
          <a:xfrm>
            <a:off x="418116" y="85485"/>
            <a:ext cx="3719700" cy="1232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"/>
              <a:buNone/>
            </a:pPr>
            <a:r>
              <a:rPr lang="en-GB" sz="2800">
                <a:latin typeface="Century"/>
                <a:ea typeface="Century"/>
                <a:cs typeface="Century"/>
                <a:sym typeface="Century"/>
              </a:rPr>
              <a:t>Combining the two strategies</a:t>
            </a:r>
            <a:endParaRPr sz="1600"/>
          </a:p>
        </p:txBody>
      </p:sp>
      <p:sp>
        <p:nvSpPr>
          <p:cNvPr id="380" name="Google Shape;380;p46"/>
          <p:cNvSpPr txBox="1"/>
          <p:nvPr>
            <p:ph idx="1" type="body"/>
          </p:nvPr>
        </p:nvSpPr>
        <p:spPr>
          <a:xfrm>
            <a:off x="382349" y="1406475"/>
            <a:ext cx="34341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90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-GB" sz="1800">
                <a:latin typeface="Century"/>
                <a:ea typeface="Century"/>
                <a:cs typeface="Century"/>
                <a:sym typeface="Century"/>
              </a:rPr>
              <a:t>Each has its pros and cons so why not find a </a:t>
            </a:r>
            <a:r>
              <a:rPr b="1" lang="en-GB" sz="1800">
                <a:latin typeface="Century"/>
                <a:ea typeface="Century"/>
                <a:cs typeface="Century"/>
                <a:sym typeface="Century"/>
              </a:rPr>
              <a:t>balance</a:t>
            </a:r>
            <a:endParaRPr sz="17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-GB" sz="1800">
                <a:latin typeface="Century"/>
                <a:ea typeface="Century"/>
                <a:cs typeface="Century"/>
                <a:sym typeface="Century"/>
              </a:rPr>
              <a:t>Parallel</a:t>
            </a:r>
            <a:endParaRPr sz="1700"/>
          </a:p>
          <a:p>
            <a:pPr indent="-1968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500"/>
              <a:buChar char="•"/>
            </a:pPr>
            <a:r>
              <a:rPr lang="en-GB" sz="1500">
                <a:latin typeface="Century"/>
                <a:ea typeface="Century"/>
                <a:cs typeface="Century"/>
                <a:sym typeface="Century"/>
              </a:rPr>
              <a:t>A global search process</a:t>
            </a:r>
            <a:endParaRPr sz="1700"/>
          </a:p>
          <a:p>
            <a:pPr indent="-1968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500"/>
              <a:buChar char="•"/>
            </a:pPr>
            <a:r>
              <a:rPr lang="en-GB" sz="1500">
                <a:latin typeface="Century"/>
                <a:ea typeface="Century"/>
                <a:cs typeface="Century"/>
                <a:sym typeface="Century"/>
              </a:rPr>
              <a:t>Give different approaches of solving/answering something</a:t>
            </a:r>
            <a:endParaRPr sz="17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-GB" sz="1800">
                <a:latin typeface="Century"/>
                <a:ea typeface="Century"/>
                <a:cs typeface="Century"/>
                <a:sym typeface="Century"/>
              </a:rPr>
              <a:t>Sequential</a:t>
            </a:r>
            <a:endParaRPr sz="1700"/>
          </a:p>
          <a:p>
            <a:pPr indent="-1968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500"/>
              <a:buChar char="•"/>
            </a:pPr>
            <a:r>
              <a:rPr lang="en-GB" sz="1500">
                <a:latin typeface="Century"/>
                <a:ea typeface="Century"/>
                <a:cs typeface="Century"/>
                <a:sym typeface="Century"/>
              </a:rPr>
              <a:t>Local refinement process</a:t>
            </a:r>
            <a:endParaRPr sz="1700"/>
          </a:p>
        </p:txBody>
      </p:sp>
      <p:pic>
        <p:nvPicPr>
          <p:cNvPr descr="A diagram of a question&#10;&#10;Description automatically generated" id="381" name="Google Shape;38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6675" y="253300"/>
            <a:ext cx="5234451" cy="379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7"/>
          <p:cNvSpPr txBox="1"/>
          <p:nvPr>
            <p:ph type="title"/>
          </p:nvPr>
        </p:nvSpPr>
        <p:spPr>
          <a:xfrm>
            <a:off x="553379" y="142863"/>
            <a:ext cx="8420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"/>
              <a:buNone/>
            </a:pPr>
            <a:r>
              <a:rPr b="1" lang="en-GB" sz="2400">
                <a:latin typeface="Century"/>
                <a:ea typeface="Century"/>
                <a:cs typeface="Century"/>
                <a:sym typeface="Century"/>
              </a:rPr>
              <a:t>Easier questions better with full sequential revision</a:t>
            </a:r>
            <a:br>
              <a:rPr b="1" lang="en-GB" sz="2400">
                <a:latin typeface="Century"/>
                <a:ea typeface="Century"/>
                <a:cs typeface="Century"/>
                <a:sym typeface="Century"/>
              </a:rPr>
            </a:br>
            <a:r>
              <a:rPr b="1" lang="en-GB" sz="2400">
                <a:latin typeface="Century"/>
                <a:ea typeface="Century"/>
                <a:cs typeface="Century"/>
                <a:sym typeface="Century"/>
              </a:rPr>
              <a:t>Harder questions better with combo of sequential - parallel</a:t>
            </a:r>
            <a:endParaRPr b="1" sz="2400"/>
          </a:p>
        </p:txBody>
      </p:sp>
      <p:pic>
        <p:nvPicPr>
          <p:cNvPr descr="A graph of different colored lines&#10;&#10;Description automatically generated with medium confidence" id="387" name="Google Shape;387;p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379" y="1401752"/>
            <a:ext cx="7879556" cy="2753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8"/>
          <p:cNvSpPr txBox="1"/>
          <p:nvPr>
            <p:ph type="title"/>
          </p:nvPr>
        </p:nvSpPr>
        <p:spPr>
          <a:xfrm>
            <a:off x="607671" y="153365"/>
            <a:ext cx="7888629" cy="68001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"/>
              <a:buNone/>
            </a:pPr>
            <a:r>
              <a:rPr b="1" lang="en-GB" sz="2400">
                <a:latin typeface="Century"/>
                <a:ea typeface="Century"/>
                <a:cs typeface="Century"/>
                <a:sym typeface="Century"/>
              </a:rPr>
              <a:t>Compute-Optimal Revisions vs baseline</a:t>
            </a:r>
            <a:endParaRPr b="1" sz="2400"/>
          </a:p>
        </p:txBody>
      </p:sp>
      <p:pic>
        <p:nvPicPr>
          <p:cNvPr descr="A graph of a graph showing the difference between a number of different stages of a computer&#10;&#10;Description automatically generated with medium confidence" id="393" name="Google Shape;393;p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671" y="1024615"/>
            <a:ext cx="4727896" cy="3263504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8"/>
          <p:cNvSpPr txBox="1"/>
          <p:nvPr/>
        </p:nvSpPr>
        <p:spPr>
          <a:xfrm>
            <a:off x="5226900" y="1698697"/>
            <a:ext cx="3698257" cy="25894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222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GB" sz="23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Can still outperform best-of-n by using up to </a:t>
            </a:r>
            <a:r>
              <a:rPr b="1" lang="en-GB" sz="23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4x less compute</a:t>
            </a:r>
            <a:endParaRPr sz="23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9"/>
          <p:cNvSpPr/>
          <p:nvPr/>
        </p:nvSpPr>
        <p:spPr>
          <a:xfrm>
            <a:off x="3991900" y="2911617"/>
            <a:ext cx="2960700" cy="648600"/>
          </a:xfrm>
          <a:prstGeom prst="rect">
            <a:avLst/>
          </a:prstGeom>
          <a:solidFill>
            <a:srgbClr val="DDF2FF"/>
          </a:solidFill>
          <a:ln cap="flat" cmpd="sng" w="12700">
            <a:solidFill>
              <a:srgbClr val="591D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9"/>
          <p:cNvSpPr/>
          <p:nvPr/>
        </p:nvSpPr>
        <p:spPr>
          <a:xfrm>
            <a:off x="345688" y="1202239"/>
            <a:ext cx="2960649" cy="2554065"/>
          </a:xfrm>
          <a:prstGeom prst="rect">
            <a:avLst/>
          </a:prstGeom>
          <a:solidFill>
            <a:srgbClr val="DDF2FF"/>
          </a:solidFill>
          <a:ln cap="flat" cmpd="sng" w="12700">
            <a:solidFill>
              <a:srgbClr val="591D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49"/>
          <p:cNvSpPr txBox="1"/>
          <p:nvPr>
            <p:ph type="title"/>
          </p:nvPr>
        </p:nvSpPr>
        <p:spPr>
          <a:xfrm>
            <a:off x="571035" y="282207"/>
            <a:ext cx="8303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"/>
              <a:buNone/>
            </a:pPr>
            <a:r>
              <a:rPr b="1" lang="en-GB" sz="2400">
                <a:latin typeface="Century"/>
                <a:ea typeface="Century"/>
                <a:cs typeface="Century"/>
                <a:sym typeface="Century"/>
              </a:rPr>
              <a:t>Exchanging Pre-Training and Test-Time Compute</a:t>
            </a:r>
            <a:endParaRPr b="1" sz="2400"/>
          </a:p>
        </p:txBody>
      </p:sp>
      <p:sp>
        <p:nvSpPr>
          <p:cNvPr id="402" name="Google Shape;402;p49"/>
          <p:cNvSpPr txBox="1"/>
          <p:nvPr>
            <p:ph idx="1" type="body"/>
          </p:nvPr>
        </p:nvSpPr>
        <p:spPr>
          <a:xfrm>
            <a:off x="386110" y="1377583"/>
            <a:ext cx="3461060" cy="130707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r>
              <a:rPr lang="en-GB" sz="1200">
                <a:latin typeface="Century"/>
                <a:ea typeface="Century"/>
                <a:cs typeface="Century"/>
                <a:sym typeface="Century"/>
              </a:rPr>
              <a:t>Pretrain with X FLOP-s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r>
              <a:rPr lang="en-GB" sz="1200">
                <a:latin typeface="Century"/>
                <a:ea typeface="Century"/>
                <a:cs typeface="Century"/>
                <a:sym typeface="Century"/>
              </a:rPr>
              <a:t>Run Y FLOP-s on inference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r>
              <a:rPr lang="en-GB" sz="1200">
                <a:latin typeface="Century"/>
                <a:ea typeface="Century"/>
                <a:cs typeface="Century"/>
                <a:sym typeface="Century"/>
              </a:rPr>
              <a:t>Increase budget by factor of 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r>
              <a:rPr lang="en-GB" sz="1200">
                <a:latin typeface="Century"/>
                <a:ea typeface="Century"/>
                <a:cs typeface="Century"/>
                <a:sym typeface="Century"/>
              </a:rPr>
              <a:t>N model parameters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</a:pPr>
            <a:r>
              <a:rPr lang="en-GB" sz="1200">
                <a:latin typeface="Century"/>
                <a:ea typeface="Century"/>
                <a:cs typeface="Century"/>
                <a:sym typeface="Century"/>
              </a:rPr>
              <a:t>D number of tokens used or generated</a:t>
            </a:r>
            <a:endParaRPr/>
          </a:p>
        </p:txBody>
      </p:sp>
      <p:sp>
        <p:nvSpPr>
          <p:cNvPr id="403" name="Google Shape;403;p49"/>
          <p:cNvSpPr txBox="1"/>
          <p:nvPr/>
        </p:nvSpPr>
        <p:spPr>
          <a:xfrm>
            <a:off x="428624" y="2785859"/>
            <a:ext cx="2325029" cy="53091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X = 6ND</a:t>
            </a:r>
            <a:r>
              <a:rPr b="1" baseline="-25000" lang="en-GB" sz="15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pretrain</a:t>
            </a:r>
            <a:endParaRPr b="1" sz="15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Y = 2ND</a:t>
            </a:r>
            <a:r>
              <a:rPr b="1" baseline="-25000" lang="en-GB" sz="15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inference</a:t>
            </a:r>
            <a:endParaRPr b="1" sz="15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404" name="Google Shape;404;p49"/>
          <p:cNvSpPr txBox="1"/>
          <p:nvPr/>
        </p:nvSpPr>
        <p:spPr>
          <a:xfrm>
            <a:off x="3847171" y="1276379"/>
            <a:ext cx="4240200" cy="1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Smaller model’s inference compute can match larger pretrained model by a factor of </a:t>
            </a:r>
            <a:endParaRPr sz="1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405" name="Google Shape;405;p49"/>
          <p:cNvSpPr txBox="1"/>
          <p:nvPr/>
        </p:nvSpPr>
        <p:spPr>
          <a:xfrm>
            <a:off x="4399778" y="3062816"/>
            <a:ext cx="2467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R = D</a:t>
            </a:r>
            <a:r>
              <a:rPr b="1" baseline="-25000" lang="en-GB" sz="18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inference </a:t>
            </a:r>
            <a:r>
              <a:rPr b="1" lang="en-GB" sz="18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/ D</a:t>
            </a:r>
            <a:r>
              <a:rPr b="1" baseline="-25000" lang="en-GB" sz="18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pretrain</a:t>
            </a:r>
            <a:endParaRPr b="1" sz="18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406" name="Google Shape;406;p49"/>
          <p:cNvSpPr txBox="1"/>
          <p:nvPr/>
        </p:nvSpPr>
        <p:spPr>
          <a:xfrm>
            <a:off x="4399777" y="2265443"/>
            <a:ext cx="4573544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M + 3  (Dpretain / Dinference) (M-1)</a:t>
            </a:r>
            <a:endParaRPr b="1" sz="18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type="title"/>
          </p:nvPr>
        </p:nvSpPr>
        <p:spPr>
          <a:xfrm>
            <a:off x="539975" y="2"/>
            <a:ext cx="37197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"/>
              <a:buNone/>
            </a:pPr>
            <a:r>
              <a:rPr b="1" lang="en-GB" sz="2400">
                <a:latin typeface="Century"/>
                <a:ea typeface="Century"/>
                <a:cs typeface="Century"/>
                <a:sym typeface="Century"/>
              </a:rPr>
              <a:t>Question Definition </a:t>
            </a:r>
            <a:endParaRPr sz="2400"/>
          </a:p>
        </p:txBody>
      </p:sp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377900" y="664800"/>
            <a:ext cx="7026000" cy="3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 sz="1800">
                <a:latin typeface="Century"/>
                <a:ea typeface="Century"/>
                <a:cs typeface="Century"/>
                <a:sym typeface="Century"/>
              </a:rPr>
              <a:t>For humans,  it’s natural to think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 sz="1800">
                <a:latin typeface="Century"/>
                <a:ea typeface="Century"/>
                <a:cs typeface="Century"/>
                <a:sym typeface="Century"/>
              </a:rPr>
              <a:t>longer on difficult problems. 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800">
              <a:latin typeface="Century"/>
              <a:ea typeface="Century"/>
              <a:cs typeface="Century"/>
              <a:sym typeface="Century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 sz="1800">
                <a:latin typeface="Century"/>
                <a:ea typeface="Century"/>
                <a:cs typeface="Century"/>
                <a:sym typeface="Century"/>
              </a:rPr>
              <a:t>How to introduce this capability into LLMs? 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800">
              <a:latin typeface="Century"/>
              <a:ea typeface="Century"/>
              <a:cs typeface="Century"/>
              <a:sym typeface="Century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 sz="1800">
                <a:latin typeface="Century"/>
                <a:ea typeface="Century"/>
                <a:cs typeface="Century"/>
                <a:sym typeface="Century"/>
              </a:rPr>
              <a:t>Benefits: </a:t>
            </a:r>
            <a:endParaRPr sz="18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"/>
              <a:buChar char="-"/>
            </a:pPr>
            <a:r>
              <a:rPr lang="en-GB" sz="1800">
                <a:latin typeface="Century"/>
                <a:ea typeface="Century"/>
                <a:cs typeface="Century"/>
                <a:sym typeface="Century"/>
              </a:rPr>
              <a:t>💪: </a:t>
            </a:r>
            <a:r>
              <a:rPr lang="en-GB" sz="1800">
                <a:latin typeface="Century"/>
                <a:ea typeface="Century"/>
                <a:cs typeface="Century"/>
                <a:sym typeface="Century"/>
              </a:rPr>
              <a:t>Improve the performance on the testing phases </a:t>
            </a:r>
            <a:endParaRPr sz="18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"/>
              <a:buChar char="-"/>
            </a:pPr>
            <a:r>
              <a:rPr lang="en-GB" sz="1800">
                <a:latin typeface="Century"/>
                <a:ea typeface="Century"/>
                <a:cs typeface="Century"/>
                <a:sym typeface="Century"/>
              </a:rPr>
              <a:t>⏰：Decrease</a:t>
            </a:r>
            <a:r>
              <a:rPr lang="en-GB" sz="1800">
                <a:latin typeface="Century"/>
                <a:ea typeface="Century"/>
                <a:cs typeface="Century"/>
                <a:sym typeface="Century"/>
              </a:rPr>
              <a:t> the cost in training and pre-training phases; </a:t>
            </a:r>
            <a:endParaRPr sz="1800">
              <a:latin typeface="Century"/>
              <a:ea typeface="Century"/>
              <a:cs typeface="Century"/>
              <a:sym typeface="Century"/>
            </a:endParaRPr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Century"/>
              <a:buChar char="-"/>
            </a:pPr>
            <a:r>
              <a:rPr lang="en-GB" sz="1800">
                <a:latin typeface="Century"/>
                <a:ea typeface="Century"/>
                <a:cs typeface="Century"/>
                <a:sym typeface="Century"/>
              </a:rPr>
              <a:t>💰：</a:t>
            </a:r>
            <a:r>
              <a:rPr lang="en-GB" sz="1800">
                <a:latin typeface="Century"/>
                <a:ea typeface="Century"/>
                <a:cs typeface="Century"/>
                <a:sym typeface="Century"/>
              </a:rPr>
              <a:t>Is possible to use extra, even spare, computation resource in testing steps to increase overall performance? </a:t>
            </a:r>
            <a:endParaRPr sz="1800"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descr="Person Thinking Icon Images – Browse 228,541 Stock Photos, Vectors, and  Video | Adobe Stock" id="207" name="Google Shape;20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7163" y="509875"/>
            <a:ext cx="1942210" cy="1906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8" name="Google Shape;20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9099" y="2325849"/>
            <a:ext cx="2118325" cy="11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aph of different colored lines&#10;&#10;Description automatically generated" id="411" name="Google Shape;411;p5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561" y="209551"/>
            <a:ext cx="7886700" cy="314072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50"/>
          <p:cNvSpPr txBox="1"/>
          <p:nvPr/>
        </p:nvSpPr>
        <p:spPr>
          <a:xfrm>
            <a:off x="861431" y="3555581"/>
            <a:ext cx="64899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Very difficult questions or high D_inf =&gt; more budget towards </a:t>
            </a:r>
            <a:r>
              <a:rPr b="1" lang="en-GB" sz="14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pretraining</a:t>
            </a:r>
            <a:endParaRPr sz="14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Easier questions or lower D_inf =&gt; more budget towards </a:t>
            </a:r>
            <a:r>
              <a:rPr b="1" lang="en-GB" sz="14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test-time compute</a:t>
            </a:r>
            <a:br>
              <a:rPr lang="en-GB" sz="14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</a:br>
            <a:endParaRPr sz="14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413" name="Google Shape;413;p50"/>
          <p:cNvSpPr txBox="1"/>
          <p:nvPr/>
        </p:nvSpPr>
        <p:spPr>
          <a:xfrm>
            <a:off x="4523700" y="3278951"/>
            <a:ext cx="8910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R = 22</a:t>
            </a:r>
            <a:endParaRPr sz="12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414" name="Google Shape;414;p50"/>
          <p:cNvSpPr txBox="1"/>
          <p:nvPr/>
        </p:nvSpPr>
        <p:spPr>
          <a:xfrm>
            <a:off x="5196850" y="3278951"/>
            <a:ext cx="8910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R = 0.79</a:t>
            </a:r>
            <a:endParaRPr sz="12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415" name="Google Shape;415;p50"/>
          <p:cNvSpPr txBox="1"/>
          <p:nvPr/>
        </p:nvSpPr>
        <p:spPr>
          <a:xfrm>
            <a:off x="5969900" y="3278951"/>
            <a:ext cx="8910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R = 0.16</a:t>
            </a:r>
            <a:endParaRPr sz="12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416" name="Google Shape;416;p50"/>
          <p:cNvSpPr txBox="1"/>
          <p:nvPr/>
        </p:nvSpPr>
        <p:spPr>
          <a:xfrm>
            <a:off x="6860900" y="3086075"/>
            <a:ext cx="19872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R = D_inf / D_pretrain </a:t>
            </a:r>
            <a:endParaRPr sz="12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1"/>
          <p:cNvSpPr/>
          <p:nvPr/>
        </p:nvSpPr>
        <p:spPr>
          <a:xfrm>
            <a:off x="3540261" y="2075052"/>
            <a:ext cx="5319600" cy="697500"/>
          </a:xfrm>
          <a:prstGeom prst="roundRect">
            <a:avLst>
              <a:gd fmla="val 1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51"/>
          <p:cNvSpPr txBox="1"/>
          <p:nvPr>
            <p:ph type="title"/>
          </p:nvPr>
        </p:nvSpPr>
        <p:spPr>
          <a:xfrm>
            <a:off x="127856" y="191440"/>
            <a:ext cx="3301144" cy="4187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Century"/>
              <a:buNone/>
            </a:pPr>
            <a:r>
              <a:rPr lang="en-GB" sz="4400">
                <a:latin typeface="Century"/>
                <a:ea typeface="Century"/>
                <a:cs typeface="Century"/>
                <a:sym typeface="Century"/>
              </a:rPr>
              <a:t>Takeaways </a:t>
            </a:r>
            <a:endParaRPr sz="4400">
              <a:latin typeface="Century"/>
              <a:ea typeface="Century"/>
              <a:cs typeface="Century"/>
              <a:sym typeface="Century"/>
            </a:endParaRPr>
          </a:p>
        </p:txBody>
      </p:sp>
      <p:grpSp>
        <p:nvGrpSpPr>
          <p:cNvPr id="423" name="Google Shape;423;p51"/>
          <p:cNvGrpSpPr/>
          <p:nvPr/>
        </p:nvGrpSpPr>
        <p:grpSpPr>
          <a:xfrm>
            <a:off x="3616411" y="190785"/>
            <a:ext cx="5319700" cy="4188659"/>
            <a:chOff x="0" y="0"/>
            <a:chExt cx="7092933" cy="5584878"/>
          </a:xfrm>
        </p:grpSpPr>
        <p:sp>
          <p:nvSpPr>
            <p:cNvPr id="424" name="Google Shape;424;p51"/>
            <p:cNvSpPr/>
            <p:nvPr/>
          </p:nvSpPr>
          <p:spPr>
            <a:xfrm>
              <a:off x="0" y="0"/>
              <a:ext cx="7092900" cy="930000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51"/>
            <p:cNvSpPr/>
            <p:nvPr/>
          </p:nvSpPr>
          <p:spPr>
            <a:xfrm>
              <a:off x="281355" y="213639"/>
              <a:ext cx="511500" cy="5115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51"/>
            <p:cNvSpPr/>
            <p:nvPr/>
          </p:nvSpPr>
          <p:spPr>
            <a:xfrm>
              <a:off x="1074268" y="4366"/>
              <a:ext cx="3191700" cy="93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51"/>
            <p:cNvSpPr txBox="1"/>
            <p:nvPr/>
          </p:nvSpPr>
          <p:spPr>
            <a:xfrm>
              <a:off x="1074253" y="4370"/>
              <a:ext cx="5710200" cy="93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825" lIns="73825" spcFirstLastPara="1" rIns="73825" wrap="square" tIns="73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"/>
                <a:buNone/>
              </a:pPr>
              <a:r>
                <a:rPr lang="en-GB" sz="1200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Difficult of Prompts and Compute Budgets have strong effect on test </a:t>
              </a:r>
              <a:r>
                <a:rPr lang="en-GB" sz="1200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time</a:t>
              </a:r>
              <a:r>
                <a:rPr lang="en-GB" sz="1200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 optimal e</a:t>
              </a:r>
              <a:r>
                <a:rPr lang="en-GB" sz="1200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fficacy</a:t>
              </a:r>
              <a:r>
                <a:rPr lang="en-GB" sz="1200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 </a:t>
              </a:r>
              <a:endParaRPr sz="1100"/>
            </a:p>
          </p:txBody>
        </p:sp>
        <p:sp>
          <p:nvSpPr>
            <p:cNvPr id="428" name="Google Shape;428;p51"/>
            <p:cNvSpPr/>
            <p:nvPr/>
          </p:nvSpPr>
          <p:spPr>
            <a:xfrm>
              <a:off x="4266018" y="4366"/>
              <a:ext cx="2826900" cy="93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51"/>
            <p:cNvSpPr/>
            <p:nvPr/>
          </p:nvSpPr>
          <p:spPr>
            <a:xfrm>
              <a:off x="17" y="1312589"/>
              <a:ext cx="7092900" cy="930000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51"/>
            <p:cNvSpPr/>
            <p:nvPr/>
          </p:nvSpPr>
          <p:spPr>
            <a:xfrm>
              <a:off x="281355" y="1559195"/>
              <a:ext cx="511500" cy="5115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51"/>
            <p:cNvSpPr txBox="1"/>
            <p:nvPr/>
          </p:nvSpPr>
          <p:spPr>
            <a:xfrm>
              <a:off x="1074285" y="1312589"/>
              <a:ext cx="6018600" cy="93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825" lIns="73825" spcFirstLastPara="1" rIns="73825" wrap="square" tIns="73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"/>
                <a:buNone/>
              </a:pPr>
              <a:r>
                <a:rPr lang="en-GB" sz="1200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Simple methods like search and revisions can scale very well on certain types of prompts</a:t>
              </a:r>
              <a:endParaRPr sz="1100"/>
            </a:p>
          </p:txBody>
        </p:sp>
        <p:sp>
          <p:nvSpPr>
            <p:cNvPr id="432" name="Google Shape;432;p51"/>
            <p:cNvSpPr/>
            <p:nvPr/>
          </p:nvSpPr>
          <p:spPr>
            <a:xfrm>
              <a:off x="1074268" y="3492250"/>
              <a:ext cx="6018600" cy="93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51"/>
            <p:cNvSpPr/>
            <p:nvPr/>
          </p:nvSpPr>
          <p:spPr>
            <a:xfrm>
              <a:off x="33" y="3807278"/>
              <a:ext cx="7092900" cy="930000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51"/>
            <p:cNvSpPr/>
            <p:nvPr/>
          </p:nvSpPr>
          <p:spPr>
            <a:xfrm>
              <a:off x="281388" y="4016551"/>
              <a:ext cx="511500" cy="5115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51"/>
            <p:cNvSpPr/>
            <p:nvPr/>
          </p:nvSpPr>
          <p:spPr>
            <a:xfrm>
              <a:off x="1074268" y="4654878"/>
              <a:ext cx="6018600" cy="93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51"/>
            <p:cNvSpPr txBox="1"/>
            <p:nvPr/>
          </p:nvSpPr>
          <p:spPr>
            <a:xfrm>
              <a:off x="1074301" y="3807278"/>
              <a:ext cx="6018600" cy="93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825" lIns="73825" spcFirstLastPara="1" rIns="73825" wrap="square" tIns="73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"/>
                <a:buNone/>
              </a:pPr>
              <a:r>
                <a:rPr lang="en-GB" sz="1200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There are a bunch of hyperparameters and variables that need to be accounted for, to get the optimal model</a:t>
              </a:r>
              <a:endParaRPr sz="12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437" name="Google Shape;437;p51"/>
            <p:cNvSpPr txBox="1"/>
            <p:nvPr/>
          </p:nvSpPr>
          <p:spPr>
            <a:xfrm>
              <a:off x="933635" y="2559950"/>
              <a:ext cx="6018600" cy="93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3825" lIns="73825" spcFirstLastPara="1" rIns="73825" wrap="square" tIns="73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"/>
                <a:buNone/>
              </a:pPr>
              <a:r>
                <a:rPr lang="en-GB" sz="1200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Utilize any resource you can use: By properly using test time computation resources, we can improve the end-2-end performance. (B</a:t>
              </a:r>
              <a:r>
                <a:rPr lang="en-GB" sz="1200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y a factor of 4)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438" name="Google Shape;438;p51"/>
            <p:cNvSpPr/>
            <p:nvPr/>
          </p:nvSpPr>
          <p:spPr>
            <a:xfrm>
              <a:off x="140722" y="2769223"/>
              <a:ext cx="511500" cy="5115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2"/>
          <p:cNvSpPr txBox="1"/>
          <p:nvPr>
            <p:ph type="title"/>
          </p:nvPr>
        </p:nvSpPr>
        <p:spPr>
          <a:xfrm>
            <a:off x="607671" y="153365"/>
            <a:ext cx="78885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"/>
              <a:buNone/>
            </a:pPr>
            <a:r>
              <a:rPr b="1" lang="en-GB" sz="2400">
                <a:latin typeface="Century"/>
                <a:ea typeface="Century"/>
                <a:cs typeface="Century"/>
                <a:sym typeface="Century"/>
              </a:rPr>
              <a:t>OpenAI o1-preview</a:t>
            </a:r>
            <a:endParaRPr b="1" sz="2400"/>
          </a:p>
        </p:txBody>
      </p:sp>
      <p:sp>
        <p:nvSpPr>
          <p:cNvPr id="444" name="Google Shape;444;p52"/>
          <p:cNvSpPr txBox="1"/>
          <p:nvPr/>
        </p:nvSpPr>
        <p:spPr>
          <a:xfrm>
            <a:off x="313900" y="992100"/>
            <a:ext cx="3274500" cy="31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"/>
              <a:buChar char="-"/>
            </a:pPr>
            <a:r>
              <a:rPr lang="en-GB" sz="17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Produces a long internal chain of thought before responding </a:t>
            </a:r>
            <a:endParaRPr sz="17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"/>
              <a:buChar char="-"/>
            </a:pPr>
            <a:r>
              <a:rPr lang="en-GB" sz="17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Through RL recognizes and corrects its mistakes</a:t>
            </a:r>
            <a:endParaRPr sz="17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"/>
              <a:buChar char="-"/>
            </a:pPr>
            <a:r>
              <a:rPr lang="en-GB" sz="17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Tries different approach when current isn’t working</a:t>
            </a:r>
            <a:endParaRPr sz="17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entury"/>
              <a:buChar char="-"/>
            </a:pPr>
            <a:r>
              <a:rPr lang="en-GB" sz="170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rPr>
              <a:t>Chain of thought reasoning robustly teaches human values and principles</a:t>
            </a:r>
            <a:endParaRPr sz="1700">
              <a:solidFill>
                <a:schemeClr val="dk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id="445" name="Google Shape;445;p52"/>
          <p:cNvPicPr preferRelativeResize="0"/>
          <p:nvPr/>
        </p:nvPicPr>
        <p:blipFill rotWithShape="1">
          <a:blip r:embed="rId3">
            <a:alphaModFix/>
          </a:blip>
          <a:srcRect b="0" l="6173" r="0" t="2419"/>
          <a:stretch/>
        </p:blipFill>
        <p:spPr>
          <a:xfrm>
            <a:off x="3745250" y="589272"/>
            <a:ext cx="5177400" cy="354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3"/>
          <p:cNvSpPr txBox="1"/>
          <p:nvPr>
            <p:ph type="ctrTitle"/>
          </p:nvPr>
        </p:nvSpPr>
        <p:spPr>
          <a:xfrm>
            <a:off x="600075" y="1685926"/>
            <a:ext cx="788670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ahoma"/>
              <a:buNone/>
            </a:pPr>
            <a:r>
              <a:rPr b="1" lang="en-GB">
                <a:latin typeface="Times New Roman"/>
                <a:ea typeface="Times New Roman"/>
                <a:cs typeface="Times New Roman"/>
                <a:sym typeface="Times New Roman"/>
              </a:rPr>
              <a:t>Thanks!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Google Shape;451;p53"/>
          <p:cNvSpPr txBox="1"/>
          <p:nvPr>
            <p:ph idx="10" type="dt"/>
          </p:nvPr>
        </p:nvSpPr>
        <p:spPr>
          <a:xfrm>
            <a:off x="7062236" y="4686300"/>
            <a:ext cx="1434064" cy="268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September 23, 2024</a:t>
            </a:r>
            <a:endParaRPr/>
          </a:p>
        </p:txBody>
      </p:sp>
      <p:sp>
        <p:nvSpPr>
          <p:cNvPr id="452" name="Google Shape;452;p53"/>
          <p:cNvSpPr txBox="1"/>
          <p:nvPr>
            <p:ph idx="12" type="sldNum"/>
          </p:nvPr>
        </p:nvSpPr>
        <p:spPr>
          <a:xfrm>
            <a:off x="8639175" y="4686301"/>
            <a:ext cx="361950" cy="2174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3" name="Google Shape;453;p53"/>
          <p:cNvSpPr txBox="1"/>
          <p:nvPr>
            <p:ph idx="2" type="body"/>
          </p:nvPr>
        </p:nvSpPr>
        <p:spPr>
          <a:xfrm>
            <a:off x="600075" y="4121944"/>
            <a:ext cx="7886700" cy="4500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>
                <a:latin typeface="Century"/>
                <a:ea typeface="Century"/>
                <a:cs typeface="Century"/>
                <a:sym typeface="Century"/>
              </a:rPr>
              <a:t>Elena Kote, Marvin Gao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>
            <p:ph type="title"/>
          </p:nvPr>
        </p:nvSpPr>
        <p:spPr>
          <a:xfrm>
            <a:off x="702203" y="221826"/>
            <a:ext cx="7588500" cy="86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"/>
              <a:buNone/>
            </a:pPr>
            <a:r>
              <a:rPr b="1" lang="en-GB" sz="2400">
                <a:latin typeface="Century"/>
                <a:ea typeface="Century"/>
                <a:cs typeface="Century"/>
                <a:sym typeface="Century"/>
              </a:rPr>
              <a:t>Let’s Think it Deeper</a:t>
            </a:r>
            <a:endParaRPr b="1" sz="2400"/>
          </a:p>
        </p:txBody>
      </p:sp>
      <p:sp>
        <p:nvSpPr>
          <p:cNvPr id="214" name="Google Shape;214;p33"/>
          <p:cNvSpPr txBox="1"/>
          <p:nvPr>
            <p:ph idx="1" type="body"/>
          </p:nvPr>
        </p:nvSpPr>
        <p:spPr>
          <a:xfrm>
            <a:off x="597225" y="1084675"/>
            <a:ext cx="4973100" cy="298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18415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</a:pPr>
            <a:r>
              <a:rPr lang="en-GB" sz="1500">
                <a:latin typeface="Century"/>
                <a:ea typeface="Century"/>
                <a:cs typeface="Century"/>
                <a:sym typeface="Century"/>
              </a:rPr>
              <a:t>1. </a:t>
            </a:r>
            <a:r>
              <a:rPr b="1" lang="en-GB" sz="1500">
                <a:latin typeface="Century"/>
                <a:ea typeface="Century"/>
                <a:cs typeface="Century"/>
                <a:sym typeface="Century"/>
              </a:rPr>
              <a:t>Not only about </a:t>
            </a:r>
            <a:r>
              <a:rPr lang="en-GB" sz="1500">
                <a:latin typeface="Century"/>
                <a:ea typeface="Century"/>
                <a:cs typeface="Century"/>
                <a:sym typeface="Century"/>
              </a:rPr>
              <a:t>b</a:t>
            </a:r>
            <a:r>
              <a:rPr lang="en-GB" sz="1500">
                <a:latin typeface="Century"/>
                <a:ea typeface="Century"/>
                <a:cs typeface="Century"/>
                <a:sym typeface="Century"/>
              </a:rPr>
              <a:t>etter performance on reasoning and inference; </a:t>
            </a:r>
            <a:endParaRPr/>
          </a:p>
          <a:p>
            <a:pPr indent="-184150" lvl="0" marL="1778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</a:pPr>
            <a:r>
              <a:rPr lang="en-GB" sz="1500">
                <a:latin typeface="Century"/>
                <a:ea typeface="Century"/>
                <a:cs typeface="Century"/>
                <a:sym typeface="Century"/>
              </a:rPr>
              <a:t>2. The model will not need to be very large because of the improvement in testing steps, and we can </a:t>
            </a:r>
            <a:r>
              <a:rPr b="1" lang="en-GB" sz="1500">
                <a:latin typeface="Century"/>
                <a:ea typeface="Century"/>
                <a:cs typeface="Century"/>
                <a:sym typeface="Century"/>
              </a:rPr>
              <a:t>deploy smaller size</a:t>
            </a:r>
            <a:r>
              <a:rPr lang="en-GB" sz="1500">
                <a:latin typeface="Century"/>
                <a:ea typeface="Century"/>
                <a:cs typeface="Century"/>
                <a:sym typeface="Century"/>
              </a:rPr>
              <a:t> model in devices but reach the same, even better performance; </a:t>
            </a:r>
            <a:endParaRPr/>
          </a:p>
          <a:p>
            <a:pPr indent="-184150" lvl="0" marL="1778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</a:pPr>
            <a:r>
              <a:rPr lang="en-GB" sz="1500">
                <a:latin typeface="Century"/>
                <a:ea typeface="Century"/>
                <a:cs typeface="Century"/>
                <a:sym typeface="Century"/>
              </a:rPr>
              <a:t>3. It’s a path towards a </a:t>
            </a:r>
            <a:r>
              <a:rPr b="1" lang="en-GB" sz="1500">
                <a:latin typeface="Century"/>
                <a:ea typeface="Century"/>
                <a:cs typeface="Century"/>
                <a:sym typeface="Century"/>
              </a:rPr>
              <a:t>general self-improvement </a:t>
            </a:r>
            <a:r>
              <a:rPr lang="en-GB" sz="1500">
                <a:latin typeface="Century"/>
                <a:ea typeface="Century"/>
                <a:cs typeface="Century"/>
                <a:sym typeface="Century"/>
              </a:rPr>
              <a:t>LLMs without / weakly-with human supervision. </a:t>
            </a:r>
            <a:endParaRPr/>
          </a:p>
        </p:txBody>
      </p:sp>
      <p:pic>
        <p:nvPicPr>
          <p:cNvPr descr="Employee Performance Improvement Plans: Why You Need Microlearning" id="215" name="Google Shape;215;p33"/>
          <p:cNvPicPr preferRelativeResize="0"/>
          <p:nvPr/>
        </p:nvPicPr>
        <p:blipFill rotWithShape="1">
          <a:blip r:embed="rId3">
            <a:alphaModFix/>
          </a:blip>
          <a:srcRect b="0" l="41327" r="884" t="0"/>
          <a:stretch/>
        </p:blipFill>
        <p:spPr>
          <a:xfrm>
            <a:off x="5875079" y="1213369"/>
            <a:ext cx="2811643" cy="2724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type="title"/>
          </p:nvPr>
        </p:nvSpPr>
        <p:spPr>
          <a:xfrm>
            <a:off x="607671" y="153365"/>
            <a:ext cx="7888500" cy="680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"/>
              <a:buNone/>
            </a:pPr>
            <a:r>
              <a:rPr b="1" lang="en-GB" sz="2400">
                <a:latin typeface="Century"/>
                <a:ea typeface="Century"/>
                <a:cs typeface="Century"/>
                <a:sym typeface="Century"/>
              </a:rPr>
              <a:t>Someone</a:t>
            </a:r>
            <a:r>
              <a:rPr lang="en-GB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GB" sz="2400">
                <a:latin typeface="Century"/>
                <a:ea typeface="Century"/>
                <a:cs typeface="Century"/>
                <a:sym typeface="Century"/>
              </a:rPr>
              <a:t>has already started </a:t>
            </a:r>
            <a:endParaRPr b="1" sz="2400"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id="221" name="Google Shape;2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625" y="730900"/>
            <a:ext cx="5338373" cy="11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6600" y="311939"/>
            <a:ext cx="2169750" cy="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6450" y="869513"/>
            <a:ext cx="3174675" cy="320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7625" y="1372500"/>
            <a:ext cx="4438524" cy="289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4579" y="3010827"/>
            <a:ext cx="550545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5"/>
          <p:cNvSpPr txBox="1"/>
          <p:nvPr>
            <p:ph type="title"/>
          </p:nvPr>
        </p:nvSpPr>
        <p:spPr>
          <a:xfrm>
            <a:off x="607395" y="213896"/>
            <a:ext cx="7888629" cy="68001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"/>
              <a:buNone/>
            </a:pPr>
            <a:r>
              <a:rPr b="1" lang="en-GB" sz="2400">
                <a:latin typeface="Century"/>
                <a:ea typeface="Century"/>
                <a:cs typeface="Century"/>
                <a:sym typeface="Century"/>
              </a:rPr>
              <a:t>Methods</a:t>
            </a:r>
            <a:r>
              <a:rPr lang="en-GB">
                <a:latin typeface="Century"/>
                <a:ea typeface="Century"/>
                <a:cs typeface="Century"/>
                <a:sym typeface="Century"/>
              </a:rPr>
              <a:t> </a:t>
            </a:r>
            <a:endParaRPr/>
          </a:p>
        </p:txBody>
      </p:sp>
      <p:sp>
        <p:nvSpPr>
          <p:cNvPr id="231" name="Google Shape;231;p35"/>
          <p:cNvSpPr txBox="1"/>
          <p:nvPr>
            <p:ph idx="1" type="body"/>
          </p:nvPr>
        </p:nvSpPr>
        <p:spPr>
          <a:xfrm>
            <a:off x="454664" y="965425"/>
            <a:ext cx="4089922" cy="35788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-GB">
                <a:latin typeface="Century"/>
                <a:ea typeface="Century"/>
                <a:cs typeface="Century"/>
                <a:sym typeface="Century"/>
              </a:rPr>
              <a:t>1. Verify the correctness of individual steps using a process-based reward model.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>
              <a:latin typeface="Century"/>
              <a:ea typeface="Century"/>
              <a:cs typeface="Century"/>
              <a:sym typeface="Century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>
              <a:latin typeface="Century"/>
              <a:ea typeface="Century"/>
              <a:cs typeface="Century"/>
              <a:sym typeface="Century"/>
            </a:endParaRPr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-GB">
                <a:latin typeface="Century"/>
                <a:ea typeface="Century"/>
                <a:cs typeface="Century"/>
                <a:sym typeface="Century"/>
              </a:rPr>
              <a:t>2. Improving the proposal distribution. </a:t>
            </a:r>
            <a:endParaRPr/>
          </a:p>
          <a:p>
            <a:pPr indent="-88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>
              <a:latin typeface="Century"/>
              <a:ea typeface="Century"/>
              <a:cs typeface="Century"/>
              <a:sym typeface="Century"/>
            </a:endParaRPr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-GB">
                <a:latin typeface="Century"/>
                <a:ea typeface="Century"/>
                <a:cs typeface="Century"/>
                <a:sym typeface="Century"/>
              </a:rPr>
              <a:t>What to know:  </a:t>
            </a:r>
            <a:r>
              <a:rPr b="1" lang="en-GB">
                <a:latin typeface="Century"/>
                <a:ea typeface="Century"/>
                <a:cs typeface="Century"/>
                <a:sym typeface="Century"/>
              </a:rPr>
              <a:t>test-time compute-optimal scaling strategy </a:t>
            </a:r>
            <a:endParaRPr>
              <a:latin typeface="Century"/>
              <a:ea typeface="Century"/>
              <a:cs typeface="Century"/>
              <a:sym typeface="Century"/>
            </a:endParaRPr>
          </a:p>
          <a:p>
            <a:pPr indent="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A1A1A"/>
              </a:buClr>
              <a:buSzPts val="1400"/>
              <a:buNone/>
            </a:pPr>
            <a:r>
              <a:t/>
            </a:r>
            <a:endParaRPr>
              <a:latin typeface="Century"/>
              <a:ea typeface="Century"/>
              <a:cs typeface="Century"/>
              <a:sym typeface="Century"/>
            </a:endParaRPr>
          </a:p>
          <a:p>
            <a:pPr indent="-88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>
              <a:latin typeface="Century"/>
              <a:ea typeface="Century"/>
              <a:cs typeface="Century"/>
              <a:sym typeface="Century"/>
            </a:endParaRPr>
          </a:p>
          <a:p>
            <a:pPr indent="-88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232" name="Google Shape;232;p35"/>
          <p:cNvSpPr/>
          <p:nvPr/>
        </p:nvSpPr>
        <p:spPr>
          <a:xfrm>
            <a:off x="7004985" y="3071524"/>
            <a:ext cx="1460648" cy="592987"/>
          </a:xfrm>
          <a:prstGeom prst="rect">
            <a:avLst/>
          </a:prstGeom>
          <a:solidFill>
            <a:srgbClr val="002869"/>
          </a:solidFill>
          <a:ln cap="flat" cmpd="sng" w="12700">
            <a:solidFill>
              <a:srgbClr val="591D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ground truth given `q`</a:t>
            </a:r>
            <a:endParaRPr sz="1100"/>
          </a:p>
        </p:txBody>
      </p:sp>
      <p:pic>
        <p:nvPicPr>
          <p:cNvPr id="233" name="Google Shape;233;p35"/>
          <p:cNvPicPr preferRelativeResize="0"/>
          <p:nvPr/>
        </p:nvPicPr>
        <p:blipFill rotWithShape="1">
          <a:blip r:embed="rId4">
            <a:alphaModFix/>
          </a:blip>
          <a:srcRect b="7737" l="3821" r="0" t="0"/>
          <a:stretch/>
        </p:blipFill>
        <p:spPr>
          <a:xfrm>
            <a:off x="1687088" y="3062340"/>
            <a:ext cx="1218419" cy="45697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5"/>
          <p:cNvSpPr/>
          <p:nvPr/>
        </p:nvSpPr>
        <p:spPr>
          <a:xfrm>
            <a:off x="5567906" y="3666097"/>
            <a:ext cx="976778" cy="592987"/>
          </a:xfrm>
          <a:prstGeom prst="rect">
            <a:avLst/>
          </a:prstGeom>
          <a:solidFill>
            <a:srgbClr val="002869"/>
          </a:solidFill>
          <a:ln cap="flat" cmpd="sng" w="12700">
            <a:solidFill>
              <a:srgbClr val="591D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 predict</a:t>
            </a:r>
            <a:endParaRPr sz="1100"/>
          </a:p>
        </p:txBody>
      </p:sp>
      <p:sp>
        <p:nvSpPr>
          <p:cNvPr id="235" name="Google Shape;235;p35"/>
          <p:cNvSpPr/>
          <p:nvPr/>
        </p:nvSpPr>
        <p:spPr>
          <a:xfrm>
            <a:off x="2905507" y="3674335"/>
            <a:ext cx="1573354" cy="59298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8748" l="0" r="-2992" t="-10937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236" name="Google Shape;236;p35"/>
          <p:cNvSpPr/>
          <p:nvPr/>
        </p:nvSpPr>
        <p:spPr>
          <a:xfrm>
            <a:off x="1276652" y="3666098"/>
            <a:ext cx="1460647" cy="592987"/>
          </a:xfrm>
          <a:prstGeom prst="rect">
            <a:avLst/>
          </a:prstGeom>
          <a:solidFill>
            <a:srgbClr val="002869"/>
          </a:solidFill>
          <a:ln cap="flat" cmpd="sng" w="12700">
            <a:solidFill>
              <a:srgbClr val="591D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Updated Policy</a:t>
            </a:r>
            <a:endParaRPr sz="1100"/>
          </a:p>
        </p:txBody>
      </p:sp>
      <p:sp>
        <p:nvSpPr>
          <p:cNvPr id="237" name="Google Shape;237;p35"/>
          <p:cNvSpPr/>
          <p:nvPr/>
        </p:nvSpPr>
        <p:spPr>
          <a:xfrm>
            <a:off x="4551710" y="3666097"/>
            <a:ext cx="976778" cy="592987"/>
          </a:xfrm>
          <a:prstGeom prst="rect">
            <a:avLst/>
          </a:prstGeom>
          <a:solidFill>
            <a:srgbClr val="002869"/>
          </a:solidFill>
          <a:ln cap="flat" cmpd="sng" w="12700">
            <a:solidFill>
              <a:srgbClr val="591D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compute budget</a:t>
            </a:r>
            <a:endParaRPr sz="1100"/>
          </a:p>
        </p:txBody>
      </p:sp>
      <p:cxnSp>
        <p:nvCxnSpPr>
          <p:cNvPr id="238" name="Google Shape;238;p35"/>
          <p:cNvCxnSpPr/>
          <p:nvPr/>
        </p:nvCxnSpPr>
        <p:spPr>
          <a:xfrm rot="10800000">
            <a:off x="1807568" y="3519319"/>
            <a:ext cx="0" cy="146778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39" name="Google Shape;239;p35"/>
          <p:cNvCxnSpPr/>
          <p:nvPr/>
        </p:nvCxnSpPr>
        <p:spPr>
          <a:xfrm rot="10800000">
            <a:off x="3942197" y="3519319"/>
            <a:ext cx="0" cy="146778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0" name="Google Shape;240;p35"/>
          <p:cNvCxnSpPr/>
          <p:nvPr/>
        </p:nvCxnSpPr>
        <p:spPr>
          <a:xfrm rot="10800000">
            <a:off x="5224211" y="3519319"/>
            <a:ext cx="0" cy="146778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1" name="Google Shape;241;p35"/>
          <p:cNvCxnSpPr/>
          <p:nvPr/>
        </p:nvCxnSpPr>
        <p:spPr>
          <a:xfrm rot="10800000">
            <a:off x="5811157" y="3493853"/>
            <a:ext cx="0" cy="146778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2" name="Google Shape;242;p35"/>
          <p:cNvCxnSpPr/>
          <p:nvPr/>
        </p:nvCxnSpPr>
        <p:spPr>
          <a:xfrm flipH="1">
            <a:off x="6404281" y="3347075"/>
            <a:ext cx="624274" cy="8089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43" name="Google Shape;243;p35"/>
          <p:cNvSpPr/>
          <p:nvPr/>
        </p:nvSpPr>
        <p:spPr>
          <a:xfrm>
            <a:off x="4483600" y="1990619"/>
            <a:ext cx="1084306" cy="35216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output_2</a:t>
            </a:r>
            <a:endParaRPr sz="1100"/>
          </a:p>
        </p:txBody>
      </p:sp>
      <p:sp>
        <p:nvSpPr>
          <p:cNvPr id="244" name="Google Shape;244;p35"/>
          <p:cNvSpPr/>
          <p:nvPr/>
        </p:nvSpPr>
        <p:spPr>
          <a:xfrm>
            <a:off x="5941487" y="1980566"/>
            <a:ext cx="1084306" cy="35216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output_3</a:t>
            </a:r>
            <a:endParaRPr sz="1100"/>
          </a:p>
        </p:txBody>
      </p:sp>
      <p:sp>
        <p:nvSpPr>
          <p:cNvPr id="245" name="Google Shape;245;p35"/>
          <p:cNvSpPr/>
          <p:nvPr/>
        </p:nvSpPr>
        <p:spPr>
          <a:xfrm>
            <a:off x="7478011" y="1980566"/>
            <a:ext cx="1084306" cy="35216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output_4</a:t>
            </a:r>
            <a:endParaRPr sz="1100"/>
          </a:p>
        </p:txBody>
      </p:sp>
      <p:sp>
        <p:nvSpPr>
          <p:cNvPr id="246" name="Google Shape;246;p35"/>
          <p:cNvSpPr/>
          <p:nvPr/>
        </p:nvSpPr>
        <p:spPr>
          <a:xfrm>
            <a:off x="5669976" y="2092444"/>
            <a:ext cx="232207" cy="157667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5"/>
          <p:cNvSpPr/>
          <p:nvPr/>
        </p:nvSpPr>
        <p:spPr>
          <a:xfrm>
            <a:off x="7147042" y="2087869"/>
            <a:ext cx="232207" cy="157667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5"/>
          <p:cNvSpPr/>
          <p:nvPr/>
        </p:nvSpPr>
        <p:spPr>
          <a:xfrm>
            <a:off x="4638676" y="1657574"/>
            <a:ext cx="769208" cy="30583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5"/>
          <p:cNvSpPr txBox="1"/>
          <p:nvPr/>
        </p:nvSpPr>
        <p:spPr>
          <a:xfrm>
            <a:off x="4528035" y="1379667"/>
            <a:ext cx="11974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Verify/ Refine</a:t>
            </a:r>
            <a:endParaRPr sz="1100"/>
          </a:p>
        </p:txBody>
      </p:sp>
      <p:sp>
        <p:nvSpPr>
          <p:cNvPr id="250" name="Google Shape;250;p35"/>
          <p:cNvSpPr/>
          <p:nvPr/>
        </p:nvSpPr>
        <p:spPr>
          <a:xfrm>
            <a:off x="6092304" y="1661399"/>
            <a:ext cx="769208" cy="30583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5"/>
          <p:cNvSpPr txBox="1"/>
          <p:nvPr/>
        </p:nvSpPr>
        <p:spPr>
          <a:xfrm>
            <a:off x="5981663" y="1383492"/>
            <a:ext cx="11974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Verify/ Refine</a:t>
            </a:r>
            <a:endParaRPr sz="1100"/>
          </a:p>
        </p:txBody>
      </p:sp>
      <p:sp>
        <p:nvSpPr>
          <p:cNvPr id="252" name="Google Shape;252;p35"/>
          <p:cNvSpPr/>
          <p:nvPr/>
        </p:nvSpPr>
        <p:spPr>
          <a:xfrm>
            <a:off x="7596959" y="1674736"/>
            <a:ext cx="769208" cy="30583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5"/>
          <p:cNvSpPr txBox="1"/>
          <p:nvPr/>
        </p:nvSpPr>
        <p:spPr>
          <a:xfrm>
            <a:off x="7486319" y="1396830"/>
            <a:ext cx="11974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Verify/ Refine</a:t>
            </a:r>
            <a:endParaRPr sz="1100"/>
          </a:p>
        </p:txBody>
      </p:sp>
      <p:sp>
        <p:nvSpPr>
          <p:cNvPr id="254" name="Google Shape;254;p35"/>
          <p:cNvSpPr/>
          <p:nvPr/>
        </p:nvSpPr>
        <p:spPr>
          <a:xfrm flipH="1" rot="10800000">
            <a:off x="4217767" y="980932"/>
            <a:ext cx="610045" cy="400538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gradFill>
            <a:gsLst>
              <a:gs pos="0">
                <a:srgbClr val="884C51"/>
              </a:gs>
              <a:gs pos="50000">
                <a:srgbClr val="7C1D29"/>
              </a:gs>
              <a:gs pos="100000">
                <a:srgbClr val="701521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5"/>
          <p:cNvSpPr txBox="1"/>
          <p:nvPr/>
        </p:nvSpPr>
        <p:spPr>
          <a:xfrm>
            <a:off x="4924311" y="798094"/>
            <a:ext cx="978367" cy="27699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Search</a:t>
            </a:r>
            <a:endParaRPr sz="1100"/>
          </a:p>
        </p:txBody>
      </p:sp>
      <p:sp>
        <p:nvSpPr>
          <p:cNvPr id="256" name="Google Shape;256;p35"/>
          <p:cNvSpPr txBox="1"/>
          <p:nvPr/>
        </p:nvSpPr>
        <p:spPr>
          <a:xfrm>
            <a:off x="1765528" y="1689445"/>
            <a:ext cx="2713334" cy="27699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Model to Revise it directly</a:t>
            </a:r>
            <a:endParaRPr sz="1100"/>
          </a:p>
        </p:txBody>
      </p:sp>
      <p:sp>
        <p:nvSpPr>
          <p:cNvPr id="257" name="Google Shape;257;p35"/>
          <p:cNvSpPr/>
          <p:nvPr/>
        </p:nvSpPr>
        <p:spPr>
          <a:xfrm>
            <a:off x="3903725" y="1990619"/>
            <a:ext cx="467657" cy="254917"/>
          </a:xfrm>
          <a:prstGeom prst="striped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884C51"/>
              </a:gs>
              <a:gs pos="50000">
                <a:srgbClr val="7C1D29"/>
              </a:gs>
              <a:gs pos="100000">
                <a:srgbClr val="701521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/>
          <p:nvPr>
            <p:ph type="title"/>
          </p:nvPr>
        </p:nvSpPr>
        <p:spPr>
          <a:xfrm>
            <a:off x="546468" y="214513"/>
            <a:ext cx="5809144" cy="123222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"/>
              <a:buNone/>
            </a:pPr>
            <a:r>
              <a:rPr b="1" lang="en-GB" sz="2400">
                <a:latin typeface="Century"/>
                <a:ea typeface="Century"/>
                <a:cs typeface="Century"/>
                <a:sym typeface="Century"/>
              </a:rPr>
              <a:t>Efficiency Comparison: FLOPs </a:t>
            </a:r>
            <a:endParaRPr b="1" sz="2400"/>
          </a:p>
        </p:txBody>
      </p:sp>
      <p:sp>
        <p:nvSpPr>
          <p:cNvPr id="263" name="Google Shape;263;p36"/>
          <p:cNvSpPr txBox="1"/>
          <p:nvPr>
            <p:ph idx="1" type="body"/>
          </p:nvPr>
        </p:nvSpPr>
        <p:spPr>
          <a:xfrm>
            <a:off x="520376" y="1159445"/>
            <a:ext cx="4522892" cy="319153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-GB" sz="1800">
                <a:latin typeface="Century"/>
                <a:ea typeface="Century"/>
                <a:cs typeface="Century"/>
                <a:sym typeface="Century"/>
              </a:rPr>
              <a:t>comparison between a smaller model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 sz="1800">
                <a:latin typeface="Century"/>
                <a:ea typeface="Century"/>
                <a:cs typeface="Century"/>
                <a:sym typeface="Century"/>
              </a:rPr>
              <a:t>    with additional test-time compute and           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 sz="1800">
                <a:latin typeface="Century"/>
                <a:ea typeface="Century"/>
                <a:cs typeface="Century"/>
                <a:sym typeface="Century"/>
              </a:rPr>
              <a:t>    pretraining a 14x larger model. </a:t>
            </a:r>
            <a:endParaRPr/>
          </a:p>
          <a:p>
            <a:pPr indent="-63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800">
              <a:latin typeface="Century"/>
              <a:ea typeface="Century"/>
              <a:cs typeface="Century"/>
              <a:sym typeface="Century"/>
            </a:endParaRPr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-GB" sz="1800">
                <a:latin typeface="Century"/>
                <a:ea typeface="Century"/>
                <a:cs typeface="Century"/>
                <a:sym typeface="Century"/>
              </a:rPr>
              <a:t>scaling up test-time computation can be more preferable to scaling up pretraining, but not for all problems; </a:t>
            </a:r>
            <a:endParaRPr/>
          </a:p>
          <a:p>
            <a:pPr indent="-63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800">
              <a:latin typeface="Century"/>
              <a:ea typeface="Century"/>
              <a:cs typeface="Century"/>
              <a:sym typeface="Century"/>
            </a:endParaRPr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-GB" sz="1800">
                <a:latin typeface="Century"/>
                <a:ea typeface="Century"/>
                <a:cs typeface="Century"/>
                <a:sym typeface="Century"/>
              </a:rPr>
              <a:t>For more difficult prompts, it will be less efficient when applying  test time scaling up. </a:t>
            </a:r>
            <a:endParaRPr/>
          </a:p>
        </p:txBody>
      </p:sp>
      <p:pic>
        <p:nvPicPr>
          <p:cNvPr descr="Seesaw outline" id="264" name="Google Shape;26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9036" y="1087135"/>
            <a:ext cx="3900767" cy="390076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6"/>
          <p:cNvSpPr/>
          <p:nvPr/>
        </p:nvSpPr>
        <p:spPr>
          <a:xfrm>
            <a:off x="5176769" y="1788640"/>
            <a:ext cx="1399403" cy="90822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591D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pretraining  FLOPs</a:t>
            </a:r>
            <a:endParaRPr sz="1100"/>
          </a:p>
        </p:txBody>
      </p:sp>
      <p:sp>
        <p:nvSpPr>
          <p:cNvPr id="266" name="Google Shape;266;p36"/>
          <p:cNvSpPr/>
          <p:nvPr/>
        </p:nvSpPr>
        <p:spPr>
          <a:xfrm>
            <a:off x="7544632" y="1159445"/>
            <a:ext cx="1399403" cy="90822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591D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inference FLOPs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/>
          <p:nvPr>
            <p:ph type="title"/>
          </p:nvPr>
        </p:nvSpPr>
        <p:spPr>
          <a:xfrm>
            <a:off x="607671" y="153365"/>
            <a:ext cx="7888500" cy="680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"/>
              <a:buNone/>
            </a:pPr>
            <a:r>
              <a:rPr b="1" lang="en-GB" sz="2000">
                <a:latin typeface="Century"/>
                <a:ea typeface="Century"/>
                <a:cs typeface="Century"/>
                <a:sym typeface="Century"/>
              </a:rPr>
              <a:t>Improve Accuracy  by a Revisor</a:t>
            </a:r>
            <a:endParaRPr b="1" sz="2000"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272" name="Google Shape;272;p37"/>
          <p:cNvSpPr txBox="1"/>
          <p:nvPr>
            <p:ph idx="1" type="body"/>
          </p:nvPr>
        </p:nvSpPr>
        <p:spPr>
          <a:xfrm>
            <a:off x="607671" y="965401"/>
            <a:ext cx="7879200" cy="3105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ORM: Offline Reward Model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valuate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 outputs after whole </a:t>
            </a: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rollout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PRM: Process Reward Model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	Evaluate outputs in each step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>
                <a:latin typeface="Times New Roman"/>
                <a:ea typeface="Times New Roman"/>
                <a:cs typeface="Times New Roman"/>
                <a:sym typeface="Times New Roman"/>
              </a:rPr>
              <a:t>Which is better for becoming a revisor?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3" name="Google Shape;27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5600" y="244925"/>
            <a:ext cx="4020076" cy="402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9100" y="995224"/>
            <a:ext cx="5753851" cy="291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/>
          <p:nvPr>
            <p:ph type="title"/>
          </p:nvPr>
        </p:nvSpPr>
        <p:spPr>
          <a:xfrm>
            <a:off x="607671" y="153365"/>
            <a:ext cx="7888629" cy="68001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"/>
              <a:buNone/>
            </a:pPr>
            <a:r>
              <a:rPr b="1" lang="en-GB" sz="2400">
                <a:latin typeface="Century"/>
                <a:ea typeface="Century"/>
                <a:cs typeface="Century"/>
                <a:sym typeface="Century"/>
              </a:rPr>
              <a:t>Experiment Settings and Methods</a:t>
            </a:r>
            <a:endParaRPr b="1"/>
          </a:p>
        </p:txBody>
      </p:sp>
      <p:sp>
        <p:nvSpPr>
          <p:cNvPr id="280" name="Google Shape;280;p38"/>
          <p:cNvSpPr txBox="1"/>
          <p:nvPr>
            <p:ph idx="1" type="body"/>
          </p:nvPr>
        </p:nvSpPr>
        <p:spPr>
          <a:xfrm>
            <a:off x="607671" y="965401"/>
            <a:ext cx="7879104" cy="310599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889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-88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-88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-889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81" name="Google Shape;28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1756" y="1146820"/>
            <a:ext cx="550545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8"/>
          <p:cNvSpPr/>
          <p:nvPr/>
        </p:nvSpPr>
        <p:spPr>
          <a:xfrm>
            <a:off x="6990337" y="1214180"/>
            <a:ext cx="1460700" cy="5931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591D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ground truth given `q`</a:t>
            </a:r>
            <a:endParaRPr sz="1100"/>
          </a:p>
        </p:txBody>
      </p:sp>
      <p:pic>
        <p:nvPicPr>
          <p:cNvPr id="283" name="Google Shape;283;p38"/>
          <p:cNvPicPr preferRelativeResize="0"/>
          <p:nvPr/>
        </p:nvPicPr>
        <p:blipFill rotWithShape="1">
          <a:blip r:embed="rId4">
            <a:alphaModFix/>
          </a:blip>
          <a:srcRect b="7737" l="3821" r="0" t="0"/>
          <a:stretch/>
        </p:blipFill>
        <p:spPr>
          <a:xfrm>
            <a:off x="1445740" y="1211183"/>
            <a:ext cx="1218419" cy="45697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8"/>
          <p:cNvSpPr/>
          <p:nvPr/>
        </p:nvSpPr>
        <p:spPr>
          <a:xfrm>
            <a:off x="2495951" y="1874587"/>
            <a:ext cx="6426053" cy="304647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443" r="0" t="-622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285" name="Google Shape;285;p38"/>
          <p:cNvSpPr/>
          <p:nvPr/>
        </p:nvSpPr>
        <p:spPr>
          <a:xfrm>
            <a:off x="1036751" y="1874587"/>
            <a:ext cx="1460648" cy="592987"/>
          </a:xfrm>
          <a:prstGeom prst="rect">
            <a:avLst/>
          </a:prstGeom>
          <a:solidFill>
            <a:srgbClr val="002869"/>
          </a:solidFill>
          <a:ln cap="flat" cmpd="sng" w="12700">
            <a:solidFill>
              <a:srgbClr val="591D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Updated Policy</a:t>
            </a:r>
            <a:endParaRPr sz="1100"/>
          </a:p>
        </p:txBody>
      </p:sp>
      <p:cxnSp>
        <p:nvCxnSpPr>
          <p:cNvPr id="286" name="Google Shape;286;p38"/>
          <p:cNvCxnSpPr/>
          <p:nvPr/>
        </p:nvCxnSpPr>
        <p:spPr>
          <a:xfrm rot="10800000">
            <a:off x="1566219" y="1668162"/>
            <a:ext cx="0" cy="146778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87" name="Google Shape;287;p38"/>
          <p:cNvCxnSpPr/>
          <p:nvPr/>
        </p:nvCxnSpPr>
        <p:spPr>
          <a:xfrm rot="10800000">
            <a:off x="3700849" y="1668162"/>
            <a:ext cx="0" cy="146778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88" name="Google Shape;288;p38"/>
          <p:cNvSpPr/>
          <p:nvPr/>
        </p:nvSpPr>
        <p:spPr>
          <a:xfrm>
            <a:off x="3058298" y="3132610"/>
            <a:ext cx="352167" cy="28712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8"/>
          <p:cNvSpPr/>
          <p:nvPr/>
        </p:nvSpPr>
        <p:spPr>
          <a:xfrm>
            <a:off x="3606205" y="3132609"/>
            <a:ext cx="352167" cy="287122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8"/>
          <p:cNvSpPr/>
          <p:nvPr/>
        </p:nvSpPr>
        <p:spPr>
          <a:xfrm>
            <a:off x="4188941" y="3132610"/>
            <a:ext cx="352167" cy="28712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8"/>
          <p:cNvSpPr/>
          <p:nvPr/>
        </p:nvSpPr>
        <p:spPr>
          <a:xfrm>
            <a:off x="4717311" y="3132609"/>
            <a:ext cx="352167" cy="28712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8"/>
          <p:cNvSpPr/>
          <p:nvPr/>
        </p:nvSpPr>
        <p:spPr>
          <a:xfrm>
            <a:off x="3058298" y="3623343"/>
            <a:ext cx="352167" cy="287122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8"/>
          <p:cNvSpPr/>
          <p:nvPr/>
        </p:nvSpPr>
        <p:spPr>
          <a:xfrm>
            <a:off x="3606205" y="3623342"/>
            <a:ext cx="352167" cy="28712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8"/>
          <p:cNvSpPr/>
          <p:nvPr/>
        </p:nvSpPr>
        <p:spPr>
          <a:xfrm>
            <a:off x="4188941" y="3623342"/>
            <a:ext cx="352167" cy="287122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8"/>
          <p:cNvSpPr/>
          <p:nvPr/>
        </p:nvSpPr>
        <p:spPr>
          <a:xfrm>
            <a:off x="4717311" y="3623342"/>
            <a:ext cx="352167" cy="28712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8"/>
          <p:cNvSpPr/>
          <p:nvPr/>
        </p:nvSpPr>
        <p:spPr>
          <a:xfrm>
            <a:off x="3058298" y="4159963"/>
            <a:ext cx="352167" cy="28712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8"/>
          <p:cNvSpPr/>
          <p:nvPr/>
        </p:nvSpPr>
        <p:spPr>
          <a:xfrm>
            <a:off x="3606205" y="4159961"/>
            <a:ext cx="352167" cy="28712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8"/>
          <p:cNvSpPr/>
          <p:nvPr/>
        </p:nvSpPr>
        <p:spPr>
          <a:xfrm>
            <a:off x="4188941" y="4159962"/>
            <a:ext cx="352167" cy="28712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8"/>
          <p:cNvSpPr/>
          <p:nvPr/>
        </p:nvSpPr>
        <p:spPr>
          <a:xfrm>
            <a:off x="4717311" y="4159961"/>
            <a:ext cx="352167" cy="287122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8"/>
          <p:cNvSpPr/>
          <p:nvPr/>
        </p:nvSpPr>
        <p:spPr>
          <a:xfrm>
            <a:off x="2835875" y="4586550"/>
            <a:ext cx="2657400" cy="38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Steps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8"/>
          <p:cNvSpPr txBox="1"/>
          <p:nvPr/>
        </p:nvSpPr>
        <p:spPr>
          <a:xfrm>
            <a:off x="5707810" y="3521975"/>
            <a:ext cx="3693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sz="1100"/>
          </a:p>
        </p:txBody>
      </p:sp>
      <p:sp>
        <p:nvSpPr>
          <p:cNvPr id="302" name="Google Shape;302;p38"/>
          <p:cNvSpPr/>
          <p:nvPr/>
        </p:nvSpPr>
        <p:spPr>
          <a:xfrm>
            <a:off x="6567124" y="3569476"/>
            <a:ext cx="352167" cy="28712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7141793" y="3107289"/>
            <a:ext cx="352167" cy="28712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8"/>
          <p:cNvSpPr/>
          <p:nvPr/>
        </p:nvSpPr>
        <p:spPr>
          <a:xfrm>
            <a:off x="7788106" y="3081338"/>
            <a:ext cx="352167" cy="28712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6570470" y="3108177"/>
            <a:ext cx="352167" cy="287122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8"/>
          <p:cNvSpPr/>
          <p:nvPr/>
        </p:nvSpPr>
        <p:spPr>
          <a:xfrm>
            <a:off x="6087961" y="3578501"/>
            <a:ext cx="352167" cy="28712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8"/>
          <p:cNvSpPr/>
          <p:nvPr/>
        </p:nvSpPr>
        <p:spPr>
          <a:xfrm>
            <a:off x="7158604" y="3575173"/>
            <a:ext cx="352167" cy="287122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8"/>
          <p:cNvSpPr/>
          <p:nvPr/>
        </p:nvSpPr>
        <p:spPr>
          <a:xfrm>
            <a:off x="7788106" y="3587148"/>
            <a:ext cx="352167" cy="28712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8"/>
          <p:cNvSpPr/>
          <p:nvPr/>
        </p:nvSpPr>
        <p:spPr>
          <a:xfrm>
            <a:off x="6567124" y="4074844"/>
            <a:ext cx="352167" cy="28712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8"/>
          <p:cNvSpPr/>
          <p:nvPr/>
        </p:nvSpPr>
        <p:spPr>
          <a:xfrm>
            <a:off x="7156823" y="2583364"/>
            <a:ext cx="352167" cy="28712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8"/>
          <p:cNvSpPr/>
          <p:nvPr/>
        </p:nvSpPr>
        <p:spPr>
          <a:xfrm>
            <a:off x="7788106" y="4111073"/>
            <a:ext cx="352167" cy="287122"/>
          </a:xfrm>
          <a:prstGeom prst="rect">
            <a:avLst/>
          </a:prstGeom>
          <a:solidFill>
            <a:srgbClr val="00B05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8"/>
          <p:cNvSpPr/>
          <p:nvPr/>
        </p:nvSpPr>
        <p:spPr>
          <a:xfrm>
            <a:off x="6031263" y="4580225"/>
            <a:ext cx="2714700" cy="385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Steps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8"/>
          <p:cNvSpPr/>
          <p:nvPr/>
        </p:nvSpPr>
        <p:spPr>
          <a:xfrm>
            <a:off x="2835876" y="2870485"/>
            <a:ext cx="2461800" cy="170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8"/>
          <p:cNvSpPr/>
          <p:nvPr/>
        </p:nvSpPr>
        <p:spPr>
          <a:xfrm>
            <a:off x="6031290" y="2562786"/>
            <a:ext cx="2714630" cy="1924242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8"/>
          <p:cNvSpPr txBox="1"/>
          <p:nvPr/>
        </p:nvSpPr>
        <p:spPr>
          <a:xfrm>
            <a:off x="1121531" y="3377546"/>
            <a:ext cx="1288192" cy="484748"/>
          </a:xfrm>
          <a:prstGeom prst="rect">
            <a:avLst/>
          </a:prstGeom>
          <a:gradFill>
            <a:gsLst>
              <a:gs pos="0">
                <a:srgbClr val="FCCC47"/>
              </a:gs>
              <a:gs pos="50000">
                <a:srgbClr val="FFCA00"/>
              </a:gs>
              <a:gs pos="100000">
                <a:srgbClr val="E3B800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Search Algorithms</a:t>
            </a:r>
            <a:endParaRPr sz="1100"/>
          </a:p>
        </p:txBody>
      </p:sp>
      <p:sp>
        <p:nvSpPr>
          <p:cNvPr id="316" name="Google Shape;316;p38"/>
          <p:cNvSpPr/>
          <p:nvPr/>
        </p:nvSpPr>
        <p:spPr>
          <a:xfrm>
            <a:off x="2495950" y="3451803"/>
            <a:ext cx="339926" cy="34717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591D1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8"/>
          <p:cNvSpPr/>
          <p:nvPr/>
        </p:nvSpPr>
        <p:spPr>
          <a:xfrm>
            <a:off x="5640350" y="107075"/>
            <a:ext cx="3360900" cy="10398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Difficulty of q:  assign q to one of five difficulty levels. Use this as input to get optimal parameters settings. 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Getting from a LLM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9"/>
          <p:cNvPicPr preferRelativeResize="0"/>
          <p:nvPr/>
        </p:nvPicPr>
        <p:blipFill rotWithShape="1">
          <a:blip r:embed="rId3">
            <a:alphaModFix/>
          </a:blip>
          <a:srcRect b="-5831" l="-8160" r="4598" t="0"/>
          <a:stretch/>
        </p:blipFill>
        <p:spPr>
          <a:xfrm>
            <a:off x="3905050" y="0"/>
            <a:ext cx="5150327" cy="439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9"/>
          <p:cNvSpPr txBox="1"/>
          <p:nvPr>
            <p:ph idx="1" type="body"/>
          </p:nvPr>
        </p:nvSpPr>
        <p:spPr>
          <a:xfrm>
            <a:off x="142875" y="230900"/>
            <a:ext cx="4797300" cy="37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1905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b="1" lang="en-GB" sz="1800">
                <a:latin typeface="Century"/>
                <a:ea typeface="Century"/>
                <a:cs typeface="Century"/>
                <a:sym typeface="Century"/>
              </a:rPr>
              <a:t>Dataset: </a:t>
            </a:r>
            <a:r>
              <a:rPr lang="en-GB" sz="1800">
                <a:latin typeface="Century"/>
                <a:ea typeface="Century"/>
                <a:cs typeface="Century"/>
                <a:sym typeface="Century"/>
              </a:rPr>
              <a:t>MATH benchmark, which consists of high-school competition level math problems. </a:t>
            </a:r>
            <a:endParaRPr sz="17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b="1" lang="en-GB" sz="1800">
                <a:latin typeface="Century"/>
                <a:ea typeface="Century"/>
                <a:cs typeface="Century"/>
                <a:sym typeface="Century"/>
              </a:rPr>
              <a:t>Models: </a:t>
            </a:r>
            <a:r>
              <a:rPr lang="en-GB" sz="1800">
                <a:latin typeface="Century"/>
                <a:ea typeface="Century"/>
                <a:cs typeface="Century"/>
                <a:sym typeface="Century"/>
              </a:rPr>
              <a:t>PaLM 2-S*</a:t>
            </a:r>
            <a:endParaRPr sz="1700"/>
          </a:p>
          <a:p>
            <a:pPr indent="-1905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b="1" lang="en-GB" sz="2400">
                <a:latin typeface="Century"/>
                <a:ea typeface="Century"/>
                <a:cs typeface="Century"/>
                <a:sym typeface="Century"/>
              </a:rPr>
              <a:t>Method ½: Scaling Test-Time Compute Via Verifiers</a:t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r>
              <a:rPr b="1" lang="en-GB" sz="1800">
                <a:latin typeface="Century"/>
                <a:ea typeface="Century"/>
                <a:cs typeface="Century"/>
                <a:sym typeface="Century"/>
              </a:rPr>
              <a:t>Step1: Training </a:t>
            </a:r>
            <a:r>
              <a:rPr b="1" lang="en-GB" sz="1800">
                <a:solidFill>
                  <a:schemeClr val="accent1"/>
                </a:solidFill>
                <a:latin typeface="Century"/>
                <a:ea typeface="Century"/>
                <a:cs typeface="Century"/>
                <a:sym typeface="Century"/>
              </a:rPr>
              <a:t>P</a:t>
            </a:r>
            <a:r>
              <a:rPr b="1" lang="en-GB" sz="1800">
                <a:latin typeface="Century"/>
                <a:ea typeface="Century"/>
                <a:cs typeface="Century"/>
                <a:sym typeface="Century"/>
              </a:rPr>
              <a:t>rocess </a:t>
            </a:r>
            <a:r>
              <a:rPr b="1" lang="en-GB" sz="1800">
                <a:solidFill>
                  <a:schemeClr val="accent1"/>
                </a:solidFill>
                <a:latin typeface="Century"/>
                <a:ea typeface="Century"/>
                <a:cs typeface="Century"/>
                <a:sym typeface="Century"/>
              </a:rPr>
              <a:t>R</a:t>
            </a:r>
            <a:r>
              <a:rPr b="1" lang="en-GB" sz="1800">
                <a:latin typeface="Century"/>
                <a:ea typeface="Century"/>
                <a:cs typeface="Century"/>
                <a:sym typeface="Century"/>
              </a:rPr>
              <a:t>eward </a:t>
            </a:r>
            <a:r>
              <a:rPr b="1" lang="en-GB" sz="1800">
                <a:solidFill>
                  <a:schemeClr val="accent1"/>
                </a:solidFill>
                <a:latin typeface="Century"/>
                <a:ea typeface="Century"/>
                <a:cs typeface="Century"/>
                <a:sym typeface="Century"/>
              </a:rPr>
              <a:t>M</a:t>
            </a:r>
            <a:r>
              <a:rPr b="1" lang="en-GB" sz="1800">
                <a:latin typeface="Century"/>
                <a:ea typeface="Century"/>
                <a:cs typeface="Century"/>
                <a:sym typeface="Century"/>
              </a:rPr>
              <a:t>odel:   supervise</a:t>
            </a:r>
            <a:r>
              <a:rPr lang="en-GB" sz="1800">
                <a:latin typeface="Century"/>
                <a:ea typeface="Century"/>
                <a:cs typeface="Century"/>
                <a:sym typeface="Century"/>
              </a:rPr>
              <a:t> PRMs without human labels, using estimates of per-step correctness obtained from running Monte Carlo rollouts from each step in the solution, corresponding to value estimated. </a:t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r>
              <a:rPr b="1" lang="en-GB" sz="1800">
                <a:latin typeface="Century"/>
                <a:ea typeface="Century"/>
                <a:cs typeface="Century"/>
                <a:sym typeface="Century"/>
              </a:rPr>
              <a:t>Step2:  Score a set of solutions using PRM. </a:t>
            </a:r>
            <a:endParaRPr sz="1700"/>
          </a:p>
        </p:txBody>
      </p:sp>
      <p:sp>
        <p:nvSpPr>
          <p:cNvPr id="324" name="Google Shape;324;p39"/>
          <p:cNvSpPr txBox="1"/>
          <p:nvPr/>
        </p:nvSpPr>
        <p:spPr>
          <a:xfrm>
            <a:off x="3058298" y="2428103"/>
            <a:ext cx="1385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eritage Blue Theme">
  <a:themeElements>
    <a:clrScheme name="Heritage Blue">
      <a:dk1>
        <a:srgbClr val="1D366C"/>
      </a:dk1>
      <a:lt1>
        <a:srgbClr val="FFFFFF"/>
      </a:lt1>
      <a:dk2>
        <a:srgbClr val="0070B9"/>
      </a:dk2>
      <a:lt2>
        <a:srgbClr val="6CA9DB"/>
      </a:lt2>
      <a:accent1>
        <a:srgbClr val="D44728"/>
      </a:accent1>
      <a:accent2>
        <a:srgbClr val="78222D"/>
      </a:accent2>
      <a:accent3>
        <a:srgbClr val="A55996"/>
      </a:accent3>
      <a:accent4>
        <a:srgbClr val="009875"/>
      </a:accent4>
      <a:accent5>
        <a:srgbClr val="236FB7"/>
      </a:accent5>
      <a:accent6>
        <a:srgbClr val="F5C300"/>
      </a:accent6>
      <a:hlink>
        <a:srgbClr val="0563C1"/>
      </a:hlink>
      <a:folHlink>
        <a:srgbClr val="54264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