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8.xml"/>
  <Override ContentType="application/vnd.openxmlformats-officedocument.presentationml.comments+xml" PartName="/ppt/comments/comment5.xml"/>
  <Override ContentType="application/vnd.openxmlformats-officedocument.presentationml.comments+xml" PartName="/ppt/comments/comment6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9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y="5143500" cx="9144000"/>
  <p:notesSz cx="6858000" cy="9144000"/>
  <p:embeddedFontLst>
    <p:embeddedFont>
      <p:font typeface="Roboto"/>
      <p:regular r:id="rId48"/>
      <p:bold r:id="rId49"/>
      <p:italic r:id="rId50"/>
      <p:boldItalic r:id="rId51"/>
    </p:embeddedFont>
    <p:embeddedFont>
      <p:font typeface="Tahoma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7" name="Daniel Khashabi"/>
  <p:cmAuthor clrIdx="1" id="1" initials="" lastIdx="7" name="Jalil Reze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Roboto-regular.fntdata"/><Relationship Id="rId47" Type="http://schemas.openxmlformats.org/officeDocument/2006/relationships/slide" Target="slides/slide40.xml"/><Relationship Id="rId49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Tahoma-bold.fntdata"/><Relationship Id="rId52" Type="http://schemas.openxmlformats.org/officeDocument/2006/relationships/font" Target="fonts/Tahoma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2-03T23:49:08.535">
    <p:pos x="6000" y="0"/>
    <p:text>Very dense -- hard to follow.</p:text>
  </p:cm>
  <p:cm authorId="0" idx="2" dt="2025-12-03T23:49:08.535">
    <p:pos x="6000" y="0"/>
    <p:text>Not a good slide. No one wants to read this much text.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5-12-03T23:49:27.676">
    <p:pos x="6000" y="0"/>
    <p:text>Again a lot of text.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5-12-03T16:57:38.498">
    <p:pos x="336" y="67"/>
    <p:text>5.2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2" dt="2025-12-03T16:57:38.498">
    <p:pos x="336" y="67"/>
    <p:text>5.2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5-12-03T23:50:34.698">
    <p:pos x="6000" y="0"/>
    <p:text>What is the takeaway? Articulate it concisely</p:tex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3" dt="2025-12-04T20:54:12.288">
    <p:pos x="336" y="67"/>
    <p:text>nll explanation: "For some bencmarks, the performance of small models can be very low, and accuracy
numbers noisy. Therefore we use negative log-likelihood (nll) of the correct answer for model ablations."</p:text>
  </p:cm>
  <p:cm authorId="1" idx="4" dt="2025-12-04T20:54:12.288">
    <p:pos x="336" y="67"/>
    <p:text>nll: negative log likelihood on the pretraining data.
NQ nll, TQA nll: They then don't do any more training, just zero-shot evaluate on the additional datasets and see how well it scores.</p:tex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5" dt="2025-12-04T20:54:12.288">
    <p:pos x="336" y="67"/>
    <p:text>nll explanation: "For some bencmarks, the performance of small models can be very low, and accuracy
numbers noisy. Therefore we use negative log-likelihood (nll) of the correct answer for model ablations."</p:text>
  </p:cm>
  <p:cm authorId="1" idx="6" dt="2025-12-04T20:54:12.288">
    <p:pos x="336" y="67"/>
    <p:text>nll: negative log likelihood on the pretraining data.
NQ nll, TQA nll: They then don't do any more training, just zero-shot evaluate on the additional datasets and see how well it scores.</p:text>
  </p:cm>
  <p:cm authorId="1" idx="7" dt="2025-12-04T21:00:40.232">
    <p:pos x="396" y="1230"/>
    <p:text>PK base: Standard product-key memory layer
Input gating: Not adopted (gains only in some cases; swilu already accounts for some of it)
Swilu: Nonlinearity + matrix projections added to base; only consistently beneficial tweak
Random values: Added to top-k chosen keys, to mitigate bias; low gains
Softmax sink: Fixed KV pair added to top-k selection; low gains</p:text>
  </p:cm>
</p:cmLst>
</file>

<file path=ppt/comments/comment8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5-12-03T23:51:34.381">
    <p:pos x="6000" y="0"/>
    <p:text>Add a summary slide after this to conclude.</p:text>
  </p:cm>
</p:cmLst>
</file>

<file path=ppt/comments/comment9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6" dt="2025-12-03T23:53:11.615">
    <p:pos x="6000" y="0"/>
    <p:text>Increase the font here and reduce the text slightly (focus on what matters).</p:text>
  </p:cm>
  <p:cm authorId="0" idx="7" dt="2025-12-03T23:53:11.615">
    <p:pos x="6000" y="0"/>
    <p:text>This applies to all the slides in this section.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aa7d72d638_2_134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3aa7d72d638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cb43b0715_0_9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3acb43b071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ad470af069_5_18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3ad470af069_5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cb94539e6_0_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3acb94539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ad470af069_5_54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3ad470af069_5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acb94539e6_0_35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3acb94539e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ad470af069_5_73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3ad470af069_5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acb94539e6_0_5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3acb94539e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ad470af069_5_83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3ad470af069_5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acb94539e6_0_13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acb94539e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ad470af069_5_9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ad470af069_5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912ae0c268_0_1214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3912ae0c268_0_1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ad99bf161f_0_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3ad99bf16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d99bf161f_0_19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3ad99bf161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ad24a34a4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ad24a34a4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ad24a34a4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ad24a34a4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ad99bf161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ad99bf161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ad99bf161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ad99bf161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ad24a34a4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ad24a34a4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ad99bf161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ad99bf161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ad470af069_5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ad470af069_5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ad470af069_5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ad470af069_5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912ae0c268_0_1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912ae0c268_0_1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aa7d72d638_2_17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3aa7d72d638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912ae0c268_0_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3912ae0c2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912ae0c268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912ae0c268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912ae0c268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912ae0c268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912ae0c268_0_222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3912ae0c268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912ae0c268_0_645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3912ae0c268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912ae0c268_0_786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3912ae0c268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912ae0c26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912ae0c26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ac9d2c8c80_0_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3ac9d2c8c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912ae0c268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912ae0c268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12ae0c268_0_1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12ae0c268_0_1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aa7d72d638_2_175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3aa7d72d638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a7d72d638_2_155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3aa7d72d638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aa7d72d638_2_160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3aa7d72d638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ad470af069_4_5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ad470af069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d470af069_5_9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3ad470af069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acb43b0715_0_1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3acb43b071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ark Blue">
  <p:cSld name="Title Slide - Dark Blu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7813" l="0" r="0" t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/>
          <p:nvPr/>
        </p:nvSpPr>
        <p:spPr>
          <a:xfrm rot="10800000">
            <a:off x="0" y="0"/>
            <a:ext cx="9144001" cy="5143499"/>
          </a:xfrm>
          <a:prstGeom prst="rect">
            <a:avLst/>
          </a:prstGeom>
          <a:solidFill>
            <a:schemeClr val="dk2">
              <a:alpha val="84705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3">
            <a:alphaModFix/>
          </a:blip>
          <a:srcRect b="28302" l="13149" r="13581" t="2948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title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25"/>
              <a:buFont typeface="Tahoma"/>
              <a:buNone/>
              <a:defRPr b="1" i="0" sz="4125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s">
  <p:cSld name="TItle and Bulle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15"/>
          <p:cNvSpPr/>
          <p:nvPr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and Bullets - Dark Blue">
  <p:cSld name="1_Image and Bullets - Dark Blu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A091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2" type="body"/>
          </p:nvPr>
        </p:nvSpPr>
        <p:spPr>
          <a:xfrm>
            <a:off x="0" y="3984679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7" name="Google Shape;67;p16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500">
        <p14:flip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r Image">
  <p:cSld name="Table or Imag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7"/>
          <p:cNvSpPr/>
          <p:nvPr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4" name="Google Shape;74;p17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4 Items and Text - Simple">
  <p:cSld name="3_4 Items and Text - Simp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530351" y="107119"/>
            <a:ext cx="8088983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" name="Google Shape;78;p18"/>
          <p:cNvSpPr/>
          <p:nvPr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2" type="body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1" name="Google Shape;81;p18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and Image - Simple">
  <p:cSld name="Bullets and Image - Simpl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732234" y="304800"/>
            <a:ext cx="3607289" cy="8902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19"/>
          <p:cNvSpPr/>
          <p:nvPr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7" name="Google Shape;87;p19"/>
          <p:cNvSpPr/>
          <p:nvPr>
            <p:ph idx="2" type="pic"/>
          </p:nvPr>
        </p:nvSpPr>
        <p:spPr>
          <a:xfrm>
            <a:off x="4804477" y="0"/>
            <a:ext cx="3607289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8" name="Google Shape;88;p19"/>
          <p:cNvSpPr txBox="1"/>
          <p:nvPr>
            <p:ph idx="3" type="body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and Image - Simple Small">
  <p:cSld name="Bullets and Image - Simple Small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533920" y="107119"/>
            <a:ext cx="8152880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3" name="Google Shape;93;p20"/>
          <p:cNvSpPr/>
          <p:nvPr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5" name="Google Shape;95;p20"/>
          <p:cNvSpPr/>
          <p:nvPr>
            <p:ph idx="2" type="pic"/>
          </p:nvPr>
        </p:nvSpPr>
        <p:spPr>
          <a:xfrm>
            <a:off x="4572000" y="1389888"/>
            <a:ext cx="4114800" cy="31749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6" name="Google Shape;96;p20"/>
          <p:cNvSpPr txBox="1"/>
          <p:nvPr>
            <p:ph idx="3" type="body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7" name="Google Shape;97;p20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ullets and Image - Simple Small">
  <p:cSld name="2_Bullets and Image - Simple Small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533920" y="107119"/>
            <a:ext cx="8152880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21"/>
          <p:cNvSpPr/>
          <p:nvPr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1"/>
          <p:cNvSpPr/>
          <p:nvPr>
            <p:ph idx="2" type="pic"/>
          </p:nvPr>
        </p:nvSpPr>
        <p:spPr>
          <a:xfrm>
            <a:off x="522711" y="1389888"/>
            <a:ext cx="3921623" cy="31749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4" name="Google Shape;104;p21"/>
          <p:cNvSpPr/>
          <p:nvPr>
            <p:ph idx="3" type="pic"/>
          </p:nvPr>
        </p:nvSpPr>
        <p:spPr>
          <a:xfrm>
            <a:off x="4765176" y="1389888"/>
            <a:ext cx="3921623" cy="31749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5" name="Google Shape;105;p21"/>
          <p:cNvSpPr txBox="1"/>
          <p:nvPr>
            <p:ph idx="4" type="body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6" name="Google Shape;106;p21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ullets and Image - Simple Small">
  <p:cSld name="1_Bullets and Image - Simple Small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530352" y="107118"/>
            <a:ext cx="8164088" cy="8585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C74"/>
              </a:buClr>
              <a:buSzPts val="3000"/>
              <a:buFont typeface="Tahoma"/>
              <a:buNone/>
              <a:defRPr b="1" i="0" sz="3000" u="none" cap="none" strike="noStrike">
                <a:solidFill>
                  <a:srgbClr val="092C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0" name="Google Shape;110;p22"/>
          <p:cNvSpPr/>
          <p:nvPr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2" name="Google Shape;112;p22"/>
          <p:cNvSpPr/>
          <p:nvPr>
            <p:ph idx="2" type="pic"/>
          </p:nvPr>
        </p:nvSpPr>
        <p:spPr>
          <a:xfrm>
            <a:off x="457200" y="1272249"/>
            <a:ext cx="4114800" cy="31749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Google Shape;113;p22"/>
          <p:cNvSpPr txBox="1"/>
          <p:nvPr>
            <p:ph idx="3" type="body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4" name="Google Shape;114;p22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Bullets - Left">
  <p:cSld name="Image and Bullets - Lef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8" name="Google Shape;118;p23"/>
          <p:cNvSpPr/>
          <p:nvPr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0" name="Google Shape;120;p23"/>
          <p:cNvSpPr/>
          <p:nvPr>
            <p:ph idx="2" type="pic"/>
          </p:nvPr>
        </p:nvSpPr>
        <p:spPr>
          <a:xfrm>
            <a:off x="0" y="455555"/>
            <a:ext cx="3849291" cy="38804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1" name="Google Shape;121;p23"/>
          <p:cNvSpPr txBox="1"/>
          <p:nvPr>
            <p:ph idx="3" type="body"/>
          </p:nvPr>
        </p:nvSpPr>
        <p:spPr>
          <a:xfrm>
            <a:off x="0" y="4336026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2" name="Google Shape;122;p23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and Bullets">
  <p:cSld name="Big Image and Bulle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24"/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8" name="Google Shape;128;p24"/>
          <p:cNvSpPr/>
          <p:nvPr>
            <p:ph idx="2" type="pic"/>
          </p:nvPr>
        </p:nvSpPr>
        <p:spPr>
          <a:xfrm>
            <a:off x="1" y="0"/>
            <a:ext cx="507423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9" name="Google Shape;129;p24"/>
          <p:cNvSpPr txBox="1"/>
          <p:nvPr>
            <p:ph idx="3" type="body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0" name="Google Shape;130;p24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and Bullets">
  <p:cSld name="1_Big Image and Bullet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25"/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5" name="Google Shape;135;p25"/>
          <p:cNvSpPr/>
          <p:nvPr>
            <p:ph idx="2" type="pic"/>
          </p:nvPr>
        </p:nvSpPr>
        <p:spPr>
          <a:xfrm>
            <a:off x="4069762" y="0"/>
            <a:ext cx="507423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6" name="Google Shape;136;p25"/>
          <p:cNvSpPr txBox="1"/>
          <p:nvPr>
            <p:ph idx="3" type="body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7" name="Google Shape;137;p25"/>
          <p:cNvSpPr txBox="1"/>
          <p:nvPr/>
        </p:nvSpPr>
        <p:spPr>
          <a:xfrm>
            <a:off x="-400049" y="4895931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able or Image">
  <p:cSld name="1_Table or Imag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26"/>
          <p:cNvSpPr/>
          <p:nvPr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1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- Light Blue">
  <p:cSld name="End Slide - Light Blu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type="title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b="1" i="0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Medical History Moment - The Founding of Johns Hopkins University ..." id="146" name="Google Shape;146;p28"/>
          <p:cNvPicPr preferRelativeResize="0"/>
          <p:nvPr/>
        </p:nvPicPr>
        <p:blipFill rotWithShape="1">
          <a:blip r:embed="rId2">
            <a:alphaModFix/>
          </a:blip>
          <a:srcRect b="18463" l="6323" r="6322" t="7786"/>
          <a:stretch/>
        </p:blipFill>
        <p:spPr>
          <a:xfrm>
            <a:off x="0" y="0"/>
            <a:ext cx="914399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/>
          <p:nvPr/>
        </p:nvSpPr>
        <p:spPr>
          <a:xfrm rot="10800000">
            <a:off x="-2" y="-3"/>
            <a:ext cx="9144001" cy="5143499"/>
          </a:xfrm>
          <a:prstGeom prst="rect">
            <a:avLst/>
          </a:prstGeom>
          <a:gradFill>
            <a:gsLst>
              <a:gs pos="0">
                <a:srgbClr val="69ACE5">
                  <a:alpha val="84705"/>
                </a:srgbClr>
              </a:gs>
              <a:gs pos="75000">
                <a:srgbClr val="3B6FAF">
                  <a:alpha val="84705"/>
                </a:srgbClr>
              </a:gs>
              <a:gs pos="100000">
                <a:srgbClr val="3B6FAF">
                  <a:alpha val="84705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/>
          </a:blip>
          <a:srcRect b="21110" l="15642" r="15938" t="22639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/>
          <p:nvPr/>
        </p:nvSpPr>
        <p:spPr>
          <a:xfrm>
            <a:off x="0" y="4727386"/>
            <a:ext cx="9144000" cy="217090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25" spcFirstLastPara="1" rIns="81625" wrap="square" tIns="4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7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The Johns Hopkins University 2023, All Rights Reserved.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obj">
  <p:cSld name="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2"/>
              <a:buFont typeface="Times New Roman"/>
              <a:buNone/>
              <a:defRPr b="0" i="0" sz="3002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2" name="Google Shape;152;p2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49096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2"/>
              <a:buFont typeface="Times New Roman"/>
              <a:buNone/>
              <a:defRPr b="0" i="0" sz="3002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7" name="Google Shape;157;p30"/>
          <p:cNvSpPr txBox="1"/>
          <p:nvPr>
            <p:ph idx="1" type="body"/>
          </p:nvPr>
        </p:nvSpPr>
        <p:spPr>
          <a:xfrm>
            <a:off x="457200" y="1183005"/>
            <a:ext cx="3977640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8" name="Google Shape;158;p30"/>
          <p:cNvSpPr txBox="1"/>
          <p:nvPr>
            <p:ph idx="2" type="body"/>
          </p:nvPr>
        </p:nvSpPr>
        <p:spPr>
          <a:xfrm>
            <a:off x="4709160" y="1183005"/>
            <a:ext cx="3977640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9" name="Google Shape;159;p3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49096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ctrTitle"/>
          </p:nvPr>
        </p:nvSpPr>
        <p:spPr>
          <a:xfrm>
            <a:off x="2216972" y="300416"/>
            <a:ext cx="4710056" cy="415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2"/>
              <a:buFont typeface="Times New Roman"/>
              <a:buNone/>
              <a:defRPr b="0" i="0" sz="3002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4" name="Google Shape;164;p31"/>
          <p:cNvSpPr txBox="1"/>
          <p:nvPr>
            <p:ph idx="1" type="subTitle"/>
          </p:nvPr>
        </p:nvSpPr>
        <p:spPr>
          <a:xfrm>
            <a:off x="1371600" y="2880360"/>
            <a:ext cx="6400800" cy="207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1"/>
              <a:buFont typeface="Arial"/>
              <a:buChar char="•"/>
              <a:defRPr b="1" i="1" sz="1501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5" name="Google Shape;165;p3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3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3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490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49096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236C"/>
              </a:buClr>
              <a:buSzPts val="2400"/>
              <a:buFont typeface="Georgia"/>
              <a:buNone/>
              <a:defRPr b="0" i="0" sz="2400" u="none" cap="none" strike="noStrike">
                <a:solidFill>
                  <a:srgbClr val="02236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0" name="Google Shape;170;p32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b="1" i="0" sz="1600" u="none" cap="none" strike="noStrik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71" name="Google Shape;171;p3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3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Callout">
  <p:cSld name="Simple Callou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idx="1" type="body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grpSp>
        <p:nvGrpSpPr>
          <p:cNvPr id="176" name="Google Shape;176;p33"/>
          <p:cNvGrpSpPr/>
          <p:nvPr/>
        </p:nvGrpSpPr>
        <p:grpSpPr>
          <a:xfrm>
            <a:off x="1114753" y="1822294"/>
            <a:ext cx="474784" cy="474784"/>
            <a:chOff x="1503191" y="2206870"/>
            <a:chExt cx="633045" cy="633045"/>
          </a:xfrm>
        </p:grpSpPr>
        <p:cxnSp>
          <p:nvCxnSpPr>
            <p:cNvPr id="177" name="Google Shape;177;p33"/>
            <p:cNvCxnSpPr/>
            <p:nvPr/>
          </p:nvCxnSpPr>
          <p:spPr>
            <a:xfrm rot="10800000">
              <a:off x="1553419" y="2206870"/>
              <a:ext cx="0" cy="633045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33"/>
            <p:cNvCxnSpPr/>
            <p:nvPr/>
          </p:nvCxnSpPr>
          <p:spPr>
            <a:xfrm rot="10800000">
              <a:off x="1819713" y="1899583"/>
              <a:ext cx="0" cy="633045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9" name="Google Shape;179;p33"/>
          <p:cNvGrpSpPr/>
          <p:nvPr/>
        </p:nvGrpSpPr>
        <p:grpSpPr>
          <a:xfrm rot="10800000">
            <a:off x="7547978" y="2846422"/>
            <a:ext cx="474784" cy="474784"/>
            <a:chOff x="1511837" y="2206870"/>
            <a:chExt cx="633045" cy="633045"/>
          </a:xfrm>
        </p:grpSpPr>
        <p:cxnSp>
          <p:nvCxnSpPr>
            <p:cNvPr id="180" name="Google Shape;180;p33"/>
            <p:cNvCxnSpPr/>
            <p:nvPr/>
          </p:nvCxnSpPr>
          <p:spPr>
            <a:xfrm rot="10800000">
              <a:off x="1561884" y="2206870"/>
              <a:ext cx="0" cy="633045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" name="Google Shape;181;p33"/>
            <p:cNvCxnSpPr/>
            <p:nvPr/>
          </p:nvCxnSpPr>
          <p:spPr>
            <a:xfrm rot="10800000">
              <a:off x="1828359" y="1899583"/>
              <a:ext cx="0" cy="633045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82" name="Google Shape;182;p33"/>
          <p:cNvSpPr txBox="1"/>
          <p:nvPr/>
        </p:nvSpPr>
        <p:spPr>
          <a:xfrm>
            <a:off x="7891462" y="4860169"/>
            <a:ext cx="795338" cy="176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3" name="Google Shape;183;p33"/>
          <p:cNvPicPr preferRelativeResize="0"/>
          <p:nvPr/>
        </p:nvPicPr>
        <p:blipFill rotWithShape="1">
          <a:blip r:embed="rId2">
            <a:alphaModFix amt="50000"/>
          </a:blip>
          <a:srcRect b="27019" l="12472" r="12906" t="27463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2.xml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3.xml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4.xml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comments" Target="../comments/comment5.xml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comments" Target="../comments/comment6.xml"/><Relationship Id="rId4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comments" Target="../comments/comment7.xml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comments" Target="../comments/comment8.xml"/><Relationship Id="rId4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comments" Target="../comments/comment9.xml"/><Relationship Id="rId4" Type="http://schemas.openxmlformats.org/officeDocument/2006/relationships/image" Target="../media/image29.png"/><Relationship Id="rId5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467749" y="1484140"/>
            <a:ext cx="7208958" cy="1428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" sz="2400"/>
              <a:t>Can Sparse Memory updates allow LLMs to continually learn? </a:t>
            </a:r>
            <a:endParaRPr/>
          </a:p>
        </p:txBody>
      </p:sp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467749" y="3070716"/>
            <a:ext cx="8219053" cy="1055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" sz="2000"/>
              <a:t>CSCI 601-771 (NLP: Self-Supervised Models)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" sz="2000"/>
              <a:t>Jalil, Zhengguang, </a:t>
            </a:r>
            <a:r>
              <a:rPr lang="en" sz="2000"/>
              <a:t>Dengjia, Jonathan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90" name="Google Shape;190;p34"/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https://self-supervised.cs.jhu.edu/fa2025/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Intuitively Why Memory Layers Work?</a:t>
            </a:r>
            <a:endParaRPr/>
          </a:p>
        </p:txBody>
      </p:sp>
      <p:pic>
        <p:nvPicPr>
          <p:cNvPr id="261" name="Google Shape;26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16925"/>
            <a:ext cx="8991599" cy="326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Intuitively Why Memory Layers Work?</a:t>
            </a:r>
            <a:endParaRPr/>
          </a:p>
        </p:txBody>
      </p:sp>
      <p:grpSp>
        <p:nvGrpSpPr>
          <p:cNvPr id="267" name="Google Shape;267;p44"/>
          <p:cNvGrpSpPr/>
          <p:nvPr/>
        </p:nvGrpSpPr>
        <p:grpSpPr>
          <a:xfrm>
            <a:off x="533932" y="1253025"/>
            <a:ext cx="2440069" cy="3296100"/>
            <a:chOff x="533925" y="1273750"/>
            <a:chExt cx="2347800" cy="3296100"/>
          </a:xfrm>
        </p:grpSpPr>
        <p:sp>
          <p:nvSpPr>
            <p:cNvPr id="268" name="Google Shape;268;p44"/>
            <p:cNvSpPr/>
            <p:nvPr/>
          </p:nvSpPr>
          <p:spPr>
            <a:xfrm>
              <a:off x="533925" y="1273750"/>
              <a:ext cx="2347800" cy="3296100"/>
            </a:xfrm>
            <a:prstGeom prst="snip1Rect">
              <a:avLst>
                <a:gd fmla="val 16667" name="adj"/>
              </a:avLst>
            </a:prstGeom>
            <a:noFill/>
            <a:ln cap="flat" cmpd="sng" w="9525">
              <a:solidFill>
                <a:srgbClr val="69ACE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4"/>
            <p:cNvSpPr/>
            <p:nvPr/>
          </p:nvSpPr>
          <p:spPr>
            <a:xfrm>
              <a:off x="533925" y="1273750"/>
              <a:ext cx="2347800" cy="765900"/>
            </a:xfrm>
            <a:prstGeom prst="snip1Rect">
              <a:avLst>
                <a:gd fmla="val 49987" name="adj"/>
              </a:avLst>
            </a:prstGeom>
            <a:solidFill>
              <a:srgbClr val="005088"/>
            </a:solidFill>
            <a:ln cap="flat" cmpd="sng" w="9525">
              <a:solidFill>
                <a:srgbClr val="69ACE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270" name="Google Shape;270;p44"/>
          <p:cNvGrpSpPr/>
          <p:nvPr/>
        </p:nvGrpSpPr>
        <p:grpSpPr>
          <a:xfrm>
            <a:off x="6487500" y="1293725"/>
            <a:ext cx="2440069" cy="3296100"/>
            <a:chOff x="533925" y="1273750"/>
            <a:chExt cx="2347800" cy="3296100"/>
          </a:xfrm>
        </p:grpSpPr>
        <p:sp>
          <p:nvSpPr>
            <p:cNvPr id="271" name="Google Shape;271;p44"/>
            <p:cNvSpPr/>
            <p:nvPr/>
          </p:nvSpPr>
          <p:spPr>
            <a:xfrm>
              <a:off x="533925" y="1273750"/>
              <a:ext cx="2347800" cy="3296100"/>
            </a:xfrm>
            <a:prstGeom prst="snip1Rect">
              <a:avLst>
                <a:gd fmla="val 16667" name="adj"/>
              </a:avLst>
            </a:prstGeom>
            <a:noFill/>
            <a:ln cap="flat" cmpd="sng" w="9525">
              <a:solidFill>
                <a:srgbClr val="69ACE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4"/>
            <p:cNvSpPr/>
            <p:nvPr/>
          </p:nvSpPr>
          <p:spPr>
            <a:xfrm>
              <a:off x="533925" y="1273750"/>
              <a:ext cx="2347800" cy="765900"/>
            </a:xfrm>
            <a:prstGeom prst="snip1Rect">
              <a:avLst>
                <a:gd fmla="val 49987" name="adj"/>
              </a:avLst>
            </a:prstGeom>
            <a:solidFill>
              <a:srgbClr val="005088"/>
            </a:solidFill>
            <a:ln cap="flat" cmpd="sng" w="9525">
              <a:solidFill>
                <a:srgbClr val="69ACE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273" name="Google Shape;273;p44"/>
          <p:cNvGrpSpPr/>
          <p:nvPr/>
        </p:nvGrpSpPr>
        <p:grpSpPr>
          <a:xfrm>
            <a:off x="3510720" y="1293725"/>
            <a:ext cx="2440069" cy="3296100"/>
            <a:chOff x="533925" y="1273750"/>
            <a:chExt cx="2347800" cy="3296100"/>
          </a:xfrm>
        </p:grpSpPr>
        <p:sp>
          <p:nvSpPr>
            <p:cNvPr id="274" name="Google Shape;274;p44"/>
            <p:cNvSpPr/>
            <p:nvPr/>
          </p:nvSpPr>
          <p:spPr>
            <a:xfrm>
              <a:off x="533925" y="1273750"/>
              <a:ext cx="2347800" cy="3296100"/>
            </a:xfrm>
            <a:prstGeom prst="snip1Rect">
              <a:avLst>
                <a:gd fmla="val 16667" name="adj"/>
              </a:avLst>
            </a:prstGeom>
            <a:noFill/>
            <a:ln cap="flat" cmpd="sng" w="9525">
              <a:solidFill>
                <a:srgbClr val="69ACE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4"/>
            <p:cNvSpPr/>
            <p:nvPr/>
          </p:nvSpPr>
          <p:spPr>
            <a:xfrm>
              <a:off x="533925" y="1273750"/>
              <a:ext cx="2347800" cy="765900"/>
            </a:xfrm>
            <a:prstGeom prst="snip1Rect">
              <a:avLst>
                <a:gd fmla="val 49987" name="adj"/>
              </a:avLst>
            </a:prstGeom>
            <a:solidFill>
              <a:srgbClr val="005088"/>
            </a:solidFill>
            <a:ln cap="flat" cmpd="sng" w="9525">
              <a:solidFill>
                <a:srgbClr val="69ACE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</a:endParaRPr>
            </a:p>
          </p:txBody>
        </p:sp>
      </p:grpSp>
      <p:sp>
        <p:nvSpPr>
          <p:cNvPr id="276" name="Google Shape;276;p44"/>
          <p:cNvSpPr txBox="1"/>
          <p:nvPr/>
        </p:nvSpPr>
        <p:spPr>
          <a:xfrm>
            <a:off x="533925" y="1293725"/>
            <a:ext cx="20433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Explicit Knowledge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Storage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277" name="Google Shape;277;p44"/>
          <p:cNvSpPr txBox="1"/>
          <p:nvPr/>
        </p:nvSpPr>
        <p:spPr>
          <a:xfrm>
            <a:off x="3554925" y="1351925"/>
            <a:ext cx="20433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Sparse Retrieval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278" name="Google Shape;278;p44"/>
          <p:cNvSpPr txBox="1"/>
          <p:nvPr/>
        </p:nvSpPr>
        <p:spPr>
          <a:xfrm>
            <a:off x="6575925" y="1351925"/>
            <a:ext cx="20433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Scaling Capacity, Not Compute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631950" y="2132850"/>
            <a:ext cx="2198100" cy="22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</a:t>
            </a:r>
            <a:r>
              <a:rPr lang="en" sz="1500"/>
              <a:t>Facts live in </a:t>
            </a:r>
            <a:r>
              <a:rPr b="1" lang="en" sz="1500"/>
              <a:t>dedicated memory slots</a:t>
            </a:r>
            <a:r>
              <a:rPr lang="en" sz="1500"/>
              <a:t>, not tangled in all the weights.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</a:t>
            </a:r>
            <a:r>
              <a:rPr lang="en" sz="1500"/>
              <a:t>Easier to </a:t>
            </a:r>
            <a:r>
              <a:rPr b="1" lang="en" sz="1500"/>
              <a:t>store, update, and recall</a:t>
            </a:r>
            <a:r>
              <a:rPr lang="en" sz="1500"/>
              <a:t> specific pieces of knowledge.</a:t>
            </a:r>
            <a:endParaRPr sz="1500"/>
          </a:p>
        </p:txBody>
      </p:sp>
      <p:sp>
        <p:nvSpPr>
          <p:cNvPr id="280" name="Google Shape;280;p44"/>
          <p:cNvSpPr txBox="1"/>
          <p:nvPr/>
        </p:nvSpPr>
        <p:spPr>
          <a:xfrm>
            <a:off x="3631700" y="2132850"/>
            <a:ext cx="2198100" cy="22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</a:t>
            </a:r>
            <a:r>
              <a:rPr lang="en" sz="1500"/>
              <a:t>For each query, only </a:t>
            </a:r>
            <a:r>
              <a:rPr b="1" lang="en" sz="1500"/>
              <a:t>top-k slots</a:t>
            </a:r>
            <a:r>
              <a:rPr lang="en" sz="1500"/>
              <a:t> are activated.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</a:t>
            </a:r>
            <a:r>
              <a:rPr lang="en" sz="1500"/>
              <a:t>Slots naturally </a:t>
            </a:r>
            <a:r>
              <a:rPr b="1" lang="en" sz="1500"/>
              <a:t>specialize</a:t>
            </a:r>
            <a:r>
              <a:rPr lang="en" sz="1500"/>
              <a:t> (e.g., capitals, entities, code patterns) with </a:t>
            </a:r>
            <a:r>
              <a:rPr b="1" lang="en" sz="1500"/>
              <a:t>little interference</a:t>
            </a:r>
            <a:r>
              <a:rPr lang="en" sz="1500"/>
              <a:t>.</a:t>
            </a:r>
            <a:endParaRPr sz="1500"/>
          </a:p>
        </p:txBody>
      </p:sp>
      <p:sp>
        <p:nvSpPr>
          <p:cNvPr id="281" name="Google Shape;281;p44"/>
          <p:cNvSpPr txBox="1"/>
          <p:nvPr/>
        </p:nvSpPr>
        <p:spPr>
          <a:xfrm>
            <a:off x="6608488" y="2132850"/>
            <a:ext cx="2198100" cy="22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</a:t>
            </a:r>
            <a:r>
              <a:rPr lang="en" sz="1500"/>
              <a:t>We can add more </a:t>
            </a:r>
            <a:r>
              <a:rPr b="1" lang="en" sz="1500"/>
              <a:t>memory slots</a:t>
            </a:r>
            <a:r>
              <a:rPr lang="en" sz="1500"/>
              <a:t> to store more facts.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 </a:t>
            </a:r>
            <a:r>
              <a:rPr lang="en" sz="1500"/>
              <a:t>Retrieval stays </a:t>
            </a:r>
            <a:r>
              <a:rPr b="1" lang="en" sz="1500"/>
              <a:t>sparse</a:t>
            </a:r>
            <a:r>
              <a:rPr lang="en" sz="1500"/>
              <a:t>, so </a:t>
            </a:r>
            <a:r>
              <a:rPr b="1" lang="en" sz="1500"/>
              <a:t>FLOPs barely increase</a:t>
            </a:r>
            <a:r>
              <a:rPr lang="en" sz="1500"/>
              <a:t> while knowledge capacity grows.</a:t>
            </a:r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Scaling / Implementation Details</a:t>
            </a:r>
            <a:endParaRPr/>
          </a:p>
        </p:txBody>
      </p:sp>
      <p:cxnSp>
        <p:nvCxnSpPr>
          <p:cNvPr id="287" name="Google Shape;287;p45"/>
          <p:cNvCxnSpPr/>
          <p:nvPr/>
        </p:nvCxnSpPr>
        <p:spPr>
          <a:xfrm>
            <a:off x="533925" y="2835275"/>
            <a:ext cx="784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8" name="Google Shape;288;p45"/>
          <p:cNvSpPr txBox="1"/>
          <p:nvPr/>
        </p:nvSpPr>
        <p:spPr>
          <a:xfrm>
            <a:off x="690650" y="1217725"/>
            <a:ext cx="7578900" cy="154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Product-Key Lookup (Efficient Retrieval)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Scaling memory layers is limited by expensive nearest-neighbour search over large key spaces.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The model avoids this by factorizing keys into two smaller “half-key” sets.</a:t>
            </a:r>
            <a:br>
              <a:rPr lang="en" sz="12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Queries are split and matched against these smaller sets to retrieve top-k candidates efficiently.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key scores are computed by combining matches from the two half-key sets, approximating full-space lookup without instantiating it.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690650" y="3060425"/>
            <a:ext cx="7578900" cy="154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Parallel Memory (sharding across GPUs)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Memory layers are large, so lookup is sharded across GPUs to scale efficiently.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Each GPU stores only part of the embeddings, performs lookup on its shard, and aggregates partial results.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This avoids materializing full embeddings on any device, keeping activation memory manageable.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The approach runs in its own parallel group, independent of other model-parallel schemes.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Scaling / Implementation Details</a:t>
            </a:r>
            <a:endParaRPr/>
          </a:p>
        </p:txBody>
      </p:sp>
      <p:grpSp>
        <p:nvGrpSpPr>
          <p:cNvPr id="295" name="Google Shape;295;p46"/>
          <p:cNvGrpSpPr/>
          <p:nvPr/>
        </p:nvGrpSpPr>
        <p:grpSpPr>
          <a:xfrm>
            <a:off x="681375" y="1257675"/>
            <a:ext cx="7790400" cy="1571950"/>
            <a:chOff x="535200" y="1190775"/>
            <a:chExt cx="7790400" cy="1571950"/>
          </a:xfrm>
        </p:grpSpPr>
        <p:sp>
          <p:nvSpPr>
            <p:cNvPr id="296" name="Google Shape;296;p46"/>
            <p:cNvSpPr/>
            <p:nvPr/>
          </p:nvSpPr>
          <p:spPr>
            <a:xfrm>
              <a:off x="535200" y="1190775"/>
              <a:ext cx="7790400" cy="1545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6"/>
            <p:cNvSpPr txBox="1"/>
            <p:nvPr/>
          </p:nvSpPr>
          <p:spPr>
            <a:xfrm>
              <a:off x="690650" y="1217725"/>
              <a:ext cx="7578900" cy="15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Product-Key Lookup (Efficient Retrieval)</a:t>
              </a:r>
              <a:endParaRPr b="1" sz="1700"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Char char="●"/>
              </a:pPr>
              <a:r>
                <a:rPr lang="en" sz="1500">
                  <a:solidFill>
                    <a:schemeClr val="dk2"/>
                  </a:solidFill>
                </a:rPr>
                <a:t>Naïve lookup over a huge key space is too expensive.</a:t>
              </a:r>
              <a:endParaRPr sz="1500">
                <a:solidFill>
                  <a:schemeClr val="dk2"/>
                </a:solidFill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Char char="●"/>
              </a:pPr>
              <a:r>
                <a:rPr lang="en" sz="1500">
                  <a:solidFill>
                    <a:schemeClr val="dk2"/>
                  </a:solidFill>
                </a:rPr>
                <a:t>Factorize keys into </a:t>
              </a:r>
              <a:r>
                <a:rPr b="1" lang="en" sz="1500">
                  <a:solidFill>
                    <a:schemeClr val="dk2"/>
                  </a:solidFill>
                </a:rPr>
                <a:t>two smaller key tables</a:t>
              </a:r>
              <a:r>
                <a:rPr lang="en" sz="1500">
                  <a:solidFill>
                    <a:schemeClr val="dk2"/>
                  </a:solidFill>
                </a:rPr>
                <a:t>; split each query accordingly.</a:t>
              </a:r>
              <a:endParaRPr sz="1500">
                <a:solidFill>
                  <a:schemeClr val="dk2"/>
                </a:solidFill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Char char="●"/>
              </a:pPr>
              <a:r>
                <a:rPr lang="en" sz="1500">
                  <a:solidFill>
                    <a:schemeClr val="dk2"/>
                  </a:solidFill>
                </a:rPr>
                <a:t>Search each table separately, then </a:t>
              </a:r>
              <a:r>
                <a:rPr b="1" lang="en" sz="1500">
                  <a:solidFill>
                    <a:schemeClr val="dk2"/>
                  </a:solidFill>
                </a:rPr>
                <a:t>combine pairs of matches</a:t>
              </a:r>
              <a:r>
                <a:rPr lang="en" sz="1500">
                  <a:solidFill>
                    <a:schemeClr val="dk2"/>
                  </a:solidFill>
                </a:rPr>
                <a:t> to approximate full-space top-k at much lower cost.</a:t>
              </a:r>
              <a:endParaRPr sz="1500">
                <a:solidFill>
                  <a:schemeClr val="dk2"/>
                </a:solidFill>
              </a:endParaRPr>
            </a:p>
          </p:txBody>
        </p:sp>
      </p:grpSp>
      <p:sp>
        <p:nvSpPr>
          <p:cNvPr id="298" name="Google Shape;298;p46"/>
          <p:cNvSpPr/>
          <p:nvPr/>
        </p:nvSpPr>
        <p:spPr>
          <a:xfrm>
            <a:off x="676800" y="2962225"/>
            <a:ext cx="7790400" cy="1631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6"/>
          <p:cNvSpPr txBox="1"/>
          <p:nvPr/>
        </p:nvSpPr>
        <p:spPr>
          <a:xfrm>
            <a:off x="782550" y="3015925"/>
            <a:ext cx="7578900" cy="15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Parallel Memory (sharding across GPUs)</a:t>
            </a:r>
            <a:endParaRPr b="1" sz="1700"/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>
                <a:solidFill>
                  <a:schemeClr val="dk2"/>
                </a:solidFill>
              </a:rPr>
              <a:t>The memory table is too large for one GPU, so we </a:t>
            </a:r>
            <a:r>
              <a:rPr b="1" lang="en" sz="1450">
                <a:solidFill>
                  <a:schemeClr val="dk2"/>
                </a:solidFill>
              </a:rPr>
              <a:t>shard it across GPUs</a:t>
            </a:r>
            <a:r>
              <a:rPr lang="en" sz="1450">
                <a:solidFill>
                  <a:schemeClr val="dk2"/>
                </a:solidFill>
              </a:rPr>
              <a:t>.</a:t>
            </a:r>
            <a:endParaRPr sz="1450">
              <a:solidFill>
                <a:schemeClr val="dk2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>
                <a:solidFill>
                  <a:schemeClr val="dk2"/>
                </a:solidFill>
              </a:rPr>
              <a:t>Each GPU stores a slice of the table, does local lookup, then </a:t>
            </a:r>
            <a:r>
              <a:rPr lang="en" sz="1450">
                <a:solidFill>
                  <a:schemeClr val="dk2"/>
                </a:solidFill>
              </a:rPr>
              <a:t>we </a:t>
            </a:r>
            <a:r>
              <a:rPr b="1" lang="en" sz="1450">
                <a:solidFill>
                  <a:schemeClr val="dk2"/>
                </a:solidFill>
              </a:rPr>
              <a:t>aggregate partial results</a:t>
            </a:r>
            <a:r>
              <a:rPr lang="en" sz="1450">
                <a:solidFill>
                  <a:schemeClr val="dk2"/>
                </a:solidFill>
              </a:rPr>
              <a:t>.</a:t>
            </a:r>
            <a:endParaRPr sz="1450">
              <a:solidFill>
                <a:schemeClr val="dk2"/>
              </a:solidFill>
            </a:endParaRPr>
          </a:p>
          <a:p>
            <a:pPr indent="-3206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>
                <a:solidFill>
                  <a:schemeClr val="dk2"/>
                </a:solidFill>
              </a:rPr>
              <a:t>Avoids materializing the full table on one device and works in its </a:t>
            </a:r>
            <a:r>
              <a:rPr b="1" lang="en" sz="1450">
                <a:solidFill>
                  <a:schemeClr val="dk2"/>
                </a:solidFill>
              </a:rPr>
              <a:t>own parallel group</a:t>
            </a:r>
            <a:r>
              <a:rPr lang="en" sz="1450">
                <a:solidFill>
                  <a:schemeClr val="dk2"/>
                </a:solidFill>
              </a:rPr>
              <a:t>, alongside other model-parallel schemes.</a:t>
            </a:r>
            <a:endParaRPr sz="14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Scaling / Implementation Details</a:t>
            </a:r>
            <a:endParaRPr/>
          </a:p>
        </p:txBody>
      </p:sp>
      <p:cxnSp>
        <p:nvCxnSpPr>
          <p:cNvPr id="305" name="Google Shape;305;p47"/>
          <p:cNvCxnSpPr/>
          <p:nvPr/>
        </p:nvCxnSpPr>
        <p:spPr>
          <a:xfrm>
            <a:off x="533925" y="2835275"/>
            <a:ext cx="784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47"/>
          <p:cNvSpPr txBox="1"/>
          <p:nvPr/>
        </p:nvSpPr>
        <p:spPr>
          <a:xfrm>
            <a:off x="690650" y="1217725"/>
            <a:ext cx="7578900" cy="154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Shared Memory Across Layers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They use a </a:t>
            </a:r>
            <a:r>
              <a:rPr b="1" lang="en" sz="1200">
                <a:solidFill>
                  <a:schemeClr val="dk2"/>
                </a:solidFill>
              </a:rPr>
              <a:t>shared pool of memory parameters</a:t>
            </a:r>
            <a:r>
              <a:rPr lang="en" sz="1200">
                <a:solidFill>
                  <a:schemeClr val="dk2"/>
                </a:solidFill>
              </a:rPr>
              <a:t> across all memory layers in the network. That is — multiple memory-augmented layers reference the </a:t>
            </a:r>
            <a:r>
              <a:rPr b="1" lang="en" sz="1200">
                <a:solidFill>
                  <a:schemeClr val="dk2"/>
                </a:solidFill>
              </a:rPr>
              <a:t>same</a:t>
            </a:r>
            <a:r>
              <a:rPr lang="en" sz="1200">
                <a:solidFill>
                  <a:schemeClr val="dk2"/>
                </a:solidFill>
              </a:rPr>
              <a:t> key/value tables.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They find empirically that replacing more than a few FFN layers with memory helps, but beyond a certain point, further replacement hurts performance (suggesting a balance between dense + sparse layers). In their experiments, up to 3 memory layers was beneficial; beyond that it degraded performance.</a:t>
            </a:r>
            <a:br>
              <a:rPr lang="en" sz="1200"/>
            </a:br>
            <a:endParaRPr sz="1200"/>
          </a:p>
        </p:txBody>
      </p:sp>
      <p:sp>
        <p:nvSpPr>
          <p:cNvPr id="307" name="Google Shape;307;p47"/>
          <p:cNvSpPr txBox="1"/>
          <p:nvPr/>
        </p:nvSpPr>
        <p:spPr>
          <a:xfrm>
            <a:off x="665775" y="3060425"/>
            <a:ext cx="7578900" cy="1674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&amp; Stability Improvements (Engineering)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dk2"/>
                </a:solidFill>
              </a:rPr>
              <a:t>They also introduce an enhanced variant called Memory+, which adds an additional small projection + gating + non-linearity (e.g. SiLU) after retrieval to stabilize training and improve performance.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For backward pass, gradient updates to the huge embedding tables (values, keys) can collide (many outputs may map to the same slot). They compare different strategies: atomic-add accumulation, row-level locks, and a “reverse-indices / atomic-free” method that maps token IDs to embedding indices to aggregate gradients safely. For high-dimensional embeddings (&gt;128 dims), reverse-indices or lock-based updates are faster than atomic-add.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Scaling / Implementation Details</a:t>
            </a:r>
            <a:endParaRPr/>
          </a:p>
        </p:txBody>
      </p:sp>
      <p:grpSp>
        <p:nvGrpSpPr>
          <p:cNvPr id="313" name="Google Shape;313;p48"/>
          <p:cNvGrpSpPr/>
          <p:nvPr/>
        </p:nvGrpSpPr>
        <p:grpSpPr>
          <a:xfrm>
            <a:off x="676800" y="1244175"/>
            <a:ext cx="7790400" cy="1571950"/>
            <a:chOff x="535200" y="1190775"/>
            <a:chExt cx="7790400" cy="1571950"/>
          </a:xfrm>
        </p:grpSpPr>
        <p:sp>
          <p:nvSpPr>
            <p:cNvPr id="314" name="Google Shape;314;p48"/>
            <p:cNvSpPr/>
            <p:nvPr/>
          </p:nvSpPr>
          <p:spPr>
            <a:xfrm>
              <a:off x="535200" y="1190775"/>
              <a:ext cx="7790400" cy="1545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8"/>
            <p:cNvSpPr txBox="1"/>
            <p:nvPr/>
          </p:nvSpPr>
          <p:spPr>
            <a:xfrm>
              <a:off x="690650" y="1217725"/>
              <a:ext cx="7578900" cy="15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Shared Memory Across Layers</a:t>
              </a:r>
              <a:endParaRPr b="1" sz="1700"/>
            </a:p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000"/>
                <a:buChar char="●"/>
              </a:pPr>
              <a:r>
                <a:rPr lang="en" sz="1500">
                  <a:solidFill>
                    <a:schemeClr val="dk2"/>
                  </a:solidFill>
                </a:rPr>
                <a:t>All memory layers share </a:t>
              </a:r>
              <a:r>
                <a:rPr b="1" lang="en" sz="1500">
                  <a:solidFill>
                    <a:schemeClr val="dk2"/>
                  </a:solidFill>
                </a:rPr>
                <a:t>one global key–value table</a:t>
              </a:r>
              <a:r>
                <a:rPr lang="en" sz="1500">
                  <a:solidFill>
                    <a:schemeClr val="dk2"/>
                  </a:solidFill>
                </a:rPr>
                <a:t> (a common memory pool).</a:t>
              </a:r>
              <a:endParaRPr sz="1500">
                <a:solidFill>
                  <a:schemeClr val="dk2"/>
                </a:solidFill>
              </a:endParaRPr>
            </a:p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000"/>
                <a:buChar char="●"/>
              </a:pPr>
              <a:r>
                <a:rPr lang="en" sz="1500">
                  <a:solidFill>
                    <a:schemeClr val="dk2"/>
                  </a:solidFill>
                </a:rPr>
                <a:t>This cuts parameters and encourages reuse of the same stored facts.</a:t>
              </a:r>
              <a:endParaRPr sz="1500">
                <a:solidFill>
                  <a:schemeClr val="dk2"/>
                </a:solidFill>
              </a:endParaRPr>
            </a:p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000"/>
                <a:buChar char="●"/>
              </a:pPr>
              <a:r>
                <a:rPr lang="en" sz="1500">
                  <a:solidFill>
                    <a:schemeClr val="dk2"/>
                  </a:solidFill>
                </a:rPr>
                <a:t>Empirically, replacing </a:t>
              </a:r>
              <a:r>
                <a:rPr b="1" lang="en" sz="1500">
                  <a:solidFill>
                    <a:schemeClr val="dk2"/>
                  </a:solidFill>
                </a:rPr>
                <a:t>~1–3 FFN layers</a:t>
              </a:r>
              <a:r>
                <a:rPr lang="en" sz="1500">
                  <a:solidFill>
                    <a:schemeClr val="dk2"/>
                  </a:solidFill>
                </a:rPr>
                <a:t> with memory helps; more than that hurts, so a </a:t>
              </a:r>
              <a:r>
                <a:rPr b="1" lang="en" sz="1500">
                  <a:solidFill>
                    <a:schemeClr val="dk2"/>
                  </a:solidFill>
                </a:rPr>
                <a:t>mix of dense + memory layers</a:t>
              </a:r>
              <a:r>
                <a:rPr lang="en" sz="1500">
                  <a:solidFill>
                    <a:schemeClr val="dk2"/>
                  </a:solidFill>
                </a:rPr>
                <a:t> works best.</a:t>
              </a:r>
              <a:endParaRPr sz="1500">
                <a:solidFill>
                  <a:schemeClr val="dk2"/>
                </a:solidFill>
              </a:endParaRPr>
            </a:p>
          </p:txBody>
        </p:sp>
      </p:grpSp>
      <p:grpSp>
        <p:nvGrpSpPr>
          <p:cNvPr id="316" name="Google Shape;316;p48"/>
          <p:cNvGrpSpPr/>
          <p:nvPr/>
        </p:nvGrpSpPr>
        <p:grpSpPr>
          <a:xfrm>
            <a:off x="681375" y="2962225"/>
            <a:ext cx="7790400" cy="1639800"/>
            <a:chOff x="681375" y="2962225"/>
            <a:chExt cx="7790400" cy="1639800"/>
          </a:xfrm>
        </p:grpSpPr>
        <p:sp>
          <p:nvSpPr>
            <p:cNvPr id="317" name="Google Shape;317;p48"/>
            <p:cNvSpPr/>
            <p:nvPr/>
          </p:nvSpPr>
          <p:spPr>
            <a:xfrm>
              <a:off x="681375" y="2962225"/>
              <a:ext cx="7790400" cy="16398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8"/>
            <p:cNvSpPr txBox="1"/>
            <p:nvPr/>
          </p:nvSpPr>
          <p:spPr>
            <a:xfrm>
              <a:off x="787125" y="3024825"/>
              <a:ext cx="7578900" cy="15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Performance &amp; Stability Improvements</a:t>
              </a:r>
              <a:endParaRPr b="1" sz="1700"/>
            </a:p>
            <a:p>
              <a:pPr indent="-320675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50"/>
                <a:buChar char="●"/>
              </a:pPr>
              <a:r>
                <a:rPr b="1" lang="en" sz="1450">
                  <a:solidFill>
                    <a:schemeClr val="dk2"/>
                  </a:solidFill>
                </a:rPr>
                <a:t>Memory+</a:t>
              </a:r>
              <a:r>
                <a:rPr lang="en" sz="1450">
                  <a:solidFill>
                    <a:schemeClr val="dk2"/>
                  </a:solidFill>
                </a:rPr>
                <a:t> adds a tiny projection + gate (e.g., SiLU) after lookup to stabilize training and improve accuracy.</a:t>
              </a:r>
              <a:endParaRPr sz="1450">
                <a:solidFill>
                  <a:schemeClr val="dk2"/>
                </a:solidFill>
              </a:endParaRPr>
            </a:p>
            <a:p>
              <a:pPr indent="-320675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50"/>
                <a:buChar char="●"/>
              </a:pPr>
              <a:r>
                <a:rPr lang="en" sz="1450">
                  <a:solidFill>
                    <a:schemeClr val="dk2"/>
                  </a:solidFill>
                </a:rPr>
                <a:t>For the huge embedding table, they use a batched, atomic-free gradient aggregation scheme instead of naive atomic adds, reducing contention and making updates more stable and efficient.</a:t>
              </a:r>
              <a:endParaRPr sz="145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324" name="Google Shape;324;p49"/>
          <p:cNvSpPr txBox="1"/>
          <p:nvPr/>
        </p:nvSpPr>
        <p:spPr>
          <a:xfrm>
            <a:off x="554325" y="1263150"/>
            <a:ext cx="8269500" cy="345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9"/>
          <p:cNvSpPr txBox="1"/>
          <p:nvPr/>
        </p:nvSpPr>
        <p:spPr>
          <a:xfrm>
            <a:off x="654300" y="1235900"/>
            <a:ext cx="7965000" cy="3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</a:rPr>
              <a:t>Baselines</a:t>
            </a:r>
            <a:endParaRPr b="1" sz="13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Dense Transformer Models: The paper primarily compares its method against standard dense Llama-style transformer baselines, trained at multiple scales (134M → 1.3B parameters).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Mixture-of-Experts (MOE): Each feed-forward layer contains multiple “experts,” but only a subset of experts is activated for a given input.→ This increases model capacity without proportionally increasing compute.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PEER Model (He, 2024):Works similarly to memory layers but retrieves a pair of embeddings that form a rank-1 dynamic feed-forward layer.→ Serves as an alternative parameter augmentation method.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</a:rPr>
              <a:t>Evaluation Benchmarks 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Factual Question Answering: NaturalQuestions, TriviaQA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Multi-hop / reasoning QA: HotpotQA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World knowledge &amp; comprehension: MMLU, HellaSwag, OBQA, PIQA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Programming / code generation: HumanEval, MBPP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 </a:t>
            </a:r>
            <a:r>
              <a:rPr b="1" lang="en" sz="1100">
                <a:solidFill>
                  <a:schemeClr val="dk2"/>
                </a:solidFill>
              </a:rPr>
              <a:t>Reporting Metrics:</a:t>
            </a:r>
            <a:r>
              <a:rPr lang="en" sz="1100">
                <a:solidFill>
                  <a:schemeClr val="dk2"/>
                </a:solidFill>
              </a:rPr>
              <a:t> Common accuracy measures are used—Exact Match or F1 for QA, and pass@1 for coding tasks.</a:t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Negative log-likelihood (NLL) is also reported to analyze language modeling quality.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5088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0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331" name="Google Shape;331;p50"/>
          <p:cNvSpPr txBox="1"/>
          <p:nvPr/>
        </p:nvSpPr>
        <p:spPr>
          <a:xfrm>
            <a:off x="554325" y="1263150"/>
            <a:ext cx="8269500" cy="345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0"/>
          <p:cNvSpPr txBox="1"/>
          <p:nvPr/>
        </p:nvSpPr>
        <p:spPr>
          <a:xfrm>
            <a:off x="533925" y="1169425"/>
            <a:ext cx="7965000" cy="3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Baselines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Dense Transformers: </a:t>
            </a:r>
            <a:r>
              <a:rPr lang="en">
                <a:solidFill>
                  <a:schemeClr val="dk2"/>
                </a:solidFill>
              </a:rPr>
              <a:t>LLaMA-style models at multiple sizes (≈134M → 1.3B parameters).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Mixture-of-Experts (MoE):</a:t>
            </a:r>
            <a:r>
              <a:rPr lang="en">
                <a:solidFill>
                  <a:schemeClr val="dk2"/>
                </a:solidFill>
              </a:rPr>
              <a:t> FFN layers with many experts; only a few are active per token → higher capacity at similar compute.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PEER (He, 2024):</a:t>
            </a:r>
            <a:r>
              <a:rPr lang="en">
                <a:solidFill>
                  <a:schemeClr val="dk2"/>
                </a:solidFill>
              </a:rPr>
              <a:t> Retrieves a pair of embeddings to form a rank-1 dynamic FFN layer → alternative way to add parameters.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Evaluation Benchmarks 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Factual QA:</a:t>
            </a:r>
            <a:r>
              <a:rPr lang="en">
                <a:solidFill>
                  <a:schemeClr val="dk2"/>
                </a:solidFill>
              </a:rPr>
              <a:t> NaturalQuestions, TriviaQA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Multi-hop / reasoning QA: </a:t>
            </a:r>
            <a:r>
              <a:rPr lang="en">
                <a:solidFill>
                  <a:schemeClr val="dk2"/>
                </a:solidFill>
              </a:rPr>
              <a:t>HotpotQA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World knowledge / comprehension:</a:t>
            </a:r>
            <a:r>
              <a:rPr lang="en">
                <a:solidFill>
                  <a:schemeClr val="dk2"/>
                </a:solidFill>
              </a:rPr>
              <a:t> MMLU, HellaSwag, OBQA, PIQA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Code generation:</a:t>
            </a:r>
            <a:r>
              <a:rPr lang="en">
                <a:solidFill>
                  <a:schemeClr val="dk2"/>
                </a:solidFill>
              </a:rPr>
              <a:t> HumanEval, MBPP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Metrics:</a:t>
            </a:r>
            <a:r>
              <a:rPr lang="en">
                <a:solidFill>
                  <a:schemeClr val="dk2"/>
                </a:solidFill>
              </a:rPr>
              <a:t> Exact Match / F1 for QA, pass@1 for coding, and NLL for language-model quality.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1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Scaling Results-Same # of parameters</a:t>
            </a:r>
            <a:endParaRPr/>
          </a:p>
        </p:txBody>
      </p:sp>
      <p:pic>
        <p:nvPicPr>
          <p:cNvPr id="338" name="Google Shape;338;p51" title="Screenshot 2025-12-02 at 5.18.05 PM.png"/>
          <p:cNvPicPr preferRelativeResize="0"/>
          <p:nvPr/>
        </p:nvPicPr>
        <p:blipFill rotWithShape="1">
          <a:blip r:embed="rId3">
            <a:alphaModFix/>
          </a:blip>
          <a:srcRect b="0" l="0" r="0" t="8003"/>
          <a:stretch/>
        </p:blipFill>
        <p:spPr>
          <a:xfrm>
            <a:off x="3156718" y="2571750"/>
            <a:ext cx="5558154" cy="22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1"/>
          <p:cNvSpPr txBox="1"/>
          <p:nvPr/>
        </p:nvSpPr>
        <p:spPr>
          <a:xfrm>
            <a:off x="599775" y="1145025"/>
            <a:ext cx="82788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Parameter budgets are deliberately matched across architectures.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Memory models replace FFN layers with a shared memory table, keeping total parameters unchanged.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Memory+ adds additional memory layers but reuses the same shared memory, so its footprint stays the same.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PEER is configured with a slightly different half-key size to reach similar total parameters.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MOE picks the minimum number of experts required to match Memory’s parameter scale.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Therefore, all models have nearly identical parameter counts and compute—the difference lies only in how the parameters are allocated and organized.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Scaling Results</a:t>
            </a:r>
            <a:r>
              <a:rPr lang="en"/>
              <a:t> - </a:t>
            </a:r>
            <a:r>
              <a:rPr lang="en"/>
              <a:t>Same # of parameters</a:t>
            </a:r>
            <a:endParaRPr/>
          </a:p>
        </p:txBody>
      </p:sp>
      <p:pic>
        <p:nvPicPr>
          <p:cNvPr id="345" name="Google Shape;345;p52" title="Screenshot 2025-12-02 at 5.18.05 PM.png"/>
          <p:cNvPicPr preferRelativeResize="0"/>
          <p:nvPr/>
        </p:nvPicPr>
        <p:blipFill rotWithShape="1">
          <a:blip r:embed="rId3">
            <a:alphaModFix/>
          </a:blip>
          <a:srcRect b="2191" l="2631" r="4041" t="8001"/>
          <a:stretch/>
        </p:blipFill>
        <p:spPr>
          <a:xfrm>
            <a:off x="1665550" y="2460525"/>
            <a:ext cx="6581852" cy="257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2"/>
          <p:cNvSpPr txBox="1"/>
          <p:nvPr/>
        </p:nvSpPr>
        <p:spPr>
          <a:xfrm>
            <a:off x="454425" y="1145025"/>
            <a:ext cx="8244300" cy="1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All models are tuned to have </a:t>
            </a:r>
            <a:r>
              <a:rPr b="1" lang="en" sz="1300">
                <a:solidFill>
                  <a:schemeClr val="dk2"/>
                </a:solidFill>
              </a:rPr>
              <a:t>similar total parameters &amp; FLOPs</a:t>
            </a:r>
            <a:r>
              <a:rPr lang="en" sz="1300">
                <a:solidFill>
                  <a:schemeClr val="dk2"/>
                </a:solidFill>
              </a:rPr>
              <a:t>.</a:t>
            </a:r>
            <a:endParaRPr sz="1300">
              <a:solidFill>
                <a:schemeClr val="dk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Memory models replace some FFN layers with a </a:t>
            </a:r>
            <a:r>
              <a:rPr b="1" lang="en" sz="1300">
                <a:solidFill>
                  <a:schemeClr val="dk2"/>
                </a:solidFill>
              </a:rPr>
              <a:t>shared memory table</a:t>
            </a:r>
            <a:r>
              <a:rPr lang="en" sz="1300">
                <a:solidFill>
                  <a:schemeClr val="dk2"/>
                </a:solidFill>
              </a:rPr>
              <a:t> (Memory+ adds more memory layers but reuses the same table).</a:t>
            </a:r>
            <a:endParaRPr sz="1300">
              <a:solidFill>
                <a:schemeClr val="dk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PEER and MoE are configured to </a:t>
            </a:r>
            <a:r>
              <a:rPr b="1" lang="en" sz="1300">
                <a:solidFill>
                  <a:schemeClr val="dk2"/>
                </a:solidFill>
              </a:rPr>
              <a:t>match this parameter scale</a:t>
            </a:r>
            <a:r>
              <a:rPr lang="en" sz="1300">
                <a:solidFill>
                  <a:schemeClr val="dk2"/>
                </a:solidFill>
              </a:rPr>
              <a:t> (adjusted key size / number of experts).</a:t>
            </a:r>
            <a:endParaRPr sz="1300">
              <a:solidFill>
                <a:schemeClr val="dk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Because budgets are matched, the curves on the right show </a:t>
            </a:r>
            <a:r>
              <a:rPr b="1" lang="en" sz="1300">
                <a:solidFill>
                  <a:schemeClr val="dk2"/>
                </a:solidFill>
              </a:rPr>
              <a:t>how we allocate parameters</a:t>
            </a:r>
            <a:r>
              <a:rPr lang="en" sz="1300">
                <a:solidFill>
                  <a:schemeClr val="dk2"/>
                </a:solidFill>
              </a:rPr>
              <a:t> (dense vs. MoE vs. memory), not how many we use. </a:t>
            </a:r>
            <a:r>
              <a:rPr b="1" i="1" lang="en" sz="1300">
                <a:solidFill>
                  <a:schemeClr val="dk2"/>
                </a:solidFill>
              </a:rPr>
              <a:t>Memory+ consistently wins under the same parameter budget</a:t>
            </a:r>
            <a:r>
              <a:rPr lang="en" sz="1300">
                <a:solidFill>
                  <a:schemeClr val="dk2"/>
                </a:solidFill>
              </a:rPr>
              <a:t>.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95" name="Google Shape;1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150" y="2236425"/>
            <a:ext cx="3452800" cy="23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>
            <p:ph type="title"/>
          </p:nvPr>
        </p:nvSpPr>
        <p:spPr>
          <a:xfrm>
            <a:off x="642494" y="419050"/>
            <a:ext cx="80853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6050">
            <a:spAutoFit/>
          </a:bodyPr>
          <a:lstStyle/>
          <a:p>
            <a:pPr indent="0" lvl="0" marL="5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ahoma"/>
              <a:buNone/>
            </a:pPr>
            <a:r>
              <a:rPr lang="en" sz="2800"/>
              <a:t>Challenge of Continual LLM Learning</a:t>
            </a:r>
            <a:endParaRPr sz="2800"/>
          </a:p>
        </p:txBody>
      </p:sp>
      <p:pic>
        <p:nvPicPr>
          <p:cNvPr descr="image.png" id="197" name="Google Shape;1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800" y="2236425"/>
            <a:ext cx="4925225" cy="24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/>
          <p:nvPr/>
        </p:nvSpPr>
        <p:spPr>
          <a:xfrm>
            <a:off x="303800" y="2400050"/>
            <a:ext cx="5022300" cy="19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Generalization: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What is the </a:t>
            </a:r>
            <a:r>
              <a:rPr i="1" lang="en" sz="1300">
                <a:solidFill>
                  <a:schemeClr val="dk1"/>
                </a:solidFill>
              </a:rPr>
              <a:t>right</a:t>
            </a:r>
            <a:r>
              <a:rPr lang="en" sz="1300">
                <a:solidFill>
                  <a:schemeClr val="dk1"/>
                </a:solidFill>
              </a:rPr>
              <a:t> update from new data?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Need augmentations to disambiguate the intended concept.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Real-world learning requires active self-supervision.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Integration: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U</a:t>
            </a:r>
            <a:r>
              <a:rPr lang="en" sz="1300">
                <a:solidFill>
                  <a:schemeClr val="dk1"/>
                </a:solidFill>
              </a:rPr>
              <a:t>pdate without forgetting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Must overwrite outdated info but preserve reusable knowledge.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Requires sparse, targeted parameter updates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9" name="Google Shape;199;p35"/>
          <p:cNvSpPr txBox="1"/>
          <p:nvPr/>
        </p:nvSpPr>
        <p:spPr>
          <a:xfrm>
            <a:off x="255200" y="1090825"/>
            <a:ext cx="84240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●"/>
            </a:pP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Continuel Learning = models that can be taught like students</a:t>
            </a:r>
            <a:endParaRPr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ahoma"/>
              <a:buChar char="○"/>
            </a:pPr>
            <a:r>
              <a:rPr lang="en">
                <a:latin typeface="Tahoma"/>
                <a:ea typeface="Tahoma"/>
                <a:cs typeface="Tahoma"/>
                <a:sym typeface="Tahoma"/>
              </a:rPr>
              <a:t>Experience + human feedback -&gt; makes model smarter overtime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ahoma"/>
              <a:buChar char="●"/>
            </a:pPr>
            <a:r>
              <a:rPr lang="en">
                <a:latin typeface="Tahoma"/>
                <a:ea typeface="Tahoma"/>
                <a:cs typeface="Tahoma"/>
                <a:sym typeface="Tahoma"/>
              </a:rPr>
              <a:t>Two subproblems in continual learning of LLMs :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35"/>
          <p:cNvSpPr txBox="1"/>
          <p:nvPr/>
        </p:nvSpPr>
        <p:spPr>
          <a:xfrm>
            <a:off x="5578926" y="2454500"/>
            <a:ext cx="3204000" cy="187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What properties do we want?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Target Updates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 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(touch minimal parameters)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High Capacity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 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(lifetime of learning)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Adaptive integration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 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(what to overwrite/preserve)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</a:t>
            </a:r>
            <a:r>
              <a:rPr lang="en"/>
              <a:t>caling Results - Scaling Memory Params</a:t>
            </a:r>
            <a:endParaRPr/>
          </a:p>
        </p:txBody>
      </p:sp>
      <p:sp>
        <p:nvSpPr>
          <p:cNvPr id="352" name="Google Shape;352;p53"/>
          <p:cNvSpPr txBox="1"/>
          <p:nvPr/>
        </p:nvSpPr>
        <p:spPr>
          <a:xfrm>
            <a:off x="611250" y="1808013"/>
            <a:ext cx="40869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Scale MOE, Dense baseline, Memory+ to approximately-equal parameter counts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Compare performance on datasets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53" name="Google Shape;35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6650" y="964525"/>
            <a:ext cx="3778600" cy="387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S</a:t>
            </a:r>
            <a:r>
              <a:rPr lang="en"/>
              <a:t>caling Results - Scaling Memory Params</a:t>
            </a:r>
            <a:endParaRPr/>
          </a:p>
        </p:txBody>
      </p:sp>
      <p:pic>
        <p:nvPicPr>
          <p:cNvPr id="359" name="Google Shape;35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475" y="1144425"/>
            <a:ext cx="4086900" cy="391913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4"/>
          <p:cNvSpPr txBox="1"/>
          <p:nvPr/>
        </p:nvSpPr>
        <p:spPr>
          <a:xfrm>
            <a:off x="611250" y="1808013"/>
            <a:ext cx="40869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Scale MOE, Dense baseline, Memory+ to approximately-equal parameter counts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Compare performance on datasets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Results-Results at 8B Scale</a:t>
            </a:r>
            <a:endParaRPr/>
          </a:p>
        </p:txBody>
      </p:sp>
      <p:pic>
        <p:nvPicPr>
          <p:cNvPr id="366" name="Google Shape;36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49" y="1345125"/>
            <a:ext cx="8303375" cy="18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5"/>
          <p:cNvSpPr txBox="1"/>
          <p:nvPr>
            <p:ph idx="1" type="body"/>
          </p:nvPr>
        </p:nvSpPr>
        <p:spPr>
          <a:xfrm>
            <a:off x="533925" y="3283525"/>
            <a:ext cx="8085300" cy="99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Memory+ significantly improves data efficiency (models learn facts faster)</a:t>
            </a:r>
            <a:endParaRPr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▪"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Approaches Llama 3.1 (trained on 15T tokens) when trained on only 1T tokens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▪"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When trained on 200B tokens, already outperforms </a:t>
            </a: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baseline</a:t>
            </a: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models (without memory layers, just standard FFN)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Ablations:</a:t>
            </a:r>
            <a:r>
              <a:rPr lang="en"/>
              <a:t> </a:t>
            </a:r>
            <a:r>
              <a:rPr lang="en"/>
              <a:t>FFN layers</a:t>
            </a:r>
            <a:endParaRPr/>
          </a:p>
        </p:txBody>
      </p:sp>
      <p:sp>
        <p:nvSpPr>
          <p:cNvPr id="373" name="Google Shape;373;p56"/>
          <p:cNvSpPr txBox="1"/>
          <p:nvPr>
            <p:ph idx="1" type="body"/>
          </p:nvPr>
        </p:nvSpPr>
        <p:spPr>
          <a:xfrm>
            <a:off x="533925" y="1347100"/>
            <a:ext cx="3854700" cy="313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Vanilla Memory paradigm: A single memory layer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Memory+: Multiple memory layers. 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Best results: 3 memory layers at centered spaces, with large strides (layers 4, 12, 20) 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“Sweet spot” - take advantage of faster learning, </a:t>
            </a: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without</a:t>
            </a: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losing too many dense layer parameters.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614" y="1455601"/>
            <a:ext cx="4727936" cy="2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7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Ablations: </a:t>
            </a:r>
            <a:r>
              <a:rPr lang="en"/>
              <a:t>FFN layers</a:t>
            </a:r>
            <a:endParaRPr/>
          </a:p>
        </p:txBody>
      </p:sp>
      <p:sp>
        <p:nvSpPr>
          <p:cNvPr id="380" name="Google Shape;380;p57"/>
          <p:cNvSpPr txBox="1"/>
          <p:nvPr>
            <p:ph idx="1" type="body"/>
          </p:nvPr>
        </p:nvSpPr>
        <p:spPr>
          <a:xfrm>
            <a:off x="630075" y="1952850"/>
            <a:ext cx="3130500" cy="165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Various architectural tweaks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Authors preferred swilu as it gave consistent gains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024" y="1271789"/>
            <a:ext cx="4917250" cy="259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Ablations: Key/value dimensions</a:t>
            </a:r>
            <a:endParaRPr/>
          </a:p>
        </p:txBody>
      </p:sp>
      <p:sp>
        <p:nvSpPr>
          <p:cNvPr id="387" name="Google Shape;387;p58"/>
          <p:cNvSpPr txBox="1"/>
          <p:nvPr>
            <p:ph idx="1" type="body"/>
          </p:nvPr>
        </p:nvSpPr>
        <p:spPr>
          <a:xfrm>
            <a:off x="5497100" y="1876000"/>
            <a:ext cx="3794400" cy="10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Value </a:t>
            </a: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dimension</a:t>
            </a: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tradeoff: Higher dimension, fewer value outputs in memory.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Default: Value dimension = model dimension (1024)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Authors find default to be optimal 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00" y="1564044"/>
            <a:ext cx="4874717" cy="222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9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Ablations: Key/value dimensions</a:t>
            </a:r>
            <a:endParaRPr/>
          </a:p>
        </p:txBody>
      </p:sp>
      <p:sp>
        <p:nvSpPr>
          <p:cNvPr id="394" name="Google Shape;394;p59"/>
          <p:cNvSpPr txBox="1"/>
          <p:nvPr>
            <p:ph idx="1" type="body"/>
          </p:nvPr>
        </p:nvSpPr>
        <p:spPr>
          <a:xfrm>
            <a:off x="630225" y="1573200"/>
            <a:ext cx="4079400" cy="30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Increasing key dimension to 2048 boosts performance, but adds more dense parameters, breaking parameter-matched comparisons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▪"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Ambiguous: Better architecture, or more parameters?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Selected key dimension: Half of the base-model dimension (comparison fairness)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050" y="1459619"/>
            <a:ext cx="3925158" cy="222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Ablations: Summary</a:t>
            </a:r>
            <a:endParaRPr/>
          </a:p>
        </p:txBody>
      </p:sp>
      <p:sp>
        <p:nvSpPr>
          <p:cNvPr id="401" name="Google Shape;401;p60"/>
          <p:cNvSpPr txBox="1"/>
          <p:nvPr>
            <p:ph idx="1" type="body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Memory layer placement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Optimal performance: 3 layers, spaced evenly at large stride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Architectural tweaks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Swilu - most consistent gains; their only adopted tweak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Key/Value dimension choices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Value dimension: Default (1024, same as model dimension) best.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Key dimension: Increasing it boosts performance, but adds more dense parameters. Authors fix it at ½ base model dimension for fair comparison.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1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 - What This Paper Does</a:t>
            </a:r>
            <a:endParaRPr/>
          </a:p>
        </p:txBody>
      </p:sp>
      <p:sp>
        <p:nvSpPr>
          <p:cNvPr id="407" name="Google Shape;407;p61"/>
          <p:cNvSpPr txBox="1"/>
          <p:nvPr>
            <p:ph idx="1" type="body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600"/>
              <a:buChar char="●"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Problem: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LLMs store facts in dense weights → scaling knowledge = scaling compute &amp; cost.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Idea: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Replace some FFN layers with trainable key–value memory layers.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Intuition: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Explicit memory slots for facts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Sparse top-k retrieval per query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Add more memory slots without big FLOP increase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Engineering: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product-key lookup, sharded memory across GPUs, shared global memory table, and Memory+ tweaks for stability.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 - </a:t>
            </a:r>
            <a:r>
              <a:rPr lang="en"/>
              <a:t>Key Results &amp; Takeaways</a:t>
            </a:r>
            <a:endParaRPr/>
          </a:p>
        </p:txBody>
      </p:sp>
      <p:sp>
        <p:nvSpPr>
          <p:cNvPr id="413" name="Google Shape;413;p62"/>
          <p:cNvSpPr txBox="1"/>
          <p:nvPr>
            <p:ph idx="1" type="body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matched parameter &amp; FLOP budgets, Memory+ &gt; dense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and MoE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on QA benchmarks.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Scaling memory size improves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factual accuracy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lowers NLL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8B scale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, Memory+ trained on 1T tokens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approaches Llama-3.1 8B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trained on 15T.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Best configuration: a few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well-placed memory layers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and default value dim; memory is a promising way to grow knowledge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without just making the model bigger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529344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Continual Learning Approaches</a:t>
            </a:r>
            <a:endParaRPr/>
          </a:p>
        </p:txBody>
      </p:sp>
      <p:pic>
        <p:nvPicPr>
          <p:cNvPr id="206" name="Google Shape;206;p36" title="Screenshot 2025-11-30 at 2.55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17" y="1698375"/>
            <a:ext cx="3736431" cy="2419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 txBox="1"/>
          <p:nvPr/>
        </p:nvSpPr>
        <p:spPr>
          <a:xfrm>
            <a:off x="443900" y="1451575"/>
            <a:ext cx="44934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ahoma"/>
                <a:ea typeface="Tahoma"/>
                <a:cs typeface="Tahoma"/>
                <a:sym typeface="Tahoma"/>
              </a:rPr>
              <a:t>Non-Parametric approaches: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ahoma"/>
              <a:buChar char="●"/>
            </a:pPr>
            <a:r>
              <a:rPr b="1" lang="en">
                <a:latin typeface="Tahoma"/>
                <a:ea typeface="Tahoma"/>
                <a:cs typeface="Tahoma"/>
                <a:sym typeface="Tahoma"/>
              </a:rPr>
              <a:t>ICl:</a:t>
            </a:r>
            <a:r>
              <a:rPr lang="en">
                <a:latin typeface="Tahoma"/>
                <a:ea typeface="Tahoma"/>
                <a:cs typeface="Tahoma"/>
                <a:sym typeface="Tahoma"/>
              </a:rPr>
              <a:t> short-term, suffers from context rot.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ahoma"/>
              <a:buChar char="●"/>
            </a:pPr>
            <a:r>
              <a:rPr b="1" lang="en">
                <a:latin typeface="Tahoma"/>
                <a:ea typeface="Tahoma"/>
                <a:cs typeface="Tahoma"/>
                <a:sym typeface="Tahoma"/>
              </a:rPr>
              <a:t>RAG:</a:t>
            </a:r>
            <a:r>
              <a:rPr lang="en">
                <a:latin typeface="Tahoma"/>
                <a:ea typeface="Tahoma"/>
                <a:cs typeface="Tahoma"/>
                <a:sym typeface="Tahoma"/>
              </a:rPr>
              <a:t> high capacity but no compression into weights.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8" name="Google Shape;208;p36"/>
          <p:cNvSpPr txBox="1"/>
          <p:nvPr/>
        </p:nvSpPr>
        <p:spPr>
          <a:xfrm>
            <a:off x="443900" y="2571750"/>
            <a:ext cx="4837800" cy="19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ahoma"/>
                <a:ea typeface="Tahoma"/>
                <a:cs typeface="Tahoma"/>
                <a:sym typeface="Tahoma"/>
              </a:rPr>
              <a:t>Parametric approaches: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Finetuning+Replay: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prevents forgetting but not scalable.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Parameter-Efficient Finetuning (cartridge):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targeted but low capacity; unclear task boundaries.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MoE: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large capacity; finer-grained experts help.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Memory Layers: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many small experts enabling targeted, scalable lifelong learning.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3"/>
          <p:cNvSpPr txBox="1"/>
          <p:nvPr>
            <p:ph idx="1" type="body"/>
          </p:nvPr>
        </p:nvSpPr>
        <p:spPr>
          <a:xfrm>
            <a:off x="402011" y="1612107"/>
            <a:ext cx="8547679" cy="200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" sz="3200"/>
              <a:t>Continual Learning via Sparse Memory Finetuning</a:t>
            </a:r>
            <a:endParaRPr/>
          </a:p>
        </p:txBody>
      </p:sp>
      <p:sp>
        <p:nvSpPr>
          <p:cNvPr id="419" name="Google Shape;419;p63"/>
          <p:cNvSpPr txBox="1"/>
          <p:nvPr>
            <p:ph idx="2" type="body"/>
          </p:nvPr>
        </p:nvSpPr>
        <p:spPr>
          <a:xfrm>
            <a:off x="0" y="3931514"/>
            <a:ext cx="8949690" cy="3930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/>
              <a:t>Jessy Lin , Luke Zettlemoyer, Gargi Ghosh, Wen-Tau Yih, Aram Markosyan, Vincent-Pierre Berges, Barlas Oğuz, </a:t>
            </a:r>
            <a:r>
              <a:rPr lang="en"/>
              <a:t> ICLR 2025)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500">
        <p14:flip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4"/>
          <p:cNvSpPr/>
          <p:nvPr/>
        </p:nvSpPr>
        <p:spPr>
          <a:xfrm>
            <a:off x="558200" y="3594975"/>
            <a:ext cx="7573500" cy="671700"/>
          </a:xfrm>
          <a:prstGeom prst="roundRect">
            <a:avLst>
              <a:gd fmla="val 8510" name="adj"/>
            </a:avLst>
          </a:prstGeom>
          <a:solidFill>
            <a:srgbClr val="E0F2F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64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The Problem: Catastrophic Forgetting</a:t>
            </a:r>
            <a:endParaRPr/>
          </a:p>
        </p:txBody>
      </p:sp>
      <p:sp>
        <p:nvSpPr>
          <p:cNvPr id="426" name="Google Shape;426;p64"/>
          <p:cNvSpPr txBox="1"/>
          <p:nvPr/>
        </p:nvSpPr>
        <p:spPr>
          <a:xfrm>
            <a:off x="533925" y="1486275"/>
            <a:ext cx="5500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4" u="none" cap="none" strike="noStrike">
                <a:solidFill>
                  <a:srgbClr val="0F172A"/>
                </a:solidFill>
                <a:latin typeface="Tahoma"/>
                <a:ea typeface="Tahoma"/>
                <a:cs typeface="Tahoma"/>
                <a:sym typeface="Tahoma"/>
              </a:rPr>
              <a:t>Static Models </a:t>
            </a:r>
            <a:r>
              <a:rPr b="1" lang="en" sz="1404">
                <a:solidFill>
                  <a:srgbClr val="0F172A"/>
                </a:solidFill>
                <a:latin typeface="Tahoma"/>
                <a:ea typeface="Tahoma"/>
                <a:cs typeface="Tahoma"/>
                <a:sym typeface="Tahoma"/>
              </a:rPr>
              <a:t>after Deployment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7" name="Google Shape;427;p64"/>
          <p:cNvSpPr txBox="1"/>
          <p:nvPr/>
        </p:nvSpPr>
        <p:spPr>
          <a:xfrm>
            <a:off x="544275" y="1769100"/>
            <a:ext cx="748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Once deployed, LLMs are typically frozen in time. Updating them on new data streams causes </a:t>
            </a:r>
            <a:r>
              <a:rPr b="1" i="0" lang="en" sz="1500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Catastrophic Forgetting</a:t>
            </a:r>
            <a:r>
              <a:rPr i="0" lang="en" sz="1500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8" name="Google Shape;428;p64"/>
          <p:cNvSpPr txBox="1"/>
          <p:nvPr/>
        </p:nvSpPr>
        <p:spPr>
          <a:xfrm>
            <a:off x="533925" y="2340900"/>
            <a:ext cx="712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This happens because standard training updates dense parameters shared across all knowledge, causing massive interference. New facts overwrite old ones.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p64"/>
          <p:cNvSpPr txBox="1"/>
          <p:nvPr/>
        </p:nvSpPr>
        <p:spPr>
          <a:xfrm>
            <a:off x="602600" y="3619875"/>
            <a:ext cx="74847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is needed</a:t>
            </a:r>
            <a:r>
              <a:rPr lang="en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For models to learn how to organize its knowledge through end-to-end gradient updates, achieving selective token/parameter updates.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0" name="Google Shape;430;p64"/>
          <p:cNvSpPr/>
          <p:nvPr/>
        </p:nvSpPr>
        <p:spPr>
          <a:xfrm>
            <a:off x="533925" y="3594971"/>
            <a:ext cx="28500" cy="67170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5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Solution: Sparse Memory Finetuning</a:t>
            </a:r>
            <a:endParaRPr/>
          </a:p>
        </p:txBody>
      </p:sp>
      <p:sp>
        <p:nvSpPr>
          <p:cNvPr id="436" name="Google Shape;436;p65"/>
          <p:cNvSpPr txBox="1"/>
          <p:nvPr/>
        </p:nvSpPr>
        <p:spPr>
          <a:xfrm>
            <a:off x="533925" y="1571250"/>
            <a:ext cx="4038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whole method is based on emory layer(last </a:t>
            </a:r>
            <a:r>
              <a:rPr lang="en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paper</a:t>
            </a:r>
            <a:r>
              <a:rPr lang="en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●"/>
            </a:pPr>
            <a:r>
              <a:rPr lang="en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SMFT uses TF-IDF score to select memory slots in memory layer(this paper)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7" name="Google Shape;437;p65" title="Screenshot 2025-11-30 at 1.08.2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176" y="1020012"/>
            <a:ext cx="3338025" cy="20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5" title="Screenshot 2025-11-29 at 11.27.2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2512" y="3141253"/>
            <a:ext cx="3338024" cy="199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6"/>
          <p:cNvSpPr txBox="1"/>
          <p:nvPr/>
        </p:nvSpPr>
        <p:spPr>
          <a:xfrm>
            <a:off x="631825" y="415925"/>
            <a:ext cx="870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Methodology: Sparse Architecture</a:t>
            </a:r>
            <a:endParaRPr sz="30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image.png" id="444" name="Google Shape;44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7162" y="2570513"/>
            <a:ext cx="4302200" cy="15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6"/>
          <p:cNvSpPr txBox="1"/>
          <p:nvPr/>
        </p:nvSpPr>
        <p:spPr>
          <a:xfrm>
            <a:off x="631825" y="1176750"/>
            <a:ext cx="5962500" cy="17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4" u="none" cap="none" strike="noStrike">
                <a:solidFill>
                  <a:srgbClr val="0F172A"/>
                </a:solidFill>
                <a:latin typeface="Tahoma"/>
                <a:ea typeface="Tahoma"/>
                <a:cs typeface="Tahoma"/>
                <a:sym typeface="Tahoma"/>
              </a:rPr>
              <a:t>The Forward Pass:</a:t>
            </a:r>
            <a:endParaRPr b="1" i="0" sz="1804" u="none" cap="none" strike="noStrike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Step 1:</a:t>
            </a:r>
            <a:r>
              <a:rPr lang="en" sz="15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 Retrieve top-k indices based on query projection.</a:t>
            </a:r>
            <a:endParaRPr sz="15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Step 2:</a:t>
            </a:r>
            <a:r>
              <a:rPr lang="en" sz="15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 Compute scores using Softmax on retrieved keys.</a:t>
            </a:r>
            <a:endParaRPr sz="15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Step 3:</a:t>
            </a:r>
            <a:r>
              <a:rPr lang="en" sz="15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 Compute weighted output and apply gating.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4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6" name="Google Shape;446;p66" title="Screenshot 2025-11-30 at 1.24.5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2276" y="4379500"/>
            <a:ext cx="4971986" cy="3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7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900"/>
              <a:t>Methodology: The Update Rule</a:t>
            </a:r>
            <a:endParaRPr sz="2900"/>
          </a:p>
        </p:txBody>
      </p:sp>
      <p:sp>
        <p:nvSpPr>
          <p:cNvPr id="452" name="Google Shape;452;p67"/>
          <p:cNvSpPr txBox="1"/>
          <p:nvPr/>
        </p:nvSpPr>
        <p:spPr>
          <a:xfrm>
            <a:off x="446400" y="1216819"/>
            <a:ext cx="41256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u="none" cap="none" strike="noStrike">
                <a:solidFill>
                  <a:srgbClr val="0F172A"/>
                </a:solidFill>
                <a:latin typeface="Tahoma"/>
                <a:ea typeface="Tahoma"/>
                <a:cs typeface="Tahoma"/>
                <a:sym typeface="Tahoma"/>
              </a:rPr>
              <a:t>Intelligent Selection (TF-IDF)</a:t>
            </a:r>
            <a:endParaRPr b="1" i="0" u="none" cap="none" strike="noStrike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400"/>
              <a:buFont typeface="Tahoma"/>
              <a:buChar char="●"/>
            </a:pPr>
            <a:r>
              <a:rPr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Does not just update </a:t>
            </a:r>
            <a:r>
              <a:rPr i="1"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all</a:t>
            </a:r>
            <a:r>
              <a:rPr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 active parameters. </a:t>
            </a:r>
            <a:endParaRPr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400"/>
              <a:buFont typeface="Tahoma"/>
              <a:buChar char="○"/>
            </a:pPr>
            <a:r>
              <a:rPr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Filter them using a </a:t>
            </a:r>
            <a:r>
              <a:rPr b="1"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TF-IDF score</a:t>
            </a:r>
            <a:r>
              <a:rPr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400"/>
              <a:buFont typeface="Tahoma"/>
              <a:buChar char="●"/>
            </a:pPr>
            <a:r>
              <a:rPr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Prioritizes "knowledge-specific" slots </a:t>
            </a:r>
            <a:endParaRPr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400"/>
              <a:buFont typeface="Tahoma"/>
              <a:buChar char="○"/>
            </a:pPr>
            <a:r>
              <a:rPr lang="en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(high frequency in new data, low in general training data) and freezes "common" slots.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3" name="Google Shape;453;p67" title="Screenshot 2025-11-30 at 1.51.0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9500" y="1870450"/>
            <a:ext cx="2830199" cy="6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7" title="Screenshot 2025-11-30 at 3.56.4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300" y="1612391"/>
            <a:ext cx="3595924" cy="2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7" title="Screenshot 2025-11-29 at 11.27.2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2987" y="2950828"/>
            <a:ext cx="3338024" cy="199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8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Experiment setup</a:t>
            </a:r>
            <a:endParaRPr/>
          </a:p>
        </p:txBody>
      </p:sp>
      <p:sp>
        <p:nvSpPr>
          <p:cNvPr id="461" name="Google Shape;461;p68"/>
          <p:cNvSpPr txBox="1"/>
          <p:nvPr/>
        </p:nvSpPr>
        <p:spPr>
          <a:xfrm>
            <a:off x="533925" y="1253775"/>
            <a:ext cx="40380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Base Model Pretraining:</a:t>
            </a:r>
            <a:endParaRPr b="1"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Built on the </a:t>
            </a:r>
            <a:r>
              <a:rPr b="1"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Memory Layers at Scale</a:t>
            </a: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model.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Pretrained using the </a:t>
            </a:r>
            <a:r>
              <a:rPr b="1"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DCLM dataset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DCLM includes large QA + retrieval-style data sources: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○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Wikipedia passages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○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WikiQA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○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NaturalQuestions (NQ)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○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GSM8k (Math)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Model starts with strong factual + QA capabilities.</a:t>
            </a:r>
            <a:endParaRPr b="1"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2" name="Google Shape;462;p68"/>
          <p:cNvSpPr txBox="1"/>
          <p:nvPr/>
        </p:nvSpPr>
        <p:spPr>
          <a:xfrm>
            <a:off x="4571925" y="1253775"/>
            <a:ext cx="4391100" cy="26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Continual Learning experiments:</a:t>
            </a:r>
            <a:endParaRPr b="1"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AutoNum type="arabicPeriod"/>
            </a:pP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TriviaQA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 Fact Stream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AutoNum type="alphaLcPeriod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1,000 </a:t>
            </a:r>
            <a:r>
              <a:rPr b="1" lang="en" sz="1300">
                <a:latin typeface="Tahoma"/>
                <a:ea typeface="Tahoma"/>
                <a:cs typeface="Tahoma"/>
                <a:sym typeface="Tahoma"/>
              </a:rPr>
              <a:t>TriviaQA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 facts presented sequentially.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AutoNum type="alphaLcPeriod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Measures </a:t>
            </a:r>
            <a:r>
              <a:rPr i="1"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acquisition</a:t>
            </a: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vs retention of facts.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AutoNum type="arabicPeriod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Document Chunk Stream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AutoNum type="alphaLcPeriod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Sequential Wikipedia-style passage chuncks.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lphaLcPeriod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Learning evaluated on </a:t>
            </a:r>
            <a:r>
              <a:rPr b="1"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SimpleQA</a:t>
            </a: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9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Results: Mitigating Forgetting </a:t>
            </a:r>
            <a:endParaRPr/>
          </a:p>
        </p:txBody>
      </p:sp>
      <p:sp>
        <p:nvSpPr>
          <p:cNvPr id="468" name="Google Shape;468;p69"/>
          <p:cNvSpPr txBox="1"/>
          <p:nvPr/>
        </p:nvSpPr>
        <p:spPr>
          <a:xfrm>
            <a:off x="415975" y="2063847"/>
            <a:ext cx="3929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69" name="Google Shape;469;p69"/>
          <p:cNvGrpSpPr/>
          <p:nvPr/>
        </p:nvGrpSpPr>
        <p:grpSpPr>
          <a:xfrm>
            <a:off x="3376400" y="4178975"/>
            <a:ext cx="4683448" cy="798450"/>
            <a:chOff x="415925" y="3022897"/>
            <a:chExt cx="3939975" cy="671700"/>
          </a:xfrm>
        </p:grpSpPr>
        <p:sp>
          <p:nvSpPr>
            <p:cNvPr id="470" name="Google Shape;470;p69"/>
            <p:cNvSpPr/>
            <p:nvPr/>
          </p:nvSpPr>
          <p:spPr>
            <a:xfrm>
              <a:off x="415975" y="3022896"/>
              <a:ext cx="3929100" cy="671700"/>
            </a:xfrm>
            <a:prstGeom prst="roundRect">
              <a:avLst>
                <a:gd fmla="val 8510" name="adj"/>
              </a:avLst>
            </a:prstGeom>
            <a:solidFill>
              <a:srgbClr val="E0F2FE"/>
            </a:solidFill>
            <a:ln>
              <a:noFill/>
            </a:ln>
          </p:spPr>
          <p:txBody>
            <a:bodyPr anchorCtr="0" anchor="ctr" bIns="40750" lIns="81525" spcFirstLastPara="1" rIns="81525" wrap="square" tIns="407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6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9"/>
            <p:cNvSpPr txBox="1"/>
            <p:nvPr/>
          </p:nvSpPr>
          <p:spPr>
            <a:xfrm>
              <a:off x="533900" y="3081700"/>
              <a:ext cx="38220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307" u="none" cap="none" strike="noStrike">
                  <a:solidFill>
                    <a:srgbClr val="334155"/>
                  </a:solidFill>
                  <a:latin typeface="Tahoma"/>
                  <a:ea typeface="Tahoma"/>
                  <a:cs typeface="Tahoma"/>
                  <a:sym typeface="Tahoma"/>
                </a:rPr>
                <a:t>Result:</a:t>
              </a:r>
              <a:r>
                <a:rPr i="0" lang="en" sz="1307" u="none" cap="none" strike="noStrike">
                  <a:solidFill>
                    <a:srgbClr val="334155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" sz="1307">
                  <a:solidFill>
                    <a:srgbClr val="334155"/>
                  </a:solidFill>
                  <a:latin typeface="Tahoma"/>
                  <a:ea typeface="Tahoma"/>
                  <a:cs typeface="Tahoma"/>
                  <a:sym typeface="Tahoma"/>
                </a:rPr>
                <a:t>SMFT significantly reduces catastrophic forgetting compared to baseline methods, </a:t>
              </a:r>
              <a:r>
                <a:rPr i="0" lang="en" sz="1307" u="none" cap="none" strike="noStrike">
                  <a:solidFill>
                    <a:srgbClr val="334155"/>
                  </a:solidFill>
                  <a:latin typeface="Tahoma"/>
                  <a:ea typeface="Tahoma"/>
                  <a:cs typeface="Tahoma"/>
                  <a:sym typeface="Tahoma"/>
                </a:rPr>
                <a:t>outperforms Full Finetuning by ~8x in retention metrics.</a:t>
              </a:r>
              <a:endParaRPr sz="1307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72" name="Google Shape;472;p69"/>
            <p:cNvSpPr/>
            <p:nvPr/>
          </p:nvSpPr>
          <p:spPr>
            <a:xfrm>
              <a:off x="415925" y="3022896"/>
              <a:ext cx="28500" cy="671700"/>
            </a:xfrm>
            <a:prstGeom prst="rect">
              <a:avLst/>
            </a:prstGeom>
            <a:solidFill>
              <a:srgbClr val="005088"/>
            </a:solidFill>
            <a:ln>
              <a:noFill/>
            </a:ln>
          </p:spPr>
          <p:txBody>
            <a:bodyPr anchorCtr="0" anchor="ctr" bIns="40750" lIns="81525" spcFirstLastPara="1" rIns="81525" wrap="square" tIns="407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6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3" name="Google Shape;473;p69" title="Screenshot 2025-11-29 at 8.47.2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25" y="1719462"/>
            <a:ext cx="4537800" cy="1704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9" title="Screenshot 2025-11-29 at 11.28.1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150" y="1719462"/>
            <a:ext cx="4154349" cy="1645351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9"/>
          <p:cNvSpPr txBox="1"/>
          <p:nvPr/>
        </p:nvSpPr>
        <p:spPr>
          <a:xfrm>
            <a:off x="533925" y="3424050"/>
            <a:ext cx="39291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ahoma"/>
                <a:ea typeface="Tahoma"/>
                <a:cs typeface="Tahoma"/>
                <a:sym typeface="Tahoma"/>
              </a:rPr>
              <a:t>How much old QA knowledge is forgotten while learning new TriviaQA facts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p69"/>
          <p:cNvSpPr txBox="1"/>
          <p:nvPr/>
        </p:nvSpPr>
        <p:spPr>
          <a:xfrm>
            <a:off x="4731525" y="3444075"/>
            <a:ext cx="41016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ahoma"/>
                <a:ea typeface="Tahoma"/>
                <a:cs typeface="Tahoma"/>
                <a:sym typeface="Tahoma"/>
              </a:rPr>
              <a:t>Stability of QA performance when ingesting a continuous stream of document chunks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70"/>
          <p:cNvGrpSpPr/>
          <p:nvPr/>
        </p:nvGrpSpPr>
        <p:grpSpPr>
          <a:xfrm>
            <a:off x="179650" y="1524671"/>
            <a:ext cx="3929150" cy="671700"/>
            <a:chOff x="415925" y="3022897"/>
            <a:chExt cx="3929150" cy="671700"/>
          </a:xfrm>
        </p:grpSpPr>
        <p:sp>
          <p:nvSpPr>
            <p:cNvPr id="482" name="Google Shape;482;p70"/>
            <p:cNvSpPr/>
            <p:nvPr/>
          </p:nvSpPr>
          <p:spPr>
            <a:xfrm>
              <a:off x="415975" y="3022896"/>
              <a:ext cx="3929100" cy="671700"/>
            </a:xfrm>
            <a:prstGeom prst="roundRect">
              <a:avLst>
                <a:gd fmla="val 8510" name="adj"/>
              </a:avLst>
            </a:prstGeom>
            <a:solidFill>
              <a:srgbClr val="E0F2F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0"/>
            <p:cNvSpPr/>
            <p:nvPr/>
          </p:nvSpPr>
          <p:spPr>
            <a:xfrm>
              <a:off x="415925" y="3022896"/>
              <a:ext cx="28500" cy="671700"/>
            </a:xfrm>
            <a:prstGeom prst="rect">
              <a:avLst/>
            </a:prstGeom>
            <a:solidFill>
              <a:srgbClr val="00508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4" name="Google Shape;484;p70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Pareto Efficiency: No Trade-off</a:t>
            </a:r>
            <a:endParaRPr/>
          </a:p>
        </p:txBody>
      </p:sp>
      <p:sp>
        <p:nvSpPr>
          <p:cNvPr id="485" name="Google Shape;485;p70"/>
          <p:cNvSpPr txBox="1"/>
          <p:nvPr/>
        </p:nvSpPr>
        <p:spPr>
          <a:xfrm>
            <a:off x="415476" y="1675875"/>
            <a:ext cx="351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SMFT reaches Pareto dominance with no tradeoff  between acquisition and retention</a:t>
            </a:r>
            <a:endParaRPr b="1"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p70"/>
          <p:cNvSpPr txBox="1"/>
          <p:nvPr/>
        </p:nvSpPr>
        <p:spPr>
          <a:xfrm>
            <a:off x="533913" y="2193338"/>
            <a:ext cx="66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7" name="Google Shape;487;p70" title="Screenshot 2025-11-30 at 10.07.2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9175" y="1034765"/>
            <a:ext cx="4272600" cy="385117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0"/>
          <p:cNvSpPr txBox="1"/>
          <p:nvPr/>
        </p:nvSpPr>
        <p:spPr>
          <a:xfrm>
            <a:off x="533975" y="2875751"/>
            <a:ext cx="66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9" name="Google Shape;489;p70"/>
          <p:cNvSpPr txBox="1"/>
          <p:nvPr/>
        </p:nvSpPr>
        <p:spPr>
          <a:xfrm>
            <a:off x="600875" y="2571750"/>
            <a:ext cx="3086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8575" spcFirstLastPara="1" rIns="0" wrap="square" tIns="0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Full Finetuning: High Acquisition, Low Retention</a:t>
            </a:r>
            <a:endParaRPr sz="13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LoRA: Moderate Acquisition, Moderate retention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SMFT: High Acquisition, High Retention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700"/>
              <a:t>Ablation Study</a:t>
            </a:r>
            <a:endParaRPr/>
          </a:p>
        </p:txBody>
      </p:sp>
      <p:sp>
        <p:nvSpPr>
          <p:cNvPr id="495" name="Google Shape;495;p71"/>
          <p:cNvSpPr txBox="1"/>
          <p:nvPr/>
        </p:nvSpPr>
        <p:spPr>
          <a:xfrm>
            <a:off x="276276" y="3742625"/>
            <a:ext cx="448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Retrieval</a:t>
            </a:r>
            <a:r>
              <a:rPr b="1"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</a:t>
            </a:r>
            <a:r>
              <a:rPr b="1"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parsity alone is not enough</a:t>
            </a:r>
            <a:r>
              <a:rPr b="1"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; the update must be intelligent (using IDF).</a:t>
            </a:r>
            <a:endParaRPr b="1" sz="13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F172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96" name="Google Shape;496;p71" title="Screenshot 2025-11-30 at 2.02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75" y="1378650"/>
            <a:ext cx="4368637" cy="22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1" title="Screenshot 2025-11-30 at 2.03.1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675" y="1378650"/>
            <a:ext cx="4180125" cy="22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1"/>
          <p:cNvSpPr txBox="1"/>
          <p:nvPr/>
        </p:nvSpPr>
        <p:spPr>
          <a:xfrm>
            <a:off x="4918750" y="3704075"/>
            <a:ext cx="3987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IDF needs a representative background to correctly detect “common” slots.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2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Memory Access</a:t>
            </a:r>
            <a:endParaRPr/>
          </a:p>
        </p:txBody>
      </p:sp>
      <p:pic>
        <p:nvPicPr>
          <p:cNvPr id="504" name="Google Shape;504;p72" title="Screenshot 2025-11-30 at 10.06.3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575" y="964525"/>
            <a:ext cx="5044775" cy="370622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2"/>
          <p:cNvSpPr txBox="1"/>
          <p:nvPr/>
        </p:nvSpPr>
        <p:spPr>
          <a:xfrm>
            <a:off x="155525" y="1463450"/>
            <a:ext cx="37047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Core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&amp; trainable hit </a:t>
            </a: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same memory slots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→ shared semantics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Only </a:t>
            </a: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20–100 slots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matter per fact → small trainable subset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Core meaning drives retrieval, not wording → </a:t>
            </a: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semantic indexing</a:t>
            </a:r>
            <a:endParaRPr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Knowledge stored </a:t>
            </a: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sparsely and consistently</a:t>
            </a:r>
            <a:endParaRPr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Enables SMFT: </a:t>
            </a:r>
            <a:r>
              <a:rPr b="1"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targeted slots = targeted updates</a:t>
            </a:r>
            <a:endParaRPr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603019" y="116994"/>
            <a:ext cx="8085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Solution: Sparsity</a:t>
            </a:r>
            <a:endParaRPr/>
          </a:p>
        </p:txBody>
      </p:sp>
      <p:pic>
        <p:nvPicPr>
          <p:cNvPr descr="image.png" id="214" name="Google Shape;21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025" y="1586550"/>
            <a:ext cx="3659825" cy="253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5" name="Google Shape;21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1475" y="1586550"/>
            <a:ext cx="3659825" cy="2530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6" name="Google Shape;21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734" y="1968748"/>
            <a:ext cx="396212" cy="39621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/>
          <p:nvPr/>
        </p:nvSpPr>
        <p:spPr>
          <a:xfrm>
            <a:off x="733775" y="2528000"/>
            <a:ext cx="3299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u="none" cap="none" strike="noStrike">
                <a:solidFill>
                  <a:srgbClr val="0F172A"/>
                </a:solidFill>
                <a:latin typeface="Tahoma"/>
                <a:ea typeface="Tahoma"/>
                <a:cs typeface="Tahoma"/>
                <a:sym typeface="Tahoma"/>
              </a:rPr>
              <a:t>Structural Sparsity: The Capacity Fix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8" name="Google Shape;218;p37"/>
          <p:cNvSpPr txBox="1"/>
          <p:nvPr/>
        </p:nvSpPr>
        <p:spPr>
          <a:xfrm>
            <a:off x="807724" y="2906450"/>
            <a:ext cx="3151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Memory Layers at Scale:</a:t>
            </a:r>
            <a:br>
              <a:rPr i="0" lang="en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i="0" lang="en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A dedicated, sparse architecture providing billions of extra parameters to store new knowledge cheaply.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image.png" id="219" name="Google Shape;21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6175" y="1968748"/>
            <a:ext cx="396211" cy="396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/>
          <p:nvPr/>
        </p:nvSpPr>
        <p:spPr>
          <a:xfrm>
            <a:off x="4787450" y="2528000"/>
            <a:ext cx="3248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u="none" cap="none" strike="noStrike">
                <a:solidFill>
                  <a:srgbClr val="0F172A"/>
                </a:solidFill>
                <a:latin typeface="Tahoma"/>
                <a:ea typeface="Tahoma"/>
                <a:cs typeface="Tahoma"/>
                <a:sym typeface="Tahoma"/>
              </a:rPr>
              <a:t>Learning Sparsity: The Update Fix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1" name="Google Shape;221;p37"/>
          <p:cNvSpPr txBox="1"/>
          <p:nvPr/>
        </p:nvSpPr>
        <p:spPr>
          <a:xfrm>
            <a:off x="4886175" y="2906450"/>
            <a:ext cx="3209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Sparse Memory Finetuning:</a:t>
            </a:r>
            <a:br>
              <a:rPr i="0" lang="en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i="0" lang="en" u="none" cap="none" strike="noStrike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An intelligent, selective update rule that modifies only specific memory slots, mitigating interference.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image.png" id="222" name="Google Shape;22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467" y="2047991"/>
            <a:ext cx="270745" cy="237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3" name="Google Shape;223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8908" y="2047991"/>
            <a:ext cx="270745" cy="237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3"/>
          <p:cNvSpPr txBox="1"/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/>
              <a:t>Takeaway + Discussion Questions</a:t>
            </a:r>
            <a:endParaRPr/>
          </a:p>
        </p:txBody>
      </p:sp>
      <p:sp>
        <p:nvSpPr>
          <p:cNvPr id="511" name="Google Shape;511;p73"/>
          <p:cNvSpPr txBox="1"/>
          <p:nvPr>
            <p:ph idx="2" type="body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71450" lvl="0" marL="17145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/>
          </a:p>
        </p:txBody>
      </p:sp>
      <p:sp>
        <p:nvSpPr>
          <p:cNvPr id="512" name="Google Shape;512;p73"/>
          <p:cNvSpPr txBox="1"/>
          <p:nvPr/>
        </p:nvSpPr>
        <p:spPr>
          <a:xfrm>
            <a:off x="819400" y="2487825"/>
            <a:ext cx="6585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Discussion Questions</a:t>
            </a:r>
            <a:endParaRPr sz="1300">
              <a:solidFill>
                <a:srgbClr val="33415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rgbClr val="334155"/>
                </a:solidFill>
                <a:latin typeface="Tahoma"/>
                <a:ea typeface="Tahoma"/>
                <a:cs typeface="Tahoma"/>
                <a:sym typeface="Tahoma"/>
              </a:rPr>
              <a:t>Would the sparse update method work for acquiring dense reasoning skills (e.g., coding, math)?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Possible scores other than TF-IDF for filtering update slots?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Sparse Memory vs RL continual learning 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What is different between MoE and memory layer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Limits of memory based continual learning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3" name="Google Shape;513;p73"/>
          <p:cNvSpPr txBox="1"/>
          <p:nvPr/>
        </p:nvSpPr>
        <p:spPr>
          <a:xfrm>
            <a:off x="819400" y="1204699"/>
            <a:ext cx="6259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Char char="●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SMFT enables continual learning by updating only small, TF-IDF selected subset of memory slots, 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achieving</a:t>
            </a:r>
            <a:r>
              <a:rPr lang="en" sz="1300">
                <a:latin typeface="Tahoma"/>
                <a:ea typeface="Tahoma"/>
                <a:cs typeface="Tahoma"/>
                <a:sym typeface="Tahoma"/>
              </a:rPr>
              <a:t> high plasticity while maintaining stability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Char char="●"/>
            </a:pPr>
            <a:r>
              <a:rPr lang="en" sz="1300">
                <a:latin typeface="Tahoma"/>
                <a:ea typeface="Tahoma"/>
                <a:cs typeface="Tahoma"/>
                <a:sym typeface="Tahoma"/>
              </a:rPr>
              <a:t>Paper demonstrates that forgetting comes from updating shared dense weights, not from lack of model capacity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idx="1" type="body"/>
          </p:nvPr>
        </p:nvSpPr>
        <p:spPr>
          <a:xfrm>
            <a:off x="402011" y="1612107"/>
            <a:ext cx="8547679" cy="200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" sz="3200"/>
              <a:t>Memory Layers at Scale</a:t>
            </a:r>
            <a:endParaRPr/>
          </a:p>
        </p:txBody>
      </p:sp>
      <p:sp>
        <p:nvSpPr>
          <p:cNvPr id="229" name="Google Shape;229;p38"/>
          <p:cNvSpPr txBox="1"/>
          <p:nvPr>
            <p:ph idx="2" type="body"/>
          </p:nvPr>
        </p:nvSpPr>
        <p:spPr>
          <a:xfrm>
            <a:off x="0" y="3935500"/>
            <a:ext cx="8058150" cy="3930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/>
              <a:t>Vincent-Pierre Berges, Barlas Oğuz, Daniel Haziza, Wen-tau Yih, Luke Zettlemoyer, Gargi Ghosh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500">
        <p14:flip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>
                <a:solidFill>
                  <a:srgbClr val="002D72"/>
                </a:solidFill>
              </a:rPr>
              <a:t>Problem Statement / Motivation</a:t>
            </a:r>
            <a:endParaRPr/>
          </a:p>
        </p:txBody>
      </p:sp>
      <p:pic>
        <p:nvPicPr>
          <p:cNvPr id="235" name="Google Shape;2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17061"/>
            <a:ext cx="8839199" cy="361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>
                <a:solidFill>
                  <a:srgbClr val="002D72"/>
                </a:solidFill>
              </a:rPr>
              <a:t>Problem Statement / Motivation</a:t>
            </a:r>
            <a:endParaRPr/>
          </a:p>
        </p:txBody>
      </p:sp>
      <p:sp>
        <p:nvSpPr>
          <p:cNvPr id="241" name="Google Shape;241;p40"/>
          <p:cNvSpPr txBox="1"/>
          <p:nvPr/>
        </p:nvSpPr>
        <p:spPr>
          <a:xfrm>
            <a:off x="603050" y="1271300"/>
            <a:ext cx="7637700" cy="1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Problem: How LLMs Store Facts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LLMs memorize facts in </a:t>
            </a:r>
            <a:r>
              <a:rPr b="1" lang="en"/>
              <a:t>dense parameters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More facts → l</a:t>
            </a:r>
            <a:r>
              <a:rPr b="1" lang="en"/>
              <a:t>arger models</a:t>
            </a:r>
            <a:r>
              <a:rPr lang="en"/>
              <a:t> → higher </a:t>
            </a:r>
            <a:r>
              <a:rPr b="1" lang="en"/>
              <a:t>training / inference cost</a:t>
            </a:r>
            <a:r>
              <a:rPr lang="en"/>
              <a:t> and </a:t>
            </a:r>
            <a:r>
              <a:rPr b="1" lang="en"/>
              <a:t>energy use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Even with </a:t>
            </a:r>
            <a:r>
              <a:rPr b="1" lang="en"/>
              <a:t>Mixture-of-Experts</a:t>
            </a:r>
            <a:r>
              <a:rPr lang="en"/>
              <a:t> (MoE), memory capacity still roughly scales with compute; routing can be unstable and experts overlap.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But a lot of what LLMs do is </a:t>
            </a:r>
            <a:r>
              <a:rPr b="1" lang="en"/>
              <a:t>simple fact retrieval</a:t>
            </a:r>
            <a:r>
              <a:rPr lang="en"/>
              <a:t>, not deep reasoning.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025" y="3284350"/>
            <a:ext cx="1156925" cy="115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/>
          <p:nvPr/>
        </p:nvSpPr>
        <p:spPr>
          <a:xfrm>
            <a:off x="2369950" y="3427225"/>
            <a:ext cx="55650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How can we expand knowledge capacity without making models heavier or more expensive to run?</a:t>
            </a:r>
            <a:endParaRPr b="1"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>
                <a:solidFill>
                  <a:srgbClr val="002D72"/>
                </a:solidFill>
              </a:rPr>
              <a:t>Problem Statement / Motivation</a:t>
            </a:r>
            <a:endParaRPr/>
          </a:p>
        </p:txBody>
      </p:sp>
      <p:sp>
        <p:nvSpPr>
          <p:cNvPr id="249" name="Google Shape;249;p41"/>
          <p:cNvSpPr txBox="1"/>
          <p:nvPr/>
        </p:nvSpPr>
        <p:spPr>
          <a:xfrm>
            <a:off x="603050" y="1271300"/>
            <a:ext cx="7637700" cy="28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The Author’s Hypothesis: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Treat factual knowledge </a:t>
            </a:r>
            <a:r>
              <a:rPr b="1" lang="en" sz="1600"/>
              <a:t>not as computation</a:t>
            </a:r>
            <a:r>
              <a:rPr lang="en" sz="1600"/>
              <a:t>, but as a </a:t>
            </a:r>
            <a:r>
              <a:rPr b="1" lang="en" sz="1600"/>
              <a:t>memory lookup</a:t>
            </a:r>
            <a:r>
              <a:rPr lang="en" sz="1600"/>
              <a:t>.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Replace some transformer layers with </a:t>
            </a:r>
            <a:r>
              <a:rPr b="1" lang="en" sz="1600"/>
              <a:t>trainable key-value memory</a:t>
            </a:r>
            <a:r>
              <a:rPr lang="en" sz="1600"/>
              <a:t>, so the model can store much more knowledge </a:t>
            </a:r>
            <a:r>
              <a:rPr b="1" lang="en" sz="1600"/>
              <a:t>without proportional FLOPs increase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</a:pPr>
            <a:r>
              <a:rPr lang="en">
                <a:solidFill>
                  <a:srgbClr val="002D72"/>
                </a:solidFill>
              </a:rPr>
              <a:t>Core Idea / Method</a:t>
            </a:r>
            <a:endParaRPr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6919"/>
            <a:ext cx="8839201" cy="3489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P Presentation Theme - Simple">
  <a:themeElements>
    <a:clrScheme name="EP Colors">
      <a:dk1>
        <a:srgbClr val="000000"/>
      </a:dk1>
      <a:lt1>
        <a:srgbClr val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