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embeddedFontLst>
    <p:embeddedFont>
      <p:font typeface="Play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Play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lay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4bdb80188_3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a4bdb80188_3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5454f7567_3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5454f7567_3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dividing by space - effectively word-level tokenization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noteworthy is that the more you prioritize large tokens, the higher chance that you encounter a word at test-time that cannot be constructed by the tokens that you retain, at least not in a way that you’ve been trained on them.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5978d7c0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a5978d7c0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tradeoff of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smaller tokens resulting in richer representations but longer sequences (more computational costs, more context length constraints)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larger tokens result in coarser representations but more efficient computation and less </a:t>
            </a:r>
            <a:r>
              <a:rPr lang="en"/>
              <a:t>restrictive</a:t>
            </a:r>
            <a:r>
              <a:rPr lang="en"/>
              <a:t> context length constraints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are different places that are appropriate to use both</a:t>
            </a:r>
            <a:endParaRPr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genome sequencing - any individual character can be </a:t>
            </a:r>
            <a:r>
              <a:rPr lang="en"/>
              <a:t>biologically critical if perturbed, so representing each character with its own token is important</a:t>
            </a:r>
            <a:endParaRPr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FAIR has research in large concept models, which embeds entire sentences as sequence items with the goal of operating at the level of concepts, or “higher-level semantic </a:t>
            </a:r>
            <a:r>
              <a:rPr lang="en"/>
              <a:t>representations</a:t>
            </a:r>
            <a:r>
              <a:rPr lang="en"/>
              <a:t>”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a5454f7567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a5454f7567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5454f7567_3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5454f7567_3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Tokenization is big issue!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Heuristic preprocessing step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Bias in the model architecture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Domain/modality sensitivity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Sensitivity to input noise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Multilingual equity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Lack of orthographic knowledge (spelling)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5454f7567_3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5454f7567_3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5454f7567_3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a5454f7567_3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a5454f7567_3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a5454f7567_3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5454f7567_3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a5454f7567_3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5454f7567_3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a5454f7567_3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5454f7567_3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a5454f7567_3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5454f7567_3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tokenization is how our field has decided to reliably discretize text so that it can be processed efficiently by language models </a:t>
            </a:r>
            <a:endParaRPr/>
          </a:p>
        </p:txBody>
      </p:sp>
      <p:sp>
        <p:nvSpPr>
          <p:cNvPr id="137" name="Google Shape;137;g3a5454f7567_3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a5454f7567_3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a5454f7567_3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a5454f7567_3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a5454f7567_3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a5454f7567_3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a5454f7567_3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a5454f7567_3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a5454f7567_3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a5454f7567_3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a5454f7567_3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a5454f7567_3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a5454f7567_3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a5454f7567_3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a5454f7567_3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Bits per Bytes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Perplexity only makes sense for fixed tokenizer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Tokenizer independent version of perplexity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Calculated as Cross Entropy Loss of X divided by ln(2) times number of bytes in 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the uncertainty over the data x as measured by the sum of the cross-entropy loss is normalized by the total number of bytes in x and a constant.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a5454f7567_3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a5454f7567_3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8B BLT model beyond the compute optimal ratio on the BLT-1T dataset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a5454f7567_3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a5454f7567_3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8B BLT model to 8B BPE Llama 3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a5454f7567_3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a5454f7567_3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8B BLT and 8B Llama 3 trained for 1T tokens on translating into and from six widely-used languages and twenty one lower resource languages with various scripts from the FLORES-101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5454f7567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a5454f7567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my grandmother used to tell 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token vocabulary is heuristically defined in a preprocessing step that is separate from the training of the model, which has certain implications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can </a:t>
            </a:r>
            <a:r>
              <a:rPr lang="en">
                <a:solidFill>
                  <a:schemeClr val="dk1"/>
                </a:solidFill>
              </a:rPr>
              <a:t>incur bias </a:t>
            </a:r>
            <a:r>
              <a:rPr lang="en"/>
              <a:t>which results in </a:t>
            </a:r>
            <a:r>
              <a:rPr lang="en"/>
              <a:t>sensitivity problems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input sensitivity - from spelling errors, typos, and other perturbations, how a piece of text would be tokenized can change drastically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domain - tokenization is likely only optimal for domains similar to those that the tokenization is learned from</a:t>
            </a:r>
            <a:endParaRPr>
              <a:solidFill>
                <a:schemeClr val="dk1"/>
              </a:solidFill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tokenization learned from natural language, is the tokenization scheme gonna be good for code?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doesn’t generalize to different languages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a5454f7567_3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a5454f7567_3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a5978d7c0f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a5978d7c0f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a5454f7567_3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a5454f7567_3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a4bdb80188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a4bdb80188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4bdb80188_2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3a4bdb80188_2_2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Mamba: linear, Transformer: quadratic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Transformer: works well when tokenized (semantic embeddings)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with more compute, transformer cannot catch up with mamba when directly modeling bytes. We’ll see in next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"While Transformers naturally store complete key-value caches for all positions, SSMs are designed to compress information into fixed-size states. This compression-oriented architecture aligns naturally with our chunking mechanism."</a:t>
            </a:r>
            <a:endParaRPr/>
          </a:p>
        </p:txBody>
      </p:sp>
      <p:sp>
        <p:nvSpPr>
          <p:cNvPr id="373" name="Google Shape;373;g3a4bdb80188_2_2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a4bdb80188_2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3a4bdb80188_2_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Architecturally, these networks are the same, </a:t>
            </a:r>
            <a:br>
              <a:rPr lang="en"/>
            </a:br>
            <a:br>
              <a:rPr lang="en"/>
            </a:br>
            <a:r>
              <a:rPr lang="en"/>
              <a:t>they both use the U-net structure of Encode 🡪 downsample 🡪 transform 🡪 upsample 🡪 decode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the H-net is end-to-end, it can be iterated on recursively: the “main” network can itself be an H-net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stages of chunking represent higher order meanings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3a4bdb80188_2_1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a4bdb80188_2_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a4bdb80188_2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a4bdb80188_2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3a4bdb80188_2_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Raw bytes 🡪 encoder^0 --&gt; chunking 🡪 Main 🡪 dechunking 🡪 decoder^0 🡪 output bytes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X^0 🡪 x_hat^0 🡪 x ^ 1 🡪 Z_hat^1 🡪 z^0 🡪 output</a:t>
            </a:r>
            <a:endParaRPr/>
          </a:p>
        </p:txBody>
      </p:sp>
      <p:sp>
        <p:nvSpPr>
          <p:cNvPr id="398" name="Google Shape;398;g3a4bdb80188_2_1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a4bdb80188_2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a4bdb80188_2_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a4bdb80188_2_1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a4bdb80188_2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3a4bdb80188_2_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Cosine = 1 (identical) → p_t = 0 (no boundary)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Cosine = -1 (opposite) → p_t = 1 (strong boundary)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Cosine = 0 (orthogonal) → p_t = 0.5 (uncertain)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P_t only depends on current q_t and previous k_{t-1} positions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transitions often correspond to representation direction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Uses simplest possible compression ; Authors say they tested mean/max pooling/cross attention, but found direct selectino works as well </a:t>
            </a:r>
            <a:endParaRPr/>
          </a:p>
        </p:txBody>
      </p:sp>
      <p:sp>
        <p:nvSpPr>
          <p:cNvPr id="414" name="Google Shape;414;g3a4bdb80188_2_1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5454f7567_3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3a5454f7567_3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end-to-end deep learning philosophy is that all of our </a:t>
            </a:r>
            <a:r>
              <a:rPr lang="en"/>
              <a:t>representations</a:t>
            </a:r>
            <a:r>
              <a:rPr lang="en"/>
              <a:t> should be learned from the data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We’ve effectively split the learning process, we’ve separated tokenization from the rest of the computation that is learned by the model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Replacing tokenization involves incorporating the data chunking directly into the model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bitter lesson is that our representations should be learned by the model instead of determining them by hand</a:t>
            </a:r>
            <a:endParaRPr/>
          </a:p>
        </p:txBody>
      </p:sp>
      <p:sp>
        <p:nvSpPr>
          <p:cNvPr id="152" name="Google Shape;152;g3a5454f7567_3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a4bdb80188_2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a4bdb80188_2_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Input: ẑ_t are the compressed chunk representations from main network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Weights: P_t are the boundary probabilities (same as from chunking)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Recursion: Each position depends on current chunk + smoothed previous positions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Creates continuous gradients thru boundary decisions</a:t>
            </a:r>
            <a:endParaRPr/>
          </a:p>
        </p:txBody>
      </p:sp>
      <p:sp>
        <p:nvSpPr>
          <p:cNvPr id="426" name="Google Shape;426;g3a4bdb80188_2_1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a4bdb80188_2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3a4bdb80188_2_1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b_t = 1, high conf boundary is rewarded, same with low confidence boundary scoring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stabilization trick: if the authors just used partial weighting then passing low confidence forward through the model could create instability in the form of weak signal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the ”real” confidence in the backward pass preserves learning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Rounding confidence to 1 in the forward pass while still maintaining continuous gradients during backpropagation</a:t>
            </a:r>
            <a:endParaRPr/>
          </a:p>
        </p:txBody>
      </p:sp>
      <p:sp>
        <p:nvSpPr>
          <p:cNvPr id="435" name="Google Shape;435;g3a4bdb80188_2_1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a4bdb80188_2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3a4bdb80188_2_1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 of positions are boundaries, 0% are boundaries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F: discrete boundary decisions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G: continuous probabilities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N: what we want to do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F=G matches reality, = 1/N matches target ratio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the model selects too many boundaries, over-compressed regime, L_ratio &gt; 1</a:t>
            </a:r>
            <a:br>
              <a:rPr lang="en"/>
            </a:br>
            <a:br>
              <a:rPr lang="en"/>
            </a:br>
            <a:r>
              <a:rPr lang="en"/>
              <a:t>Borrowed from mixture of experts load balancing: some experts get overused, others ignored. In H-Net some positions get selected, others ignored, ratio loss helps with balanced utilization</a:t>
            </a:r>
            <a:endParaRPr/>
          </a:p>
        </p:txBody>
      </p:sp>
      <p:sp>
        <p:nvSpPr>
          <p:cNvPr id="450" name="Google Shape;450;g3a4bdb80188_2_1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4bdb80188_2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3a4bdb80188_2_1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pre-norm, residual stream is never normalized (only inputs to each layer are normalized)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Normally not a problem for most models, but H-net stacks many layers and networks, so the residual stream grows unbounded.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compression path remains unchanged, but residual connection gets its own learned projection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Tested 3 approaches: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 only to residual connection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 only to main network inputs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 to both 🡨 worst performance</a:t>
            </a:r>
            <a:endParaRPr/>
          </a:p>
        </p:txBody>
      </p:sp>
      <p:sp>
        <p:nvSpPr>
          <p:cNvPr id="458" name="Google Shape;458;g3a4bdb80188_2_1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a4bdb80188_2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3a4bdb80188_2_1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pro- – meaning forward or forth, -duct – from Latin ducere, meaning to lead or to bring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Oracle = ideal truth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B: low confidence boundaries create misalignment, pink red regions show incorrect context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C: same suboptimal chunking, but errors are corrected, low confidence chunks get interpolated with previous chunks</a:t>
            </a:r>
            <a:endParaRPr/>
          </a:p>
        </p:txBody>
      </p:sp>
      <p:sp>
        <p:nvSpPr>
          <p:cNvPr id="472" name="Google Shape;472;g3a4bdb80188_2_1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a4bdb80188_2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a4bdb80188_2_1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3a4bdb80188_2_1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a4bdb80188_2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3a4bdb80188_2_1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number of bits the model assigns to predict each byte in a sequence</a:t>
            </a:r>
            <a:endParaRPr/>
          </a:p>
        </p:txBody>
      </p:sp>
      <p:sp>
        <p:nvSpPr>
          <p:cNvPr id="487" name="Google Shape;487;g3a4bdb80188_2_19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a4bdb80188_2_1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3a4bdb80188_2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a4bdb80188_2_2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a4bdb80188_2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a4bdb80188_2_2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3a4bdb80188_2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5454f7567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a5454f7567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a4bdb80188_2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3a4bdb80188_2_2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Encoder just aggregates the chunks, decoder redistributes -&gt; local attn is enough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#params doesn’t lead to more compute, especially for mamba</a:t>
            </a:r>
            <a:endParaRPr/>
          </a:p>
        </p:txBody>
      </p:sp>
      <p:sp>
        <p:nvSpPr>
          <p:cNvPr id="513" name="Google Shape;513;g3a4bdb80188_2_2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a4bdb80188_2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3a4bdb80188_2_2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LlamaByte (Global) is 2x compute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Even with more compute, transformer cannot catch up with mamba when directly modeling bytes.</a:t>
            </a:r>
            <a:endParaRPr/>
          </a:p>
        </p:txBody>
      </p:sp>
      <p:sp>
        <p:nvSpPr>
          <p:cNvPr id="522" name="Google Shape;522;g3a4bdb80188_2_2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a4bdb80188_2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3a4bdb80188_2_2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3a4bdb80188_2_2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a4bdb80188_2_2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targeted at one </a:t>
            </a:r>
            <a:r>
              <a:rPr lang="en"/>
              <a:t>third for both stages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Cosine routing and ste doesn’t really matter. None of them help matching the target CR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Smoothing in dechuncking does matter -&gt; give training signal to p</a:t>
            </a:r>
            <a:endParaRPr/>
          </a:p>
        </p:txBody>
      </p:sp>
      <p:sp>
        <p:nvSpPr>
          <p:cNvPr id="537" name="Google Shape;537;g3a4bdb80188_2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a5454f7567_2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guys </a:t>
            </a:r>
            <a:r>
              <a:rPr lang="en"/>
              <a:t>remember</a:t>
            </a:r>
            <a:r>
              <a:rPr lang="en"/>
              <a:t> the network flow?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Doesn’t really make sense to me. How is eq.6 encourage F == G (p == b)?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we need the equality for the ratio loss to make sense</a:t>
            </a:r>
            <a:endParaRPr/>
          </a:p>
        </p:txBody>
      </p:sp>
      <p:sp>
        <p:nvSpPr>
          <p:cNvPr id="559" name="Google Shape;559;g3a5454f7567_2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a4bdb80188_2_2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more you use M, the better result you get.</a:t>
            </a:r>
            <a:endParaRPr/>
          </a:p>
        </p:txBody>
      </p:sp>
      <p:sp>
        <p:nvSpPr>
          <p:cNvPr id="582" name="Google Shape;582;g3a4bdb80188_2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a4bdb80188_2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3a4bdb80188_2_2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sense to me because the semantic abstraction doesn’t need the global context, which is the strength of transformers.</a:t>
            </a:r>
            <a:endParaRPr/>
          </a:p>
        </p:txBody>
      </p:sp>
      <p:sp>
        <p:nvSpPr>
          <p:cNvPr id="589" name="Google Shape;589;g3a4bdb80188_2_2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a4bdb80188_2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3a4bdb80188_2_2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a4bdb80188_2_2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a4bdb80188_2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g3a4bdb80188_2_2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3a4bdb80188_2_2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a5454f7567_3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a5454f7567_3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5978d7c0f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5978d7c0f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a5454f7567_3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a5454f7567_3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a5454f7567_3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a5454f7567_3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5454f7567_3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a5454f7567_3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character level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every member of our sequence is a character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think of maintaining a table mapping individual characters to embedding vectors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pros - rich signal from representing every char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cons - long sequence is expensive (we know that attention computation grows quadratically with </a:t>
            </a:r>
            <a:r>
              <a:rPr lang="en"/>
              <a:t>sequence</a:t>
            </a:r>
            <a:r>
              <a:rPr lang="en"/>
              <a:t> length), deal with issues surrounding context length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5454f7567_3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a5454f7567_3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building off of character-level symbols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start with that and recursively merge symbols that commonly appear next to each other, ending with </a:t>
            </a:r>
            <a:r>
              <a:rPr lang="en"/>
              <a:t>additional</a:t>
            </a:r>
            <a:r>
              <a:rPr lang="en"/>
              <a:t> larger symbols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common practice today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5454f7567_3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5454f7567_3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set fixed size for each chunk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depending on what we set a stride hyperparameter, </a:t>
            </a:r>
            <a:r>
              <a:rPr lang="en"/>
              <a:t>chunks can be designed to overlap as well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png"/><Relationship Id="rId4" Type="http://schemas.openxmlformats.org/officeDocument/2006/relationships/hyperlink" Target="https://goombalab.github.io/blog/2025/tradeoffs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Relationship Id="rId4" Type="http://schemas.openxmlformats.org/officeDocument/2006/relationships/image" Target="../media/image58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dynamic byte-level patches outperform fixed tokens as the basic unit for scaling LMs?</a:t>
            </a:r>
            <a:endParaRPr/>
          </a:p>
        </p:txBody>
      </p:sp>
      <p:sp>
        <p:nvSpPr>
          <p:cNvPr id="134" name="Google Shape;134;p2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Gus Fridell, Ernie Chu, Alex Martin, Austen Liao, Kuleen Sasse</a:t>
            </a:r>
            <a:endParaRPr sz="21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Tokenization: Space</a:t>
            </a:r>
            <a:endParaRPr/>
          </a:p>
        </p:txBody>
      </p:sp>
      <p:sp>
        <p:nvSpPr>
          <p:cNvPr id="202" name="Google Shape;202;p35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203" name="Google Shape;203;p35" title="patching_types.png"/>
          <p:cNvPicPr preferRelativeResize="0"/>
          <p:nvPr/>
        </p:nvPicPr>
        <p:blipFill rotWithShape="1">
          <a:blip r:embed="rId3">
            <a:alphaModFix/>
          </a:blip>
          <a:srcRect b="17510" l="12723" r="12566" t="65600"/>
          <a:stretch/>
        </p:blipFill>
        <p:spPr>
          <a:xfrm>
            <a:off x="0" y="2251500"/>
            <a:ext cx="9144000" cy="69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Tokenization: Tradeoff</a:t>
            </a:r>
            <a:endParaRPr/>
          </a:p>
        </p:txBody>
      </p:sp>
      <p:sp>
        <p:nvSpPr>
          <p:cNvPr id="209" name="Google Shape;209;p36"/>
          <p:cNvSpPr txBox="1"/>
          <p:nvPr/>
        </p:nvSpPr>
        <p:spPr>
          <a:xfrm>
            <a:off x="628650" y="1325300"/>
            <a:ext cx="78867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smaller tokens: richer representation</a:t>
            </a:r>
            <a:r>
              <a:rPr lang="en" sz="1700">
                <a:solidFill>
                  <a:schemeClr val="dk1"/>
                </a:solidFill>
              </a:rPr>
              <a:t> but </a:t>
            </a:r>
            <a:r>
              <a:rPr lang="en" sz="1700">
                <a:solidFill>
                  <a:schemeClr val="dk1"/>
                </a:solidFill>
              </a:rPr>
              <a:t>longer sequences (and vice versa)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different tokenization schemes suited for different sequencing tasks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10" name="Google Shape;210;p36"/>
          <p:cNvSpPr/>
          <p:nvPr/>
        </p:nvSpPr>
        <p:spPr>
          <a:xfrm>
            <a:off x="2346000" y="2913050"/>
            <a:ext cx="4452000" cy="378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6"/>
          <p:cNvSpPr txBox="1"/>
          <p:nvPr/>
        </p:nvSpPr>
        <p:spPr>
          <a:xfrm>
            <a:off x="336000" y="2686550"/>
            <a:ext cx="201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character-level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tokenization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12" name="Google Shape;212;p36"/>
          <p:cNvSpPr txBox="1"/>
          <p:nvPr/>
        </p:nvSpPr>
        <p:spPr>
          <a:xfrm>
            <a:off x="6874575" y="2686550"/>
            <a:ext cx="201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sentence-level tokenization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6998925" y="3658650"/>
            <a:ext cx="1761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 concept models</a:t>
            </a:r>
            <a:endParaRPr sz="15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431100" y="3658650"/>
            <a:ext cx="1819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genome sequencing models</a:t>
            </a:r>
            <a:endParaRPr sz="15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3662100" y="3703000"/>
            <a:ext cx="181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traditional LLMs</a:t>
            </a:r>
            <a:endParaRPr sz="15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62" y="-1558725"/>
            <a:ext cx="8090076" cy="80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Byte Latent Transformer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2" name="Google Shape;222;p37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Artidoro Pagnoni, Ram Pasunuru, Pedro Rodriguez, John Nguyen, et al.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875" y="1017725"/>
            <a:ext cx="3994250" cy="39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3994250" cy="3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/>
          <p:nvPr/>
        </p:nvSpPr>
        <p:spPr>
          <a:xfrm>
            <a:off x="4861025" y="1080600"/>
            <a:ext cx="3971400" cy="3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Biased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Heuristic preprocessing step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Leads to input sensitivity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Lack of spelling knowledge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Domain/modality sensitivity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Multilingual inequity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Static amount of compute per token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41" name="Google Shape;241;p40"/>
          <p:cNvSpPr txBox="1"/>
          <p:nvPr/>
        </p:nvSpPr>
        <p:spPr>
          <a:xfrm>
            <a:off x="843900" y="1973400"/>
            <a:ext cx="7456200" cy="11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2"/>
                </a:solidFill>
              </a:rPr>
              <a:t>Can we match tokenizers without using tokenization at all?</a:t>
            </a:r>
            <a:endParaRPr sz="3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Character Transformers</a:t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311700" y="1152475"/>
            <a:ext cx="4209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Based on representing text as a sequence of individual characters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Pros: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Flexible (no OOV)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Dealing with morphologically rich languages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Robust to noise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Small vocabulary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Cons: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Creates long sequence lengths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More expensive to train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 rotWithShape="1">
          <a:blip r:embed="rId3">
            <a:alphaModFix/>
          </a:blip>
          <a:srcRect b="22873" l="0" r="0" t="11020"/>
          <a:stretch/>
        </p:blipFill>
        <p:spPr>
          <a:xfrm>
            <a:off x="4572000" y="1629488"/>
            <a:ext cx="4317900" cy="188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Patching</a:t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way the model dynamically groups the bytes into chunks (without vocab)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Allows BLT to dynamically allocate compute based on context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Many different methods:</a:t>
            </a:r>
            <a:endParaRPr/>
          </a:p>
        </p:txBody>
      </p:sp>
      <p:pic>
        <p:nvPicPr>
          <p:cNvPr id="255" name="Google Shape;255;p42" title="patching_typ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00" y="3007016"/>
            <a:ext cx="8842201" cy="156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Patching</a:t>
            </a:r>
            <a:endParaRPr/>
          </a:p>
        </p:txBody>
      </p:sp>
      <p:sp>
        <p:nvSpPr>
          <p:cNvPr id="261" name="Google Shape;261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way the model dynamically groups the bytes into chunks (without vocab)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Allows BLT to dynamically allocate compute based on context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Many different methods:</a:t>
            </a:r>
            <a:endParaRPr/>
          </a:p>
        </p:txBody>
      </p:sp>
      <p:pic>
        <p:nvPicPr>
          <p:cNvPr id="262" name="Google Shape;262;p43" title="patching_typ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98" y="3007016"/>
            <a:ext cx="8842201" cy="156186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/>
          <p:nvPr/>
        </p:nvSpPr>
        <p:spPr>
          <a:xfrm>
            <a:off x="104975" y="3514967"/>
            <a:ext cx="8842200" cy="514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Entropy Patching</a:t>
            </a:r>
            <a:endParaRPr/>
          </a:p>
        </p:txBody>
      </p:sp>
      <p:pic>
        <p:nvPicPr>
          <p:cNvPr id="269" name="Google Shape;269;p44" title="entropy_patching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82442"/>
            <a:ext cx="9144003" cy="138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5761" y="1677246"/>
            <a:ext cx="4658229" cy="8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4"/>
          <p:cNvSpPr txBox="1"/>
          <p:nvPr/>
        </p:nvSpPr>
        <p:spPr>
          <a:xfrm>
            <a:off x="311700" y="1187200"/>
            <a:ext cx="4127700" cy="1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Data driven approach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Small auto-regressive LM to compute next byte entropies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Splitting: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Threshold: H(x_t) &gt; T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Difference Threshold: H(x_t) - H(x_{t-1}) &gt; 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Tokenization Intro</a:t>
            </a:r>
            <a:endParaRPr/>
          </a:p>
        </p:txBody>
      </p:sp>
      <p:sp>
        <p:nvSpPr>
          <p:cNvPr id="140" name="Google Shape;140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Tokenization is how we discretize language input and prepare it for model evaluation</a:t>
            </a:r>
            <a:endParaRPr/>
          </a:p>
        </p:txBody>
      </p:sp>
      <p:pic>
        <p:nvPicPr>
          <p:cNvPr descr="LLM Foundations: Get started with tokenization" id="141" name="Google Shape;1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2186" y="2161770"/>
            <a:ext cx="3779044" cy="2572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5" title="green-curly-lettuce-salad-leaves-arranged-use-sandwich-isolated-white-hamburger-vegetable-ingredient-transparent-png-2879550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750" y="1310475"/>
            <a:ext cx="2748249" cy="18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 Architecture</a:t>
            </a:r>
            <a:endParaRPr/>
          </a:p>
        </p:txBody>
      </p:sp>
      <p:pic>
        <p:nvPicPr>
          <p:cNvPr id="278" name="Google Shape;278;p45" title="blt_architecture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062" y="1017725"/>
            <a:ext cx="5992950" cy="39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5"/>
          <p:cNvPicPr preferRelativeResize="0"/>
          <p:nvPr/>
        </p:nvPicPr>
        <p:blipFill rotWithShape="1">
          <a:blip r:embed="rId5">
            <a:alphaModFix/>
          </a:blip>
          <a:srcRect b="54729" l="0" r="0" t="14205"/>
          <a:stretch/>
        </p:blipFill>
        <p:spPr>
          <a:xfrm>
            <a:off x="-45741" y="1108508"/>
            <a:ext cx="296878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 rotWithShape="1">
          <a:blip r:embed="rId5">
            <a:alphaModFix/>
          </a:blip>
          <a:srcRect b="14088" l="13116" r="6465" t="47037"/>
          <a:stretch/>
        </p:blipFill>
        <p:spPr>
          <a:xfrm>
            <a:off x="197900" y="3842979"/>
            <a:ext cx="2615875" cy="7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5"/>
          <p:cNvPicPr preferRelativeResize="0"/>
          <p:nvPr/>
        </p:nvPicPr>
        <p:blipFill rotWithShape="1">
          <a:blip r:embed="rId6">
            <a:alphaModFix/>
          </a:blip>
          <a:srcRect b="21751" l="13525" r="16465" t="38425"/>
          <a:stretch/>
        </p:blipFill>
        <p:spPr>
          <a:xfrm>
            <a:off x="206159" y="2989354"/>
            <a:ext cx="2599357" cy="9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263" y="2172275"/>
            <a:ext cx="2409150" cy="13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BLT: Latent Global Transformer</a:t>
            </a:r>
            <a:endParaRPr/>
          </a:p>
        </p:txBody>
      </p:sp>
      <p:sp>
        <p:nvSpPr>
          <p:cNvPr id="288" name="Google Shape;288;p46"/>
          <p:cNvSpPr txBox="1"/>
          <p:nvPr>
            <p:ph idx="1" type="body"/>
          </p:nvPr>
        </p:nvSpPr>
        <p:spPr>
          <a:xfrm>
            <a:off x="311700" y="1152475"/>
            <a:ext cx="51999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Large autoregressive model 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Same as a regular LLM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Maps sequence of patch inputs p_j to output representations o_j </a:t>
            </a:r>
            <a:endParaRPr/>
          </a:p>
        </p:txBody>
      </p:sp>
      <p:pic>
        <p:nvPicPr>
          <p:cNvPr id="289" name="Google Shape;289;p46" title="blt_architecture-1.png"/>
          <p:cNvPicPr preferRelativeResize="0"/>
          <p:nvPr/>
        </p:nvPicPr>
        <p:blipFill rotWithShape="1">
          <a:blip r:embed="rId3">
            <a:alphaModFix/>
          </a:blip>
          <a:srcRect b="37282" l="13440" r="56308" t="27282"/>
          <a:stretch/>
        </p:blipFill>
        <p:spPr>
          <a:xfrm>
            <a:off x="5511450" y="1566063"/>
            <a:ext cx="3320848" cy="25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BLT: Generating Local Encoder Embeddings from Bytes</a:t>
            </a:r>
            <a:endParaRPr/>
          </a:p>
        </p:txBody>
      </p:sp>
      <p:sp>
        <p:nvSpPr>
          <p:cNvPr id="295" name="Google Shape;29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Start with individual byte embeddings (x_i).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Extract byte n-grams (lengths 3 to 8) for context.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Map n-grams using RollPolyHash (allows collisions).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Sum the byte embedding (x_i) and its hashed n-gram embeddings.</a:t>
            </a:r>
            <a:endParaRPr/>
          </a:p>
        </p:txBody>
      </p:sp>
      <p:pic>
        <p:nvPicPr>
          <p:cNvPr id="296" name="Google Shape;2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575" y="3273600"/>
            <a:ext cx="603885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BLT: Local Encoder Model</a:t>
            </a:r>
            <a:endParaRPr/>
          </a:p>
        </p:txBody>
      </p:sp>
      <p:sp>
        <p:nvSpPr>
          <p:cNvPr id="302" name="Google Shape;302;p48"/>
          <p:cNvSpPr txBox="1"/>
          <p:nvPr>
            <p:ph idx="1" type="body"/>
          </p:nvPr>
        </p:nvSpPr>
        <p:spPr>
          <a:xfrm>
            <a:off x="311700" y="1152475"/>
            <a:ext cx="40242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Goal: Use byte embeddings add expressive information to patch embeddings using a small transformer.</a:t>
            </a:r>
            <a:endParaRPr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Each patch starts with a query vector created by max pooling its bytes and a linear layer</a:t>
            </a:r>
            <a:endParaRPr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A small transformer produces contextual byte representations with local attention</a:t>
            </a:r>
            <a:endParaRPr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Patch queries attend only to the bytes inside their patch (patch mask).</a:t>
            </a:r>
            <a:endParaRPr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Alternating cross-attention and local attention layers adds local information to patch representation</a:t>
            </a:r>
            <a:endParaRPr/>
          </a:p>
        </p:txBody>
      </p:sp>
      <p:pic>
        <p:nvPicPr>
          <p:cNvPr id="303" name="Google Shape;303;p48" title="cross_attention-1.png"/>
          <p:cNvPicPr preferRelativeResize="0"/>
          <p:nvPr/>
        </p:nvPicPr>
        <p:blipFill rotWithShape="1">
          <a:blip r:embed="rId3">
            <a:alphaModFix/>
          </a:blip>
          <a:srcRect b="0" l="0" r="50768" t="0"/>
          <a:stretch/>
        </p:blipFill>
        <p:spPr>
          <a:xfrm>
            <a:off x="4642175" y="1103675"/>
            <a:ext cx="4501825" cy="35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BLT: Local Decoder</a:t>
            </a:r>
            <a:endParaRPr/>
          </a:p>
        </p:txBody>
      </p:sp>
      <p:sp>
        <p:nvSpPr>
          <p:cNvPr id="309" name="Google Shape;309;p49"/>
          <p:cNvSpPr txBox="1"/>
          <p:nvPr>
            <p:ph idx="1" type="body"/>
          </p:nvPr>
        </p:nvSpPr>
        <p:spPr>
          <a:xfrm>
            <a:off x="311700" y="1152475"/>
            <a:ext cx="40641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Goal: Use global patch representations after latent global transformer to update byte-level states from encoder.</a:t>
            </a:r>
            <a:endParaRPr/>
          </a:p>
          <a:p>
            <a:pPr indent="-341947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Patches now inform bytes instead of the other way around</a:t>
            </a:r>
            <a:endParaRPr/>
          </a:p>
          <a:p>
            <a:pPr indent="-341947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Cross-Attention: Each byte attends only to its patch’s global representation</a:t>
            </a:r>
            <a:endParaRPr/>
          </a:p>
          <a:p>
            <a:pPr indent="-341947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Updates bytes local information with global context.</a:t>
            </a:r>
            <a:endParaRPr/>
          </a:p>
          <a:p>
            <a:pPr indent="-341947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Still updates the byte with local information after the cross attention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9" title="cross_attention-1.png"/>
          <p:cNvPicPr preferRelativeResize="0"/>
          <p:nvPr/>
        </p:nvPicPr>
        <p:blipFill rotWithShape="1">
          <a:blip r:embed="rId3">
            <a:alphaModFix/>
          </a:blip>
          <a:srcRect b="0" l="50000" r="0" t="0"/>
          <a:stretch/>
        </p:blipFill>
        <p:spPr>
          <a:xfrm>
            <a:off x="4572000" y="1103675"/>
            <a:ext cx="4572002" cy="35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316" name="Google Shape;31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Pre-training datasets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Llama 2 dataset (2 trillion tokens) - used for </a:t>
            </a:r>
            <a:r>
              <a:rPr lang="en"/>
              <a:t>architectural</a:t>
            </a:r>
            <a:r>
              <a:rPr lang="en"/>
              <a:t> choices/scaling laws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BLT 1T (public data + DataCompLM) - used to compare to LLaMa 3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Entropy model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LM trained on same training distribution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100M parameters with sliding window of 512 bytes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Entropy Threshold: Choose threshold that achieves average patch size on pretraining mix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Trends</a:t>
            </a:r>
            <a:endParaRPr/>
          </a:p>
        </p:txBody>
      </p:sp>
      <p:pic>
        <p:nvPicPr>
          <p:cNvPr id="322" name="Google Shape;322;p51" title="compute_op_entropy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3" y="1402276"/>
            <a:ext cx="4516198" cy="316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 title="compute_op_space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687" y="1402266"/>
            <a:ext cx="4516198" cy="316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1" title="Screenshot 2025-11-18 at 2.53.4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8125" y="151028"/>
            <a:ext cx="30099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1"/>
          <p:cNvSpPr txBox="1"/>
          <p:nvPr/>
        </p:nvSpPr>
        <p:spPr>
          <a:xfrm>
            <a:off x="4627800" y="0"/>
            <a:ext cx="45162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BPB = Tokenizer independent perplexity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</a:t>
            </a:r>
            <a:endParaRPr/>
          </a:p>
        </p:txBody>
      </p:sp>
      <p:pic>
        <p:nvPicPr>
          <p:cNvPr id="331" name="Google Shape;331;p52" title="Code_Generated_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613" y="1017725"/>
            <a:ext cx="7072767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Improves Robustness</a:t>
            </a:r>
            <a:endParaRPr/>
          </a:p>
        </p:txBody>
      </p:sp>
      <p:pic>
        <p:nvPicPr>
          <p:cNvPr id="337" name="Google Shape;3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875" y="1017725"/>
            <a:ext cx="655024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Resource Machine Translation</a:t>
            </a:r>
            <a:endParaRPr/>
          </a:p>
        </p:txBody>
      </p:sp>
      <p:pic>
        <p:nvPicPr>
          <p:cNvPr id="343" name="Google Shape;3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50" y="9696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74625"/>
            <a:ext cx="3994250" cy="3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/>
          <p:nvPr/>
        </p:nvSpPr>
        <p:spPr>
          <a:xfrm>
            <a:off x="4861025" y="1080600"/>
            <a:ext cx="3971400" cy="3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Biased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Heuristic preprocessing step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Leads to input sensitivity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Lack of spelling knowledge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Domain/modality sensitivity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Multilingual inequity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Static amount of compute per token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8" name="Google Shape;148;p28"/>
          <p:cNvSpPr txBox="1"/>
          <p:nvPr/>
        </p:nvSpPr>
        <p:spPr>
          <a:xfrm>
            <a:off x="540275" y="367375"/>
            <a:ext cx="622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grandmother used to tell me:</a:t>
            </a:r>
            <a:endParaRPr sz="25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349" name="Google Shape;349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entropy threshold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Passed the buck down to the human at inference time 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Can we have a no hyperparameter method?</a:t>
            </a:r>
            <a:endParaRPr/>
          </a:p>
          <a:p>
            <a:pPr indent="-171450" lvl="0" marL="1778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entropy patch model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Seems like the tokenizer bias lies in the model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Can we have this be learned end to end?</a:t>
            </a:r>
            <a:endParaRPr/>
          </a:p>
          <a:p>
            <a:pPr indent="-171450" lvl="0" marL="1778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local encoder and decoder model architectures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Are these truly optimal? </a:t>
            </a:r>
            <a:endParaRPr/>
          </a:p>
          <a:p>
            <a:pPr indent="-177800" lvl="1" marL="5207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How did they choose them?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6" title="Screenshot 2025-11-18 at 2.59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80" y="0"/>
            <a:ext cx="760043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6"/>
          <p:cNvSpPr/>
          <p:nvPr/>
        </p:nvSpPr>
        <p:spPr>
          <a:xfrm>
            <a:off x="580025" y="4026100"/>
            <a:ext cx="1714500" cy="10491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363" name="Google Shape;363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Does this actually prove that tokenization is the root of all evil? Are we barking up the wrong tree in trying to keep text as the input? 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Could these insights of dynamic allocation be brought to other long context tasks or other modalities?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Will these models suffer the same or worse fate as transformers in the long context regime?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Will these models scale to the 10s of billions?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list of college graduates&#10;&#10;AI-generated content may be incorrect." id="368" name="Google Shape;36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236" y="754598"/>
            <a:ext cx="6995529" cy="219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8"/>
          <p:cNvSpPr txBox="1"/>
          <p:nvPr/>
        </p:nvSpPr>
        <p:spPr>
          <a:xfrm>
            <a:off x="1947600" y="3547800"/>
            <a:ext cx="5248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Aside: Mamba (SSM)</a:t>
            </a:r>
            <a:endParaRPr/>
          </a:p>
        </p:txBody>
      </p:sp>
      <p:pic>
        <p:nvPicPr>
          <p:cNvPr id="376" name="Google Shape;376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568123"/>
            <a:ext cx="7886700" cy="286569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9"/>
          <p:cNvSpPr txBox="1"/>
          <p:nvPr/>
        </p:nvSpPr>
        <p:spPr>
          <a:xfrm>
            <a:off x="128589" y="4596224"/>
            <a:ext cx="7155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Intuitive blog by Mamba’s Author (Albert Gu): </a:t>
            </a: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https://goombalab.github.io/blog/2025/tradeoffs/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/>
          <p:nvPr>
            <p:ph type="title"/>
          </p:nvPr>
        </p:nvSpPr>
        <p:spPr>
          <a:xfrm>
            <a:off x="217170" y="44861"/>
            <a:ext cx="456383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H-Net: Hierarchical Processing</a:t>
            </a:r>
            <a:endParaRPr/>
          </a:p>
        </p:txBody>
      </p:sp>
      <p:pic>
        <p:nvPicPr>
          <p:cNvPr descr="A diagram of a diagram&#10;&#10;AI-generated content may be incorrect." id="384" name="Google Shape;38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2748" y="110605"/>
            <a:ext cx="3481252" cy="503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-Net: Convolutional Networks for Biomedical Image Segmentation" id="385" name="Google Shape;38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" y="1143000"/>
            <a:ext cx="5421164" cy="361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0"/>
          <p:cNvSpPr txBox="1"/>
          <p:nvPr/>
        </p:nvSpPr>
        <p:spPr>
          <a:xfrm>
            <a:off x="217170" y="4616381"/>
            <a:ext cx="58573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U-Net</a:t>
            </a:r>
            <a:endParaRPr sz="1100"/>
          </a:p>
        </p:txBody>
      </p:sp>
      <p:sp>
        <p:nvSpPr>
          <p:cNvPr id="387" name="Google Shape;387;p60"/>
          <p:cNvSpPr txBox="1"/>
          <p:nvPr/>
        </p:nvSpPr>
        <p:spPr>
          <a:xfrm>
            <a:off x="6000750" y="2294751"/>
            <a:ext cx="58573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H-Net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Residual Connections</a:t>
            </a:r>
            <a:endParaRPr/>
          </a:p>
        </p:txBody>
      </p:sp>
      <p:sp>
        <p:nvSpPr>
          <p:cNvPr id="393" name="Google Shape;393;p61"/>
          <p:cNvSpPr txBox="1"/>
          <p:nvPr>
            <p:ph idx="1" type="body"/>
          </p:nvPr>
        </p:nvSpPr>
        <p:spPr>
          <a:xfrm>
            <a:off x="628650" y="1369219"/>
            <a:ext cx="314325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Popularized by ResNet in 2015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Understood as a solution to vanishing gradients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Optimization “highways”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Ensemble of many shallow networks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Feature reuse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Early layers’ features can be accessed by deeper layers</a:t>
            </a:r>
            <a:endParaRPr/>
          </a:p>
        </p:txBody>
      </p:sp>
      <p:pic>
        <p:nvPicPr>
          <p:cNvPr descr="neural networks - What are &quot;residual connections&quot; in RNNs? - Cross Validated" id="394" name="Google Shape;39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900" y="1337198"/>
            <a:ext cx="537210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2"/>
          <p:cNvSpPr txBox="1"/>
          <p:nvPr>
            <p:ph type="title"/>
          </p:nvPr>
        </p:nvSpPr>
        <p:spPr>
          <a:xfrm>
            <a:off x="0" y="13691"/>
            <a:ext cx="45720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Architectural Overview</a:t>
            </a:r>
            <a:endParaRPr/>
          </a:p>
        </p:txBody>
      </p:sp>
      <p:sp>
        <p:nvSpPr>
          <p:cNvPr id="401" name="Google Shape;401;p62"/>
          <p:cNvSpPr txBox="1"/>
          <p:nvPr>
            <p:ph idx="1" type="body"/>
          </p:nvPr>
        </p:nvSpPr>
        <p:spPr>
          <a:xfrm>
            <a:off x="0" y="1007875"/>
            <a:ext cx="5486400" cy="47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H-Net progressively compresses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s = stage index (0 at byte level, S at innermost)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Encode: E^s processes input x^s → output x̂^s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Chunk: compress  x̂^s →x^(s+1) + p^s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Shorter sequences + boundary probabilities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Main network M processes x^S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ẑ^S = M (𝑥^S )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Dechunk: expand ẑ^s back to original resolution using p^s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Decode: D^s produces final output</a:t>
            </a:r>
            <a:endParaRPr/>
          </a:p>
        </p:txBody>
      </p:sp>
      <p:pic>
        <p:nvPicPr>
          <p:cNvPr descr="A diagram of a diagram&#10;&#10;AI-generated content may be incorrect." id="402" name="Google Shape;40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399" y="13691"/>
            <a:ext cx="3481252" cy="503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/>
          <p:nvPr>
            <p:ph type="title"/>
          </p:nvPr>
        </p:nvSpPr>
        <p:spPr>
          <a:xfrm>
            <a:off x="0" y="24978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3100"/>
              <a:t>Dynamic Chunking (DC) Overview</a:t>
            </a:r>
            <a:endParaRPr sz="3100"/>
          </a:p>
        </p:txBody>
      </p:sp>
      <p:sp>
        <p:nvSpPr>
          <p:cNvPr id="409" name="Google Shape;409;p63"/>
          <p:cNvSpPr txBox="1"/>
          <p:nvPr>
            <p:ph idx="1" type="body"/>
          </p:nvPr>
        </p:nvSpPr>
        <p:spPr>
          <a:xfrm>
            <a:off x="264525" y="1369225"/>
            <a:ext cx="5265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Routing module (bottom): predicts boundaries between adjacent elements through a similarity score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Chunk boundaries are drawn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Downsampler selectively retains semantically significant positions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Dechunking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Smoothing module: discrete → interpolated representation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Upsampler </a:t>
            </a:r>
            <a:endParaRPr/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10" name="Google Shape;41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5712" y="0"/>
            <a:ext cx="25596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4"/>
          <p:cNvSpPr txBox="1"/>
          <p:nvPr>
            <p:ph type="title"/>
          </p:nvPr>
        </p:nvSpPr>
        <p:spPr>
          <a:xfrm>
            <a:off x="0" y="200063"/>
            <a:ext cx="45720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Chunking: Router Module + Downsampling</a:t>
            </a:r>
            <a:endParaRPr/>
          </a:p>
        </p:txBody>
      </p:sp>
      <p:pic>
        <p:nvPicPr>
          <p:cNvPr id="417" name="Google Shape;417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06" y="4082176"/>
            <a:ext cx="8954588" cy="96386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4"/>
          <p:cNvSpPr txBox="1"/>
          <p:nvPr/>
        </p:nvSpPr>
        <p:spPr>
          <a:xfrm>
            <a:off x="252663" y="1444981"/>
            <a:ext cx="4936127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Detects semantic shifts by measuring similarity between adjacent positions</a:t>
            </a:r>
            <a:endParaRPr sz="1100"/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similarity between consecutive positions </a:t>
            </a:r>
            <a:r>
              <a:rPr lang="en" sz="1800">
                <a:solidFill>
                  <a:schemeClr val="dk1"/>
                </a:solidFill>
              </a:rPr>
              <a:t>→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low p_t (no boundary)</a:t>
            </a:r>
            <a:endParaRPr sz="1100"/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similarity between consecutive positions </a:t>
            </a:r>
            <a:r>
              <a:rPr lang="en" sz="1800">
                <a:solidFill>
                  <a:schemeClr val="dk1"/>
                </a:solidFill>
              </a:rPr>
              <a:t>→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high p_t (likely boundary)</a:t>
            </a:r>
            <a:endParaRPr sz="1100"/>
          </a:p>
        </p:txBody>
      </p:sp>
      <p:sp>
        <p:nvSpPr>
          <p:cNvPr id="419" name="Google Shape;419;p64"/>
          <p:cNvSpPr txBox="1"/>
          <p:nvPr/>
        </p:nvSpPr>
        <p:spPr>
          <a:xfrm>
            <a:off x="252663" y="3320427"/>
            <a:ext cx="3188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Projections W_q and W_k are learned matrices that project encoder outputs into query/key spaces</a:t>
            </a:r>
            <a:endParaRPr sz="1100"/>
          </a:p>
        </p:txBody>
      </p:sp>
      <p:sp>
        <p:nvSpPr>
          <p:cNvPr id="420" name="Google Shape;420;p64"/>
          <p:cNvSpPr txBox="1"/>
          <p:nvPr/>
        </p:nvSpPr>
        <p:spPr>
          <a:xfrm>
            <a:off x="3323690" y="3588772"/>
            <a:ext cx="3188207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Cosine similarity between </a:t>
            </a:r>
            <a:r>
              <a:rPr b="1"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</a:t>
            </a: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previous</a:t>
            </a: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positions</a:t>
            </a:r>
            <a:endParaRPr sz="1100"/>
          </a:p>
        </p:txBody>
      </p:sp>
      <p:sp>
        <p:nvSpPr>
          <p:cNvPr id="421" name="Google Shape;421;p64"/>
          <p:cNvSpPr txBox="1"/>
          <p:nvPr/>
        </p:nvSpPr>
        <p:spPr>
          <a:xfrm>
            <a:off x="6316654" y="3662552"/>
            <a:ext cx="2732640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selection: only keep vectors b_t = 1</a:t>
            </a:r>
            <a:endParaRPr sz="1100"/>
          </a:p>
        </p:txBody>
      </p:sp>
      <p:pic>
        <p:nvPicPr>
          <p:cNvPr descr="A diagram of a diagram of a diagram&#10;&#10;AI-generated content may be incorrect." id="422" name="Google Shape;42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2348" y="200063"/>
            <a:ext cx="3540830" cy="3351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Does tokenization belie the “spirit” of deep learning?</a:t>
            </a:r>
            <a:endParaRPr/>
          </a:p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End-to-end learning philosophy: learn hierarchical representations from raw data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Tokenization is a fixed processing step between raw text and the model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static, context-independent boundaries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”The Bitter Lesson”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"The biggest lesson that can be read from 70 years of AI research is that general methods that leverage computation are ultimately the most effective, and by a large margin."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5"/>
          <p:cNvSpPr txBox="1"/>
          <p:nvPr>
            <p:ph type="title"/>
          </p:nvPr>
        </p:nvSpPr>
        <p:spPr>
          <a:xfrm>
            <a:off x="153405" y="2372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3100"/>
              <a:t>Dechunking: Smoothing</a:t>
            </a:r>
            <a:endParaRPr sz="3100"/>
          </a:p>
        </p:txBody>
      </p:sp>
      <p:sp>
        <p:nvSpPr>
          <p:cNvPr id="429" name="Google Shape;429;p65"/>
          <p:cNvSpPr txBox="1"/>
          <p:nvPr>
            <p:ph idx="1" type="body"/>
          </p:nvPr>
        </p:nvSpPr>
        <p:spPr>
          <a:xfrm>
            <a:off x="153405" y="1429377"/>
            <a:ext cx="4487779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Chunk boundaries are discrete by nature, which impedes gradient flow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High confidence → use current chunk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Low confidence → blend with previous using Exp. Moving Avg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A diagram of a block diagram&#10;&#10;AI-generated content may be incorrect." id="430" name="Google Shape;43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9" y="237291"/>
            <a:ext cx="4487779" cy="47526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ymbol&#10;&#10;AI-generated content may be incorrect." id="431" name="Google Shape;43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632" y="3778867"/>
            <a:ext cx="2670568" cy="5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6"/>
          <p:cNvPicPr preferRelativeResize="0"/>
          <p:nvPr/>
        </p:nvPicPr>
        <p:blipFill rotWithShape="1">
          <a:blip r:embed="rId3">
            <a:alphaModFix/>
          </a:blip>
          <a:srcRect b="0" l="53675" r="0" t="59560"/>
          <a:stretch/>
        </p:blipFill>
        <p:spPr>
          <a:xfrm>
            <a:off x="4402451" y="4528900"/>
            <a:ext cx="5277660" cy="5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6"/>
          <p:cNvSpPr txBox="1"/>
          <p:nvPr>
            <p:ph type="title"/>
          </p:nvPr>
        </p:nvSpPr>
        <p:spPr>
          <a:xfrm>
            <a:off x="240745" y="-9616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Dechunking: Upsampler</a:t>
            </a:r>
            <a:endParaRPr/>
          </a:p>
        </p:txBody>
      </p:sp>
      <p:sp>
        <p:nvSpPr>
          <p:cNvPr id="439" name="Google Shape;439;p66"/>
          <p:cNvSpPr txBox="1"/>
          <p:nvPr/>
        </p:nvSpPr>
        <p:spPr>
          <a:xfrm>
            <a:off x="5670310" y="3494956"/>
            <a:ext cx="3473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Boundaries z̃ : [1, 0, 0, 1, 0, 1] Chunk indices z̄ : [1, 1, 1, 2, 2, 3] </a:t>
            </a:r>
            <a:endParaRPr sz="1100"/>
          </a:p>
        </p:txBody>
      </p:sp>
      <p:pic>
        <p:nvPicPr>
          <p:cNvPr id="440" name="Google Shape;440;p66" title="Screenshot 2025-11-18 at 2.14.2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699" y="755000"/>
            <a:ext cx="4747526" cy="8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6" title="Screenshot 2025-11-18 at 2.15.0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325" y="2133600"/>
            <a:ext cx="37719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6" title="Screenshot 2025-11-18 at 2.15.1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8929" y="2738447"/>
            <a:ext cx="2358525" cy="7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6"/>
          <p:cNvSpPr txBox="1"/>
          <p:nvPr/>
        </p:nvSpPr>
        <p:spPr>
          <a:xfrm>
            <a:off x="0" y="898000"/>
            <a:ext cx="58914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Step 1: confidence scoring</a:t>
            </a:r>
            <a:endParaRPr sz="21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Set c_t to p_t if b_t = 1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b_t = 0 → c_t = 1-p_t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44" name="Google Shape;444;p66"/>
          <p:cNvSpPr txBox="1"/>
          <p:nvPr/>
        </p:nvSpPr>
        <p:spPr>
          <a:xfrm>
            <a:off x="0" y="1947175"/>
            <a:ext cx="51552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Step 2: gradient stabilization</a:t>
            </a:r>
            <a:endParaRPr sz="21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”Straight Through Estimator” (STE) rounds confidence to 1 in fwd pass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Backward pass preserves gradients: ∇STE(c_t) = ∇c_t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45" name="Google Shape;445;p66"/>
          <p:cNvSpPr txBox="1"/>
          <p:nvPr/>
        </p:nvSpPr>
        <p:spPr>
          <a:xfrm>
            <a:off x="0" y="3345650"/>
            <a:ext cx="58914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Step 3: causal expansion</a:t>
            </a:r>
            <a:endParaRPr sz="21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Each position gets information from most recent chunk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46" name="Google Shape;446;p66"/>
          <p:cNvSpPr txBox="1"/>
          <p:nvPr/>
        </p:nvSpPr>
        <p:spPr>
          <a:xfrm>
            <a:off x="0" y="4469350"/>
            <a:ext cx="5891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Step 4: Confidence-weighted output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Ratio Loss: how to prevent trivial chunking strategies</a:t>
            </a:r>
            <a:endParaRPr/>
          </a:p>
        </p:txBody>
      </p:sp>
      <p:sp>
        <p:nvSpPr>
          <p:cNvPr id="453" name="Google Shape;453;p6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Degenerate strategies are learned without guidance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Ratio loss: 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F represents fraction of positions selected as boundaries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G is average boundary probability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N is target compression ratio</a:t>
            </a:r>
            <a:endParaRPr/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Loss minimized when F = G = 1/N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Ratio Loss helps balanced utilization, creates pressure for more confident boundary decisions</a:t>
            </a:r>
            <a:endParaRPr/>
          </a:p>
        </p:txBody>
      </p:sp>
      <p:pic>
        <p:nvPicPr>
          <p:cNvPr id="454" name="Google Shape;45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626" y="3000971"/>
            <a:ext cx="6296580" cy="667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8"/>
          <p:cNvSpPr txBox="1"/>
          <p:nvPr>
            <p:ph type="title"/>
          </p:nvPr>
        </p:nvSpPr>
        <p:spPr>
          <a:xfrm>
            <a:off x="0" y="0"/>
            <a:ext cx="5710818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3000"/>
              <a:t>Training Practices for Hierarchical Sequence Modeling</a:t>
            </a:r>
            <a:endParaRPr sz="3000"/>
          </a:p>
        </p:txBody>
      </p:sp>
      <p:pic>
        <p:nvPicPr>
          <p:cNvPr descr="A diagram of a diagram&#10;&#10;AI-generated content may be incorrect." id="461" name="Google Shape;46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6083" y="55302"/>
            <a:ext cx="3481252" cy="503289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8"/>
          <p:cNvSpPr/>
          <p:nvPr/>
        </p:nvSpPr>
        <p:spPr>
          <a:xfrm>
            <a:off x="4451795" y="4312978"/>
            <a:ext cx="1070810" cy="283455"/>
          </a:xfrm>
          <a:prstGeom prst="rect">
            <a:avLst/>
          </a:prstGeom>
          <a:solidFill>
            <a:srgbClr val="81E49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RMSNorm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8"/>
          <p:cNvSpPr/>
          <p:nvPr/>
        </p:nvSpPr>
        <p:spPr>
          <a:xfrm>
            <a:off x="5330212" y="1109188"/>
            <a:ext cx="1070810" cy="283455"/>
          </a:xfrm>
          <a:prstGeom prst="rect">
            <a:avLst/>
          </a:prstGeom>
          <a:solidFill>
            <a:srgbClr val="81E49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RMSNorm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8"/>
          <p:cNvSpPr/>
          <p:nvPr/>
        </p:nvSpPr>
        <p:spPr>
          <a:xfrm>
            <a:off x="4572000" y="157063"/>
            <a:ext cx="1070810" cy="283455"/>
          </a:xfrm>
          <a:prstGeom prst="rect">
            <a:avLst/>
          </a:prstGeom>
          <a:solidFill>
            <a:srgbClr val="81E49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RMSNorm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3025" y="3454373"/>
            <a:ext cx="3936933" cy="33939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8"/>
          <p:cNvSpPr txBox="1"/>
          <p:nvPr/>
        </p:nvSpPr>
        <p:spPr>
          <a:xfrm>
            <a:off x="0" y="994175"/>
            <a:ext cx="53670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Pre-normalization residual flow:</a:t>
            </a:r>
            <a:endParaRPr sz="1600">
              <a:solidFill>
                <a:schemeClr val="dk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X → LayerNorm → Attention → X + F(X)</a:t>
            </a:r>
            <a:endParaRPr sz="1600">
              <a:solidFill>
                <a:schemeClr val="dk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H-Net uses RMSNorm at the end of each network, so that contributions from each network are balanced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67" name="Google Shape;467;p68"/>
          <p:cNvSpPr txBox="1"/>
          <p:nvPr/>
        </p:nvSpPr>
        <p:spPr>
          <a:xfrm>
            <a:off x="0" y="2317725"/>
            <a:ext cx="47745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Encoder has 2 roles</a:t>
            </a:r>
            <a:endParaRPr sz="1600">
              <a:solidFill>
                <a:schemeClr val="dk1"/>
              </a:solidFill>
            </a:endParaRPr>
          </a:p>
          <a:p>
            <a:pPr indent="-3429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Process with sequence-mixing layers to next stage</a:t>
            </a:r>
            <a:endParaRPr sz="1600">
              <a:solidFill>
                <a:schemeClr val="dk1"/>
              </a:solidFill>
            </a:endParaRPr>
          </a:p>
          <a:p>
            <a:pPr indent="-3429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Share features with decoder via residual connections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68" name="Google Shape;468;p68"/>
          <p:cNvSpPr txBox="1"/>
          <p:nvPr/>
        </p:nvSpPr>
        <p:spPr>
          <a:xfrm>
            <a:off x="0" y="3713325"/>
            <a:ext cx="55860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Learning rate modulation:</a:t>
            </a:r>
            <a:endParaRPr sz="1600">
              <a:solidFill>
                <a:schemeClr val="dk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Outer stages (longer sequences) get higher learning rates</a:t>
            </a:r>
            <a:endParaRPr sz="1600">
              <a:solidFill>
                <a:schemeClr val="dk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outer stages directly influence the chunk boundaries that inner stages depend on 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Chunking Example</a:t>
            </a:r>
            <a:endParaRPr/>
          </a:p>
        </p:txBody>
      </p:sp>
      <p:pic>
        <p:nvPicPr>
          <p:cNvPr descr="A diagram of different types of product&#10;&#10;AI-generated content may be incorrect." id="475" name="Google Shape;47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40" y="1621780"/>
            <a:ext cx="8949520" cy="22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0"/>
          <p:cNvSpPr txBox="1"/>
          <p:nvPr>
            <p:ph type="title"/>
          </p:nvPr>
        </p:nvSpPr>
        <p:spPr>
          <a:xfrm>
            <a:off x="10" y="-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Recursion/Staging</a:t>
            </a:r>
            <a:endParaRPr/>
          </a:p>
        </p:txBody>
      </p:sp>
      <p:pic>
        <p:nvPicPr>
          <p:cNvPr descr="A screenshot of a test&#10;&#10;AI-generated content may be incorrect." id="482" name="Google Shape;48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0083" y="53962"/>
            <a:ext cx="5103077" cy="5035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0"/>
          <p:cNvSpPr txBox="1"/>
          <p:nvPr>
            <p:ph idx="1" type="body"/>
          </p:nvPr>
        </p:nvSpPr>
        <p:spPr>
          <a:xfrm>
            <a:off x="0" y="1048134"/>
            <a:ext cx="4181708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Raw bytes → Stage 0 chunking → Stage 1 chunking → Main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Weak Tokenization Heuristics</a:t>
            </a:r>
            <a:endParaRPr/>
          </a:p>
        </p:txBody>
      </p:sp>
      <p:pic>
        <p:nvPicPr>
          <p:cNvPr descr="A graph of different colored lines&#10;&#10;AI-generated content may be incorrect." id="490" name="Google Shape;490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94" y="1291705"/>
            <a:ext cx="8937611" cy="315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Human Genome Evaluation</a:t>
            </a:r>
            <a:endParaRPr/>
          </a:p>
        </p:txBody>
      </p:sp>
      <p:sp>
        <p:nvSpPr>
          <p:cNvPr id="496" name="Google Shape;496;p7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No natural segmentation cues (spaces, punctuation)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Uniform, low complexity alphabet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Context-dependent function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Hierarchical structure: codons → genes → regulatory elements</a:t>
            </a:r>
            <a:endParaRPr/>
          </a:p>
        </p:txBody>
      </p:sp>
      <p:pic>
        <p:nvPicPr>
          <p:cNvPr id="497" name="Google Shape;497;p72"/>
          <p:cNvPicPr preferRelativeResize="0"/>
          <p:nvPr/>
        </p:nvPicPr>
        <p:blipFill rotWithShape="1">
          <a:blip r:embed="rId3">
            <a:alphaModFix/>
          </a:blip>
          <a:srcRect b="0" l="0" r="0" t="64601"/>
          <a:stretch/>
        </p:blipFill>
        <p:spPr>
          <a:xfrm>
            <a:off x="1330550" y="3095200"/>
            <a:ext cx="6096000" cy="182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Perplexity (ppl) </a:t>
            </a:r>
            <a:endParaRPr/>
          </a:p>
        </p:txBody>
      </p:sp>
      <p:sp>
        <p:nvSpPr>
          <p:cNvPr id="503" name="Google Shape;503;p7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“How many choices does the model think it has on average?”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Perplexity = exp(CE)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Lower ppl = better model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ppl of 4 = model is as confused as guessing among 4 options </a:t>
            </a:r>
            <a:endParaRPr/>
          </a:p>
        </p:txBody>
      </p:sp>
      <p:pic>
        <p:nvPicPr>
          <p:cNvPr descr="A table with numbers and symbols&#10;&#10;AI-generated content may be incorrect." id="504" name="Google Shape;50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0336" y="2571750"/>
            <a:ext cx="5464700" cy="206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colored lines&#10;&#10;AI-generated content may be incorrect." id="509" name="Google Shape;50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1423" y="163792"/>
            <a:ext cx="6061153" cy="481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</a:t>
            </a:r>
            <a:endParaRPr/>
          </a:p>
        </p:txBody>
      </p:sp>
      <p:sp>
        <p:nvSpPr>
          <p:cNvPr id="161" name="Google Shape;161;p30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905" y="13306"/>
            <a:ext cx="977976" cy="13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Main Evaluation</a:t>
            </a:r>
            <a:endParaRPr/>
          </a:p>
        </p:txBody>
      </p:sp>
      <p:sp>
        <p:nvSpPr>
          <p:cNvPr id="516" name="Google Shape;516;p75"/>
          <p:cNvSpPr txBox="1"/>
          <p:nvPr/>
        </p:nvSpPr>
        <p:spPr>
          <a:xfrm>
            <a:off x="6414600" y="4076025"/>
            <a:ext cx="27294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Transformer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M: Mamba (SSM)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BPIC: Compress. ratio</a:t>
            </a:r>
            <a:endParaRPr sz="1100"/>
          </a:p>
        </p:txBody>
      </p:sp>
      <p:pic>
        <p:nvPicPr>
          <p:cNvPr id="517" name="Google Shape;51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125" y="325150"/>
            <a:ext cx="1666501" cy="33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5" title="Screenshot 2025-11-17 at 4.07.3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0550"/>
            <a:ext cx="5966602" cy="39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Main Evaluation</a:t>
            </a:r>
            <a:endParaRPr/>
          </a:p>
        </p:txBody>
      </p:sp>
      <p:pic>
        <p:nvPicPr>
          <p:cNvPr id="525" name="Google Shape;525;p76" title="Screenshot 2025-11-17 at 4.10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416"/>
            <a:ext cx="4346085" cy="303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6" title="Screenshot 2025-11-17 at 4.10.2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20425"/>
            <a:ext cx="4419602" cy="2432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Robustness to Char-Level Noise</a:t>
            </a:r>
            <a:endParaRPr/>
          </a:p>
        </p:txBody>
      </p:sp>
      <p:sp>
        <p:nvSpPr>
          <p:cNvPr id="533" name="Google Shape;533;p77"/>
          <p:cNvSpPr txBox="1"/>
          <p:nvPr/>
        </p:nvSpPr>
        <p:spPr>
          <a:xfrm>
            <a:off x="5793825" y="2196950"/>
            <a:ext cx="3350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AntSpeak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uppercase, space-sep chars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Drop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remove 10% chars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RandomCase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convert cases randomly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Repeat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repeat 20% chars upto 4x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UpperCase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all caps</a:t>
            </a:r>
            <a:endParaRPr sz="1100"/>
          </a:p>
        </p:txBody>
      </p:sp>
      <p:pic>
        <p:nvPicPr>
          <p:cNvPr id="534" name="Google Shape;534;p77" title="Screenshot 2025-11-17 at 4.10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92859"/>
            <a:ext cx="5641427" cy="28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Ablation Study</a:t>
            </a:r>
            <a:endParaRPr/>
          </a:p>
        </p:txBody>
      </p:sp>
      <p:pic>
        <p:nvPicPr>
          <p:cNvPr descr="A graph of different colored lines&#10;&#10;AI-generated content may be incorrect." id="540" name="Google Shape;540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725" y="1131599"/>
            <a:ext cx="5528700" cy="28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250" y="907425"/>
            <a:ext cx="2033875" cy="4087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78"/>
          <p:cNvCxnSpPr/>
          <p:nvPr/>
        </p:nvCxnSpPr>
        <p:spPr>
          <a:xfrm>
            <a:off x="7177525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3" name="Google Shape;543;p78"/>
          <p:cNvCxnSpPr/>
          <p:nvPr/>
        </p:nvCxnSpPr>
        <p:spPr>
          <a:xfrm>
            <a:off x="7309650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78"/>
          <p:cNvCxnSpPr/>
          <p:nvPr/>
        </p:nvCxnSpPr>
        <p:spPr>
          <a:xfrm>
            <a:off x="7441775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78"/>
          <p:cNvCxnSpPr/>
          <p:nvPr/>
        </p:nvCxnSpPr>
        <p:spPr>
          <a:xfrm>
            <a:off x="75942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78"/>
          <p:cNvCxnSpPr/>
          <p:nvPr/>
        </p:nvCxnSpPr>
        <p:spPr>
          <a:xfrm>
            <a:off x="77297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78"/>
          <p:cNvCxnSpPr/>
          <p:nvPr/>
        </p:nvCxnSpPr>
        <p:spPr>
          <a:xfrm>
            <a:off x="78652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78"/>
          <p:cNvCxnSpPr/>
          <p:nvPr/>
        </p:nvCxnSpPr>
        <p:spPr>
          <a:xfrm>
            <a:off x="801762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78"/>
          <p:cNvCxnSpPr/>
          <p:nvPr/>
        </p:nvCxnSpPr>
        <p:spPr>
          <a:xfrm>
            <a:off x="817005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0" name="Google Shape;550;p78"/>
          <p:cNvCxnSpPr/>
          <p:nvPr/>
        </p:nvCxnSpPr>
        <p:spPr>
          <a:xfrm>
            <a:off x="828862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1" name="Google Shape;551;p78"/>
          <p:cNvCxnSpPr/>
          <p:nvPr/>
        </p:nvCxnSpPr>
        <p:spPr>
          <a:xfrm>
            <a:off x="8441050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2" name="Google Shape;552;p78"/>
          <p:cNvCxnSpPr/>
          <p:nvPr/>
        </p:nvCxnSpPr>
        <p:spPr>
          <a:xfrm>
            <a:off x="859347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3" name="Google Shape;553;p78"/>
          <p:cNvCxnSpPr/>
          <p:nvPr/>
        </p:nvCxnSpPr>
        <p:spPr>
          <a:xfrm>
            <a:off x="7023425" y="2250900"/>
            <a:ext cx="1566000" cy="17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4" name="Google Shape;554;p78"/>
          <p:cNvCxnSpPr/>
          <p:nvPr/>
        </p:nvCxnSpPr>
        <p:spPr>
          <a:xfrm flipH="1" rot="10800000">
            <a:off x="7047150" y="2274600"/>
            <a:ext cx="1515300" cy="152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5" name="Google Shape;555;p78"/>
          <p:cNvSpPr txBox="1"/>
          <p:nvPr/>
        </p:nvSpPr>
        <p:spPr>
          <a:xfrm>
            <a:off x="6912450" y="464800"/>
            <a:ext cx="1784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80000"/>
                </a:solidFill>
              </a:rPr>
              <a:t>STE makes each of these 1 no matter what c is</a:t>
            </a:r>
            <a:endParaRPr sz="1000">
              <a:solidFill>
                <a:srgbClr val="980000"/>
              </a:solidFill>
            </a:endParaRPr>
          </a:p>
        </p:txBody>
      </p:sp>
      <p:cxnSp>
        <p:nvCxnSpPr>
          <p:cNvPr id="556" name="Google Shape;556;p78"/>
          <p:cNvCxnSpPr/>
          <p:nvPr/>
        </p:nvCxnSpPr>
        <p:spPr>
          <a:xfrm flipH="1" rot="10800000">
            <a:off x="6970400" y="1137875"/>
            <a:ext cx="1792500" cy="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Ablation Study</a:t>
            </a:r>
            <a:endParaRPr/>
          </a:p>
        </p:txBody>
      </p:sp>
      <p:pic>
        <p:nvPicPr>
          <p:cNvPr descr="A graph of different colored lines&#10;&#10;AI-generated content may be incorrect." id="562" name="Google Shape;562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725" y="1131599"/>
            <a:ext cx="5528700" cy="28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250" y="907425"/>
            <a:ext cx="2033875" cy="4087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79"/>
          <p:cNvCxnSpPr/>
          <p:nvPr/>
        </p:nvCxnSpPr>
        <p:spPr>
          <a:xfrm>
            <a:off x="7177525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79"/>
          <p:cNvCxnSpPr/>
          <p:nvPr/>
        </p:nvCxnSpPr>
        <p:spPr>
          <a:xfrm>
            <a:off x="7309650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79"/>
          <p:cNvCxnSpPr/>
          <p:nvPr/>
        </p:nvCxnSpPr>
        <p:spPr>
          <a:xfrm>
            <a:off x="7441775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79"/>
          <p:cNvCxnSpPr/>
          <p:nvPr/>
        </p:nvCxnSpPr>
        <p:spPr>
          <a:xfrm>
            <a:off x="75942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79"/>
          <p:cNvCxnSpPr/>
          <p:nvPr/>
        </p:nvCxnSpPr>
        <p:spPr>
          <a:xfrm>
            <a:off x="77297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79"/>
          <p:cNvCxnSpPr/>
          <p:nvPr/>
        </p:nvCxnSpPr>
        <p:spPr>
          <a:xfrm>
            <a:off x="786520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79"/>
          <p:cNvCxnSpPr/>
          <p:nvPr/>
        </p:nvCxnSpPr>
        <p:spPr>
          <a:xfrm>
            <a:off x="801762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79"/>
          <p:cNvCxnSpPr/>
          <p:nvPr/>
        </p:nvCxnSpPr>
        <p:spPr>
          <a:xfrm>
            <a:off x="8170050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79"/>
          <p:cNvCxnSpPr/>
          <p:nvPr/>
        </p:nvCxnSpPr>
        <p:spPr>
          <a:xfrm>
            <a:off x="828862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79"/>
          <p:cNvCxnSpPr/>
          <p:nvPr/>
        </p:nvCxnSpPr>
        <p:spPr>
          <a:xfrm>
            <a:off x="8441050" y="4259225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4" name="Google Shape;574;p79"/>
          <p:cNvCxnSpPr/>
          <p:nvPr/>
        </p:nvCxnSpPr>
        <p:spPr>
          <a:xfrm>
            <a:off x="8593475" y="4243550"/>
            <a:ext cx="47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79"/>
          <p:cNvCxnSpPr/>
          <p:nvPr/>
        </p:nvCxnSpPr>
        <p:spPr>
          <a:xfrm>
            <a:off x="7023425" y="2250900"/>
            <a:ext cx="1566000" cy="17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79"/>
          <p:cNvCxnSpPr/>
          <p:nvPr/>
        </p:nvCxnSpPr>
        <p:spPr>
          <a:xfrm flipH="1" rot="10800000">
            <a:off x="7047150" y="2274600"/>
            <a:ext cx="1515300" cy="152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7" name="Google Shape;577;p79"/>
          <p:cNvSpPr txBox="1"/>
          <p:nvPr/>
        </p:nvSpPr>
        <p:spPr>
          <a:xfrm>
            <a:off x="6912450" y="464800"/>
            <a:ext cx="1784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80000"/>
                </a:solidFill>
              </a:rPr>
              <a:t>STE makes each of these 1 no matter what c is</a:t>
            </a:r>
            <a:endParaRPr sz="1000">
              <a:solidFill>
                <a:srgbClr val="980000"/>
              </a:solidFill>
            </a:endParaRPr>
          </a:p>
        </p:txBody>
      </p:sp>
      <p:cxnSp>
        <p:nvCxnSpPr>
          <p:cNvPr id="578" name="Google Shape;578;p79"/>
          <p:cNvCxnSpPr/>
          <p:nvPr/>
        </p:nvCxnSpPr>
        <p:spPr>
          <a:xfrm flipH="1" rot="10800000">
            <a:off x="6970400" y="1137875"/>
            <a:ext cx="1792500" cy="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9" name="Google Shape;579;p79" title="Screenshot 2025-11-17 at 11.23.4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625" y="4107175"/>
            <a:ext cx="5386598" cy="994200"/>
          </a:xfrm>
          <a:prstGeom prst="rect">
            <a:avLst/>
          </a:prstGeom>
          <a:noFill/>
          <a:ln>
            <a:noFill/>
          </a:ln>
          <a:effectLst>
            <a:outerShdw blurRad="442913" rotWithShape="0" algn="bl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Ablation Study – Encoder-Decoder Arch</a:t>
            </a:r>
            <a:endParaRPr/>
          </a:p>
        </p:txBody>
      </p:sp>
      <p:pic>
        <p:nvPicPr>
          <p:cNvPr descr="A graph of different colored lines&#10;&#10;AI-generated content may be incorrect." id="585" name="Google Shape;585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055" y="1369219"/>
            <a:ext cx="7049888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Ablation Study – Encoder-Decoder Arch</a:t>
            </a:r>
            <a:endParaRPr/>
          </a:p>
        </p:txBody>
      </p:sp>
      <p:pic>
        <p:nvPicPr>
          <p:cNvPr descr="A graph of training bytes&#10;&#10;AI-generated content may be incorrect." id="592" name="Google Shape;592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1" y="1223419"/>
            <a:ext cx="3467100" cy="3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1"/>
          <p:cNvSpPr txBox="1"/>
          <p:nvPr/>
        </p:nvSpPr>
        <p:spPr>
          <a:xfrm>
            <a:off x="330775" y="1730625"/>
            <a:ext cx="4072200" cy="25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From </a:t>
            </a:r>
            <a:r>
              <a:rPr lang="en" sz="2100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.19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Q: Is Mamba better because of the fine-grained byte inputs? (Fact: Mamba &gt; Trans on bytes)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-&gt; use BPE as stage-1 and test stage-2 arch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Ablation Study – Main Net Arch</a:t>
            </a:r>
            <a:endParaRPr/>
          </a:p>
        </p:txBody>
      </p:sp>
      <p:pic>
        <p:nvPicPr>
          <p:cNvPr id="600" name="Google Shape;600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775" y="1446969"/>
            <a:ext cx="3128100" cy="3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2"/>
          <p:cNvSpPr txBox="1"/>
          <p:nvPr/>
        </p:nvSpPr>
        <p:spPr>
          <a:xfrm>
            <a:off x="5063800" y="1778650"/>
            <a:ext cx="3411600" cy="24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Hybrid</a:t>
            </a:r>
            <a:r>
              <a:rPr lang="en" sz="2100">
                <a:solidFill>
                  <a:schemeClr val="dk1"/>
                </a:solidFill>
              </a:rPr>
              <a:t>: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20 Mamba-2 and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7 Transformer layers interleaved in a 3:1 ratio.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Compare to MoE (Sparse Network)</a:t>
            </a:r>
            <a:endParaRPr/>
          </a:p>
        </p:txBody>
      </p:sp>
      <p:pic>
        <p:nvPicPr>
          <p:cNvPr descr="A graph of a graph with a number of different colored lines&#10;&#10;AI-generated content may be incorrect." id="608" name="Google Shape;608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0633" y="1544194"/>
            <a:ext cx="3337800" cy="3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3"/>
          <p:cNvSpPr txBox="1"/>
          <p:nvPr/>
        </p:nvSpPr>
        <p:spPr>
          <a:xfrm>
            <a:off x="427650" y="1648900"/>
            <a:ext cx="45195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Same FLOPs but more params?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-&gt; </a:t>
            </a:r>
            <a:r>
              <a:rPr b="1" lang="en" sz="2100">
                <a:solidFill>
                  <a:schemeClr val="dk1"/>
                </a:solidFill>
              </a:rPr>
              <a:t>UNFAIR!!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H-Net is by-design sparse.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-&gt; Compare it with MoE isotropic models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BLT Questions (again)</a:t>
            </a:r>
            <a:endParaRPr/>
          </a:p>
        </p:txBody>
      </p:sp>
      <p:sp>
        <p:nvSpPr>
          <p:cNvPr id="615" name="Google Shape;615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Does this actually prove that tokenization is the root of all evil? Are we barking up the wrong tree in trying to keep text as the input? 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Could these insights of dynamic allocation be brought to other long context tasks or other modalities?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Will these models suffer the same or worse fate as transformers in the long context regime?</a:t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Will these models scale to the 10s of billions?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</a:t>
            </a:r>
            <a:endParaRPr/>
          </a:p>
        </p:txBody>
      </p:sp>
      <p:sp>
        <p:nvSpPr>
          <p:cNvPr id="168" name="Google Shape;168;p31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350" y="88525"/>
            <a:ext cx="1236775" cy="12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6078748">
            <a:off x="7870929" y="666261"/>
            <a:ext cx="886443" cy="6233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/>
          <p:nvPr/>
        </p:nvSpPr>
        <p:spPr>
          <a:xfrm>
            <a:off x="7053663" y="198238"/>
            <a:ext cx="867900" cy="9942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On the Tokenization Spectrum Should We Sit? </a:t>
            </a:r>
            <a:endParaRPr/>
          </a:p>
        </p:txBody>
      </p:sp>
      <p:pic>
        <p:nvPicPr>
          <p:cNvPr id="621" name="Google Shape;621;p85" title="Screenshot 2025-11-17 at 8.48.08 PM.png"/>
          <p:cNvPicPr preferRelativeResize="0"/>
          <p:nvPr/>
        </p:nvPicPr>
        <p:blipFill rotWithShape="1">
          <a:blip r:embed="rId3">
            <a:alphaModFix/>
          </a:blip>
          <a:srcRect b="0" l="52584" r="0" t="0"/>
          <a:stretch/>
        </p:blipFill>
        <p:spPr>
          <a:xfrm>
            <a:off x="4403974" y="572700"/>
            <a:ext cx="4740024" cy="45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5"/>
          <p:cNvPicPr preferRelativeResize="0"/>
          <p:nvPr/>
        </p:nvPicPr>
        <p:blipFill rotWithShape="1">
          <a:blip r:embed="rId4">
            <a:alphaModFix/>
          </a:blip>
          <a:srcRect b="22873" l="0" r="0" t="11020"/>
          <a:stretch/>
        </p:blipFill>
        <p:spPr>
          <a:xfrm>
            <a:off x="0" y="1915851"/>
            <a:ext cx="4572001" cy="1995398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5"/>
          <p:cNvSpPr txBox="1"/>
          <p:nvPr/>
        </p:nvSpPr>
        <p:spPr>
          <a:xfrm>
            <a:off x="1160550" y="3911250"/>
            <a:ext cx="2250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Character LMs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624" name="Google Shape;624;p85"/>
          <p:cNvSpPr txBox="1"/>
          <p:nvPr/>
        </p:nvSpPr>
        <p:spPr>
          <a:xfrm>
            <a:off x="5648538" y="4698708"/>
            <a:ext cx="2250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Concept LMs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much should we spend to create LM inputs?</a:t>
            </a:r>
            <a:endParaRPr/>
          </a:p>
        </p:txBody>
      </p:sp>
      <p:sp>
        <p:nvSpPr>
          <p:cNvPr id="630" name="Google Shape;630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86" title="Screenshot 2025-11-17 at 9.05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652" y="2761975"/>
            <a:ext cx="4348525" cy="23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6" title="Screenshot 2025-11-17 at 9.06.42 PM.png"/>
          <p:cNvPicPr preferRelativeResize="0"/>
          <p:nvPr/>
        </p:nvPicPr>
        <p:blipFill rotWithShape="1">
          <a:blip r:embed="rId4">
            <a:alphaModFix/>
          </a:blip>
          <a:srcRect b="23283" l="0" r="0" t="0"/>
          <a:stretch/>
        </p:blipFill>
        <p:spPr>
          <a:xfrm>
            <a:off x="4967650" y="572700"/>
            <a:ext cx="4042024" cy="22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6" title="Screenshot 2025-11-17 at 9.07.5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70188"/>
            <a:ext cx="4909051" cy="378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Tokenization: Characters</a:t>
            </a:r>
            <a:endParaRPr/>
          </a:p>
        </p:txBody>
      </p:sp>
      <p:sp>
        <p:nvSpPr>
          <p:cNvPr id="177" name="Google Shape;177;p32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0" y="264525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D, a, e, n, e, r, y, s, ‘’, T, a, r, g, a, r, y, e, n… (I got tired)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Tokenization: BPE</a:t>
            </a:r>
            <a:endParaRPr/>
          </a:p>
        </p:txBody>
      </p:sp>
      <p:sp>
        <p:nvSpPr>
          <p:cNvPr id="184" name="Google Shape;184;p33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0" y="1887925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D, a, e, n, e, r, y, s, ‘’, T, a, r, g, a, r, y, e, n… (Character level)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86" name="Google Shape;186;p33" title="patching_types.png"/>
          <p:cNvPicPr preferRelativeResize="0"/>
          <p:nvPr/>
        </p:nvPicPr>
        <p:blipFill rotWithShape="1">
          <a:blip r:embed="rId3">
            <a:alphaModFix/>
          </a:blip>
          <a:srcRect b="67197" l="12608" r="42425" t="17445"/>
          <a:stretch/>
        </p:blipFill>
        <p:spPr>
          <a:xfrm>
            <a:off x="-13100" y="2875475"/>
            <a:ext cx="9170227" cy="55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 title="patching_types.png"/>
          <p:cNvPicPr preferRelativeResize="0"/>
          <p:nvPr/>
        </p:nvPicPr>
        <p:blipFill rotWithShape="1">
          <a:blip r:embed="rId3">
            <a:alphaModFix/>
          </a:blip>
          <a:srcRect b="66276" l="57772" r="0" t="18365"/>
          <a:stretch/>
        </p:blipFill>
        <p:spPr>
          <a:xfrm>
            <a:off x="0" y="3563625"/>
            <a:ext cx="9144000" cy="5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/>
          <p:nvPr/>
        </p:nvSpPr>
        <p:spPr>
          <a:xfrm>
            <a:off x="7013100" y="2361450"/>
            <a:ext cx="2130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Subword merge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Tokenization: Strides (4) </a:t>
            </a:r>
            <a:endParaRPr/>
          </a:p>
        </p:txBody>
      </p:sp>
      <p:sp>
        <p:nvSpPr>
          <p:cNvPr id="194" name="Google Shape;194;p34"/>
          <p:cNvSpPr txBox="1"/>
          <p:nvPr/>
        </p:nvSpPr>
        <p:spPr>
          <a:xfrm>
            <a:off x="0" y="1325300"/>
            <a:ext cx="91440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Daenerys Targaryen is in Game of Thrones, a fantasy epic by George R.R. Martin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95" name="Google Shape;195;p34" title="patching_types.png"/>
          <p:cNvPicPr preferRelativeResize="0"/>
          <p:nvPr/>
        </p:nvPicPr>
        <p:blipFill rotWithShape="1">
          <a:blip r:embed="rId3">
            <a:alphaModFix/>
          </a:blip>
          <a:srcRect b="80665" l="12595" r="43117" t="0"/>
          <a:stretch/>
        </p:blipFill>
        <p:spPr>
          <a:xfrm>
            <a:off x="0" y="2096100"/>
            <a:ext cx="9144000" cy="6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 title="patching_types.png"/>
          <p:cNvPicPr preferRelativeResize="0"/>
          <p:nvPr/>
        </p:nvPicPr>
        <p:blipFill rotWithShape="1">
          <a:blip r:embed="rId3">
            <a:alphaModFix/>
          </a:blip>
          <a:srcRect b="82736" l="56559" r="0" t="0"/>
          <a:stretch/>
        </p:blipFill>
        <p:spPr>
          <a:xfrm>
            <a:off x="73625" y="2703225"/>
            <a:ext cx="9144000" cy="6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