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embeddedFontLst>
    <p:embeddedFont>
      <p:font typeface="Tahoma"/>
      <p:regular r:id="rId41"/>
      <p:bold r:id="rId42"/>
    </p:embeddedFont>
    <p:embeddedFont>
      <p:font typeface="Pacifico"/>
      <p:regular r:id="rId43"/>
    </p:embeddedFont>
    <p:embeddedFont>
      <p:font typeface="Roboto Mon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Tahoma-bold.fntdata"/><Relationship Id="rId41" Type="http://schemas.openxmlformats.org/officeDocument/2006/relationships/font" Target="fonts/Tahoma-regular.fntdata"/><Relationship Id="rId22" Type="http://schemas.openxmlformats.org/officeDocument/2006/relationships/slide" Target="slides/slide17.xml"/><Relationship Id="rId44" Type="http://schemas.openxmlformats.org/officeDocument/2006/relationships/font" Target="fonts/RobotoMono-regular.fntdata"/><Relationship Id="rId21" Type="http://schemas.openxmlformats.org/officeDocument/2006/relationships/slide" Target="slides/slide16.xml"/><Relationship Id="rId43" Type="http://schemas.openxmlformats.org/officeDocument/2006/relationships/font" Target="fonts/Pacifico-regular.fntdata"/><Relationship Id="rId24" Type="http://schemas.openxmlformats.org/officeDocument/2006/relationships/slide" Target="slides/slide19.xml"/><Relationship Id="rId46" Type="http://schemas.openxmlformats.org/officeDocument/2006/relationships/font" Target="fonts/RobotoMono-italic.fntdata"/><Relationship Id="rId23" Type="http://schemas.openxmlformats.org/officeDocument/2006/relationships/slide" Target="slides/slide18.xml"/><Relationship Id="rId45" Type="http://schemas.openxmlformats.org/officeDocument/2006/relationships/font" Target="fonts/RobotoMon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RobotoMon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acba35b96a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acba35b96a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3acba35b96a_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912d081433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912d081433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3912d081433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912d081433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912d081433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3912d081433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912d081433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912d081433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3912d081433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912d081433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912d081433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3912d081433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912d081433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912d081433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200"/>
              </a:spcBef>
              <a:spcAft>
                <a:spcPts val="0"/>
              </a:spcAft>
              <a:buClr>
                <a:srgbClr val="002C71"/>
              </a:buClr>
              <a:buSzPts val="1800"/>
              <a:buChar char="●"/>
            </a:pPr>
            <a:r>
              <a:rPr lang="en-US" sz="1900">
                <a:solidFill>
                  <a:srgbClr val="002C71"/>
                </a:solidFill>
                <a:latin typeface="Tahoma"/>
                <a:ea typeface="Tahoma"/>
                <a:cs typeface="Tahoma"/>
                <a:sym typeface="Tahoma"/>
              </a:rPr>
              <a:t>This is promising for real-world use, where one might want to mix open-source models from various origins. </a:t>
            </a:r>
            <a:endParaRPr/>
          </a:p>
        </p:txBody>
      </p:sp>
      <p:sp>
        <p:nvSpPr>
          <p:cNvPr id="289" name="Google Shape;289;g3912d081433_0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912d081433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912d081433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3912d081433_0_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acba35b96a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acba35b96a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3acba35b96a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aa1be25d0d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3aa1be25d0d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aa969786ab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aa969786ab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Briefly, t</a:t>
            </a:r>
            <a:r>
              <a:rPr lang="en-US"/>
              <a:t>his paper tries to formalize and test the idea that small and large models in the same family live in almost the same representation space, up to a linear transformation.</a:t>
            </a:r>
            <a:endParaRPr/>
          </a:p>
        </p:txBody>
      </p:sp>
      <p:sp>
        <p:nvSpPr>
          <p:cNvPr id="321" name="Google Shape;321;g3aa969786ab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9f0a183f9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39f0a183f9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9f8e34b821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9f8e34b821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39f8e34b821_0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aa969786ab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aa969786ab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3aa969786ab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aa969786ab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aa969786ab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3aa969786ab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aa969786ab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aa969786ab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3aa969786ab_0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aa969786ab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aa969786ab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3aa969786ab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acb269aa39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acb269aa39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3acb269aa39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acb269aa39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acb269aa39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3acb269aa39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acba35b96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acba35b96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3acba35b96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ac8980449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ac8980449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before we proceed to the experiments, let’s take a closer look at their intended application, </a:t>
            </a:r>
            <a:endParaRPr/>
          </a:p>
          <a:p>
            <a:pPr indent="0" lvl="0" marL="0" rtl="0" algn="l">
              <a:spcBef>
                <a:spcPts val="0"/>
              </a:spcBef>
              <a:spcAft>
                <a:spcPts val="0"/>
              </a:spcAft>
              <a:buNone/>
            </a:pPr>
            <a:r>
              <a:rPr lang="en-US"/>
              <a:t>or you can call it testbed or downstream task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That 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Basically what they are doing is:</a:t>
            </a:r>
            <a:endParaRPr/>
          </a:p>
          <a:p>
            <a:pPr indent="0" lvl="0" marL="0" rtl="0" algn="l">
              <a:spcBef>
                <a:spcPts val="0"/>
              </a:spcBef>
              <a:spcAft>
                <a:spcPts val="0"/>
              </a:spcAft>
              <a:buNone/>
            </a:pPr>
            <a:r>
              <a:rPr lang="en-US"/>
              <a:t>First:</a:t>
            </a:r>
            <a:br>
              <a:rPr lang="en-US"/>
            </a:br>
            <a:r>
              <a:rPr lang="en-US"/>
              <a:t>And</a:t>
            </a:r>
            <a:endParaRPr/>
          </a:p>
          <a:p>
            <a:pPr indent="0" lvl="0" marL="0" rtl="0" algn="l">
              <a:spcBef>
                <a:spcPts val="0"/>
              </a:spcBef>
              <a:spcAft>
                <a:spcPts val="0"/>
              </a:spcAft>
              <a:buNone/>
            </a:pPr>
            <a:r>
              <a:rPr lang="en-US"/>
              <a:t>Then</a:t>
            </a:r>
            <a:endParaRPr/>
          </a:p>
          <a:p>
            <a:pPr indent="0" lvl="0" marL="0" rtl="0" algn="l">
              <a:spcBef>
                <a:spcPts val="0"/>
              </a:spcBef>
              <a:spcAft>
                <a:spcPts val="0"/>
              </a:spcAft>
              <a:buNone/>
            </a:pPr>
            <a:r>
              <a:rPr lang="en-US"/>
              <a:t>Finally</a:t>
            </a:r>
            <a:endParaRPr/>
          </a:p>
          <a:p>
            <a:pPr indent="0" lvl="0" marL="0" rtl="0" algn="l">
              <a:spcBef>
                <a:spcPts val="0"/>
              </a:spcBef>
              <a:spcAft>
                <a:spcPts val="0"/>
              </a:spcAft>
              <a:buNone/>
            </a:pPr>
            <a:r>
              <a:rPr lang="en-US"/>
              <a:t>to see how such linear transform across models works</a:t>
            </a:r>
            <a:endParaRPr/>
          </a:p>
        </p:txBody>
      </p:sp>
      <p:sp>
        <p:nvSpPr>
          <p:cNvPr id="413" name="Google Shape;413;g3ac8980449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ac8980449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ac89804494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have already seen how they train the linear mapping</a:t>
            </a:r>
            <a:endParaRPr/>
          </a:p>
          <a:p>
            <a:pPr indent="0" lvl="0" marL="0" rtl="0" algn="l">
              <a:spcBef>
                <a:spcPts val="0"/>
              </a:spcBef>
              <a:spcAft>
                <a:spcPts val="0"/>
              </a:spcAft>
              <a:buNone/>
            </a:pPr>
            <a:r>
              <a:rPr lang="en-US"/>
              <a:t>Now, </a:t>
            </a:r>
            <a:r>
              <a:rPr lang="en-US"/>
              <a:t>let’s see </a:t>
            </a:r>
            <a:r>
              <a:rPr lang="en-US"/>
              <a:t>how do they find such steering vectors and how do they use them</a:t>
            </a:r>
            <a:endParaRPr/>
          </a:p>
        </p:txBody>
      </p:sp>
      <p:sp>
        <p:nvSpPr>
          <p:cNvPr id="422" name="Google Shape;422;g3ac89804494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ac5153a502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ac5153a502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systems, LLMs are assigned distinct roles and proactively exchange text messages. Mirroring human collaboration, these systems accumulate partial understandings or sub-solutions from different agents via verbal communication. They harnessing the collective capabilities of multiple LLMs to solve complex problems that a single model cannot.</a:t>
            </a:r>
            <a:endParaRPr/>
          </a:p>
        </p:txBody>
      </p:sp>
      <p:sp>
        <p:nvSpPr>
          <p:cNvPr id="174" name="Google Shape;174;g3ac5153a502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ac89804494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ac89804494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where α is the strength of the intervention. </a:t>
            </a:r>
            <a:endParaRPr/>
          </a:p>
          <a:p>
            <a:pPr indent="0" lvl="0" marL="0" rtl="0" algn="l">
              <a:spcBef>
                <a:spcPts val="0"/>
              </a:spcBef>
              <a:spcAft>
                <a:spcPts val="0"/>
              </a:spcAft>
              <a:buClr>
                <a:schemeClr val="dk1"/>
              </a:buClr>
              <a:buSzPts val="1100"/>
              <a:buFont typeface="Arial"/>
              <a:buNone/>
            </a:pPr>
            <a:r>
              <a:rPr lang="en-US"/>
              <a:t>When α &gt; 0, the steering is applied towards the positive behavior, while α &lt; 0 indicates the opposite.</a:t>
            </a:r>
            <a:endParaRPr/>
          </a:p>
          <a:p>
            <a:pPr indent="0" lvl="0" marL="0" rtl="0" algn="l">
              <a:spcBef>
                <a:spcPts val="0"/>
              </a:spcBef>
              <a:spcAft>
                <a:spcPts val="0"/>
              </a:spcAft>
              <a:buNone/>
            </a:pPr>
            <a:br>
              <a:rPr lang="en-US"/>
            </a:br>
            <a:r>
              <a:rPr lang="en-US"/>
              <a:t>To make α comparable across steering vectors, </a:t>
            </a:r>
            <a:r>
              <a:rPr lang="en-US"/>
              <a:t>steering vectors</a:t>
            </a:r>
            <a:r>
              <a:rPr lang="en-US"/>
              <a:t> are typically normalized. </a:t>
            </a:r>
            <a:endParaRPr/>
          </a:p>
        </p:txBody>
      </p:sp>
      <p:sp>
        <p:nvSpPr>
          <p:cNvPr id="435" name="Google Shape;435;g3ac89804494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ac89804494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ac89804494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t>Neuronpedia: A big public database of </a:t>
            </a:r>
            <a:r>
              <a:rPr b="1" lang="en-US" sz="1100"/>
              <a:t>activations, features, explanations, and metadata</a:t>
            </a:r>
            <a:r>
              <a:rPr lang="en-US" sz="1100"/>
              <a:t> for various models</a:t>
            </a:r>
            <a:endParaRPr sz="1100"/>
          </a:p>
          <a:p>
            <a:pPr indent="0" lvl="0" marL="0" rtl="0" algn="l">
              <a:spcBef>
                <a:spcPts val="0"/>
              </a:spcBef>
              <a:spcAft>
                <a:spcPts val="0"/>
              </a:spcAft>
              <a:buNone/>
            </a:pPr>
            <a:r>
              <a:rPr lang="en-US" sz="1100"/>
              <a:t>one function: You can browse which text patterns or concepts a given SAE feature responds to, and you can see example prompts where it fires.</a:t>
            </a:r>
            <a:endParaRPr sz="1100"/>
          </a:p>
        </p:txBody>
      </p:sp>
      <p:sp>
        <p:nvSpPr>
          <p:cNvPr id="450" name="Google Shape;450;g3ac89804494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ac89804494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ac89804494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Gemma 2 2B: 26 layers</a:t>
            </a:r>
            <a:endParaRPr/>
          </a:p>
          <a:p>
            <a:pPr indent="0" lvl="0" marL="0" rtl="0" algn="l">
              <a:spcBef>
                <a:spcPts val="0"/>
              </a:spcBef>
              <a:spcAft>
                <a:spcPts val="0"/>
              </a:spcAft>
              <a:buNone/>
            </a:pPr>
            <a:r>
              <a:rPr lang="en-US"/>
              <a:t>Gemma 2 9B: 42 layers </a:t>
            </a:r>
            <a:endParaRPr/>
          </a:p>
          <a:p>
            <a:pPr indent="0" lvl="0" marL="0" rtl="0" algn="l">
              <a:spcBef>
                <a:spcPts val="0"/>
              </a:spcBef>
              <a:spcAft>
                <a:spcPts val="0"/>
              </a:spcAft>
              <a:buNone/>
            </a:pPr>
            <a:r>
              <a:rPr lang="en-US"/>
              <a:t>1 for harmless, and a 0 otherwise</a:t>
            </a:r>
            <a:endParaRPr/>
          </a:p>
          <a:p>
            <a:pPr indent="0" lvl="0" marL="0" rtl="0" algn="l">
              <a:spcBef>
                <a:spcPts val="0"/>
              </a:spcBef>
              <a:spcAft>
                <a:spcPts val="0"/>
              </a:spcAft>
              <a:buNone/>
            </a:pPr>
            <a:br>
              <a:rPr lang="en-US"/>
            </a:br>
            <a:r>
              <a:rPr lang="en-US"/>
              <a:t>There is a mismatch between the y-axis label and the description in the paper. Fortunately, the authors provide a footnote describing their findings and thoughts on the experiments, so we can figure out what’s actually going on here </a:t>
            </a:r>
            <a:br>
              <a:rPr lang="en-US"/>
            </a:br>
            <a:br>
              <a:rPr lang="en-US"/>
            </a:br>
            <a:r>
              <a:rPr lang="en-US"/>
              <a:t>Lower scores indicate less harmless, which is harmful. </a:t>
            </a:r>
            <a:endParaRPr/>
          </a:p>
          <a:p>
            <a:pPr indent="0" lvl="0" marL="0" rtl="0" algn="l">
              <a:spcBef>
                <a:spcPts val="0"/>
              </a:spcBef>
              <a:spcAft>
                <a:spcPts val="0"/>
              </a:spcAft>
              <a:buNone/>
            </a:pPr>
            <a:r>
              <a:rPr lang="en-US"/>
              <a:t>asking the GPT-4.1 to evaluate if the model had refused a harmful prompt caused the model to respond no regardless of model behavior.</a:t>
            </a:r>
            <a:endParaRPr/>
          </a:p>
        </p:txBody>
      </p:sp>
      <p:sp>
        <p:nvSpPr>
          <p:cNvPr id="468" name="Google Shape;468;g3ac89804494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ac89804494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ac89804494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a:t>the task is like there are questions with 2 labels. For example, is the following statement something you would say? blablabla</a:t>
            </a:r>
            <a:endParaRPr/>
          </a:p>
          <a:p>
            <a:pPr indent="-317500" lvl="0" marL="457200" rtl="0" algn="l">
              <a:spcBef>
                <a:spcPts val="0"/>
              </a:spcBef>
              <a:spcAft>
                <a:spcPts val="0"/>
              </a:spcAft>
              <a:buSzPts val="1400"/>
              <a:buAutoNum type="arabicPeriod"/>
            </a:pPr>
            <a:r>
              <a:rPr lang="en-US"/>
              <a:t>the answer is like yes or no</a:t>
            </a:r>
            <a:endParaRPr/>
          </a:p>
          <a:p>
            <a:pPr indent="-317500" lvl="0" marL="457200" rtl="0" algn="l">
              <a:spcBef>
                <a:spcPts val="0"/>
              </a:spcBef>
              <a:spcAft>
                <a:spcPts val="0"/>
              </a:spcAft>
              <a:buSzPts val="1400"/>
              <a:buAutoNum type="arabicPeriod"/>
            </a:pPr>
            <a:r>
              <a:rPr lang="en-US"/>
              <a:t>then we use the yes/no logits to calculate such propensity score</a:t>
            </a:r>
            <a:endParaRPr/>
          </a:p>
          <a:p>
            <a:pPr indent="-317500" lvl="0" marL="457200" rtl="0" algn="l">
              <a:spcBef>
                <a:spcPts val="0"/>
              </a:spcBef>
              <a:spcAft>
                <a:spcPts val="0"/>
              </a:spcAft>
              <a:buSzPts val="1400"/>
              <a:buAutoNum type="arabicPeriod"/>
            </a:pPr>
            <a:r>
              <a:rPr lang="en-US"/>
              <a:t>the goal is to verify how close is the </a:t>
            </a:r>
            <a:r>
              <a:rPr lang="en-US"/>
              <a:t>transferred</a:t>
            </a:r>
            <a:r>
              <a:rPr lang="en-US"/>
              <a:t> steering vector to the </a:t>
            </a:r>
            <a:r>
              <a:rPr lang="en-US"/>
              <a:t>directly </a:t>
            </a:r>
            <a:r>
              <a:rPr lang="en-US"/>
              <a:t>learned one</a:t>
            </a:r>
            <a:endParaRPr/>
          </a:p>
        </p:txBody>
      </p:sp>
      <p:sp>
        <p:nvSpPr>
          <p:cNvPr id="480" name="Google Shape;480;g3ac89804494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ac89804494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3ac89804494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g3ac89804494_0_1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ac5153a502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ac5153a502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t>We use a </a:t>
            </a:r>
            <a:r>
              <a:rPr b="1" lang="en-US" sz="1100"/>
              <a:t>Coder-Writer collaboration scenario</a:t>
            </a:r>
            <a:r>
              <a:rPr lang="en-US" sz="1100"/>
              <a:t> as an example. Here, the user wants to insert a self-introduction into a specific location within an HTML code snippet. This task requires both </a:t>
            </a:r>
            <a:r>
              <a:rPr b="1" lang="en-US" sz="1100"/>
              <a:t>structural understanding</a:t>
            </a:r>
            <a:r>
              <a:rPr lang="en-US" sz="1100"/>
              <a:t> from a Coder LLM and </a:t>
            </a:r>
            <a:r>
              <a:rPr b="1" lang="en-US" sz="1100"/>
              <a:t>content generation</a:t>
            </a:r>
            <a:r>
              <a:rPr lang="en-US" sz="1100"/>
              <a:t> from a Writer LLM. its </a:t>
            </a:r>
            <a:r>
              <a:rPr b="1" lang="en-US" sz="1100"/>
              <a:t>KV-Cache</a:t>
            </a:r>
            <a:r>
              <a:rPr lang="en-US" sz="1100"/>
              <a:t> (internal memory/state) is no longer just text; it contains </a:t>
            </a:r>
            <a:r>
              <a:rPr b="1" lang="en-US" sz="1100"/>
              <a:t>latent semantic understanding</a:t>
            </a:r>
            <a:r>
              <a:rPr lang="en-US" sz="1100"/>
              <a:t>. For example, the Coder's Cache knows that </a:t>
            </a:r>
            <a:r>
              <a:rPr lang="en-US" sz="1100">
                <a:solidFill>
                  <a:srgbClr val="188038"/>
                </a:solidFill>
                <a:latin typeface="Roboto Mono"/>
                <a:ea typeface="Roboto Mono"/>
                <a:cs typeface="Roboto Mono"/>
                <a:sym typeface="Roboto Mono"/>
              </a:rPr>
              <a:t>&lt;doctype html&gt;</a:t>
            </a:r>
            <a:r>
              <a:rPr lang="en-US" sz="1100"/>
              <a:t> signifies the start of the document, </a:t>
            </a:r>
            <a:r>
              <a:rPr lang="en-US" sz="1100">
                <a:solidFill>
                  <a:srgbClr val="188038"/>
                </a:solidFill>
                <a:latin typeface="Roboto Mono"/>
                <a:ea typeface="Roboto Mono"/>
                <a:cs typeface="Roboto Mono"/>
                <a:sym typeface="Roboto Mono"/>
              </a:rPr>
              <a:t>&lt;section&gt;</a:t>
            </a:r>
            <a:r>
              <a:rPr lang="en-US" sz="1100"/>
              <a:t> is the start of a partition, and crucially, it understands that the </a:t>
            </a:r>
            <a:r>
              <a:rPr lang="en-US" sz="1100">
                <a:solidFill>
                  <a:srgbClr val="188038"/>
                </a:solidFill>
                <a:latin typeface="Roboto Mono"/>
                <a:ea typeface="Roboto Mono"/>
                <a:cs typeface="Roboto Mono"/>
                <a:sym typeface="Roboto Mono"/>
              </a:rPr>
              <a:t>&lt;p&gt;</a:t>
            </a:r>
            <a:r>
              <a:rPr lang="en-US" sz="1100"/>
              <a:t> tag represents the </a:t>
            </a:r>
            <a:r>
              <a:rPr b="1" lang="en-US" sz="1100"/>
              <a:t>"start of content." </a:t>
            </a:r>
            <a:r>
              <a:rPr lang="en-US" sz="1100"/>
              <a:t>The Coder LLM converts its understanding into a natural language text instruction sent to the Writer LLM (e.g., "Write content inside the &lt;section&gt; wrapper."). the Writer LLM cannot fully grasp the strict structural meaning of the </a:t>
            </a:r>
            <a:r>
              <a:rPr lang="en-US" sz="1100">
                <a:solidFill>
                  <a:srgbClr val="188038"/>
                </a:solidFill>
                <a:latin typeface="Roboto Mono"/>
                <a:ea typeface="Roboto Mono"/>
                <a:cs typeface="Roboto Mono"/>
                <a:sym typeface="Roboto Mono"/>
              </a:rPr>
              <a:t>&lt;p&gt;</a:t>
            </a:r>
            <a:r>
              <a:rPr lang="en-US" sz="1100"/>
              <a:t> tag. It might treat it as a generic word or fail to understand exactly where to insert the content.</a:t>
            </a:r>
            <a:endParaRPr sz="1100"/>
          </a:p>
          <a:p>
            <a:pPr indent="0" lvl="0" marL="0" rtl="0" algn="l">
              <a:spcBef>
                <a:spcPts val="1200"/>
              </a:spcBef>
              <a:spcAft>
                <a:spcPts val="0"/>
              </a:spcAft>
              <a:buNone/>
            </a:pPr>
            <a:r>
              <a:rPr lang="en-US"/>
              <a:t>Given these challenges, can LLMs communicate beyond text?The goal of this work is to find a richer, faster way for models to share understanding directly at the semantic level.  They look KV-Cache as Medium: The key–value attention cache of an LLM is a richer representation of context than plain text. It contains the model’s deep token embeddings and latent knowledge. Using caches lets models exchange meanings without bottleneck compression into text Parallel, Not Sequential: Sending a cache can be done in one step, enabling fully parallel communication. Unlike token streams, there’s no need to decode a long explanation sequentially. This promises major speedups in multi-LLM interaction.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100"/>
              <a:t>c2c: The </a:t>
            </a:r>
            <a:r>
              <a:rPr lang="en-US" sz="950">
                <a:solidFill>
                  <a:srgbClr val="EB5757"/>
                </a:solidFill>
                <a:latin typeface="Courier New"/>
                <a:ea typeface="Courier New"/>
                <a:cs typeface="Courier New"/>
                <a:sym typeface="Courier New"/>
              </a:rPr>
              <a:t>&lt;p&gt;</a:t>
            </a:r>
            <a:r>
              <a:rPr lang="en-US" sz="1100"/>
              <a:t> tag in the Coder's Cache (representing the start of content) is directly mapped and fused into the Writer's Cache. it directly "inherits" the Coder's understanding</a:t>
            </a:r>
            <a:endParaRPr/>
          </a:p>
          <a:p>
            <a:pPr indent="0" lvl="0" marL="0" rtl="0" algn="l">
              <a:spcBef>
                <a:spcPts val="0"/>
              </a:spcBef>
              <a:spcAft>
                <a:spcPts val="0"/>
              </a:spcAft>
              <a:buNone/>
            </a:pPr>
            <a:r>
              <a:t/>
            </a:r>
            <a:endParaRPr/>
          </a:p>
        </p:txBody>
      </p:sp>
      <p:sp>
        <p:nvSpPr>
          <p:cNvPr id="182" name="Google Shape;182;g3ac5153a502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ac5153a502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ac5153a502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highlights the architectural shift. Figure A depicts the traditional workflow: the Sharer generates tokens ($t_0$ to $t_n$) one by one, and the Receiver processes them sequentially. This is the 'serialized' bottleneck I mentioned earlier. Figure B introduces our solution: Cache-to-Cache. We extract the S-Cache (the Sharer’s hidden states) and project it directly into the Receiver’s semantic space via a trained Cache Fuser. By fusing these hidden states directly into the Receiver's R-Cache, we create a high-bandwidth semantic bridge. </a:t>
            </a:r>
            <a:endParaRPr/>
          </a:p>
        </p:txBody>
      </p:sp>
      <p:sp>
        <p:nvSpPr>
          <p:cNvPr id="192" name="Google Shape;192;g3ac5153a502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ac5153a502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ac5153a502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providing exemplars E before the question X often improves accuracy. But does this arise from attending to more context tokens, or from E enriching how X is embedded in KV-Cache? We evaluate this via three setups:</a:t>
            </a:r>
            <a:endParaRPr/>
          </a:p>
          <a:p>
            <a:pPr indent="0" lvl="0" marL="0" rtl="0" algn="l">
              <a:spcBef>
                <a:spcPts val="0"/>
              </a:spcBef>
              <a:spcAft>
                <a:spcPts val="0"/>
              </a:spcAft>
              <a:buNone/>
            </a:pPr>
            <a:r>
              <a:rPr lang="en-US" sz="1100"/>
              <a:t>This proves that performance gains are driven not just by seeing </a:t>
            </a:r>
            <a:r>
              <a:rPr i="1" lang="en-US" sz="1100"/>
              <a:t>more tokens</a:t>
            </a:r>
            <a:r>
              <a:rPr lang="en-US" sz="1100"/>
              <a:t>, but by the semantic density within the cache. It confirms that the KV-cache is a viable and superior medium for communication.</a:t>
            </a:r>
            <a:endParaRPr/>
          </a:p>
        </p:txBody>
      </p:sp>
      <p:sp>
        <p:nvSpPr>
          <p:cNvPr id="201" name="Google Shape;201;g3ac5153a502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912d081433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912d081433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3912d081433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ac5153a502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ac5153a502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200"/>
              </a:spcBef>
              <a:spcAft>
                <a:spcPts val="0"/>
              </a:spcAft>
              <a:buNone/>
            </a:pPr>
            <a:r>
              <a:rPr lang="en-US" sz="1100">
                <a:solidFill>
                  <a:srgbClr val="002C71"/>
                </a:solidFill>
                <a:latin typeface="Tahoma"/>
                <a:ea typeface="Tahoma"/>
                <a:cs typeface="Tahoma"/>
                <a:sym typeface="Tahoma"/>
              </a:rPr>
              <a:t>They trained a small 3-layer MLP to map the cache of a larger LLM (Qwen3-4B) into the cache space of a smaller LLM (Qwen3-0.6B). </a:t>
            </a:r>
            <a:endParaRPr sz="1100">
              <a:solidFill>
                <a:srgbClr val="002C71"/>
              </a:solidFill>
              <a:latin typeface="Tahoma"/>
              <a:ea typeface="Tahoma"/>
              <a:cs typeface="Tahoma"/>
              <a:sym typeface="Tahoma"/>
            </a:endParaRPr>
          </a:p>
          <a:p>
            <a:pPr indent="0" lvl="0" marL="0" rtl="0" algn="l">
              <a:lnSpc>
                <a:spcPct val="115000"/>
              </a:lnSpc>
              <a:spcBef>
                <a:spcPts val="200"/>
              </a:spcBef>
              <a:spcAft>
                <a:spcPts val="0"/>
              </a:spcAft>
              <a:buNone/>
            </a:pPr>
            <a:r>
              <a:rPr lang="en-US" sz="1100">
                <a:solidFill>
                  <a:srgbClr val="002C71"/>
                </a:solidFill>
                <a:latin typeface="Tahoma"/>
                <a:ea typeface="Tahoma"/>
                <a:cs typeface="Tahoma"/>
                <a:sym typeface="Tahoma"/>
              </a:rPr>
              <a:t>t-SNE showed that initially the two models’ raw caches occupy very different regions. But after transformation, the source cache points fall inside the target model’s cache space. This indicates that, in principle, one model’s internal state can be converted for another model’s use (caches are inter-convertible).</a:t>
            </a:r>
            <a:endParaRPr sz="1100">
              <a:solidFill>
                <a:srgbClr val="002C71"/>
              </a:solidFill>
              <a:latin typeface="Tahoma"/>
              <a:ea typeface="Tahoma"/>
              <a:cs typeface="Tahoma"/>
              <a:sym typeface="Tahoma"/>
            </a:endParaRPr>
          </a:p>
          <a:p>
            <a:pPr indent="0" lvl="0" marL="0" rtl="0" algn="l">
              <a:lnSpc>
                <a:spcPct val="115000"/>
              </a:lnSpc>
              <a:spcBef>
                <a:spcPts val="200"/>
              </a:spcBef>
              <a:spcAft>
                <a:spcPts val="0"/>
              </a:spcAft>
              <a:buNone/>
            </a:pPr>
            <a:r>
              <a:rPr lang="en-US" sz="1100">
                <a:solidFill>
                  <a:srgbClr val="002C71"/>
                </a:solidFill>
                <a:latin typeface="Tahoma"/>
                <a:ea typeface="Tahoma"/>
                <a:cs typeface="Tahoma"/>
                <a:sym typeface="Tahoma"/>
              </a:rPr>
              <a:t>Complementary but Not Identical: The transformed cache, however, only covered a subset of the target’s representational space. </a:t>
            </a:r>
            <a:endParaRPr sz="1100">
              <a:solidFill>
                <a:srgbClr val="002C71"/>
              </a:solidFill>
              <a:latin typeface="Tahoma"/>
              <a:ea typeface="Tahoma"/>
              <a:cs typeface="Tahoma"/>
              <a:sym typeface="Tahoma"/>
            </a:endParaRPr>
          </a:p>
          <a:p>
            <a:pPr indent="0" lvl="0" marL="0" rtl="0" algn="l">
              <a:lnSpc>
                <a:spcPct val="115000"/>
              </a:lnSpc>
              <a:spcBef>
                <a:spcPts val="200"/>
              </a:spcBef>
              <a:spcAft>
                <a:spcPts val="0"/>
              </a:spcAft>
              <a:buNone/>
            </a:pPr>
            <a:r>
              <a:rPr lang="en-US" sz="1100">
                <a:solidFill>
                  <a:srgbClr val="002C71"/>
                </a:solidFill>
                <a:latin typeface="Tahoma"/>
                <a:ea typeface="Tahoma"/>
                <a:cs typeface="Tahoma"/>
                <a:sym typeface="Tahoma"/>
              </a:rPr>
              <a:t>This means each model encodes some unique aspects of the context that the other doesn’t. Indeed, they observed that the sets of questions each model answered correctly had limited overlap. These findings suggest that if we can successfully fuse two models’ caches, we might leverage their complementary knowledge for better results</a:t>
            </a:r>
            <a:endParaRPr sz="1100">
              <a:solidFill>
                <a:srgbClr val="002C71"/>
              </a:solidFill>
              <a:latin typeface="Tahoma"/>
              <a:ea typeface="Tahoma"/>
              <a:cs typeface="Tahoma"/>
              <a:sym typeface="Tahoma"/>
            </a:endParaRPr>
          </a:p>
          <a:p>
            <a:pPr indent="0" lvl="0" marL="0" rtl="0" algn="l">
              <a:lnSpc>
                <a:spcPct val="115000"/>
              </a:lnSpc>
              <a:spcBef>
                <a:spcPts val="200"/>
              </a:spcBef>
              <a:spcAft>
                <a:spcPts val="200"/>
              </a:spcAft>
              <a:buNone/>
            </a:pPr>
            <a:r>
              <a:rPr lang="en-US" sz="1100">
                <a:solidFill>
                  <a:srgbClr val="002C71"/>
                </a:solidFill>
                <a:latin typeface="Tahoma"/>
                <a:ea typeface="Tahoma"/>
                <a:cs typeface="Tahoma"/>
                <a:sym typeface="Tahoma"/>
              </a:rPr>
              <a:t>Effective rank (Roy &amp; Vetterli, 2007) is a common approach for measuring the intrinsic dimension of model weight or activation value; a higher intrinsic dimension means richer semantic information, This indicates that C2C enriches the semantic space by successfully transforming in the Sharer model and injecting knowledge into the Receiver model.</a:t>
            </a:r>
            <a:endParaRPr sz="1100">
              <a:solidFill>
                <a:srgbClr val="002C71"/>
              </a:solidFill>
              <a:latin typeface="Tahoma"/>
              <a:ea typeface="Tahoma"/>
              <a:cs typeface="Tahoma"/>
              <a:sym typeface="Tahoma"/>
            </a:endParaRPr>
          </a:p>
        </p:txBody>
      </p:sp>
      <p:sp>
        <p:nvSpPr>
          <p:cNvPr id="220" name="Google Shape;220;g3ac5153a502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ac5153a502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ac5153a502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900"/>
              </a:spcBef>
              <a:spcAft>
                <a:spcPts val="0"/>
              </a:spcAft>
              <a:buClr>
                <a:schemeClr val="dk1"/>
              </a:buClr>
              <a:buSzPts val="1100"/>
              <a:buFont typeface="Arial"/>
              <a:buNone/>
            </a:pPr>
            <a:r>
              <a:rPr lang="en-US" sz="2000">
                <a:solidFill>
                  <a:srgbClr val="002C71"/>
                </a:solidFill>
                <a:latin typeface="Tahoma"/>
                <a:ea typeface="Tahoma"/>
                <a:cs typeface="Tahoma"/>
                <a:sym typeface="Tahoma"/>
              </a:rPr>
              <a:t>The Sharer LLM and Receiver LLM each generate their own KV-caches for a given input. The C2C Fuser (orange dashed box) takes both caches and projects them via a neural layer, then performs feature fusion. A dynamic weighting mechanism adjusts the fused representation, and a learnable gate decides how much of the Sharer’s information to inject. The fused cache is then added into the Receiver’s cache (residual style), and the Receiver produces the final reply using this enriched cache. This entire process happens during the models’ forward pass, without iterative decoding of any intermediate text.</a:t>
            </a:r>
            <a:br>
              <a:rPr lang="en-US" sz="2000">
                <a:solidFill>
                  <a:srgbClr val="002C71"/>
                </a:solidFill>
                <a:latin typeface="Tahoma"/>
                <a:ea typeface="Tahoma"/>
                <a:cs typeface="Tahoma"/>
                <a:sym typeface="Tahoma"/>
              </a:rPr>
            </a:br>
            <a:r>
              <a:rPr lang="en-US" sz="2000">
                <a:solidFill>
                  <a:srgbClr val="002C71"/>
                </a:solidFill>
                <a:latin typeface="Tahoma"/>
                <a:ea typeface="Tahoma"/>
                <a:cs typeface="Tahoma"/>
                <a:sym typeface="Tahoma"/>
              </a:rPr>
              <a:t>- Workflow: </a:t>
            </a:r>
            <a:endParaRPr sz="2000">
              <a:solidFill>
                <a:srgbClr val="002C71"/>
              </a:solidFill>
              <a:latin typeface="Tahoma"/>
              <a:ea typeface="Tahoma"/>
              <a:cs typeface="Tahoma"/>
              <a:sym typeface="Tahoma"/>
            </a:endParaRPr>
          </a:p>
          <a:p>
            <a:pPr indent="457200" lvl="0" marL="0" rtl="0" algn="l">
              <a:lnSpc>
                <a:spcPct val="115000"/>
              </a:lnSpc>
              <a:spcBef>
                <a:spcPts val="900"/>
              </a:spcBef>
              <a:spcAft>
                <a:spcPts val="0"/>
              </a:spcAft>
              <a:buClr>
                <a:schemeClr val="dk1"/>
              </a:buClr>
              <a:buSzPts val="1100"/>
              <a:buFont typeface="Arial"/>
              <a:buNone/>
            </a:pPr>
            <a:r>
              <a:rPr lang="en-US" sz="2000">
                <a:solidFill>
                  <a:srgbClr val="002C71"/>
                </a:solidFill>
                <a:latin typeface="Tahoma"/>
                <a:ea typeface="Tahoma"/>
                <a:cs typeface="Tahoma"/>
                <a:sym typeface="Tahoma"/>
              </a:rPr>
              <a:t>During the prefill stage , for each selected layer ℓ the fuser takes the Receiver’s layer-ℓ cache and the Sharer’s layer-ℓ cache and produces a fused cache for that layer. During decoding, the Receiver uses these fused caches (along with its own) to generate the next tokens. Essentially, the Receiver is conditioned on both its own context and the Sharer’s injected semantics when producing output tokens. </a:t>
            </a:r>
            <a:endParaRPr sz="2000">
              <a:solidFill>
                <a:srgbClr val="002C71"/>
              </a:solidFill>
              <a:latin typeface="Tahoma"/>
              <a:ea typeface="Tahoma"/>
              <a:cs typeface="Tahoma"/>
              <a:sym typeface="Tahoma"/>
            </a:endParaRPr>
          </a:p>
          <a:p>
            <a:pPr indent="457200" lvl="0" marL="457200" rtl="0" algn="l">
              <a:lnSpc>
                <a:spcPct val="115000"/>
              </a:lnSpc>
              <a:spcBef>
                <a:spcPts val="900"/>
              </a:spcBef>
              <a:spcAft>
                <a:spcPts val="0"/>
              </a:spcAft>
              <a:buClr>
                <a:schemeClr val="dk1"/>
              </a:buClr>
              <a:buSzPts val="1100"/>
              <a:buFont typeface="Arial"/>
              <a:buNone/>
            </a:pPr>
            <a:r>
              <a:rPr b="1" lang="en-US" sz="2000">
                <a:solidFill>
                  <a:srgbClr val="002C71"/>
                </a:solidFill>
                <a:latin typeface="Tahoma"/>
                <a:ea typeface="Tahoma"/>
                <a:cs typeface="Tahoma"/>
                <a:sym typeface="Tahoma"/>
              </a:rPr>
              <a:t>(1) Projection Module:</a:t>
            </a:r>
            <a:r>
              <a:rPr lang="en-US" sz="2000">
                <a:solidFill>
                  <a:srgbClr val="002C71"/>
                </a:solidFill>
                <a:latin typeface="Tahoma"/>
                <a:ea typeface="Tahoma"/>
                <a:cs typeface="Tahoma"/>
                <a:sym typeface="Tahoma"/>
              </a:rPr>
              <a:t> The fuser first concatenates the Sharer’s and Receiver’s cache vectors and feeds them through a projection (neural layer) to produce an integrated representation. A subsequent feature fusion layer combines the two inputs, ensuring the Sharer’s information is expressed in the Receiver’s vector space. </a:t>
            </a:r>
            <a:endParaRPr sz="2000">
              <a:solidFill>
                <a:srgbClr val="002C71"/>
              </a:solidFill>
              <a:latin typeface="Tahoma"/>
              <a:ea typeface="Tahoma"/>
              <a:cs typeface="Tahoma"/>
              <a:sym typeface="Tahoma"/>
            </a:endParaRPr>
          </a:p>
          <a:p>
            <a:pPr indent="457200" lvl="0" marL="457200" rtl="0" algn="l">
              <a:lnSpc>
                <a:spcPct val="115000"/>
              </a:lnSpc>
              <a:spcBef>
                <a:spcPts val="900"/>
              </a:spcBef>
              <a:spcAft>
                <a:spcPts val="0"/>
              </a:spcAft>
              <a:buClr>
                <a:schemeClr val="dk1"/>
              </a:buClr>
              <a:buSzPts val="1100"/>
              <a:buFont typeface="Arial"/>
              <a:buNone/>
            </a:pPr>
            <a:r>
              <a:rPr b="1" lang="en-US" sz="2000">
                <a:solidFill>
                  <a:srgbClr val="002C71"/>
                </a:solidFill>
                <a:latin typeface="Tahoma"/>
                <a:ea typeface="Tahoma"/>
                <a:cs typeface="Tahoma"/>
                <a:sym typeface="Tahoma"/>
              </a:rPr>
              <a:t>(2) Dynamic Weighting:</a:t>
            </a:r>
            <a:r>
              <a:rPr lang="en-US" sz="2000">
                <a:solidFill>
                  <a:srgbClr val="002C71"/>
                </a:solidFill>
                <a:latin typeface="Tahoma"/>
                <a:ea typeface="Tahoma"/>
                <a:cs typeface="Tahoma"/>
                <a:sym typeface="Tahoma"/>
              </a:rPr>
              <a:t> An input-dependent modulation is applied to the projected features. This component can down-weight or amplify parts of the Sharer’s contribution based on the content. Intuitively, the fuser learns to emphasize relevant semantic features from the Sharer’s cache while suppressing noise, for each specific query.</a:t>
            </a:r>
            <a:endParaRPr sz="2000">
              <a:solidFill>
                <a:srgbClr val="002C71"/>
              </a:solidFill>
              <a:latin typeface="Tahoma"/>
              <a:ea typeface="Tahoma"/>
              <a:cs typeface="Tahoma"/>
              <a:sym typeface="Tahoma"/>
            </a:endParaRPr>
          </a:p>
          <a:p>
            <a:pPr indent="457200" lvl="0" marL="457200" rtl="0" algn="l">
              <a:lnSpc>
                <a:spcPct val="115000"/>
              </a:lnSpc>
              <a:spcBef>
                <a:spcPts val="900"/>
              </a:spcBef>
              <a:spcAft>
                <a:spcPts val="0"/>
              </a:spcAft>
              <a:buClr>
                <a:schemeClr val="dk1"/>
              </a:buClr>
              <a:buSzPts val="1100"/>
              <a:buFont typeface="Arial"/>
              <a:buNone/>
            </a:pPr>
            <a:r>
              <a:rPr lang="en-US" sz="2000">
                <a:solidFill>
                  <a:srgbClr val="002C71"/>
                </a:solidFill>
                <a:latin typeface="Tahoma"/>
                <a:ea typeface="Tahoma"/>
                <a:cs typeface="Tahoma"/>
                <a:sym typeface="Tahoma"/>
              </a:rPr>
              <a:t>(3)</a:t>
            </a:r>
            <a:r>
              <a:rPr b="1" lang="en-US" sz="2000">
                <a:solidFill>
                  <a:srgbClr val="002C71"/>
                </a:solidFill>
                <a:latin typeface="Tahoma"/>
                <a:ea typeface="Tahoma"/>
                <a:cs typeface="Tahoma"/>
                <a:sym typeface="Tahoma"/>
              </a:rPr>
              <a:t> Learnable Gating</a:t>
            </a:r>
            <a:r>
              <a:rPr lang="en-US" sz="2000">
                <a:solidFill>
                  <a:srgbClr val="002C71"/>
                </a:solidFill>
                <a:latin typeface="Tahoma"/>
                <a:ea typeface="Tahoma"/>
                <a:cs typeface="Tahoma"/>
                <a:sym typeface="Tahoma"/>
              </a:rPr>
              <a:t>: A trainable gate is associated with each layer to decide whether to inject the Sharer’s cache info at that layer. The gate is continuous (using a Gumbel-sigmoid during training) but effectively becomes binary at inference, either allowing the fused cache to add in or not. This mechanism protects the Receiver: if at some layer the Sharer’s cache would not help (or could hurt), the gate remains closed for that layer. Gating thus implements the selective layer fusion suggested by the oracle experiments.</a:t>
            </a:r>
            <a:endParaRPr/>
          </a:p>
          <a:p>
            <a:pPr indent="0" lvl="0" marL="0" rtl="0" algn="l">
              <a:spcBef>
                <a:spcPts val="900"/>
              </a:spcBef>
              <a:spcAft>
                <a:spcPts val="0"/>
              </a:spcAft>
              <a:buNone/>
            </a:pPr>
            <a:r>
              <a:t/>
            </a:r>
            <a:endParaRPr/>
          </a:p>
        </p:txBody>
      </p:sp>
      <p:sp>
        <p:nvSpPr>
          <p:cNvPr id="233" name="Google Shape;233;g3ac5153a502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14" name="Shape 14"/>
        <p:cNvGrpSpPr/>
        <p:nvPr/>
      </p:nvGrpSpPr>
      <p:grpSpPr>
        <a:xfrm>
          <a:off x="0" y="0"/>
          <a:ext cx="0" cy="0"/>
          <a:chOff x="0" y="0"/>
          <a:chExt cx="0" cy="0"/>
        </a:xfrm>
      </p:grpSpPr>
      <p:sp>
        <p:nvSpPr>
          <p:cNvPr id="15" name="Google Shape;15;p2"/>
          <p:cNvSpPr txBox="1"/>
          <p:nvPr>
            <p:ph idx="1" type="body"/>
          </p:nvPr>
        </p:nvSpPr>
        <p:spPr>
          <a:xfrm>
            <a:off x="266701" y="952500"/>
            <a:ext cx="11621982"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 name="Google Shape;16;p2"/>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7" name="Google Shape;17;p2"/>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2"/>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69" name="Shape 69"/>
        <p:cNvGrpSpPr/>
        <p:nvPr/>
      </p:nvGrpSpPr>
      <p:grpSpPr>
        <a:xfrm>
          <a:off x="0" y="0"/>
          <a:ext cx="0" cy="0"/>
          <a:chOff x="0" y="0"/>
          <a:chExt cx="0" cy="0"/>
        </a:xfrm>
      </p:grpSpPr>
      <p:sp>
        <p:nvSpPr>
          <p:cNvPr id="70" name="Google Shape;70;p11"/>
          <p:cNvSpPr txBox="1"/>
          <p:nvPr>
            <p:ph idx="1" type="body"/>
          </p:nvPr>
        </p:nvSpPr>
        <p:spPr>
          <a:xfrm>
            <a:off x="301228" y="2054093"/>
            <a:ext cx="5715011" cy="405709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2" type="body"/>
          </p:nvPr>
        </p:nvSpPr>
        <p:spPr>
          <a:xfrm>
            <a:off x="6173672" y="2054091"/>
            <a:ext cx="5715011" cy="405709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3" name="Google Shape;73;p11"/>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74" name="Google Shape;74;p11"/>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3" type="body"/>
          </p:nvPr>
        </p:nvSpPr>
        <p:spPr>
          <a:xfrm>
            <a:off x="303316" y="992842"/>
            <a:ext cx="11585365" cy="96491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w/ Image">
  <p:cSld name="Two Column w/ Image">
    <p:spTree>
      <p:nvGrpSpPr>
        <p:cNvPr id="76" name="Shape 76"/>
        <p:cNvGrpSpPr/>
        <p:nvPr/>
      </p:nvGrpSpPr>
      <p:grpSpPr>
        <a:xfrm>
          <a:off x="0" y="0"/>
          <a:ext cx="0" cy="0"/>
          <a:chOff x="0" y="0"/>
          <a:chExt cx="0" cy="0"/>
        </a:xfrm>
      </p:grpSpPr>
      <p:sp>
        <p:nvSpPr>
          <p:cNvPr id="77" name="Google Shape;77;p12"/>
          <p:cNvSpPr txBox="1"/>
          <p:nvPr>
            <p:ph idx="1" type="body"/>
          </p:nvPr>
        </p:nvSpPr>
        <p:spPr>
          <a:xfrm>
            <a:off x="301228" y="3723861"/>
            <a:ext cx="5715011" cy="238732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2" type="body"/>
          </p:nvPr>
        </p:nvSpPr>
        <p:spPr>
          <a:xfrm>
            <a:off x="6173672" y="3723859"/>
            <a:ext cx="5715011" cy="238732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0" name="Google Shape;80;p12"/>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81" name="Google Shape;81;p12"/>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p:nvPr>
            <p:ph idx="3" type="pic"/>
          </p:nvPr>
        </p:nvSpPr>
        <p:spPr>
          <a:xfrm>
            <a:off x="296870" y="952500"/>
            <a:ext cx="5719369" cy="2599083"/>
          </a:xfrm>
          <a:prstGeom prst="rect">
            <a:avLst/>
          </a:prstGeom>
          <a:noFill/>
          <a:ln>
            <a:noFill/>
          </a:ln>
        </p:spPr>
      </p:sp>
      <p:sp>
        <p:nvSpPr>
          <p:cNvPr id="83" name="Google Shape;83;p12"/>
          <p:cNvSpPr/>
          <p:nvPr>
            <p:ph idx="4" type="pic"/>
          </p:nvPr>
        </p:nvSpPr>
        <p:spPr>
          <a:xfrm>
            <a:off x="6180119" y="952500"/>
            <a:ext cx="5715011" cy="2599083"/>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spTree>
      <p:nvGrpSpPr>
        <p:cNvPr id="84" name="Shape 84"/>
        <p:cNvGrpSpPr/>
        <p:nvPr/>
      </p:nvGrpSpPr>
      <p:grpSpPr>
        <a:xfrm>
          <a:off x="0" y="0"/>
          <a:ext cx="0" cy="0"/>
          <a:chOff x="0" y="0"/>
          <a:chExt cx="0" cy="0"/>
        </a:xfrm>
      </p:grpSpPr>
      <p:sp>
        <p:nvSpPr>
          <p:cNvPr id="85" name="Google Shape;85;p13"/>
          <p:cNvSpPr txBox="1"/>
          <p:nvPr>
            <p:ph idx="1" type="body"/>
          </p:nvPr>
        </p:nvSpPr>
        <p:spPr>
          <a:xfrm>
            <a:off x="303317" y="1530122"/>
            <a:ext cx="3602718" cy="460397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3"/>
          <p:cNvSpPr txBox="1"/>
          <p:nvPr>
            <p:ph idx="2" type="body"/>
          </p:nvPr>
        </p:nvSpPr>
        <p:spPr>
          <a:xfrm>
            <a:off x="4292249" y="1530121"/>
            <a:ext cx="3602718" cy="460397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3"/>
          <p:cNvSpPr txBox="1"/>
          <p:nvPr>
            <p:ph idx="3" type="body"/>
          </p:nvPr>
        </p:nvSpPr>
        <p:spPr>
          <a:xfrm>
            <a:off x="8281181" y="1530121"/>
            <a:ext cx="3602718" cy="460397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3"/>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9" name="Google Shape;89;p13"/>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90" name="Google Shape;90;p13"/>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1" name="Google Shape;91;p13"/>
          <p:cNvCxnSpPr/>
          <p:nvPr/>
        </p:nvCxnSpPr>
        <p:spPr>
          <a:xfrm>
            <a:off x="4097475" y="1530121"/>
            <a:ext cx="0" cy="4581064"/>
          </a:xfrm>
          <a:prstGeom prst="straightConnector1">
            <a:avLst/>
          </a:prstGeom>
          <a:noFill/>
          <a:ln cap="flat" cmpd="sng" w="12700">
            <a:solidFill>
              <a:schemeClr val="accent1"/>
            </a:solidFill>
            <a:prstDash val="dot"/>
            <a:miter lim="800000"/>
            <a:headEnd len="sm" w="sm" type="none"/>
            <a:tailEnd len="sm" w="sm" type="none"/>
          </a:ln>
        </p:spPr>
      </p:cxnSp>
      <p:cxnSp>
        <p:nvCxnSpPr>
          <p:cNvPr id="92" name="Google Shape;92;p13"/>
          <p:cNvCxnSpPr/>
          <p:nvPr/>
        </p:nvCxnSpPr>
        <p:spPr>
          <a:xfrm>
            <a:off x="8085352" y="1530121"/>
            <a:ext cx="0" cy="4581064"/>
          </a:xfrm>
          <a:prstGeom prst="straightConnector1">
            <a:avLst/>
          </a:prstGeom>
          <a:noFill/>
          <a:ln cap="flat" cmpd="sng" w="12700">
            <a:solidFill>
              <a:schemeClr val="accent1"/>
            </a:solidFill>
            <a:prstDash val="dot"/>
            <a:miter lim="800000"/>
            <a:headEnd len="sm" w="sm" type="none"/>
            <a:tailEnd len="sm" w="sm" type="none"/>
          </a:ln>
        </p:spPr>
      </p:cxnSp>
      <p:sp>
        <p:nvSpPr>
          <p:cNvPr id="93" name="Google Shape;93;p13"/>
          <p:cNvSpPr txBox="1"/>
          <p:nvPr>
            <p:ph idx="4"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w/ Image">
  <p:cSld name="Three Column w/ Image">
    <p:spTree>
      <p:nvGrpSpPr>
        <p:cNvPr id="94" name="Shape 94"/>
        <p:cNvGrpSpPr/>
        <p:nvPr/>
      </p:nvGrpSpPr>
      <p:grpSpPr>
        <a:xfrm>
          <a:off x="0" y="0"/>
          <a:ext cx="0" cy="0"/>
          <a:chOff x="0" y="0"/>
          <a:chExt cx="0" cy="0"/>
        </a:xfrm>
      </p:grpSpPr>
      <p:sp>
        <p:nvSpPr>
          <p:cNvPr id="95" name="Google Shape;95;p14"/>
          <p:cNvSpPr txBox="1"/>
          <p:nvPr>
            <p:ph idx="1" type="body"/>
          </p:nvPr>
        </p:nvSpPr>
        <p:spPr>
          <a:xfrm>
            <a:off x="303257" y="3976028"/>
            <a:ext cx="3593619" cy="213516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b="0"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4"/>
          <p:cNvSpPr txBox="1"/>
          <p:nvPr>
            <p:ph idx="2" type="body"/>
          </p:nvPr>
        </p:nvSpPr>
        <p:spPr>
          <a:xfrm>
            <a:off x="4308562" y="3976028"/>
            <a:ext cx="3570653" cy="21351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b="0"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4"/>
          <p:cNvSpPr txBox="1"/>
          <p:nvPr>
            <p:ph idx="3" type="body"/>
          </p:nvPr>
        </p:nvSpPr>
        <p:spPr>
          <a:xfrm>
            <a:off x="8317987" y="3976028"/>
            <a:ext cx="3570637" cy="213515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b="0"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4"/>
          <p:cNvSpPr/>
          <p:nvPr>
            <p:ph idx="4" type="pic"/>
          </p:nvPr>
        </p:nvSpPr>
        <p:spPr>
          <a:xfrm>
            <a:off x="288542" y="1516674"/>
            <a:ext cx="3593619" cy="2356067"/>
          </a:xfrm>
          <a:prstGeom prst="rect">
            <a:avLst/>
          </a:prstGeom>
          <a:noFill/>
          <a:ln>
            <a:noFill/>
          </a:ln>
        </p:spPr>
      </p:sp>
      <p:cxnSp>
        <p:nvCxnSpPr>
          <p:cNvPr id="99" name="Google Shape;99;p14"/>
          <p:cNvCxnSpPr/>
          <p:nvPr/>
        </p:nvCxnSpPr>
        <p:spPr>
          <a:xfrm>
            <a:off x="4097475" y="1516674"/>
            <a:ext cx="0" cy="4594511"/>
          </a:xfrm>
          <a:prstGeom prst="straightConnector1">
            <a:avLst/>
          </a:prstGeom>
          <a:noFill/>
          <a:ln cap="flat" cmpd="sng" w="12700">
            <a:solidFill>
              <a:schemeClr val="accent1"/>
            </a:solidFill>
            <a:prstDash val="dot"/>
            <a:miter lim="800000"/>
            <a:headEnd len="sm" w="sm" type="none"/>
            <a:tailEnd len="sm" w="sm" type="none"/>
          </a:ln>
        </p:spPr>
      </p:cxnSp>
      <p:cxnSp>
        <p:nvCxnSpPr>
          <p:cNvPr id="100" name="Google Shape;100;p14"/>
          <p:cNvCxnSpPr/>
          <p:nvPr/>
        </p:nvCxnSpPr>
        <p:spPr>
          <a:xfrm>
            <a:off x="8085352" y="1516674"/>
            <a:ext cx="0" cy="4594511"/>
          </a:xfrm>
          <a:prstGeom prst="straightConnector1">
            <a:avLst/>
          </a:prstGeom>
          <a:noFill/>
          <a:ln cap="flat" cmpd="sng" w="12700">
            <a:solidFill>
              <a:schemeClr val="accent1"/>
            </a:solidFill>
            <a:prstDash val="dot"/>
            <a:miter lim="800000"/>
            <a:headEnd len="sm" w="sm" type="none"/>
            <a:tailEnd len="sm" w="sm" type="none"/>
          </a:ln>
        </p:spPr>
      </p:cxnSp>
      <p:sp>
        <p:nvSpPr>
          <p:cNvPr id="101" name="Google Shape;101;p14"/>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14"/>
          <p:cNvSpPr/>
          <p:nvPr>
            <p:ph idx="5" type="pic"/>
          </p:nvPr>
        </p:nvSpPr>
        <p:spPr>
          <a:xfrm>
            <a:off x="4308562" y="1516674"/>
            <a:ext cx="3570695" cy="2378338"/>
          </a:xfrm>
          <a:prstGeom prst="rect">
            <a:avLst/>
          </a:prstGeom>
          <a:noFill/>
          <a:ln>
            <a:noFill/>
          </a:ln>
        </p:spPr>
      </p:sp>
      <p:sp>
        <p:nvSpPr>
          <p:cNvPr id="103" name="Google Shape;103;p14"/>
          <p:cNvSpPr/>
          <p:nvPr>
            <p:ph idx="6" type="pic"/>
          </p:nvPr>
        </p:nvSpPr>
        <p:spPr>
          <a:xfrm>
            <a:off x="8305658" y="1516674"/>
            <a:ext cx="3570695" cy="2384567"/>
          </a:xfrm>
          <a:prstGeom prst="rect">
            <a:avLst/>
          </a:prstGeom>
          <a:noFill/>
          <a:ln>
            <a:noFill/>
          </a:ln>
        </p:spPr>
      </p:sp>
      <p:cxnSp>
        <p:nvCxnSpPr>
          <p:cNvPr id="104" name="Google Shape;104;p14"/>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05" name="Google Shape;105;p14"/>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7"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p:cSld name="Four Column">
    <p:spTree>
      <p:nvGrpSpPr>
        <p:cNvPr id="107" name="Shape 107"/>
        <p:cNvGrpSpPr/>
        <p:nvPr/>
      </p:nvGrpSpPr>
      <p:grpSpPr>
        <a:xfrm>
          <a:off x="0" y="0"/>
          <a:ext cx="0" cy="0"/>
          <a:chOff x="0" y="0"/>
          <a:chExt cx="0" cy="0"/>
        </a:xfrm>
      </p:grpSpPr>
      <p:sp>
        <p:nvSpPr>
          <p:cNvPr id="108" name="Google Shape;108;p15"/>
          <p:cNvSpPr txBox="1"/>
          <p:nvPr>
            <p:ph idx="1" type="body"/>
          </p:nvPr>
        </p:nvSpPr>
        <p:spPr>
          <a:xfrm>
            <a:off x="303317" y="1546418"/>
            <a:ext cx="2660444" cy="4564768"/>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5"/>
          <p:cNvSpPr txBox="1"/>
          <p:nvPr>
            <p:ph idx="2" type="body"/>
          </p:nvPr>
        </p:nvSpPr>
        <p:spPr>
          <a:xfrm>
            <a:off x="3268158" y="1546417"/>
            <a:ext cx="2660444" cy="4564764"/>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5"/>
          <p:cNvSpPr txBox="1"/>
          <p:nvPr>
            <p:ph idx="3" type="body"/>
          </p:nvPr>
        </p:nvSpPr>
        <p:spPr>
          <a:xfrm>
            <a:off x="6233000" y="1546418"/>
            <a:ext cx="2660444" cy="4564758"/>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5"/>
          <p:cNvSpPr txBox="1"/>
          <p:nvPr>
            <p:ph idx="4" type="body"/>
          </p:nvPr>
        </p:nvSpPr>
        <p:spPr>
          <a:xfrm>
            <a:off x="9228239" y="1546418"/>
            <a:ext cx="2660444" cy="4564754"/>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5"/>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13" name="Google Shape;113;p15"/>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14" name="Google Shape;114;p15"/>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5" name="Google Shape;115;p15"/>
          <p:cNvCxnSpPr/>
          <p:nvPr/>
        </p:nvCxnSpPr>
        <p:spPr>
          <a:xfrm>
            <a:off x="3116283" y="1546417"/>
            <a:ext cx="0" cy="4587683"/>
          </a:xfrm>
          <a:prstGeom prst="straightConnector1">
            <a:avLst/>
          </a:prstGeom>
          <a:noFill/>
          <a:ln cap="flat" cmpd="sng" w="12700">
            <a:solidFill>
              <a:schemeClr val="accent1"/>
            </a:solidFill>
            <a:prstDash val="dot"/>
            <a:miter lim="800000"/>
            <a:headEnd len="sm" w="sm" type="none"/>
            <a:tailEnd len="sm" w="sm" type="none"/>
          </a:ln>
        </p:spPr>
      </p:cxnSp>
      <p:cxnSp>
        <p:nvCxnSpPr>
          <p:cNvPr id="116" name="Google Shape;116;p15"/>
          <p:cNvCxnSpPr/>
          <p:nvPr/>
        </p:nvCxnSpPr>
        <p:spPr>
          <a:xfrm>
            <a:off x="6093912" y="1569332"/>
            <a:ext cx="2088" cy="4564768"/>
          </a:xfrm>
          <a:prstGeom prst="straightConnector1">
            <a:avLst/>
          </a:prstGeom>
          <a:noFill/>
          <a:ln cap="flat" cmpd="sng" w="12700">
            <a:solidFill>
              <a:schemeClr val="accent1"/>
            </a:solidFill>
            <a:prstDash val="dot"/>
            <a:miter lim="800000"/>
            <a:headEnd len="sm" w="sm" type="none"/>
            <a:tailEnd len="sm" w="sm" type="none"/>
          </a:ln>
        </p:spPr>
      </p:cxnSp>
      <p:cxnSp>
        <p:nvCxnSpPr>
          <p:cNvPr id="117" name="Google Shape;117;p15"/>
          <p:cNvCxnSpPr/>
          <p:nvPr/>
        </p:nvCxnSpPr>
        <p:spPr>
          <a:xfrm>
            <a:off x="9061158" y="1569332"/>
            <a:ext cx="0" cy="4564768"/>
          </a:xfrm>
          <a:prstGeom prst="straightConnector1">
            <a:avLst/>
          </a:prstGeom>
          <a:noFill/>
          <a:ln cap="flat" cmpd="sng" w="12700">
            <a:solidFill>
              <a:schemeClr val="accent1"/>
            </a:solidFill>
            <a:prstDash val="dot"/>
            <a:miter lim="800000"/>
            <a:headEnd len="sm" w="sm" type="none"/>
            <a:tailEnd len="sm" w="sm" type="none"/>
          </a:ln>
        </p:spPr>
      </p:cxnSp>
      <p:sp>
        <p:nvSpPr>
          <p:cNvPr id="118" name="Google Shape;118;p15"/>
          <p:cNvSpPr txBox="1"/>
          <p:nvPr>
            <p:ph idx="5"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w/ Image">
  <p:cSld name="Four Column w/ Image">
    <p:spTree>
      <p:nvGrpSpPr>
        <p:cNvPr id="119" name="Shape 119"/>
        <p:cNvGrpSpPr/>
        <p:nvPr/>
      </p:nvGrpSpPr>
      <p:grpSpPr>
        <a:xfrm>
          <a:off x="0" y="0"/>
          <a:ext cx="0" cy="0"/>
          <a:chOff x="0" y="0"/>
          <a:chExt cx="0" cy="0"/>
        </a:xfrm>
      </p:grpSpPr>
      <p:sp>
        <p:nvSpPr>
          <p:cNvPr id="120" name="Google Shape;120;p16"/>
          <p:cNvSpPr txBox="1"/>
          <p:nvPr>
            <p:ph idx="1" type="body"/>
          </p:nvPr>
        </p:nvSpPr>
        <p:spPr>
          <a:xfrm>
            <a:off x="303315" y="3429000"/>
            <a:ext cx="2684391"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6"/>
          <p:cNvSpPr txBox="1"/>
          <p:nvPr>
            <p:ph idx="2" type="body"/>
          </p:nvPr>
        </p:nvSpPr>
        <p:spPr>
          <a:xfrm>
            <a:off x="3284887" y="3429000"/>
            <a:ext cx="2683117"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6"/>
          <p:cNvSpPr txBox="1"/>
          <p:nvPr>
            <p:ph idx="3" type="body"/>
          </p:nvPr>
        </p:nvSpPr>
        <p:spPr>
          <a:xfrm>
            <a:off x="6244586" y="3429000"/>
            <a:ext cx="2684393"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6"/>
          <p:cNvSpPr txBox="1"/>
          <p:nvPr>
            <p:ph idx="4" type="body"/>
          </p:nvPr>
        </p:nvSpPr>
        <p:spPr>
          <a:xfrm>
            <a:off x="9204288" y="3429000"/>
            <a:ext cx="2684376"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6"/>
          <p:cNvSpPr/>
          <p:nvPr>
            <p:ph idx="5" type="pic"/>
          </p:nvPr>
        </p:nvSpPr>
        <p:spPr>
          <a:xfrm>
            <a:off x="294324" y="1518191"/>
            <a:ext cx="2684395" cy="1816679"/>
          </a:xfrm>
          <a:prstGeom prst="rect">
            <a:avLst/>
          </a:prstGeom>
          <a:noFill/>
          <a:ln>
            <a:noFill/>
          </a:ln>
        </p:spPr>
      </p:sp>
      <p:cxnSp>
        <p:nvCxnSpPr>
          <p:cNvPr id="125" name="Google Shape;125;p16"/>
          <p:cNvCxnSpPr/>
          <p:nvPr/>
        </p:nvCxnSpPr>
        <p:spPr>
          <a:xfrm>
            <a:off x="3140347" y="1518191"/>
            <a:ext cx="0" cy="4615909"/>
          </a:xfrm>
          <a:prstGeom prst="straightConnector1">
            <a:avLst/>
          </a:prstGeom>
          <a:noFill/>
          <a:ln cap="flat" cmpd="sng" w="12700">
            <a:solidFill>
              <a:schemeClr val="accent1"/>
            </a:solidFill>
            <a:prstDash val="dot"/>
            <a:miter lim="800000"/>
            <a:headEnd len="sm" w="sm" type="none"/>
            <a:tailEnd len="sm" w="sm" type="none"/>
          </a:ln>
        </p:spPr>
      </p:cxnSp>
      <p:sp>
        <p:nvSpPr>
          <p:cNvPr id="126" name="Google Shape;126;p16"/>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16"/>
          <p:cNvSpPr/>
          <p:nvPr>
            <p:ph idx="6" type="pic"/>
          </p:nvPr>
        </p:nvSpPr>
        <p:spPr>
          <a:xfrm>
            <a:off x="3275895" y="1518191"/>
            <a:ext cx="2684395" cy="1816680"/>
          </a:xfrm>
          <a:prstGeom prst="rect">
            <a:avLst/>
          </a:prstGeom>
          <a:noFill/>
          <a:ln>
            <a:noFill/>
          </a:ln>
        </p:spPr>
      </p:sp>
      <p:sp>
        <p:nvSpPr>
          <p:cNvPr id="128" name="Google Shape;128;p16"/>
          <p:cNvSpPr/>
          <p:nvPr>
            <p:ph idx="7" type="pic"/>
          </p:nvPr>
        </p:nvSpPr>
        <p:spPr>
          <a:xfrm>
            <a:off x="6235595" y="1518191"/>
            <a:ext cx="2684395" cy="1816680"/>
          </a:xfrm>
          <a:prstGeom prst="rect">
            <a:avLst/>
          </a:prstGeom>
          <a:noFill/>
          <a:ln>
            <a:noFill/>
          </a:ln>
        </p:spPr>
      </p:sp>
      <p:sp>
        <p:nvSpPr>
          <p:cNvPr id="129" name="Google Shape;129;p16"/>
          <p:cNvSpPr/>
          <p:nvPr>
            <p:ph idx="8" type="pic"/>
          </p:nvPr>
        </p:nvSpPr>
        <p:spPr>
          <a:xfrm>
            <a:off x="9195296" y="1518191"/>
            <a:ext cx="2684395" cy="1816680"/>
          </a:xfrm>
          <a:prstGeom prst="rect">
            <a:avLst/>
          </a:prstGeom>
          <a:noFill/>
          <a:ln>
            <a:noFill/>
          </a:ln>
        </p:spPr>
      </p:sp>
      <p:cxnSp>
        <p:nvCxnSpPr>
          <p:cNvPr id="130" name="Google Shape;130;p16"/>
          <p:cNvCxnSpPr/>
          <p:nvPr/>
        </p:nvCxnSpPr>
        <p:spPr>
          <a:xfrm>
            <a:off x="6096000" y="1518191"/>
            <a:ext cx="0" cy="4615909"/>
          </a:xfrm>
          <a:prstGeom prst="straightConnector1">
            <a:avLst/>
          </a:prstGeom>
          <a:noFill/>
          <a:ln cap="flat" cmpd="sng" w="12700">
            <a:solidFill>
              <a:schemeClr val="accent1"/>
            </a:solidFill>
            <a:prstDash val="dot"/>
            <a:miter lim="800000"/>
            <a:headEnd len="sm" w="sm" type="none"/>
            <a:tailEnd len="sm" w="sm" type="none"/>
          </a:ln>
        </p:spPr>
      </p:cxnSp>
      <p:cxnSp>
        <p:nvCxnSpPr>
          <p:cNvPr id="131" name="Google Shape;131;p16"/>
          <p:cNvCxnSpPr/>
          <p:nvPr/>
        </p:nvCxnSpPr>
        <p:spPr>
          <a:xfrm>
            <a:off x="9061158" y="1518191"/>
            <a:ext cx="0" cy="4615909"/>
          </a:xfrm>
          <a:prstGeom prst="straightConnector1">
            <a:avLst/>
          </a:prstGeom>
          <a:noFill/>
          <a:ln cap="flat" cmpd="sng" w="12700">
            <a:solidFill>
              <a:schemeClr val="accent1"/>
            </a:solidFill>
            <a:prstDash val="dot"/>
            <a:miter lim="800000"/>
            <a:headEnd len="sm" w="sm" type="none"/>
            <a:tailEnd len="sm" w="sm" type="none"/>
          </a:ln>
        </p:spPr>
      </p:cxnSp>
      <p:cxnSp>
        <p:nvCxnSpPr>
          <p:cNvPr id="132" name="Google Shape;132;p16"/>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33" name="Google Shape;133;p16"/>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16"/>
          <p:cNvSpPr txBox="1"/>
          <p:nvPr>
            <p:ph idx="9"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35" name="Shape 135"/>
        <p:cNvGrpSpPr/>
        <p:nvPr/>
      </p:nvGrpSpPr>
      <p:grpSpPr>
        <a:xfrm>
          <a:off x="0" y="0"/>
          <a:ext cx="0" cy="0"/>
          <a:chOff x="0" y="0"/>
          <a:chExt cx="0" cy="0"/>
        </a:xfrm>
      </p:grpSpPr>
      <p:sp>
        <p:nvSpPr>
          <p:cNvPr id="136" name="Google Shape;136;p17"/>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logo of a book and a globe&#10;&#10;AI-generated content may be incorrect." id="137" name="Google Shape;137;p17"/>
          <p:cNvPicPr preferRelativeResize="0"/>
          <p:nvPr/>
        </p:nvPicPr>
        <p:blipFill rotWithShape="1">
          <a:blip r:embed="rId2">
            <a:alphaModFix amt="20000"/>
          </a:blip>
          <a:srcRect b="7187" l="2481" r="24988" t="-885"/>
          <a:stretch/>
        </p:blipFill>
        <p:spPr>
          <a:xfrm>
            <a:off x="9684181" y="3429001"/>
            <a:ext cx="2504121" cy="3450576"/>
          </a:xfrm>
          <a:prstGeom prst="rect">
            <a:avLst/>
          </a:prstGeom>
          <a:noFill/>
          <a:ln>
            <a:noFill/>
          </a:ln>
        </p:spPr>
      </p:pic>
      <p:sp>
        <p:nvSpPr>
          <p:cNvPr id="138" name="Google Shape;138;p17"/>
          <p:cNvSpPr txBox="1"/>
          <p:nvPr>
            <p:ph type="ctrTitle"/>
          </p:nvPr>
        </p:nvSpPr>
        <p:spPr>
          <a:xfrm>
            <a:off x="1475873" y="1979845"/>
            <a:ext cx="9240253" cy="1778695"/>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3600"/>
              <a:buFont typeface="Tahoma"/>
              <a:buNone/>
              <a:defRPr b="0"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7"/>
          <p:cNvSpPr txBox="1"/>
          <p:nvPr>
            <p:ph idx="1" type="subTitle"/>
          </p:nvPr>
        </p:nvSpPr>
        <p:spPr>
          <a:xfrm>
            <a:off x="1475873" y="4264325"/>
            <a:ext cx="9240253" cy="967275"/>
          </a:xfrm>
          <a:prstGeom prst="rect">
            <a:avLst/>
          </a:prstGeom>
          <a:noFill/>
          <a:ln>
            <a:noFill/>
          </a:ln>
        </p:spPr>
        <p:txBody>
          <a:bodyPr anchorCtr="0" anchor="t" bIns="0" lIns="0" spcFirstLastPara="1" rIns="0" wrap="square" tIns="0">
            <a:normAutofit/>
          </a:bodyPr>
          <a:lstStyle>
            <a:lvl1pPr lvl="0" algn="ctr">
              <a:lnSpc>
                <a:spcPct val="95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0" name="Google Shape;140;p17"/>
          <p:cNvSpPr txBox="1"/>
          <p:nvPr/>
        </p:nvSpPr>
        <p:spPr>
          <a:xfrm>
            <a:off x="5313093" y="990422"/>
            <a:ext cx="1565814"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8800" u="none" cap="none" strike="noStrike">
                <a:solidFill>
                  <a:schemeClr val="accent1"/>
                </a:solidFill>
                <a:latin typeface="Georgia"/>
                <a:ea typeface="Georgia"/>
                <a:cs typeface="Georgia"/>
                <a:sym typeface="Georgia"/>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141" name="Shape 141"/>
        <p:cNvGrpSpPr/>
        <p:nvPr/>
      </p:nvGrpSpPr>
      <p:grpSpPr>
        <a:xfrm>
          <a:off x="0" y="0"/>
          <a:ext cx="0" cy="0"/>
          <a:chOff x="0" y="0"/>
          <a:chExt cx="0" cy="0"/>
        </a:xfrm>
      </p:grpSpPr>
      <p:sp>
        <p:nvSpPr>
          <p:cNvPr id="142" name="Google Shape;142;p18"/>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logo of a book and a globe&#10;&#10;AI-generated content may be incorrect." id="143" name="Google Shape;143;p18"/>
          <p:cNvPicPr preferRelativeResize="0"/>
          <p:nvPr/>
        </p:nvPicPr>
        <p:blipFill rotWithShape="1">
          <a:blip r:embed="rId2">
            <a:alphaModFix amt="20000"/>
          </a:blip>
          <a:srcRect b="7187" l="2481" r="24988" t="-885"/>
          <a:stretch/>
        </p:blipFill>
        <p:spPr>
          <a:xfrm>
            <a:off x="9684181" y="3429001"/>
            <a:ext cx="2504121" cy="3450576"/>
          </a:xfrm>
          <a:prstGeom prst="rect">
            <a:avLst/>
          </a:prstGeom>
          <a:noFill/>
          <a:ln>
            <a:noFill/>
          </a:ln>
        </p:spPr>
      </p:pic>
      <p:sp>
        <p:nvSpPr>
          <p:cNvPr id="144" name="Google Shape;144;p18"/>
          <p:cNvSpPr txBox="1"/>
          <p:nvPr>
            <p:ph type="ctrTitle"/>
          </p:nvPr>
        </p:nvSpPr>
        <p:spPr>
          <a:xfrm>
            <a:off x="882316" y="953546"/>
            <a:ext cx="10379241" cy="1778695"/>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lt1"/>
              </a:buClr>
              <a:buSzPts val="6000"/>
              <a:buFont typeface="Tahom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8"/>
          <p:cNvSpPr txBox="1"/>
          <p:nvPr>
            <p:ph idx="1" type="subTitle"/>
          </p:nvPr>
        </p:nvSpPr>
        <p:spPr>
          <a:xfrm>
            <a:off x="882316" y="3015916"/>
            <a:ext cx="10379241" cy="896721"/>
          </a:xfrm>
          <a:prstGeom prst="rect">
            <a:avLst/>
          </a:prstGeom>
          <a:noFill/>
          <a:ln>
            <a:noFill/>
          </a:ln>
        </p:spPr>
        <p:txBody>
          <a:bodyPr anchorCtr="0" anchor="t" bIns="0" lIns="0" spcFirstLastPara="1" rIns="0" wrap="square" tIns="0">
            <a:normAutofit/>
          </a:bodyPr>
          <a:lstStyle>
            <a:lvl1pPr lvl="0" algn="ctr">
              <a:lnSpc>
                <a:spcPct val="100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6" name="Google Shape;146;p18"/>
          <p:cNvSpPr txBox="1"/>
          <p:nvPr>
            <p:ph idx="2" type="body"/>
          </p:nvPr>
        </p:nvSpPr>
        <p:spPr>
          <a:xfrm>
            <a:off x="882650" y="4090988"/>
            <a:ext cx="10379075" cy="198913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800"/>
              <a:buNone/>
              <a:defRPr sz="1800">
                <a:solidFill>
                  <a:schemeClr val="lt1"/>
                </a:solidFill>
              </a:defRPr>
            </a:lvl1pPr>
            <a:lvl2pPr indent="-355600" lvl="1" marL="914400" algn="l">
              <a:lnSpc>
                <a:spcPct val="100000"/>
              </a:lnSpc>
              <a:spcBef>
                <a:spcPts val="500"/>
              </a:spcBef>
              <a:spcAft>
                <a:spcPts val="0"/>
              </a:spcAft>
              <a:buClr>
                <a:schemeClr val="lt1"/>
              </a:buClr>
              <a:buSzPts val="2000"/>
              <a:buChar char="•"/>
              <a:defRPr>
                <a:solidFill>
                  <a:schemeClr val="lt1"/>
                </a:solidFill>
              </a:defRPr>
            </a:lvl2pPr>
            <a:lvl3pPr indent="-342900" lvl="2" marL="1371600" algn="l">
              <a:lnSpc>
                <a:spcPct val="100000"/>
              </a:lnSpc>
              <a:spcBef>
                <a:spcPts val="500"/>
              </a:spcBef>
              <a:spcAft>
                <a:spcPts val="0"/>
              </a:spcAft>
              <a:buClr>
                <a:schemeClr val="lt1"/>
              </a:buClr>
              <a:buSzPts val="1800"/>
              <a:buChar char="•"/>
              <a:defRPr>
                <a:solidFill>
                  <a:schemeClr val="lt1"/>
                </a:solidFill>
              </a:defRPr>
            </a:lvl3pPr>
            <a:lvl4pPr indent="-342900" lvl="3" marL="1828800" algn="l">
              <a:lnSpc>
                <a:spcPct val="100000"/>
              </a:lnSpc>
              <a:spcBef>
                <a:spcPts val="500"/>
              </a:spcBef>
              <a:spcAft>
                <a:spcPts val="0"/>
              </a:spcAft>
              <a:buClr>
                <a:schemeClr val="lt1"/>
              </a:buClr>
              <a:buSzPts val="1800"/>
              <a:buChar char="•"/>
              <a:defRPr>
                <a:solidFill>
                  <a:schemeClr val="lt1"/>
                </a:solidFill>
              </a:defRPr>
            </a:lvl4pPr>
            <a:lvl5pPr indent="-342900" lvl="4" marL="2286000" algn="l">
              <a:lnSpc>
                <a:spcPct val="10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Logo">
    <p:spTree>
      <p:nvGrpSpPr>
        <p:cNvPr id="147" name="Shape 147"/>
        <p:cNvGrpSpPr/>
        <p:nvPr/>
      </p:nvGrpSpPr>
      <p:grpSpPr>
        <a:xfrm>
          <a:off x="0" y="0"/>
          <a:ext cx="0" cy="0"/>
          <a:chOff x="0" y="0"/>
          <a:chExt cx="0" cy="0"/>
        </a:xfrm>
      </p:grpSpPr>
      <p:pic>
        <p:nvPicPr>
          <p:cNvPr descr="A blue square with white lines&#10;&#10;Description automatically generated with medium confidence" id="148" name="Google Shape;148;p19"/>
          <p:cNvPicPr preferRelativeResize="0"/>
          <p:nvPr/>
        </p:nvPicPr>
        <p:blipFill rotWithShape="1">
          <a:blip r:embed="rId2">
            <a:alphaModFix/>
          </a:blip>
          <a:srcRect b="0" l="0" r="0" t="0"/>
          <a:stretch/>
        </p:blipFill>
        <p:spPr>
          <a:xfrm>
            <a:off x="-1" y="-1"/>
            <a:ext cx="12192001" cy="6858001"/>
          </a:xfrm>
          <a:prstGeom prst="rect">
            <a:avLst/>
          </a:prstGeom>
          <a:noFill/>
          <a:ln>
            <a:noFill/>
          </a:ln>
        </p:spPr>
      </p:pic>
      <p:pic>
        <p:nvPicPr>
          <p:cNvPr descr="A black background with white text&#10;&#10;Description automatically generated" id="149" name="Google Shape;149;p19"/>
          <p:cNvPicPr preferRelativeResize="0"/>
          <p:nvPr/>
        </p:nvPicPr>
        <p:blipFill rotWithShape="1">
          <a:blip r:embed="rId3">
            <a:alphaModFix/>
          </a:blip>
          <a:srcRect b="0" l="0" r="0" t="0"/>
          <a:stretch/>
        </p:blipFill>
        <p:spPr>
          <a:xfrm>
            <a:off x="1158058" y="1376787"/>
            <a:ext cx="9875883" cy="41044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60/40">
  <p:cSld name="Two Column_60/40">
    <p:spTree>
      <p:nvGrpSpPr>
        <p:cNvPr id="150" name="Shape 150"/>
        <p:cNvGrpSpPr/>
        <p:nvPr/>
      </p:nvGrpSpPr>
      <p:grpSpPr>
        <a:xfrm>
          <a:off x="0" y="0"/>
          <a:ext cx="0" cy="0"/>
          <a:chOff x="0" y="0"/>
          <a:chExt cx="0" cy="0"/>
        </a:xfrm>
      </p:grpSpPr>
      <p:sp>
        <p:nvSpPr>
          <p:cNvPr id="151" name="Google Shape;151;p20"/>
          <p:cNvSpPr txBox="1"/>
          <p:nvPr>
            <p:ph idx="1" type="body"/>
          </p:nvPr>
        </p:nvSpPr>
        <p:spPr>
          <a:xfrm>
            <a:off x="303317" y="2054087"/>
            <a:ext cx="6654074" cy="4080013"/>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Arial"/>
              <a:buNone/>
              <a:defRPr sz="2000"/>
            </a:lvl1pPr>
            <a:lvl2pPr indent="-228600" lvl="1" marL="914400" algn="l">
              <a:lnSpc>
                <a:spcPct val="100000"/>
              </a:lnSpc>
              <a:spcBef>
                <a:spcPts val="500"/>
              </a:spcBef>
              <a:spcAft>
                <a:spcPts val="0"/>
              </a:spcAft>
              <a:buClr>
                <a:schemeClr val="dk1"/>
              </a:buClr>
              <a:buSzPts val="2000"/>
              <a:buNone/>
              <a:defRPr sz="2000"/>
            </a:lvl2pPr>
            <a:lvl3pPr indent="-228600" lvl="2" marL="1371600" algn="l">
              <a:lnSpc>
                <a:spcPct val="100000"/>
              </a:lnSpc>
              <a:spcBef>
                <a:spcPts val="500"/>
              </a:spcBef>
              <a:spcAft>
                <a:spcPts val="0"/>
              </a:spcAft>
              <a:buClr>
                <a:schemeClr val="dk2"/>
              </a:buClr>
              <a:buSzPts val="1800"/>
              <a:buFont typeface="NTR"/>
              <a:buNone/>
              <a:defRPr sz="1800"/>
            </a:lvl3pPr>
            <a:lvl4pPr indent="-228600" lvl="3" marL="1828800" algn="l">
              <a:lnSpc>
                <a:spcPct val="100000"/>
              </a:lnSpc>
              <a:spcBef>
                <a:spcPts val="500"/>
              </a:spcBef>
              <a:spcAft>
                <a:spcPts val="0"/>
              </a:spcAft>
              <a:buClr>
                <a:schemeClr val="dk2"/>
              </a:buClr>
              <a:buSzPts val="1600"/>
              <a:buNone/>
              <a:defRPr sz="1600"/>
            </a:lvl4pPr>
            <a:lvl5pPr indent="-228600" lvl="4" marL="2286000" algn="l">
              <a:lnSpc>
                <a:spcPct val="100000"/>
              </a:lnSpc>
              <a:spcBef>
                <a:spcPts val="500"/>
              </a:spcBef>
              <a:spcAft>
                <a:spcPts val="0"/>
              </a:spcAft>
              <a:buClr>
                <a:schemeClr val="dk2"/>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0"/>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53" name="Google Shape;153;p20"/>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54" name="Google Shape;154;p20"/>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0"/>
          <p:cNvSpPr/>
          <p:nvPr>
            <p:ph idx="2" type="pic"/>
          </p:nvPr>
        </p:nvSpPr>
        <p:spPr>
          <a:xfrm>
            <a:off x="7076661" y="992842"/>
            <a:ext cx="4812022" cy="5141258"/>
          </a:xfrm>
          <a:prstGeom prst="rect">
            <a:avLst/>
          </a:prstGeom>
          <a:noFill/>
          <a:ln>
            <a:noFill/>
          </a:ln>
        </p:spPr>
      </p:sp>
      <p:sp>
        <p:nvSpPr>
          <p:cNvPr id="156" name="Google Shape;156;p20"/>
          <p:cNvSpPr txBox="1"/>
          <p:nvPr>
            <p:ph idx="3" type="body"/>
          </p:nvPr>
        </p:nvSpPr>
        <p:spPr>
          <a:xfrm>
            <a:off x="303316" y="992842"/>
            <a:ext cx="6654075" cy="96491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200"/>
              <a:buNone/>
              <a:defRPr sz="2200">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3"/>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3"/>
          <p:cNvSpPr txBox="1"/>
          <p:nvPr>
            <p:ph idx="1" type="subTitle"/>
          </p:nvPr>
        </p:nvSpPr>
        <p:spPr>
          <a:xfrm>
            <a:off x="576649" y="3692901"/>
            <a:ext cx="5519351" cy="784095"/>
          </a:xfrm>
          <a:prstGeom prst="rect">
            <a:avLst/>
          </a:prstGeom>
          <a:noFill/>
          <a:ln>
            <a:noFill/>
          </a:ln>
        </p:spPr>
        <p:txBody>
          <a:bodyPr anchorCtr="0" anchor="ctr" bIns="45700" lIns="91425" spcFirstLastPara="1" rIns="91425" wrap="square" tIns="45700">
            <a:normAutofit/>
          </a:bodyPr>
          <a:lstStyle>
            <a:lvl1pPr lvl="0" algn="l">
              <a:lnSpc>
                <a:spcPct val="103333"/>
              </a:lnSpc>
              <a:spcBef>
                <a:spcPts val="1000"/>
              </a:spcBef>
              <a:spcAft>
                <a:spcPts val="0"/>
              </a:spcAft>
              <a:buClr>
                <a:srgbClr val="4E97E0"/>
              </a:buClr>
              <a:buSzPts val="2400"/>
              <a:buNone/>
              <a:defRPr b="1" sz="2400">
                <a:solidFill>
                  <a:srgbClr val="4E97E0"/>
                </a:solidFill>
                <a:latin typeface="Tahoma"/>
                <a:ea typeface="Tahoma"/>
                <a:cs typeface="Tahoma"/>
                <a:sym typeface="Tahoma"/>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black background with white text&#10;&#10;Description automatically generated" id="22" name="Google Shape;22;p3"/>
          <p:cNvPicPr preferRelativeResize="0"/>
          <p:nvPr/>
        </p:nvPicPr>
        <p:blipFill rotWithShape="1">
          <a:blip r:embed="rId2">
            <a:alphaModFix/>
          </a:blip>
          <a:srcRect b="0" l="0" r="0" t="0"/>
          <a:stretch/>
        </p:blipFill>
        <p:spPr>
          <a:xfrm>
            <a:off x="3697" y="5095306"/>
            <a:ext cx="4293230" cy="1784270"/>
          </a:xfrm>
          <a:prstGeom prst="rect">
            <a:avLst/>
          </a:prstGeom>
          <a:noFill/>
          <a:ln>
            <a:noFill/>
          </a:ln>
        </p:spPr>
      </p:pic>
      <p:sp>
        <p:nvSpPr>
          <p:cNvPr id="23" name="Google Shape;23;p3"/>
          <p:cNvSpPr txBox="1"/>
          <p:nvPr>
            <p:ph idx="2" type="body"/>
          </p:nvPr>
        </p:nvSpPr>
        <p:spPr>
          <a:xfrm>
            <a:off x="576262" y="4476751"/>
            <a:ext cx="5519738" cy="45151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800"/>
              <a:buNone/>
              <a:defRPr sz="1800">
                <a:solidFill>
                  <a:schemeClr val="l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logo of a book and a globe&#10;&#10;AI-generated content may be incorrect." id="24" name="Google Shape;24;p3"/>
          <p:cNvPicPr preferRelativeResize="0"/>
          <p:nvPr/>
        </p:nvPicPr>
        <p:blipFill rotWithShape="1">
          <a:blip r:embed="rId3">
            <a:alphaModFix amt="20000"/>
          </a:blip>
          <a:srcRect b="7188" l="2481" r="24988" t="8062"/>
          <a:stretch/>
        </p:blipFill>
        <p:spPr>
          <a:xfrm>
            <a:off x="6668565" y="0"/>
            <a:ext cx="5519738" cy="6879577"/>
          </a:xfrm>
          <a:prstGeom prst="rect">
            <a:avLst/>
          </a:prstGeom>
          <a:noFill/>
          <a:ln>
            <a:noFill/>
          </a:ln>
        </p:spPr>
      </p:pic>
      <p:sp>
        <p:nvSpPr>
          <p:cNvPr id="25" name="Google Shape;25;p3"/>
          <p:cNvSpPr/>
          <p:nvPr/>
        </p:nvSpPr>
        <p:spPr>
          <a:xfrm>
            <a:off x="0" y="2123768"/>
            <a:ext cx="12192000" cy="1418829"/>
          </a:xfrm>
          <a:prstGeom prst="rect">
            <a:avLst/>
          </a:prstGeom>
          <a:solidFill>
            <a:srgbClr val="4E97E0">
              <a:alpha val="7450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 name="Google Shape;26;p3"/>
          <p:cNvSpPr txBox="1"/>
          <p:nvPr>
            <p:ph type="ctrTitle"/>
          </p:nvPr>
        </p:nvSpPr>
        <p:spPr>
          <a:xfrm>
            <a:off x="576649" y="2212258"/>
            <a:ext cx="9231027" cy="127334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000"/>
              <a:buFont typeface="Tahoma"/>
              <a:buNone/>
              <a:defRPr sz="400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_Image">
  <p:cSld name="Section Break_Image">
    <p:spTree>
      <p:nvGrpSpPr>
        <p:cNvPr id="27" name="Shape 27"/>
        <p:cNvGrpSpPr/>
        <p:nvPr/>
      </p:nvGrpSpPr>
      <p:grpSpPr>
        <a:xfrm>
          <a:off x="0" y="0"/>
          <a:ext cx="0" cy="0"/>
          <a:chOff x="0" y="0"/>
          <a:chExt cx="0" cy="0"/>
        </a:xfrm>
      </p:grpSpPr>
      <p:sp>
        <p:nvSpPr>
          <p:cNvPr id="28" name="Google Shape;28;p4"/>
          <p:cNvSpPr txBox="1"/>
          <p:nvPr>
            <p:ph type="ctrTitle"/>
          </p:nvPr>
        </p:nvSpPr>
        <p:spPr>
          <a:xfrm>
            <a:off x="4706223" y="2104373"/>
            <a:ext cx="6909127" cy="17786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4000"/>
              <a:buFont typeface="Tahoma"/>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subTitle"/>
          </p:nvPr>
        </p:nvSpPr>
        <p:spPr>
          <a:xfrm>
            <a:off x="4706223" y="4108537"/>
            <a:ext cx="6909128" cy="967275"/>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30" name="Google Shape;30;p4"/>
          <p:cNvCxnSpPr/>
          <p:nvPr/>
        </p:nvCxnSpPr>
        <p:spPr>
          <a:xfrm>
            <a:off x="529817" y="1937657"/>
            <a:ext cx="11085533" cy="0"/>
          </a:xfrm>
          <a:prstGeom prst="straightConnector1">
            <a:avLst/>
          </a:prstGeom>
          <a:noFill/>
          <a:ln cap="flat" cmpd="sng" w="12700">
            <a:solidFill>
              <a:schemeClr val="accent1"/>
            </a:solidFill>
            <a:prstDash val="solid"/>
            <a:miter lim="800000"/>
            <a:headEnd len="sm" w="sm" type="none"/>
            <a:tailEnd len="sm" w="sm" type="none"/>
          </a:ln>
        </p:spPr>
      </p:cxnSp>
      <p:sp>
        <p:nvSpPr>
          <p:cNvPr id="31" name="Google Shape;31;p4"/>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
          <p:cNvSpPr/>
          <p:nvPr>
            <p:ph idx="2" type="pic"/>
          </p:nvPr>
        </p:nvSpPr>
        <p:spPr>
          <a:xfrm>
            <a:off x="0" y="0"/>
            <a:ext cx="4010526"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33" name="Shape 33"/>
        <p:cNvGrpSpPr/>
        <p:nvPr/>
      </p:nvGrpSpPr>
      <p:grpSpPr>
        <a:xfrm>
          <a:off x="0" y="0"/>
          <a:ext cx="0" cy="0"/>
          <a:chOff x="0" y="0"/>
          <a:chExt cx="0" cy="0"/>
        </a:xfrm>
      </p:grpSpPr>
      <p:sp>
        <p:nvSpPr>
          <p:cNvPr id="34" name="Google Shape;34;p5"/>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logo of a book and a globe&#10;&#10;AI-generated content may be incorrect." id="35" name="Google Shape;35;p5"/>
          <p:cNvPicPr preferRelativeResize="0"/>
          <p:nvPr/>
        </p:nvPicPr>
        <p:blipFill rotWithShape="1">
          <a:blip r:embed="rId2">
            <a:alphaModFix amt="20000"/>
          </a:blip>
          <a:srcRect b="7187" l="2481" r="24988" t="-885"/>
          <a:stretch/>
        </p:blipFill>
        <p:spPr>
          <a:xfrm>
            <a:off x="9684181" y="3429001"/>
            <a:ext cx="2504121" cy="3450576"/>
          </a:xfrm>
          <a:prstGeom prst="rect">
            <a:avLst/>
          </a:prstGeom>
          <a:noFill/>
          <a:ln>
            <a:noFill/>
          </a:ln>
        </p:spPr>
      </p:pic>
      <p:sp>
        <p:nvSpPr>
          <p:cNvPr id="36" name="Google Shape;36;p5"/>
          <p:cNvSpPr txBox="1"/>
          <p:nvPr>
            <p:ph type="ctrTitle"/>
          </p:nvPr>
        </p:nvSpPr>
        <p:spPr>
          <a:xfrm>
            <a:off x="1475873" y="723901"/>
            <a:ext cx="9240253" cy="303464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Tahoma"/>
              <a:buNone/>
              <a:defRPr b="1"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subTitle"/>
          </p:nvPr>
        </p:nvSpPr>
        <p:spPr>
          <a:xfrm>
            <a:off x="1475873" y="4061125"/>
            <a:ext cx="9240253" cy="2072975"/>
          </a:xfrm>
          <a:prstGeom prst="rect">
            <a:avLst/>
          </a:prstGeom>
          <a:noFill/>
          <a:ln>
            <a:noFill/>
          </a:ln>
        </p:spPr>
        <p:txBody>
          <a:bodyPr anchorCtr="0" anchor="t" bIns="0" lIns="0" spcFirstLastPara="1" rIns="0" wrap="square" tIns="0">
            <a:normAutofit/>
          </a:bodyPr>
          <a:lstStyle>
            <a:lvl1pPr lvl="0" algn="l">
              <a:lnSpc>
                <a:spcPct val="95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Caption">
  <p:cSld name="Image w/ Caption">
    <p:spTree>
      <p:nvGrpSpPr>
        <p:cNvPr id="38" name="Shape 38"/>
        <p:cNvGrpSpPr/>
        <p:nvPr/>
      </p:nvGrpSpPr>
      <p:grpSpPr>
        <a:xfrm>
          <a:off x="0" y="0"/>
          <a:ext cx="0" cy="0"/>
          <a:chOff x="0" y="0"/>
          <a:chExt cx="0" cy="0"/>
        </a:xfrm>
      </p:grpSpPr>
      <p:sp>
        <p:nvSpPr>
          <p:cNvPr id="39" name="Google Shape;39;p6"/>
          <p:cNvSpPr/>
          <p:nvPr/>
        </p:nvSpPr>
        <p:spPr>
          <a:xfrm>
            <a:off x="0" y="5274365"/>
            <a:ext cx="12192000" cy="1583634"/>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 name="Google Shape;40;p6"/>
          <p:cNvSpPr txBox="1"/>
          <p:nvPr>
            <p:ph idx="1" type="body"/>
          </p:nvPr>
        </p:nvSpPr>
        <p:spPr>
          <a:xfrm>
            <a:off x="290065" y="5590552"/>
            <a:ext cx="9247777" cy="528638"/>
          </a:xfrm>
          <a:prstGeom prst="rect">
            <a:avLst/>
          </a:prstGeom>
          <a:noFill/>
          <a:ln>
            <a:noFill/>
          </a:ln>
        </p:spPr>
        <p:txBody>
          <a:bodyPr anchorCtr="0" anchor="ctr" bIns="45700" lIns="91425" spcFirstLastPara="1" rIns="91425" wrap="square" tIns="45700">
            <a:normAutofit/>
          </a:bodyPr>
          <a:lstStyle>
            <a:lvl1pPr indent="-228600" lvl="0" marL="457200" algn="l">
              <a:lnSpc>
                <a:spcPct val="70000"/>
              </a:lnSpc>
              <a:spcBef>
                <a:spcPts val="1000"/>
              </a:spcBef>
              <a:spcAft>
                <a:spcPts val="0"/>
              </a:spcAft>
              <a:buClr>
                <a:schemeClr val="lt1"/>
              </a:buClr>
              <a:buSzPts val="1800"/>
              <a:buNone/>
              <a:defRPr i="0" sz="1800">
                <a:solidFill>
                  <a:schemeClr val="lt1"/>
                </a:solidFill>
              </a:defRPr>
            </a:lvl1pPr>
            <a:lvl2pPr indent="-355600" lvl="1" marL="914400" algn="l">
              <a:lnSpc>
                <a:spcPct val="100000"/>
              </a:lnSpc>
              <a:spcBef>
                <a:spcPts val="500"/>
              </a:spcBef>
              <a:spcAft>
                <a:spcPts val="0"/>
              </a:spcAft>
              <a:buClr>
                <a:schemeClr val="lt1"/>
              </a:buClr>
              <a:buSzPts val="2000"/>
              <a:buChar char="•"/>
              <a:defRPr>
                <a:solidFill>
                  <a:schemeClr val="lt1"/>
                </a:solidFill>
              </a:defRPr>
            </a:lvl2pPr>
            <a:lvl3pPr indent="-342900" lvl="2" marL="1371600" algn="l">
              <a:lnSpc>
                <a:spcPct val="100000"/>
              </a:lnSpc>
              <a:spcBef>
                <a:spcPts val="500"/>
              </a:spcBef>
              <a:spcAft>
                <a:spcPts val="0"/>
              </a:spcAft>
              <a:buClr>
                <a:schemeClr val="lt1"/>
              </a:buClr>
              <a:buSzPts val="1800"/>
              <a:buChar char="•"/>
              <a:defRPr>
                <a:solidFill>
                  <a:schemeClr val="lt1"/>
                </a:solidFill>
              </a:defRPr>
            </a:lvl3pPr>
            <a:lvl4pPr indent="-342900" lvl="3" marL="1828800" algn="l">
              <a:lnSpc>
                <a:spcPct val="100000"/>
              </a:lnSpc>
              <a:spcBef>
                <a:spcPts val="500"/>
              </a:spcBef>
              <a:spcAft>
                <a:spcPts val="0"/>
              </a:spcAft>
              <a:buClr>
                <a:schemeClr val="lt1"/>
              </a:buClr>
              <a:buSzPts val="1800"/>
              <a:buChar char="•"/>
              <a:defRPr>
                <a:solidFill>
                  <a:schemeClr val="lt1"/>
                </a:solidFill>
              </a:defRPr>
            </a:lvl4pPr>
            <a:lvl5pPr indent="-342900" lvl="4" marL="2286000" algn="l">
              <a:lnSpc>
                <a:spcPct val="10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p:nvPr>
            <p:ph idx="2" type="pic"/>
          </p:nvPr>
        </p:nvSpPr>
        <p:spPr>
          <a:xfrm>
            <a:off x="0" y="9571"/>
            <a:ext cx="12192000" cy="5264794"/>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ollage">
  <p:cSld name="Image Collage">
    <p:spTree>
      <p:nvGrpSpPr>
        <p:cNvPr id="42" name="Shape 42"/>
        <p:cNvGrpSpPr/>
        <p:nvPr/>
      </p:nvGrpSpPr>
      <p:grpSpPr>
        <a:xfrm>
          <a:off x="0" y="0"/>
          <a:ext cx="0" cy="0"/>
          <a:chOff x="0" y="0"/>
          <a:chExt cx="0" cy="0"/>
        </a:xfrm>
      </p:grpSpPr>
      <p:sp>
        <p:nvSpPr>
          <p:cNvPr id="43" name="Google Shape;43;p7"/>
          <p:cNvSpPr/>
          <p:nvPr>
            <p:ph idx="2" type="pic"/>
          </p:nvPr>
        </p:nvSpPr>
        <p:spPr>
          <a:xfrm>
            <a:off x="0" y="9571"/>
            <a:ext cx="5844209" cy="5264794"/>
          </a:xfrm>
          <a:prstGeom prst="rect">
            <a:avLst/>
          </a:prstGeom>
          <a:noFill/>
          <a:ln>
            <a:noFill/>
          </a:ln>
        </p:spPr>
      </p:sp>
      <p:sp>
        <p:nvSpPr>
          <p:cNvPr id="44" name="Google Shape;44;p7"/>
          <p:cNvSpPr/>
          <p:nvPr>
            <p:ph idx="3" type="pic"/>
          </p:nvPr>
        </p:nvSpPr>
        <p:spPr>
          <a:xfrm>
            <a:off x="5989983" y="1"/>
            <a:ext cx="6202018" cy="2769704"/>
          </a:xfrm>
          <a:prstGeom prst="rect">
            <a:avLst/>
          </a:prstGeom>
          <a:noFill/>
          <a:ln>
            <a:noFill/>
          </a:ln>
        </p:spPr>
      </p:sp>
      <p:sp>
        <p:nvSpPr>
          <p:cNvPr id="45" name="Google Shape;45;p7"/>
          <p:cNvSpPr/>
          <p:nvPr>
            <p:ph idx="4" type="pic"/>
          </p:nvPr>
        </p:nvSpPr>
        <p:spPr>
          <a:xfrm>
            <a:off x="5989983" y="2914543"/>
            <a:ext cx="3028122" cy="2359822"/>
          </a:xfrm>
          <a:prstGeom prst="rect">
            <a:avLst/>
          </a:prstGeom>
          <a:noFill/>
          <a:ln>
            <a:noFill/>
          </a:ln>
        </p:spPr>
      </p:sp>
      <p:sp>
        <p:nvSpPr>
          <p:cNvPr id="46" name="Google Shape;46;p7"/>
          <p:cNvSpPr/>
          <p:nvPr>
            <p:ph idx="5" type="pic"/>
          </p:nvPr>
        </p:nvSpPr>
        <p:spPr>
          <a:xfrm>
            <a:off x="9163879" y="2907917"/>
            <a:ext cx="3028122" cy="2359822"/>
          </a:xfrm>
          <a:prstGeom prst="rect">
            <a:avLst/>
          </a:prstGeom>
          <a:noFill/>
          <a:ln>
            <a:noFill/>
          </a:ln>
        </p:spPr>
      </p:sp>
      <p:sp>
        <p:nvSpPr>
          <p:cNvPr id="47" name="Google Shape;47;p7"/>
          <p:cNvSpPr/>
          <p:nvPr/>
        </p:nvSpPr>
        <p:spPr>
          <a:xfrm>
            <a:off x="0" y="5274365"/>
            <a:ext cx="12192000" cy="1583634"/>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8" name="Google Shape;48;p7"/>
          <p:cNvSpPr txBox="1"/>
          <p:nvPr>
            <p:ph idx="1" type="body"/>
          </p:nvPr>
        </p:nvSpPr>
        <p:spPr>
          <a:xfrm>
            <a:off x="266700" y="5605462"/>
            <a:ext cx="9247777" cy="528638"/>
          </a:xfrm>
          <a:prstGeom prst="rect">
            <a:avLst/>
          </a:prstGeom>
          <a:noFill/>
          <a:ln>
            <a:noFill/>
          </a:ln>
        </p:spPr>
        <p:txBody>
          <a:bodyPr anchorCtr="0" anchor="ctr" bIns="45700" lIns="91425" spcFirstLastPara="1" rIns="91425" wrap="square" tIns="45700">
            <a:normAutofit/>
          </a:bodyPr>
          <a:lstStyle>
            <a:lvl1pPr indent="-228600" lvl="0" marL="457200" algn="l">
              <a:lnSpc>
                <a:spcPct val="70000"/>
              </a:lnSpc>
              <a:spcBef>
                <a:spcPts val="1000"/>
              </a:spcBef>
              <a:spcAft>
                <a:spcPts val="0"/>
              </a:spcAft>
              <a:buClr>
                <a:schemeClr val="lt1"/>
              </a:buClr>
              <a:buSzPts val="1800"/>
              <a:buNone/>
              <a:defRPr i="0" sz="1800">
                <a:solidFill>
                  <a:schemeClr val="lt1"/>
                </a:solidFill>
              </a:defRPr>
            </a:lvl1pPr>
            <a:lvl2pPr indent="-355600" lvl="1" marL="914400" algn="l">
              <a:lnSpc>
                <a:spcPct val="100000"/>
              </a:lnSpc>
              <a:spcBef>
                <a:spcPts val="500"/>
              </a:spcBef>
              <a:spcAft>
                <a:spcPts val="0"/>
              </a:spcAft>
              <a:buClr>
                <a:schemeClr val="lt1"/>
              </a:buClr>
              <a:buSzPts val="2000"/>
              <a:buChar char="•"/>
              <a:defRPr>
                <a:solidFill>
                  <a:schemeClr val="lt1"/>
                </a:solidFill>
              </a:defRPr>
            </a:lvl2pPr>
            <a:lvl3pPr indent="-342900" lvl="2" marL="1371600" algn="l">
              <a:lnSpc>
                <a:spcPct val="100000"/>
              </a:lnSpc>
              <a:spcBef>
                <a:spcPts val="500"/>
              </a:spcBef>
              <a:spcAft>
                <a:spcPts val="0"/>
              </a:spcAft>
              <a:buClr>
                <a:schemeClr val="lt1"/>
              </a:buClr>
              <a:buSzPts val="1800"/>
              <a:buChar char="•"/>
              <a:defRPr>
                <a:solidFill>
                  <a:schemeClr val="lt1"/>
                </a:solidFill>
              </a:defRPr>
            </a:lvl3pPr>
            <a:lvl4pPr indent="-342900" lvl="3" marL="1828800" algn="l">
              <a:lnSpc>
                <a:spcPct val="100000"/>
              </a:lnSpc>
              <a:spcBef>
                <a:spcPts val="500"/>
              </a:spcBef>
              <a:spcAft>
                <a:spcPts val="0"/>
              </a:spcAft>
              <a:buClr>
                <a:schemeClr val="lt1"/>
              </a:buClr>
              <a:buSzPts val="1800"/>
              <a:buChar char="•"/>
              <a:defRPr>
                <a:solidFill>
                  <a:schemeClr val="lt1"/>
                </a:solidFill>
              </a:defRPr>
            </a:lvl4pPr>
            <a:lvl5pPr indent="-342900" lvl="4" marL="2286000" algn="l">
              <a:lnSpc>
                <a:spcPct val="10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50/50">
  <p:cSld name="Two Column_50/50">
    <p:spTree>
      <p:nvGrpSpPr>
        <p:cNvPr id="49" name="Shape 49"/>
        <p:cNvGrpSpPr/>
        <p:nvPr/>
      </p:nvGrpSpPr>
      <p:grpSpPr>
        <a:xfrm>
          <a:off x="0" y="0"/>
          <a:ext cx="0" cy="0"/>
          <a:chOff x="0" y="0"/>
          <a:chExt cx="0" cy="0"/>
        </a:xfrm>
      </p:grpSpPr>
      <p:sp>
        <p:nvSpPr>
          <p:cNvPr id="50" name="Google Shape;50;p8"/>
          <p:cNvSpPr/>
          <p:nvPr>
            <p:ph idx="2" type="pic"/>
          </p:nvPr>
        </p:nvSpPr>
        <p:spPr>
          <a:xfrm>
            <a:off x="6188765" y="0"/>
            <a:ext cx="6003235" cy="6858000"/>
          </a:xfrm>
          <a:prstGeom prst="rect">
            <a:avLst/>
          </a:prstGeom>
          <a:noFill/>
          <a:ln>
            <a:noFill/>
          </a:ln>
        </p:spPr>
      </p:sp>
      <p:sp>
        <p:nvSpPr>
          <p:cNvPr id="51" name="Google Shape;51;p8"/>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type="title"/>
          </p:nvPr>
        </p:nvSpPr>
        <p:spPr>
          <a:xfrm>
            <a:off x="303317" y="244386"/>
            <a:ext cx="5695739" cy="55038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53" name="Google Shape;53;p8"/>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54" name="Google Shape;54;p8"/>
          <p:cNvSpPr txBox="1"/>
          <p:nvPr>
            <p:ph idx="1" type="body"/>
          </p:nvPr>
        </p:nvSpPr>
        <p:spPr>
          <a:xfrm>
            <a:off x="303317" y="952500"/>
            <a:ext cx="5695741" cy="5181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50/50_images">
  <p:cSld name="Two Column_50/50_images">
    <p:spTree>
      <p:nvGrpSpPr>
        <p:cNvPr id="55" name="Shape 55"/>
        <p:cNvGrpSpPr/>
        <p:nvPr/>
      </p:nvGrpSpPr>
      <p:grpSpPr>
        <a:xfrm>
          <a:off x="0" y="0"/>
          <a:ext cx="0" cy="0"/>
          <a:chOff x="0" y="0"/>
          <a:chExt cx="0" cy="0"/>
        </a:xfrm>
      </p:grpSpPr>
      <p:sp>
        <p:nvSpPr>
          <p:cNvPr id="56" name="Google Shape;56;p9"/>
          <p:cNvSpPr txBox="1"/>
          <p:nvPr>
            <p:ph idx="1" type="body"/>
          </p:nvPr>
        </p:nvSpPr>
        <p:spPr>
          <a:xfrm>
            <a:off x="266701" y="952500"/>
            <a:ext cx="5732358" cy="5181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9"/>
          <p:cNvSpPr/>
          <p:nvPr>
            <p:ph idx="2" type="pic"/>
          </p:nvPr>
        </p:nvSpPr>
        <p:spPr>
          <a:xfrm>
            <a:off x="6188765" y="0"/>
            <a:ext cx="6003235" cy="3428996"/>
          </a:xfrm>
          <a:prstGeom prst="rect">
            <a:avLst/>
          </a:prstGeom>
          <a:noFill/>
          <a:ln>
            <a:noFill/>
          </a:ln>
        </p:spPr>
      </p:sp>
      <p:sp>
        <p:nvSpPr>
          <p:cNvPr id="58" name="Google Shape;58;p9"/>
          <p:cNvSpPr/>
          <p:nvPr>
            <p:ph idx="3" type="pic"/>
          </p:nvPr>
        </p:nvSpPr>
        <p:spPr>
          <a:xfrm>
            <a:off x="6188764" y="3565069"/>
            <a:ext cx="6003235" cy="3428996"/>
          </a:xfrm>
          <a:prstGeom prst="rect">
            <a:avLst/>
          </a:prstGeom>
          <a:noFill/>
          <a:ln>
            <a:noFill/>
          </a:ln>
        </p:spPr>
      </p:sp>
      <p:sp>
        <p:nvSpPr>
          <p:cNvPr id="59" name="Google Shape;59;p9"/>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0" name="Google Shape;60;p9"/>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61" name="Google Shape;61;p9"/>
          <p:cNvSpPr txBox="1"/>
          <p:nvPr>
            <p:ph type="title"/>
          </p:nvPr>
        </p:nvSpPr>
        <p:spPr>
          <a:xfrm>
            <a:off x="303317" y="244389"/>
            <a:ext cx="5695742" cy="5503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w/ Image">
  <p:cSld name="Sidebar w/ Image">
    <p:spTree>
      <p:nvGrpSpPr>
        <p:cNvPr id="62" name="Shape 62"/>
        <p:cNvGrpSpPr/>
        <p:nvPr/>
      </p:nvGrpSpPr>
      <p:grpSpPr>
        <a:xfrm>
          <a:off x="0" y="0"/>
          <a:ext cx="0" cy="0"/>
          <a:chOff x="0" y="0"/>
          <a:chExt cx="0" cy="0"/>
        </a:xfrm>
      </p:grpSpPr>
      <p:sp>
        <p:nvSpPr>
          <p:cNvPr id="63" name="Google Shape;63;p10"/>
          <p:cNvSpPr txBox="1"/>
          <p:nvPr>
            <p:ph idx="1" type="body"/>
          </p:nvPr>
        </p:nvSpPr>
        <p:spPr>
          <a:xfrm>
            <a:off x="266700" y="952500"/>
            <a:ext cx="3231874" cy="518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0"/>
          <p:cNvSpPr/>
          <p:nvPr>
            <p:ph idx="2" type="pic"/>
          </p:nvPr>
        </p:nvSpPr>
        <p:spPr>
          <a:xfrm>
            <a:off x="3795231" y="952500"/>
            <a:ext cx="8093438" cy="5181600"/>
          </a:xfrm>
          <a:prstGeom prst="rect">
            <a:avLst/>
          </a:prstGeom>
          <a:noFill/>
          <a:ln>
            <a:noFill/>
          </a:ln>
        </p:spPr>
      </p:sp>
      <p:sp>
        <p:nvSpPr>
          <p:cNvPr id="65" name="Google Shape;65;p10"/>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6" name="Google Shape;66;p10"/>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67" name="Google Shape;67;p10"/>
          <p:cNvSpPr txBox="1"/>
          <p:nvPr>
            <p:ph type="title"/>
          </p:nvPr>
        </p:nvSpPr>
        <p:spPr>
          <a:xfrm>
            <a:off x="303317" y="244389"/>
            <a:ext cx="11585351" cy="5503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8" name="Google Shape;68;p10"/>
          <p:cNvCxnSpPr/>
          <p:nvPr/>
        </p:nvCxnSpPr>
        <p:spPr>
          <a:xfrm>
            <a:off x="3646902" y="952500"/>
            <a:ext cx="0" cy="5181600"/>
          </a:xfrm>
          <a:prstGeom prst="straightConnector1">
            <a:avLst/>
          </a:prstGeom>
          <a:noFill/>
          <a:ln cap="flat" cmpd="sng" w="12700">
            <a:solidFill>
              <a:schemeClr val="accent1"/>
            </a:solidFill>
            <a:prstDash val="dot"/>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303317" y="966354"/>
            <a:ext cx="11585366" cy="515615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000"/>
              </a:spcBef>
              <a:spcAft>
                <a:spcPts val="0"/>
              </a:spcAft>
              <a:buClr>
                <a:schemeClr val="dk2"/>
              </a:buClr>
              <a:buSzPts val="2400"/>
              <a:buFont typeface="Arial"/>
              <a:buChar char="•"/>
              <a:defRPr b="0" i="0" sz="2400" u="none" cap="none" strike="noStrike">
                <a:solidFill>
                  <a:schemeClr val="dk2"/>
                </a:solidFill>
                <a:latin typeface="Tahoma"/>
                <a:ea typeface="Tahoma"/>
                <a:cs typeface="Tahoma"/>
                <a:sym typeface="Tahoma"/>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2pPr>
            <a:lvl3pPr indent="-342900" lvl="2" marL="13716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3pPr>
            <a:lvl4pPr indent="-342900" lvl="3" marL="18288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4pPr>
            <a:lvl5pPr indent="-342900" lvl="4" marL="22860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 name="Google Shape;11;p1"/>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100" u="none" cap="none" strike="noStrike">
                <a:solidFill>
                  <a:srgbClr val="757A97"/>
                </a:solidFill>
                <a:latin typeface="Tahoma"/>
                <a:ea typeface="Tahoma"/>
                <a:cs typeface="Tahoma"/>
                <a:sym typeface="Tahoma"/>
              </a:defRPr>
            </a:lvl1pPr>
            <a:lvl2pPr indent="0" lvl="1" marL="0" marR="0" rtl="0" algn="r">
              <a:spcBef>
                <a:spcPts val="0"/>
              </a:spcBef>
              <a:buNone/>
              <a:defRPr b="0" i="0" sz="1100" u="none" cap="none" strike="noStrike">
                <a:solidFill>
                  <a:srgbClr val="757A97"/>
                </a:solidFill>
                <a:latin typeface="Tahoma"/>
                <a:ea typeface="Tahoma"/>
                <a:cs typeface="Tahoma"/>
                <a:sym typeface="Tahoma"/>
              </a:defRPr>
            </a:lvl2pPr>
            <a:lvl3pPr indent="0" lvl="2" marL="0" marR="0" rtl="0" algn="r">
              <a:spcBef>
                <a:spcPts val="0"/>
              </a:spcBef>
              <a:buNone/>
              <a:defRPr b="0" i="0" sz="1100" u="none" cap="none" strike="noStrike">
                <a:solidFill>
                  <a:srgbClr val="757A97"/>
                </a:solidFill>
                <a:latin typeface="Tahoma"/>
                <a:ea typeface="Tahoma"/>
                <a:cs typeface="Tahoma"/>
                <a:sym typeface="Tahoma"/>
              </a:defRPr>
            </a:lvl3pPr>
            <a:lvl4pPr indent="0" lvl="3" marL="0" marR="0" rtl="0" algn="r">
              <a:spcBef>
                <a:spcPts val="0"/>
              </a:spcBef>
              <a:buNone/>
              <a:defRPr b="0" i="0" sz="1100" u="none" cap="none" strike="noStrike">
                <a:solidFill>
                  <a:srgbClr val="757A97"/>
                </a:solidFill>
                <a:latin typeface="Tahoma"/>
                <a:ea typeface="Tahoma"/>
                <a:cs typeface="Tahoma"/>
                <a:sym typeface="Tahoma"/>
              </a:defRPr>
            </a:lvl4pPr>
            <a:lvl5pPr indent="0" lvl="4" marL="0" marR="0" rtl="0" algn="r">
              <a:spcBef>
                <a:spcPts val="0"/>
              </a:spcBef>
              <a:buNone/>
              <a:defRPr b="0" i="0" sz="1100" u="none" cap="none" strike="noStrike">
                <a:solidFill>
                  <a:srgbClr val="757A97"/>
                </a:solidFill>
                <a:latin typeface="Tahoma"/>
                <a:ea typeface="Tahoma"/>
                <a:cs typeface="Tahoma"/>
                <a:sym typeface="Tahoma"/>
              </a:defRPr>
            </a:lvl5pPr>
            <a:lvl6pPr indent="0" lvl="5" marL="0" marR="0" rtl="0" algn="r">
              <a:spcBef>
                <a:spcPts val="0"/>
              </a:spcBef>
              <a:buNone/>
              <a:defRPr b="0" i="0" sz="1100" u="none" cap="none" strike="noStrike">
                <a:solidFill>
                  <a:srgbClr val="757A97"/>
                </a:solidFill>
                <a:latin typeface="Tahoma"/>
                <a:ea typeface="Tahoma"/>
                <a:cs typeface="Tahoma"/>
                <a:sym typeface="Tahoma"/>
              </a:defRPr>
            </a:lvl6pPr>
            <a:lvl7pPr indent="0" lvl="6" marL="0" marR="0" rtl="0" algn="r">
              <a:spcBef>
                <a:spcPts val="0"/>
              </a:spcBef>
              <a:buNone/>
              <a:defRPr b="0" i="0" sz="1100" u="none" cap="none" strike="noStrike">
                <a:solidFill>
                  <a:srgbClr val="757A97"/>
                </a:solidFill>
                <a:latin typeface="Tahoma"/>
                <a:ea typeface="Tahoma"/>
                <a:cs typeface="Tahoma"/>
                <a:sym typeface="Tahoma"/>
              </a:defRPr>
            </a:lvl7pPr>
            <a:lvl8pPr indent="0" lvl="7" marL="0" marR="0" rtl="0" algn="r">
              <a:spcBef>
                <a:spcPts val="0"/>
              </a:spcBef>
              <a:buNone/>
              <a:defRPr b="0" i="0" sz="1100" u="none" cap="none" strike="noStrike">
                <a:solidFill>
                  <a:srgbClr val="757A97"/>
                </a:solidFill>
                <a:latin typeface="Tahoma"/>
                <a:ea typeface="Tahoma"/>
                <a:cs typeface="Tahoma"/>
                <a:sym typeface="Tahoma"/>
              </a:defRPr>
            </a:lvl8pPr>
            <a:lvl9pPr indent="0" lvl="8" marL="0" marR="0" rtl="0" algn="r">
              <a:spcBef>
                <a:spcPts val="0"/>
              </a:spcBef>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pic>
        <p:nvPicPr>
          <p:cNvPr descr="A blue shield with a book and a globe&#10;&#10;Description automatically generated" id="12" name="Google Shape;12;p1"/>
          <p:cNvPicPr preferRelativeResize="0"/>
          <p:nvPr/>
        </p:nvPicPr>
        <p:blipFill rotWithShape="1">
          <a:blip r:embed="rId1">
            <a:alphaModFix/>
          </a:blip>
          <a:srcRect b="0" l="0" r="0" t="0"/>
          <a:stretch/>
        </p:blipFill>
        <p:spPr>
          <a:xfrm>
            <a:off x="11537907" y="6234732"/>
            <a:ext cx="350776" cy="375831"/>
          </a:xfrm>
          <a:prstGeom prst="rect">
            <a:avLst/>
          </a:prstGeom>
          <a:noFill/>
          <a:ln>
            <a:noFill/>
          </a:ln>
        </p:spPr>
      </p:pic>
      <p:sp>
        <p:nvSpPr>
          <p:cNvPr id="13" name="Google Shape;13;p1"/>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000"/>
              <a:buFont typeface="Tahoma"/>
              <a:buNone/>
              <a:defRPr b="1" i="0" sz="3000" u="none" cap="none" strike="noStrike">
                <a:solidFill>
                  <a:schemeClr val="dk2"/>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600">
          <p15:clr>
            <a:srgbClr val="F26B43"/>
          </p15:clr>
        </p15:guide>
        <p15:guide id="2" pos="3840">
          <p15:clr>
            <a:srgbClr val="F26B43"/>
          </p15:clr>
        </p15:guide>
        <p15:guide id="3" orient="horz" pos="3864">
          <p15:clr>
            <a:srgbClr val="F26B43"/>
          </p15:clr>
        </p15:guide>
        <p15:guide id="4" orient="horz" pos="1224">
          <p15:clr>
            <a:srgbClr val="F26B43"/>
          </p15:clr>
        </p15:guide>
        <p15:guide id="5" pos="7488">
          <p15:clr>
            <a:srgbClr val="F26B43"/>
          </p15:clr>
        </p15:guide>
        <p15:guide id="6" pos="1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arxiv.org/pdf/2406.1866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arxiv.org/search/cs?searchtype=author&amp;query=Fu,+T" TargetMode="External"/><Relationship Id="rId4" Type="http://schemas.openxmlformats.org/officeDocument/2006/relationships/hyperlink" Target="https://arxiv.org/search/cs?searchtype=author&amp;query=Min,+Z" TargetMode="External"/><Relationship Id="rId9" Type="http://schemas.openxmlformats.org/officeDocument/2006/relationships/hyperlink" Target="https://arxiv.org/search/cs?searchtype=author&amp;query=Wang,+Y" TargetMode="External"/><Relationship Id="rId5" Type="http://schemas.openxmlformats.org/officeDocument/2006/relationships/hyperlink" Target="https://arxiv.org/search/cs?searchtype=author&amp;query=Zhang,+H" TargetMode="External"/><Relationship Id="rId6" Type="http://schemas.openxmlformats.org/officeDocument/2006/relationships/hyperlink" Target="https://arxiv.org/search/cs?searchtype=author&amp;query=Yan,+J" TargetMode="External"/><Relationship Id="rId7" Type="http://schemas.openxmlformats.org/officeDocument/2006/relationships/hyperlink" Target="https://arxiv.org/search/cs?searchtype=author&amp;query=Dai,+G" TargetMode="External"/><Relationship Id="rId8" Type="http://schemas.openxmlformats.org/officeDocument/2006/relationships/hyperlink" Target="https://arxiv.org/search/cs?searchtype=author&amp;query=Ouyang,+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38.png"/><Relationship Id="rId6"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40.png"/><Relationship Id="rId5" Type="http://schemas.openxmlformats.org/officeDocument/2006/relationships/image" Target="../media/image29.png"/><Relationship Id="rId6"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9.png"/><Relationship Id="rId4"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4.png"/><Relationship Id="rId8"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8.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type="ctrTitle"/>
          </p:nvPr>
        </p:nvSpPr>
        <p:spPr>
          <a:xfrm>
            <a:off x="576650" y="2212250"/>
            <a:ext cx="9508200" cy="127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Tahoma"/>
              <a:buNone/>
            </a:pPr>
            <a:r>
              <a:rPr lang="en-US" sz="3100"/>
              <a:t>Can internal representations of different LLMs be shared or mapped across models?</a:t>
            </a:r>
            <a:endParaRPr sz="3100"/>
          </a:p>
        </p:txBody>
      </p:sp>
      <p:sp>
        <p:nvSpPr>
          <p:cNvPr id="163" name="Google Shape;163;p21"/>
          <p:cNvSpPr txBox="1"/>
          <p:nvPr>
            <p:ph idx="1" type="subTitle"/>
          </p:nvPr>
        </p:nvSpPr>
        <p:spPr>
          <a:xfrm>
            <a:off x="576649" y="3692901"/>
            <a:ext cx="5519351" cy="784095"/>
          </a:xfrm>
          <a:prstGeom prst="rect">
            <a:avLst/>
          </a:prstGeom>
          <a:noFill/>
          <a:ln>
            <a:noFill/>
          </a:ln>
        </p:spPr>
        <p:txBody>
          <a:bodyPr anchorCtr="0" anchor="ctr" bIns="45700" lIns="91425" spcFirstLastPara="1" rIns="91425" wrap="square" tIns="45700">
            <a:normAutofit/>
          </a:bodyPr>
          <a:lstStyle/>
          <a:p>
            <a:pPr indent="0" lvl="0" marL="0" rtl="0" algn="l">
              <a:lnSpc>
                <a:spcPct val="103333"/>
              </a:lnSpc>
              <a:spcBef>
                <a:spcPts val="0"/>
              </a:spcBef>
              <a:spcAft>
                <a:spcPts val="0"/>
              </a:spcAft>
              <a:buClr>
                <a:srgbClr val="4E97E0"/>
              </a:buClr>
              <a:buSzPts val="2400"/>
              <a:buNone/>
            </a:pPr>
            <a:r>
              <a:t/>
            </a:r>
            <a:endParaRPr/>
          </a:p>
        </p:txBody>
      </p:sp>
      <p:sp>
        <p:nvSpPr>
          <p:cNvPr id="164" name="Google Shape;164;p21"/>
          <p:cNvSpPr txBox="1"/>
          <p:nvPr>
            <p:ph idx="2" type="body"/>
          </p:nvPr>
        </p:nvSpPr>
        <p:spPr>
          <a:xfrm>
            <a:off x="576262" y="4476751"/>
            <a:ext cx="5519738" cy="45151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rPr lang="en-US"/>
              <a:t>Jason Zuo, </a:t>
            </a:r>
            <a:r>
              <a:rPr lang="en-US"/>
              <a:t>Ziyang Huang, Yingfei Xu, Hanxiang Qin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txBox="1"/>
          <p:nvPr>
            <p:ph idx="1" type="body"/>
          </p:nvPr>
        </p:nvSpPr>
        <p:spPr>
          <a:xfrm>
            <a:off x="266700" y="952500"/>
            <a:ext cx="11622000" cy="56610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200"/>
              </a:spcBef>
              <a:spcAft>
                <a:spcPts val="0"/>
              </a:spcAft>
              <a:buNone/>
            </a:pPr>
            <a:r>
              <a:rPr b="1" lang="en-US" sz="2000">
                <a:solidFill>
                  <a:schemeClr val="dk1"/>
                </a:solidFill>
              </a:rPr>
              <a:t>Models:  </a:t>
            </a:r>
            <a:endParaRPr b="1" sz="2000">
              <a:solidFill>
                <a:schemeClr val="dk1"/>
              </a:solidFill>
            </a:endParaRPr>
          </a:p>
          <a:p>
            <a:pPr indent="-346075" lvl="0" marL="457200" rtl="0" algn="l">
              <a:lnSpc>
                <a:spcPct val="115000"/>
              </a:lnSpc>
              <a:spcBef>
                <a:spcPts val="200"/>
              </a:spcBef>
              <a:spcAft>
                <a:spcPts val="0"/>
              </a:spcAft>
              <a:buClr>
                <a:schemeClr val="dk1"/>
              </a:buClr>
              <a:buSzPct val="100000"/>
              <a:buChar char="•"/>
            </a:pPr>
            <a:r>
              <a:rPr lang="en-US" sz="2000">
                <a:solidFill>
                  <a:schemeClr val="dk1"/>
                </a:solidFill>
              </a:rPr>
              <a:t>cross-generation (e.g. Qwen3 vs Qwen2.5 series)</a:t>
            </a:r>
            <a:endParaRPr sz="2000">
              <a:solidFill>
                <a:schemeClr val="dk1"/>
              </a:solidFill>
            </a:endParaRPr>
          </a:p>
          <a:p>
            <a:pPr indent="-346075" lvl="0" marL="457200" rtl="0" algn="l">
              <a:lnSpc>
                <a:spcPct val="115000"/>
              </a:lnSpc>
              <a:spcBef>
                <a:spcPts val="0"/>
              </a:spcBef>
              <a:spcAft>
                <a:spcPts val="0"/>
              </a:spcAft>
              <a:buClr>
                <a:schemeClr val="dk1"/>
              </a:buClr>
              <a:buSzPct val="100000"/>
              <a:buChar char="•"/>
            </a:pPr>
            <a:r>
              <a:rPr lang="en-US" sz="2000">
                <a:solidFill>
                  <a:schemeClr val="dk1"/>
                </a:solidFill>
              </a:rPr>
              <a:t>cross-family (e.g. Qwen vs LLaMA vs Gemma LLMs)</a:t>
            </a:r>
            <a:endParaRPr sz="2000">
              <a:solidFill>
                <a:schemeClr val="dk1"/>
              </a:solidFill>
            </a:endParaRPr>
          </a:p>
          <a:p>
            <a:pPr indent="-346075" lvl="0" marL="457200" rtl="0" algn="l">
              <a:lnSpc>
                <a:spcPct val="115000"/>
              </a:lnSpc>
              <a:spcBef>
                <a:spcPts val="0"/>
              </a:spcBef>
              <a:spcAft>
                <a:spcPts val="0"/>
              </a:spcAft>
              <a:buClr>
                <a:schemeClr val="dk1"/>
              </a:buClr>
              <a:buSzPct val="100000"/>
              <a:buChar char="•"/>
            </a:pPr>
            <a:r>
              <a:rPr lang="en-US" sz="2000">
                <a:solidFill>
                  <a:schemeClr val="dk1"/>
                </a:solidFill>
              </a:rPr>
              <a:t>cross-size (from 0.6B up to 14B parameters) </a:t>
            </a:r>
            <a:endParaRPr sz="2000">
              <a:solidFill>
                <a:schemeClr val="dk1"/>
              </a:solidFill>
            </a:endParaRPr>
          </a:p>
          <a:p>
            <a:pPr indent="-346075" lvl="0" marL="457200" rtl="0" algn="l">
              <a:lnSpc>
                <a:spcPct val="115000"/>
              </a:lnSpc>
              <a:spcBef>
                <a:spcPts val="0"/>
              </a:spcBef>
              <a:spcAft>
                <a:spcPts val="0"/>
              </a:spcAft>
              <a:buClr>
                <a:schemeClr val="dk1"/>
              </a:buClr>
              <a:buSzPct val="100000"/>
              <a:buChar char="•"/>
            </a:pPr>
            <a:r>
              <a:rPr lang="en-US" sz="2000">
                <a:solidFill>
                  <a:schemeClr val="dk1"/>
                </a:solidFill>
              </a:rPr>
              <a:t>different specializations（general-purpose, code, math models)</a:t>
            </a:r>
            <a:endParaRPr sz="2000">
              <a:solidFill>
                <a:schemeClr val="dk1"/>
              </a:solidFill>
            </a:endParaRPr>
          </a:p>
          <a:p>
            <a:pPr indent="-346075" lvl="0" marL="457200" rtl="0" algn="l">
              <a:lnSpc>
                <a:spcPct val="115000"/>
              </a:lnSpc>
              <a:spcBef>
                <a:spcPts val="0"/>
              </a:spcBef>
              <a:spcAft>
                <a:spcPts val="0"/>
              </a:spcAft>
              <a:buClr>
                <a:schemeClr val="dk1"/>
              </a:buClr>
              <a:buSzPct val="100000"/>
              <a:buChar char="•"/>
            </a:pPr>
            <a:r>
              <a:rPr lang="en-US" sz="2000">
                <a:solidFill>
                  <a:schemeClr val="dk1"/>
                </a:solidFill>
              </a:rPr>
              <a:t>different training stages (pretrained and instruction fine-tuned models)</a:t>
            </a:r>
            <a:endParaRPr sz="2000">
              <a:solidFill>
                <a:schemeClr val="dk1"/>
              </a:solidFill>
            </a:endParaRPr>
          </a:p>
          <a:p>
            <a:pPr indent="0" lvl="0" marL="0" rtl="0" algn="l">
              <a:lnSpc>
                <a:spcPct val="115000"/>
              </a:lnSpc>
              <a:spcBef>
                <a:spcPts val="200"/>
              </a:spcBef>
              <a:spcAft>
                <a:spcPts val="0"/>
              </a:spcAft>
              <a:buNone/>
            </a:pPr>
            <a:r>
              <a:rPr b="1" lang="en-US" sz="2000">
                <a:solidFill>
                  <a:schemeClr val="dk1"/>
                </a:solidFill>
              </a:rPr>
              <a:t>Token Alignment:</a:t>
            </a:r>
            <a:r>
              <a:rPr lang="en-US" sz="2000">
                <a:solidFill>
                  <a:schemeClr val="dk1"/>
                </a:solidFill>
              </a:rPr>
              <a:t> </a:t>
            </a:r>
            <a:endParaRPr sz="2000">
              <a:solidFill>
                <a:schemeClr val="dk1"/>
              </a:solidFill>
            </a:endParaRPr>
          </a:p>
          <a:p>
            <a:pPr indent="-346075" lvl="1" marL="914400" rtl="0" algn="l">
              <a:lnSpc>
                <a:spcPct val="115000"/>
              </a:lnSpc>
              <a:spcBef>
                <a:spcPts val="200"/>
              </a:spcBef>
              <a:spcAft>
                <a:spcPts val="0"/>
              </a:spcAft>
              <a:buSzPct val="100000"/>
              <a:buChar char="•"/>
            </a:pPr>
            <a:r>
              <a:rPr lang="en-US"/>
              <a:t>Different LLMs might tokenize the same text differently. </a:t>
            </a:r>
            <a:endParaRPr/>
          </a:p>
          <a:p>
            <a:pPr indent="-346075" lvl="1" marL="914400" rtl="0" algn="l">
              <a:lnSpc>
                <a:spcPct val="115000"/>
              </a:lnSpc>
              <a:spcBef>
                <a:spcPts val="0"/>
              </a:spcBef>
              <a:spcAft>
                <a:spcPts val="0"/>
              </a:spcAft>
              <a:buSzPct val="100000"/>
              <a:buChar char="•"/>
            </a:pPr>
            <a:r>
              <a:rPr lang="en-US"/>
              <a:t>C2C must ensure the Sharer’s cache lines up with the Receiver’s token positions. </a:t>
            </a:r>
            <a:endParaRPr/>
          </a:p>
          <a:p>
            <a:pPr indent="-346075" lvl="1" marL="914400" rtl="0" algn="l">
              <a:lnSpc>
                <a:spcPct val="115000"/>
              </a:lnSpc>
              <a:spcBef>
                <a:spcPts val="0"/>
              </a:spcBef>
              <a:spcAft>
                <a:spcPts val="0"/>
              </a:spcAft>
              <a:buSzPct val="100000"/>
              <a:buChar char="•"/>
            </a:pPr>
            <a:r>
              <a:rPr lang="en-US"/>
              <a:t>for each token in the Receiver’s input, they decode it to text and then re-encode it with the Sharer’s tokenizer. </a:t>
            </a:r>
            <a:endParaRPr/>
          </a:p>
          <a:p>
            <a:pPr indent="-346075" lvl="1" marL="914400" rtl="0" algn="l">
              <a:lnSpc>
                <a:spcPct val="115000"/>
              </a:lnSpc>
              <a:spcBef>
                <a:spcPts val="0"/>
              </a:spcBef>
              <a:spcAft>
                <a:spcPts val="0"/>
              </a:spcAft>
              <a:buSzPct val="100000"/>
              <a:buChar char="•"/>
            </a:pPr>
            <a:r>
              <a:rPr b="1" lang="en-US"/>
              <a:t>Max coverage</a:t>
            </a:r>
            <a:r>
              <a:rPr lang="en-US"/>
              <a:t>: If a single Receiver token maps to multiple Sharer tokens, they choose the Sharer token that covers the largest portion of the text. </a:t>
            </a:r>
            <a:endParaRPr/>
          </a:p>
          <a:p>
            <a:pPr indent="0" lvl="0" marL="0" rtl="0" algn="l">
              <a:lnSpc>
                <a:spcPct val="115000"/>
              </a:lnSpc>
              <a:spcBef>
                <a:spcPts val="200"/>
              </a:spcBef>
              <a:spcAft>
                <a:spcPts val="0"/>
              </a:spcAft>
              <a:buNone/>
            </a:pPr>
            <a:r>
              <a:rPr b="1" lang="en-US" sz="2000">
                <a:solidFill>
                  <a:schemeClr val="dk1"/>
                </a:solidFill>
              </a:rPr>
              <a:t>Layer Alignment:</a:t>
            </a:r>
            <a:r>
              <a:rPr lang="en-US" sz="2000">
                <a:solidFill>
                  <a:schemeClr val="dk1"/>
                </a:solidFill>
              </a:rPr>
              <a:t> </a:t>
            </a:r>
            <a:endParaRPr sz="2000">
              <a:solidFill>
                <a:schemeClr val="dk1"/>
              </a:solidFill>
            </a:endParaRPr>
          </a:p>
          <a:p>
            <a:pPr indent="-346075" lvl="1" marL="914400" rtl="0" algn="l">
              <a:lnSpc>
                <a:spcPct val="115000"/>
              </a:lnSpc>
              <a:spcBef>
                <a:spcPts val="200"/>
              </a:spcBef>
              <a:spcAft>
                <a:spcPts val="0"/>
              </a:spcAft>
              <a:buSzPct val="100000"/>
              <a:buChar char="•"/>
            </a:pPr>
            <a:r>
              <a:rPr lang="en-US"/>
              <a:t>Models may have different numbers of layers or architectures. </a:t>
            </a:r>
            <a:endParaRPr/>
          </a:p>
          <a:p>
            <a:pPr indent="-346075" lvl="1" marL="914400" rtl="0" algn="l">
              <a:lnSpc>
                <a:spcPct val="115000"/>
              </a:lnSpc>
              <a:spcBef>
                <a:spcPts val="0"/>
              </a:spcBef>
              <a:spcAft>
                <a:spcPts val="0"/>
              </a:spcAft>
              <a:buSzPct val="100000"/>
              <a:buChar char="•"/>
            </a:pPr>
            <a:r>
              <a:rPr lang="en-US"/>
              <a:t>“</a:t>
            </a:r>
            <a:r>
              <a:rPr b="1" lang="en-US"/>
              <a:t>terminal layer alignment</a:t>
            </a:r>
            <a:r>
              <a:rPr lang="en-US"/>
              <a:t>” strategy:</a:t>
            </a:r>
            <a:endParaRPr/>
          </a:p>
          <a:p>
            <a:pPr indent="-334327" lvl="2" marL="1371600" rtl="0" algn="l">
              <a:lnSpc>
                <a:spcPct val="115000"/>
              </a:lnSpc>
              <a:spcBef>
                <a:spcPts val="0"/>
              </a:spcBef>
              <a:spcAft>
                <a:spcPts val="0"/>
              </a:spcAft>
              <a:buClr>
                <a:schemeClr val="dk1"/>
              </a:buClr>
              <a:buSzPct val="100000"/>
              <a:buChar char="–"/>
            </a:pPr>
            <a:r>
              <a:rPr lang="en-US"/>
              <a:t>They align the top (final output) layers of Sharer and Receiver, then the next-to-last layers, and so on, pairing layers from the top down until they run out of layers on the smaller model. </a:t>
            </a:r>
            <a:endParaRPr/>
          </a:p>
          <a:p>
            <a:pPr indent="-334327" lvl="2" marL="1371600" rtl="0" algn="l">
              <a:lnSpc>
                <a:spcPct val="115000"/>
              </a:lnSpc>
              <a:spcBef>
                <a:spcPts val="0"/>
              </a:spcBef>
              <a:spcAft>
                <a:spcPts val="0"/>
              </a:spcAft>
              <a:buClr>
                <a:schemeClr val="dk1"/>
              </a:buClr>
              <a:buSzPct val="90000"/>
              <a:buChar char="–"/>
            </a:pPr>
            <a:r>
              <a:rPr lang="en-US"/>
              <a:t>This means the deepest layers of both models are fused first, and shallower layers of the larger model may not have a counterpart (if model sizes differ).</a:t>
            </a:r>
            <a:endParaRPr sz="2000">
              <a:solidFill>
                <a:schemeClr val="dk1"/>
              </a:solidFill>
            </a:endParaRPr>
          </a:p>
        </p:txBody>
      </p:sp>
      <p:sp>
        <p:nvSpPr>
          <p:cNvPr id="247" name="Google Shape;247;p30"/>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48" name="Google Shape;248;p30"/>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Models &amp; Alignment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1"/>
          <p:cNvSpPr txBox="1"/>
          <p:nvPr>
            <p:ph idx="1" type="body"/>
          </p:nvPr>
        </p:nvSpPr>
        <p:spPr>
          <a:xfrm>
            <a:off x="266701" y="952500"/>
            <a:ext cx="11622000" cy="5181600"/>
          </a:xfrm>
          <a:prstGeom prst="rect">
            <a:avLst/>
          </a:prstGeom>
        </p:spPr>
        <p:txBody>
          <a:bodyPr anchorCtr="0" anchor="t" bIns="45700" lIns="91425" spcFirstLastPara="1" rIns="91425" wrap="square" tIns="45700">
            <a:normAutofit lnSpcReduction="20000"/>
          </a:bodyPr>
          <a:lstStyle/>
          <a:p>
            <a:pPr indent="0" lvl="0" marL="0" marR="0" rtl="0" algn="l">
              <a:lnSpc>
                <a:spcPct val="115000"/>
              </a:lnSpc>
              <a:spcBef>
                <a:spcPts val="200"/>
              </a:spcBef>
              <a:spcAft>
                <a:spcPts val="0"/>
              </a:spcAft>
              <a:buNone/>
            </a:pPr>
            <a:r>
              <a:rPr b="1" lang="en-US" sz="2000">
                <a:solidFill>
                  <a:schemeClr val="dk1"/>
                </a:solidFill>
              </a:rPr>
              <a:t>Baselines:</a:t>
            </a:r>
            <a:r>
              <a:rPr lang="en-US" sz="2000">
                <a:solidFill>
                  <a:schemeClr val="dk1"/>
                </a:solidFill>
              </a:rPr>
              <a:t> </a:t>
            </a:r>
            <a:endParaRPr sz="2000">
              <a:solidFill>
                <a:schemeClr val="dk1"/>
              </a:solidFill>
            </a:endParaRPr>
          </a:p>
          <a:p>
            <a:pPr indent="-355600" lvl="0" marL="457200" marR="0" rtl="0" algn="l">
              <a:lnSpc>
                <a:spcPct val="115000"/>
              </a:lnSpc>
              <a:spcBef>
                <a:spcPts val="200"/>
              </a:spcBef>
              <a:spcAft>
                <a:spcPts val="0"/>
              </a:spcAft>
              <a:buClr>
                <a:schemeClr val="dk1"/>
              </a:buClr>
              <a:buSzPts val="2000"/>
              <a:buChar char="•"/>
            </a:pPr>
            <a:r>
              <a:rPr i="1" lang="en-US" sz="2000">
                <a:solidFill>
                  <a:schemeClr val="dk1"/>
                </a:solidFill>
              </a:rPr>
              <a:t>Text-to-Text (T2T) Communication:</a:t>
            </a:r>
            <a:r>
              <a:rPr lang="en-US" sz="2000">
                <a:solidFill>
                  <a:schemeClr val="dk1"/>
                </a:solidFill>
              </a:rPr>
              <a:t> </a:t>
            </a:r>
            <a:endParaRPr sz="2000">
              <a:solidFill>
                <a:schemeClr val="dk1"/>
              </a:solidFill>
            </a:endParaRPr>
          </a:p>
          <a:p>
            <a:pPr indent="-355600" lvl="1" marL="914400" marR="0" rtl="0" algn="l">
              <a:lnSpc>
                <a:spcPct val="115000"/>
              </a:lnSpc>
              <a:spcBef>
                <a:spcPts val="0"/>
              </a:spcBef>
              <a:spcAft>
                <a:spcPts val="0"/>
              </a:spcAft>
              <a:buClr>
                <a:schemeClr val="dk1"/>
              </a:buClr>
              <a:buSzPts val="2000"/>
              <a:buChar char="•"/>
            </a:pPr>
            <a:r>
              <a:rPr lang="en-US"/>
              <a:t>Receiver (question, sharer_analysis) -&gt; reply</a:t>
            </a:r>
            <a:endParaRPr sz="2000">
              <a:solidFill>
                <a:schemeClr val="dk1"/>
              </a:solidFill>
            </a:endParaRPr>
          </a:p>
          <a:p>
            <a:pPr indent="-355600" lvl="0" marL="457200" marR="0" rtl="0" algn="l">
              <a:lnSpc>
                <a:spcPct val="115000"/>
              </a:lnSpc>
              <a:spcBef>
                <a:spcPts val="0"/>
              </a:spcBef>
              <a:spcAft>
                <a:spcPts val="0"/>
              </a:spcAft>
              <a:buClr>
                <a:schemeClr val="dk1"/>
              </a:buClr>
              <a:buSzPts val="2000"/>
              <a:buChar char="•"/>
            </a:pPr>
            <a:r>
              <a:rPr i="1" lang="en-US" sz="2000">
                <a:solidFill>
                  <a:schemeClr val="dk1"/>
                </a:solidFill>
              </a:rPr>
              <a:t>Query-Level Routing(</a:t>
            </a:r>
            <a:r>
              <a:rPr i="1" lang="en-US" sz="2000" u="sng">
                <a:solidFill>
                  <a:schemeClr val="hlink"/>
                </a:solidFill>
                <a:hlinkClick r:id="rId3"/>
              </a:rPr>
              <a:t>Ong et al., 2024</a:t>
            </a:r>
            <a:r>
              <a:rPr i="1" lang="en-US" sz="2000">
                <a:solidFill>
                  <a:schemeClr val="dk1"/>
                </a:solidFill>
              </a:rPr>
              <a:t>)</a:t>
            </a:r>
            <a:r>
              <a:rPr lang="en-US" sz="2000">
                <a:solidFill>
                  <a:schemeClr val="dk1"/>
                </a:solidFill>
              </a:rPr>
              <a:t>: </a:t>
            </a:r>
            <a:endParaRPr sz="2000">
              <a:solidFill>
                <a:schemeClr val="dk1"/>
              </a:solidFill>
            </a:endParaRPr>
          </a:p>
          <a:p>
            <a:pPr indent="-355600" lvl="1" marL="914400" marR="0" rtl="0" algn="l">
              <a:lnSpc>
                <a:spcPct val="115000"/>
              </a:lnSpc>
              <a:spcBef>
                <a:spcPts val="0"/>
              </a:spcBef>
              <a:spcAft>
                <a:spcPts val="0"/>
              </a:spcAft>
              <a:buClr>
                <a:schemeClr val="dk1"/>
              </a:buClr>
              <a:buSzPts val="2000"/>
              <a:buChar char="•"/>
            </a:pPr>
            <a:r>
              <a:rPr lang="en-US"/>
              <a:t>Route query to model based on query difficulty.</a:t>
            </a:r>
            <a:endParaRPr sz="2000">
              <a:solidFill>
                <a:schemeClr val="dk1"/>
              </a:solidFill>
            </a:endParaRPr>
          </a:p>
          <a:p>
            <a:pPr indent="0" lvl="0" marL="0" marR="0" rtl="0" algn="l">
              <a:lnSpc>
                <a:spcPct val="115000"/>
              </a:lnSpc>
              <a:spcBef>
                <a:spcPts val="200"/>
              </a:spcBef>
              <a:spcAft>
                <a:spcPts val="0"/>
              </a:spcAft>
              <a:buNone/>
            </a:pPr>
            <a:r>
              <a:rPr b="1" lang="en-US" sz="2000">
                <a:solidFill>
                  <a:schemeClr val="dk1"/>
                </a:solidFill>
              </a:rPr>
              <a:t>Benchmark Tasks:</a:t>
            </a:r>
            <a:r>
              <a:rPr lang="en-US" sz="2000">
                <a:solidFill>
                  <a:schemeClr val="dk1"/>
                </a:solidFill>
              </a:rPr>
              <a:t> </a:t>
            </a:r>
            <a:endParaRPr sz="2000">
              <a:solidFill>
                <a:schemeClr val="dk1"/>
              </a:solidFill>
            </a:endParaRPr>
          </a:p>
          <a:p>
            <a:pPr indent="-355600" lvl="0" marL="457200" marR="0" rtl="0" algn="l">
              <a:lnSpc>
                <a:spcPct val="115000"/>
              </a:lnSpc>
              <a:spcBef>
                <a:spcPts val="200"/>
              </a:spcBef>
              <a:spcAft>
                <a:spcPts val="0"/>
              </a:spcAft>
              <a:buClr>
                <a:schemeClr val="dk1"/>
              </a:buClr>
              <a:buSzPts val="2000"/>
              <a:buChar char="•"/>
            </a:pPr>
            <a:r>
              <a:rPr i="1" lang="en-US" sz="2000">
                <a:solidFill>
                  <a:schemeClr val="dk1"/>
                </a:solidFill>
              </a:rPr>
              <a:t>OpenBookQA</a:t>
            </a:r>
            <a:r>
              <a:rPr lang="en-US" sz="2000">
                <a:solidFill>
                  <a:schemeClr val="dk1"/>
                </a:solidFill>
              </a:rPr>
              <a:t> – science fact and common sense questions (open-domain reasoning)</a:t>
            </a:r>
            <a:endParaRPr sz="2000">
              <a:solidFill>
                <a:schemeClr val="dk1"/>
              </a:solidFill>
            </a:endParaRPr>
          </a:p>
          <a:p>
            <a:pPr indent="-355600" lvl="0" marL="457200" marR="0" rtl="0" algn="l">
              <a:lnSpc>
                <a:spcPct val="115000"/>
              </a:lnSpc>
              <a:spcBef>
                <a:spcPts val="0"/>
              </a:spcBef>
              <a:spcAft>
                <a:spcPts val="0"/>
              </a:spcAft>
              <a:buClr>
                <a:schemeClr val="dk1"/>
              </a:buClr>
              <a:buSzPts val="2000"/>
              <a:buChar char="•"/>
            </a:pPr>
            <a:r>
              <a:rPr i="1" lang="en-US" sz="2000">
                <a:solidFill>
                  <a:schemeClr val="dk1"/>
                </a:solidFill>
              </a:rPr>
              <a:t>MMLU-Redux </a:t>
            </a:r>
            <a:r>
              <a:rPr lang="en-US" sz="2000">
                <a:solidFill>
                  <a:schemeClr val="dk1"/>
                </a:solidFill>
              </a:rPr>
              <a:t>– a challenging academic and common knowledge test covering various subjects</a:t>
            </a:r>
            <a:endParaRPr sz="2000">
              <a:solidFill>
                <a:schemeClr val="dk1"/>
              </a:solidFill>
            </a:endParaRPr>
          </a:p>
          <a:p>
            <a:pPr indent="-355600" lvl="0" marL="457200" marR="0" rtl="0" algn="l">
              <a:lnSpc>
                <a:spcPct val="115000"/>
              </a:lnSpc>
              <a:spcBef>
                <a:spcPts val="0"/>
              </a:spcBef>
              <a:spcAft>
                <a:spcPts val="0"/>
              </a:spcAft>
              <a:buClr>
                <a:schemeClr val="dk1"/>
              </a:buClr>
              <a:buSzPts val="2000"/>
              <a:buChar char="•"/>
            </a:pPr>
            <a:r>
              <a:rPr i="1" lang="en-US" sz="2000">
                <a:solidFill>
                  <a:schemeClr val="dk1"/>
                </a:solidFill>
              </a:rPr>
              <a:t>ARC-Challenge </a:t>
            </a:r>
            <a:r>
              <a:rPr lang="en-US" sz="2000">
                <a:solidFill>
                  <a:schemeClr val="dk1"/>
                </a:solidFill>
              </a:rPr>
              <a:t>– grade-school science exam questions that require complex reasoning</a:t>
            </a:r>
            <a:endParaRPr sz="2000">
              <a:solidFill>
                <a:schemeClr val="dk1"/>
              </a:solidFill>
            </a:endParaRPr>
          </a:p>
          <a:p>
            <a:pPr indent="-355600" lvl="0" marL="457200" marR="0" rtl="0" algn="l">
              <a:lnSpc>
                <a:spcPct val="115000"/>
              </a:lnSpc>
              <a:spcBef>
                <a:spcPts val="0"/>
              </a:spcBef>
              <a:spcAft>
                <a:spcPts val="0"/>
              </a:spcAft>
              <a:buClr>
                <a:schemeClr val="dk1"/>
              </a:buClr>
              <a:buSzPts val="2000"/>
              <a:buChar char="•"/>
            </a:pPr>
            <a:r>
              <a:rPr i="1" lang="en-US" sz="2000">
                <a:solidFill>
                  <a:schemeClr val="dk1"/>
                </a:solidFill>
              </a:rPr>
              <a:t>C-Eval</a:t>
            </a:r>
            <a:r>
              <a:rPr lang="en-US" sz="2000">
                <a:solidFill>
                  <a:schemeClr val="dk1"/>
                </a:solidFill>
              </a:rPr>
              <a:t> – a comprehensive Chinese academic exam dataset, to test non-English and multi-domain knowledge</a:t>
            </a:r>
            <a:endParaRPr sz="2000">
              <a:solidFill>
                <a:schemeClr val="dk1"/>
              </a:solidFill>
            </a:endParaRPr>
          </a:p>
          <a:p>
            <a:pPr indent="0" lvl="0" marL="0" marR="0" rtl="0" algn="l">
              <a:lnSpc>
                <a:spcPct val="115000"/>
              </a:lnSpc>
              <a:spcBef>
                <a:spcPts val="200"/>
              </a:spcBef>
              <a:spcAft>
                <a:spcPts val="0"/>
              </a:spcAft>
              <a:buNone/>
            </a:pPr>
            <a:r>
              <a:rPr b="1" lang="en-US" sz="2000">
                <a:solidFill>
                  <a:schemeClr val="dk1"/>
                </a:solidFill>
              </a:rPr>
              <a:t>Evaluation Metrics: </a:t>
            </a:r>
            <a:endParaRPr b="1" sz="2000">
              <a:solidFill>
                <a:schemeClr val="dk1"/>
              </a:solidFill>
            </a:endParaRPr>
          </a:p>
          <a:p>
            <a:pPr indent="-355600" lvl="0" marL="457200" marR="0" rtl="0" algn="l">
              <a:lnSpc>
                <a:spcPct val="115000"/>
              </a:lnSpc>
              <a:spcBef>
                <a:spcPts val="200"/>
              </a:spcBef>
              <a:spcAft>
                <a:spcPts val="0"/>
              </a:spcAft>
              <a:buClr>
                <a:schemeClr val="dk1"/>
              </a:buClr>
              <a:buSzPts val="2000"/>
              <a:buChar char="•"/>
            </a:pPr>
            <a:r>
              <a:rPr lang="en-US" sz="2000">
                <a:solidFill>
                  <a:schemeClr val="dk1"/>
                </a:solidFill>
              </a:rPr>
              <a:t>Average</a:t>
            </a:r>
            <a:r>
              <a:rPr b="1" lang="en-US" sz="2000">
                <a:solidFill>
                  <a:schemeClr val="dk1"/>
                </a:solidFill>
              </a:rPr>
              <a:t> </a:t>
            </a:r>
            <a:r>
              <a:rPr lang="en-US" sz="2000">
                <a:solidFill>
                  <a:schemeClr val="dk1"/>
                </a:solidFill>
              </a:rPr>
              <a:t>accuracy, inference latency (per-question runtim on a single NVIDIA A100 GPU)</a:t>
            </a:r>
            <a:endParaRPr sz="2000">
              <a:solidFill>
                <a:schemeClr val="dk1"/>
              </a:solidFill>
            </a:endParaRPr>
          </a:p>
          <a:p>
            <a:pPr indent="-355600" lvl="0" marL="457200" marR="0" rtl="0" algn="l">
              <a:lnSpc>
                <a:spcPct val="115000"/>
              </a:lnSpc>
              <a:spcBef>
                <a:spcPts val="0"/>
              </a:spcBef>
              <a:spcAft>
                <a:spcPts val="0"/>
              </a:spcAft>
              <a:buClr>
                <a:schemeClr val="dk1"/>
              </a:buClr>
              <a:buSzPts val="2000"/>
              <a:buChar char="•"/>
            </a:pPr>
            <a:r>
              <a:rPr lang="en-US" sz="2000">
                <a:solidFill>
                  <a:schemeClr val="dk1"/>
                </a:solidFill>
              </a:rPr>
              <a:t>All models were run in zero-shot mode with deterministic decoding (temperature 0) for consistent comparison</a:t>
            </a:r>
            <a:endParaRPr sz="2000">
              <a:solidFill>
                <a:schemeClr val="dk1"/>
              </a:solidFill>
            </a:endParaRPr>
          </a:p>
          <a:p>
            <a:pPr indent="0" lvl="0" marL="0" marR="0" rtl="0" algn="l">
              <a:lnSpc>
                <a:spcPct val="115000"/>
              </a:lnSpc>
              <a:spcBef>
                <a:spcPts val="200"/>
              </a:spcBef>
              <a:spcAft>
                <a:spcPts val="200"/>
              </a:spcAft>
              <a:buNone/>
            </a:pPr>
            <a:r>
              <a:rPr b="1" lang="en-US" sz="2000">
                <a:solidFill>
                  <a:schemeClr val="dk1"/>
                </a:solidFill>
              </a:rPr>
              <a:t>Training dataset: </a:t>
            </a:r>
            <a:r>
              <a:rPr lang="en-US" sz="2000">
                <a:solidFill>
                  <a:schemeClr val="dk1"/>
                </a:solidFill>
              </a:rPr>
              <a:t>first 500k samples of OpenHermes-2.5 Dataset</a:t>
            </a:r>
            <a:endParaRPr sz="2000">
              <a:solidFill>
                <a:schemeClr val="dk1"/>
              </a:solidFill>
            </a:endParaRPr>
          </a:p>
        </p:txBody>
      </p:sp>
      <p:sp>
        <p:nvSpPr>
          <p:cNvPr id="255" name="Google Shape;255;p31"/>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56" name="Google Shape;256;p31"/>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Experiments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2"/>
          <p:cNvSpPr txBox="1"/>
          <p:nvPr>
            <p:ph idx="1" type="body"/>
          </p:nvPr>
        </p:nvSpPr>
        <p:spPr>
          <a:xfrm>
            <a:off x="6286575" y="952500"/>
            <a:ext cx="5602200" cy="5181600"/>
          </a:xfrm>
          <a:prstGeom prst="rect">
            <a:avLst/>
          </a:prstGeom>
        </p:spPr>
        <p:txBody>
          <a:bodyPr anchorCtr="0" anchor="t" bIns="45700" lIns="91425" spcFirstLastPara="1" rIns="91425" wrap="square" tIns="45700">
            <a:normAutofit/>
          </a:bodyPr>
          <a:lstStyle/>
          <a:p>
            <a:pPr indent="-349250" lvl="0" marL="457200" rtl="0" algn="l">
              <a:spcBef>
                <a:spcPts val="1000"/>
              </a:spcBef>
              <a:spcAft>
                <a:spcPts val="0"/>
              </a:spcAft>
              <a:buSzPts val="1900"/>
              <a:buChar char="•"/>
            </a:pPr>
            <a:r>
              <a:rPr lang="en-US" sz="1900"/>
              <a:t>After applying C2C, we see an average increase of accuracy around ~10% across three different Sharers. </a:t>
            </a:r>
            <a:endParaRPr sz="1900"/>
          </a:p>
          <a:p>
            <a:pPr indent="-349250" lvl="0" marL="457200" rtl="0" algn="l">
              <a:spcBef>
                <a:spcPts val="0"/>
              </a:spcBef>
              <a:spcAft>
                <a:spcPts val="0"/>
              </a:spcAft>
              <a:buSzPts val="1900"/>
              <a:buChar char="•"/>
            </a:pPr>
            <a:r>
              <a:rPr lang="en-US" sz="1900"/>
              <a:t>Compared with T2T communication, C2C achieves an average accuracy increase ~4%. </a:t>
            </a:r>
            <a:endParaRPr sz="1900"/>
          </a:p>
          <a:p>
            <a:pPr indent="-349250" lvl="0" marL="457200" rtl="0" algn="l">
              <a:spcBef>
                <a:spcPts val="0"/>
              </a:spcBef>
              <a:spcAft>
                <a:spcPts val="0"/>
              </a:spcAft>
              <a:buSzPts val="1900"/>
              <a:buChar char="•"/>
            </a:pPr>
            <a:r>
              <a:rPr lang="en-US" sz="1900"/>
              <a:t>It also achieves obvious speedups from 3.46× to 14.41×, thanks to the waiving of intermediate text message generation. </a:t>
            </a:r>
            <a:endParaRPr sz="1900"/>
          </a:p>
          <a:p>
            <a:pPr indent="-349250" lvl="0" marL="457200" rtl="0" algn="l">
              <a:spcBef>
                <a:spcPts val="0"/>
              </a:spcBef>
              <a:spcAft>
                <a:spcPts val="0"/>
              </a:spcAft>
              <a:buSzPts val="1900"/>
              <a:buChar char="•"/>
            </a:pPr>
            <a:r>
              <a:rPr lang="en-US" sz="1900"/>
              <a:t>In contrast, query-level routing prioritizes efficiency but limits accuracy to the better of the two original models.</a:t>
            </a:r>
            <a:endParaRPr sz="1900"/>
          </a:p>
          <a:p>
            <a:pPr indent="0" lvl="0" marL="0" rtl="0" algn="l">
              <a:spcBef>
                <a:spcPts val="1000"/>
              </a:spcBef>
              <a:spcAft>
                <a:spcPts val="0"/>
              </a:spcAft>
              <a:buNone/>
            </a:pPr>
            <a:r>
              <a:rPr lang="en-US" sz="1900"/>
              <a:t>Concern: the accuracy for the 4B Base seemed to be too low…</a:t>
            </a:r>
            <a:endParaRPr sz="1900"/>
          </a:p>
          <a:p>
            <a:pPr indent="0" lvl="0" marL="0" rtl="0" algn="l">
              <a:spcBef>
                <a:spcPts val="1000"/>
              </a:spcBef>
              <a:spcAft>
                <a:spcPts val="0"/>
              </a:spcAft>
              <a:buNone/>
            </a:pPr>
            <a:r>
              <a:t/>
            </a:r>
            <a:endParaRPr sz="1900"/>
          </a:p>
        </p:txBody>
      </p:sp>
      <p:sp>
        <p:nvSpPr>
          <p:cNvPr id="263" name="Google Shape;263;p32"/>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64" name="Google Shape;264;p32"/>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a:t>
            </a:r>
            <a:endParaRPr/>
          </a:p>
        </p:txBody>
      </p:sp>
      <p:pic>
        <p:nvPicPr>
          <p:cNvPr id="265" name="Google Shape;265;p32" title="Screenshot 2025-12-01 at 2.42.59 PM.png"/>
          <p:cNvPicPr preferRelativeResize="0"/>
          <p:nvPr/>
        </p:nvPicPr>
        <p:blipFill>
          <a:blip r:embed="rId3">
            <a:alphaModFix/>
          </a:blip>
          <a:stretch>
            <a:fillRect/>
          </a:stretch>
        </p:blipFill>
        <p:spPr>
          <a:xfrm>
            <a:off x="64675" y="952501"/>
            <a:ext cx="6221900" cy="5337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3"/>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349250" lvl="0" marL="457200" rtl="0" algn="l">
              <a:spcBef>
                <a:spcPts val="1000"/>
              </a:spcBef>
              <a:spcAft>
                <a:spcPts val="0"/>
              </a:spcAft>
              <a:buSzPts val="1900"/>
              <a:buChar char="•"/>
            </a:pPr>
            <a:r>
              <a:rPr lang="en-US" sz="1900"/>
              <a:t>On LongBench (documents up to 8k+ tokens)</a:t>
            </a:r>
            <a:endParaRPr sz="1900"/>
          </a:p>
          <a:p>
            <a:pPr indent="-349250" lvl="1" marL="914400" rtl="0" algn="l">
              <a:spcBef>
                <a:spcPts val="0"/>
              </a:spcBef>
              <a:spcAft>
                <a:spcPts val="0"/>
              </a:spcAft>
              <a:buSzPts val="1900"/>
              <a:buChar char="•"/>
            </a:pPr>
            <a:r>
              <a:rPr lang="en-US" sz="1900"/>
              <a:t>C2C outperformed text-based communication consistently across short, medium, and long context lengths Notably, the advantages of C2C held even as input length grew, indicating it scales well with context size </a:t>
            </a:r>
            <a:endParaRPr sz="1900"/>
          </a:p>
          <a:p>
            <a:pPr indent="-349250" lvl="1" marL="914400" rtl="0" algn="l">
              <a:spcBef>
                <a:spcPts val="0"/>
              </a:spcBef>
              <a:spcAft>
                <a:spcPts val="0"/>
              </a:spcAft>
              <a:buSzPts val="1900"/>
              <a:buChar char="•"/>
            </a:pPr>
            <a:r>
              <a:rPr lang="en-US" sz="1900"/>
              <a:t>Direct cache fusion does not suffer from the compounding token-by-token cost that text methods do for long prompts</a:t>
            </a:r>
            <a:endParaRPr sz="1900"/>
          </a:p>
        </p:txBody>
      </p:sp>
      <p:sp>
        <p:nvSpPr>
          <p:cNvPr id="272" name="Google Shape;272;p33"/>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73" name="Google Shape;273;p33"/>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 -- </a:t>
            </a:r>
            <a:r>
              <a:rPr lang="en-US"/>
              <a:t>Scaling with Sequence Length</a:t>
            </a:r>
            <a:endParaRPr/>
          </a:p>
        </p:txBody>
      </p:sp>
      <p:pic>
        <p:nvPicPr>
          <p:cNvPr id="274" name="Google Shape;274;p33" title="Screenshot 2025-12-01 at 2.49.06 PM.png"/>
          <p:cNvPicPr preferRelativeResize="0"/>
          <p:nvPr/>
        </p:nvPicPr>
        <p:blipFill>
          <a:blip r:embed="rId3">
            <a:alphaModFix/>
          </a:blip>
          <a:stretch>
            <a:fillRect/>
          </a:stretch>
        </p:blipFill>
        <p:spPr>
          <a:xfrm>
            <a:off x="3780553" y="3628675"/>
            <a:ext cx="4630949" cy="175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4"/>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349250" lvl="0" marL="457200" rtl="0" algn="l">
              <a:spcBef>
                <a:spcPts val="1000"/>
              </a:spcBef>
              <a:spcAft>
                <a:spcPts val="0"/>
              </a:spcAft>
              <a:buSzPts val="1900"/>
              <a:buChar char="•"/>
            </a:pPr>
            <a:r>
              <a:rPr lang="en-US" sz="1900"/>
              <a:t>Using a bigger Sharer generally yielded bigger accuracy gains for the Receiver (provided the Sharer had relevant knowledge). </a:t>
            </a:r>
            <a:endParaRPr sz="1900"/>
          </a:p>
          <a:p>
            <a:pPr indent="-349250" lvl="0" marL="457200" rtl="0" algn="l">
              <a:spcBef>
                <a:spcPts val="0"/>
              </a:spcBef>
              <a:spcAft>
                <a:spcPts val="0"/>
              </a:spcAft>
              <a:buSzPts val="1900"/>
              <a:buChar char="•"/>
            </a:pPr>
            <a:r>
              <a:rPr lang="en-US" sz="1900"/>
              <a:t>Even a relatively small Receiver (</a:t>
            </a:r>
            <a:r>
              <a:rPr lang="en-US" sz="1900"/>
              <a:t>e.g. </a:t>
            </a:r>
            <a:r>
              <a:rPr lang="en-US" sz="1900"/>
              <a:t>0.6B) can boost a lot when paired with a much larger Sharer.</a:t>
            </a:r>
            <a:endParaRPr sz="1900"/>
          </a:p>
          <a:p>
            <a:pPr indent="-349250" lvl="1" marL="914400" rtl="0" algn="l">
              <a:spcBef>
                <a:spcPts val="0"/>
              </a:spcBef>
              <a:spcAft>
                <a:spcPts val="0"/>
              </a:spcAft>
              <a:buSzPts val="1900"/>
              <a:buChar char="•"/>
            </a:pPr>
            <a:r>
              <a:rPr lang="en-US" sz="1900"/>
              <a:t>Going beyond its ‘small brain’ by making use of the larger model’s cache. </a:t>
            </a:r>
            <a:endParaRPr sz="1900"/>
          </a:p>
          <a:p>
            <a:pPr indent="-349250" lvl="1" marL="914400" rtl="0" algn="l">
              <a:spcBef>
                <a:spcPts val="0"/>
              </a:spcBef>
              <a:spcAft>
                <a:spcPts val="0"/>
              </a:spcAft>
              <a:buSzPts val="1900"/>
              <a:buChar char="•"/>
            </a:pPr>
            <a:r>
              <a:rPr lang="en-US" sz="1900"/>
              <a:t>An potential use-case: </a:t>
            </a:r>
            <a:endParaRPr sz="1900"/>
          </a:p>
          <a:p>
            <a:pPr indent="-349250" lvl="2" marL="1371600" rtl="0" algn="l">
              <a:spcBef>
                <a:spcPts val="0"/>
              </a:spcBef>
              <a:spcAft>
                <a:spcPts val="0"/>
              </a:spcAft>
              <a:buSzPts val="1900"/>
              <a:buChar char="–"/>
            </a:pPr>
            <a:r>
              <a:rPr lang="en-US" sz="1900"/>
              <a:t>A small model could handle easy parts of a task but call upon a large model’s semantics when needed, via cache transfer, instead of always running the large model fully.</a:t>
            </a:r>
            <a:endParaRPr sz="1900"/>
          </a:p>
        </p:txBody>
      </p:sp>
      <p:sp>
        <p:nvSpPr>
          <p:cNvPr id="281" name="Google Shape;281;p34"/>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82" name="Google Shape;282;p34"/>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 -- Scaling with Model Size</a:t>
            </a:r>
            <a:endParaRPr/>
          </a:p>
        </p:txBody>
      </p:sp>
      <p:pic>
        <p:nvPicPr>
          <p:cNvPr id="283" name="Google Shape;283;p34" title="Screenshot 2025-12-01 at 2.50.32 PM.png"/>
          <p:cNvPicPr preferRelativeResize="0"/>
          <p:nvPr/>
        </p:nvPicPr>
        <p:blipFill>
          <a:blip r:embed="rId3">
            <a:alphaModFix/>
          </a:blip>
          <a:stretch>
            <a:fillRect/>
          </a:stretch>
        </p:blipFill>
        <p:spPr>
          <a:xfrm>
            <a:off x="802975" y="3163749"/>
            <a:ext cx="10586099" cy="3293451"/>
          </a:xfrm>
          <a:prstGeom prst="rect">
            <a:avLst/>
          </a:prstGeom>
          <a:noFill/>
          <a:ln>
            <a:noFill/>
          </a:ln>
        </p:spPr>
      </p:pic>
      <p:sp>
        <p:nvSpPr>
          <p:cNvPr id="284" name="Google Shape;284;p34"/>
          <p:cNvSpPr txBox="1"/>
          <p:nvPr/>
        </p:nvSpPr>
        <p:spPr>
          <a:xfrm>
            <a:off x="3389568" y="6325211"/>
            <a:ext cx="928800" cy="532800"/>
          </a:xfrm>
          <a:prstGeom prst="rect">
            <a:avLst/>
          </a:prstGeom>
          <a:noFill/>
          <a:ln>
            <a:noFill/>
          </a:ln>
        </p:spPr>
        <p:txBody>
          <a:bodyPr anchorCtr="0" anchor="t" bIns="105500" lIns="105500" spcFirstLastPara="1" rIns="105500" wrap="square" tIns="105500">
            <a:spAutoFit/>
          </a:bodyPr>
          <a:lstStyle/>
          <a:p>
            <a:pPr indent="0" lvl="0" marL="0" rtl="0" algn="l">
              <a:spcBef>
                <a:spcPts val="0"/>
              </a:spcBef>
              <a:spcAft>
                <a:spcPts val="0"/>
              </a:spcAft>
              <a:buNone/>
            </a:pPr>
            <a:r>
              <a:rPr lang="en-US" sz="2077">
                <a:solidFill>
                  <a:schemeClr val="dk2"/>
                </a:solidFill>
                <a:latin typeface="Tahoma"/>
                <a:ea typeface="Tahoma"/>
                <a:cs typeface="Tahoma"/>
                <a:sym typeface="Tahoma"/>
              </a:rPr>
              <a:t>C2C</a:t>
            </a:r>
            <a:endParaRPr sz="2077">
              <a:solidFill>
                <a:schemeClr val="dk2"/>
              </a:solidFill>
              <a:latin typeface="Tahoma"/>
              <a:ea typeface="Tahoma"/>
              <a:cs typeface="Tahoma"/>
              <a:sym typeface="Tahoma"/>
            </a:endParaRPr>
          </a:p>
        </p:txBody>
      </p:sp>
      <p:sp>
        <p:nvSpPr>
          <p:cNvPr id="285" name="Google Shape;285;p34"/>
          <p:cNvSpPr txBox="1"/>
          <p:nvPr/>
        </p:nvSpPr>
        <p:spPr>
          <a:xfrm>
            <a:off x="8395960" y="6325211"/>
            <a:ext cx="928800" cy="532800"/>
          </a:xfrm>
          <a:prstGeom prst="rect">
            <a:avLst/>
          </a:prstGeom>
          <a:noFill/>
          <a:ln>
            <a:noFill/>
          </a:ln>
        </p:spPr>
        <p:txBody>
          <a:bodyPr anchorCtr="0" anchor="t" bIns="105500" lIns="105500" spcFirstLastPara="1" rIns="105500" wrap="square" tIns="105500">
            <a:spAutoFit/>
          </a:bodyPr>
          <a:lstStyle/>
          <a:p>
            <a:pPr indent="0" lvl="0" marL="0" rtl="0" algn="l">
              <a:spcBef>
                <a:spcPts val="0"/>
              </a:spcBef>
              <a:spcAft>
                <a:spcPts val="0"/>
              </a:spcAft>
              <a:buNone/>
            </a:pPr>
            <a:r>
              <a:rPr lang="en-US" sz="2077">
                <a:solidFill>
                  <a:schemeClr val="dk2"/>
                </a:solidFill>
                <a:latin typeface="Tahoma"/>
                <a:ea typeface="Tahoma"/>
                <a:cs typeface="Tahoma"/>
                <a:sym typeface="Tahoma"/>
              </a:rPr>
              <a:t>T2T</a:t>
            </a:r>
            <a:endParaRPr sz="2077">
              <a:solidFill>
                <a:schemeClr val="dk2"/>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5"/>
          <p:cNvSpPr txBox="1"/>
          <p:nvPr>
            <p:ph idx="1" type="body"/>
          </p:nvPr>
        </p:nvSpPr>
        <p:spPr>
          <a:xfrm>
            <a:off x="303300" y="952500"/>
            <a:ext cx="11585400" cy="3005400"/>
          </a:xfrm>
          <a:prstGeom prst="rect">
            <a:avLst/>
          </a:prstGeom>
        </p:spPr>
        <p:txBody>
          <a:bodyPr anchorCtr="0" anchor="t" bIns="45700" lIns="91425" spcFirstLastPara="1" rIns="91425" wrap="square" tIns="45700">
            <a:normAutofit lnSpcReduction="10000"/>
          </a:bodyPr>
          <a:lstStyle/>
          <a:p>
            <a:pPr indent="-342900" lvl="0" marL="457200" rtl="0" algn="l">
              <a:lnSpc>
                <a:spcPct val="115000"/>
              </a:lnSpc>
              <a:spcBef>
                <a:spcPts val="200"/>
              </a:spcBef>
              <a:spcAft>
                <a:spcPts val="0"/>
              </a:spcAft>
              <a:buSzPts val="1800"/>
              <a:buChar char="●"/>
            </a:pPr>
            <a:r>
              <a:rPr b="1" lang="en-US" sz="1900"/>
              <a:t>Across Model Families: </a:t>
            </a:r>
            <a:endParaRPr b="1" sz="1900"/>
          </a:p>
          <a:p>
            <a:pPr indent="-355600" lvl="1" marL="914400" rtl="0" algn="l">
              <a:lnSpc>
                <a:spcPct val="115000"/>
              </a:lnSpc>
              <a:spcBef>
                <a:spcPts val="0"/>
              </a:spcBef>
              <a:spcAft>
                <a:spcPts val="0"/>
              </a:spcAft>
              <a:buSzPts val="2000"/>
              <a:buChar char="○"/>
            </a:pPr>
            <a:r>
              <a:rPr lang="en-US" sz="1900"/>
              <a:t>C2C’s paradigm proved effective across heterogeneous models. </a:t>
            </a:r>
            <a:endParaRPr sz="1900"/>
          </a:p>
          <a:p>
            <a:pPr indent="-355600" lvl="1" marL="914400" rtl="0" algn="l">
              <a:lnSpc>
                <a:spcPct val="115000"/>
              </a:lnSpc>
              <a:spcBef>
                <a:spcPts val="0"/>
              </a:spcBef>
              <a:spcAft>
                <a:spcPts val="0"/>
              </a:spcAft>
              <a:buSzPts val="2000"/>
              <a:buChar char="○"/>
            </a:pPr>
            <a:r>
              <a:rPr lang="en-US" sz="1900"/>
              <a:t>Despite differences in architecture and pretraining, as long as token and layer alignment was done, the cache fuser could learn to bridge them. </a:t>
            </a:r>
            <a:endParaRPr b="1" sz="1200">
              <a:solidFill>
                <a:srgbClr val="000000"/>
              </a:solidFill>
              <a:latin typeface="Arial"/>
              <a:ea typeface="Arial"/>
              <a:cs typeface="Arial"/>
              <a:sym typeface="Arial"/>
            </a:endParaRPr>
          </a:p>
          <a:p>
            <a:pPr indent="-342900" lvl="0" marL="457200" rtl="0" algn="l">
              <a:lnSpc>
                <a:spcPct val="115000"/>
              </a:lnSpc>
              <a:spcBef>
                <a:spcPts val="0"/>
              </a:spcBef>
              <a:spcAft>
                <a:spcPts val="0"/>
              </a:spcAft>
              <a:buSzPts val="1800"/>
              <a:buChar char="●"/>
            </a:pPr>
            <a:r>
              <a:rPr b="1" lang="en-US" sz="1900"/>
              <a:t>Commutativity -- </a:t>
            </a:r>
            <a:r>
              <a:rPr lang="en-US" sz="1900"/>
              <a:t>C2C works in </a:t>
            </a:r>
            <a:r>
              <a:rPr b="1" lang="en-US" sz="1900"/>
              <a:t>either direction</a:t>
            </a:r>
            <a:endParaRPr b="1" sz="1900"/>
          </a:p>
          <a:p>
            <a:pPr indent="-355600" lvl="1" marL="914400" rtl="0" algn="l">
              <a:lnSpc>
                <a:spcPct val="115000"/>
              </a:lnSpc>
              <a:spcBef>
                <a:spcPts val="0"/>
              </a:spcBef>
              <a:spcAft>
                <a:spcPts val="0"/>
              </a:spcAft>
              <a:buSzPts val="2000"/>
              <a:buChar char="○"/>
            </a:pPr>
            <a:r>
              <a:rPr lang="en-US" sz="1900"/>
              <a:t>One can swap the roles of Sharer and Receiver and still see gains (depending on the task) </a:t>
            </a:r>
            <a:endParaRPr sz="1900"/>
          </a:p>
          <a:p>
            <a:pPr indent="-355600" lvl="1" marL="914400" rtl="0" algn="l">
              <a:lnSpc>
                <a:spcPct val="115000"/>
              </a:lnSpc>
              <a:spcBef>
                <a:spcPts val="0"/>
              </a:spcBef>
              <a:spcAft>
                <a:spcPts val="0"/>
              </a:spcAft>
              <a:buSzPts val="2000"/>
              <a:buChar char="○"/>
            </a:pPr>
            <a:r>
              <a:rPr lang="en-US" sz="1900"/>
              <a:t>The decision of which model should be “Sharer” can be flexible or even dynamic. </a:t>
            </a:r>
            <a:endParaRPr sz="1900"/>
          </a:p>
          <a:p>
            <a:pPr indent="-342900" lvl="0" marL="457200" rtl="0" algn="l">
              <a:lnSpc>
                <a:spcPct val="115000"/>
              </a:lnSpc>
              <a:spcBef>
                <a:spcPts val="0"/>
              </a:spcBef>
              <a:spcAft>
                <a:spcPts val="0"/>
              </a:spcAft>
              <a:buSzPts val="1800"/>
              <a:buChar char="●"/>
            </a:pPr>
            <a:r>
              <a:rPr b="1" lang="en-US" sz="1900"/>
              <a:t>Potential</a:t>
            </a:r>
            <a:r>
              <a:rPr lang="en-US" sz="1900"/>
              <a:t>: </a:t>
            </a:r>
            <a:endParaRPr sz="1900"/>
          </a:p>
          <a:p>
            <a:pPr indent="-355600" lvl="1" marL="914400" rtl="0" algn="l">
              <a:lnSpc>
                <a:spcPct val="115000"/>
              </a:lnSpc>
              <a:spcBef>
                <a:spcPts val="0"/>
              </a:spcBef>
              <a:spcAft>
                <a:spcPts val="0"/>
              </a:spcAft>
              <a:buSzPts val="2000"/>
              <a:buChar char="○"/>
            </a:pPr>
            <a:r>
              <a:rPr lang="en-US" sz="1900"/>
              <a:t>Two LLMs could mutually share caches in a multi-turn process.</a:t>
            </a:r>
            <a:endParaRPr/>
          </a:p>
        </p:txBody>
      </p:sp>
      <p:sp>
        <p:nvSpPr>
          <p:cNvPr id="292" name="Google Shape;292;p35"/>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3" name="Google Shape;293;p35"/>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 Generality of Cache-to-Cache</a:t>
            </a:r>
            <a:endParaRPr/>
          </a:p>
        </p:txBody>
      </p:sp>
      <p:pic>
        <p:nvPicPr>
          <p:cNvPr id="294" name="Google Shape;294;p35" title="Screenshot 2025-12-01 at 2.52.48 PM.png"/>
          <p:cNvPicPr preferRelativeResize="0"/>
          <p:nvPr/>
        </p:nvPicPr>
        <p:blipFill>
          <a:blip r:embed="rId3">
            <a:alphaModFix/>
          </a:blip>
          <a:stretch>
            <a:fillRect/>
          </a:stretch>
        </p:blipFill>
        <p:spPr>
          <a:xfrm>
            <a:off x="2401545" y="3862650"/>
            <a:ext cx="7388909" cy="3076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6"/>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01" name="Google Shape;301;p36"/>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349250" lvl="0" marL="457200" rtl="0" algn="l">
              <a:spcBef>
                <a:spcPts val="1000"/>
              </a:spcBef>
              <a:spcAft>
                <a:spcPts val="0"/>
              </a:spcAft>
              <a:buSzPts val="1900"/>
              <a:buChar char="•"/>
            </a:pPr>
            <a:r>
              <a:rPr lang="en-US" sz="1900"/>
              <a:t>Introduced a novel paradigm C2C demonstrating that LLMs can communicate directly via their internal representations rather than through textual outputs</a:t>
            </a:r>
            <a:endParaRPr sz="1900"/>
          </a:p>
          <a:p>
            <a:pPr indent="-349250" lvl="0" marL="457200" rtl="0" algn="l">
              <a:spcBef>
                <a:spcPts val="0"/>
              </a:spcBef>
              <a:spcAft>
                <a:spcPts val="0"/>
              </a:spcAft>
              <a:buSzPts val="1900"/>
              <a:buChar char="•"/>
            </a:pPr>
            <a:r>
              <a:rPr lang="en-US" sz="1900"/>
              <a:t>Consistent speedups and accuracy</a:t>
            </a:r>
            <a:endParaRPr sz="1900"/>
          </a:p>
          <a:p>
            <a:pPr indent="-349250" lvl="0" marL="457200" rtl="0" algn="l">
              <a:spcBef>
                <a:spcPts val="0"/>
              </a:spcBef>
              <a:spcAft>
                <a:spcPts val="0"/>
              </a:spcAft>
              <a:buSzPts val="1900"/>
              <a:buChar char="•"/>
            </a:pPr>
            <a:r>
              <a:rPr lang="en-US" sz="1900"/>
              <a:t>future work:</a:t>
            </a:r>
            <a:endParaRPr sz="1900"/>
          </a:p>
          <a:p>
            <a:pPr indent="-349250" lvl="1" marL="914400" rtl="0" algn="l">
              <a:spcBef>
                <a:spcPts val="0"/>
              </a:spcBef>
              <a:spcAft>
                <a:spcPts val="0"/>
              </a:spcAft>
              <a:buSzPts val="1900"/>
              <a:buChar char="•"/>
            </a:pPr>
            <a:r>
              <a:rPr lang="en-US" sz="1900"/>
              <a:t>Privacy-aware cloud–edge collaboration</a:t>
            </a:r>
            <a:endParaRPr sz="1900"/>
          </a:p>
          <a:p>
            <a:pPr indent="-349250" lvl="1" marL="914400" rtl="0" algn="l">
              <a:spcBef>
                <a:spcPts val="0"/>
              </a:spcBef>
              <a:spcAft>
                <a:spcPts val="0"/>
              </a:spcAft>
              <a:buSzPts val="1900"/>
              <a:buChar char="•"/>
            </a:pPr>
            <a:r>
              <a:rPr lang="en-US" sz="1900"/>
              <a:t>Multimodal integration</a:t>
            </a:r>
            <a:endParaRPr sz="1900"/>
          </a:p>
          <a:p>
            <a:pPr indent="0" lvl="0" marL="0" rtl="0" algn="l">
              <a:spcBef>
                <a:spcPts val="1000"/>
              </a:spcBef>
              <a:spcAft>
                <a:spcPts val="0"/>
              </a:spcAft>
              <a:buNone/>
            </a:pPr>
            <a:r>
              <a:t/>
            </a:r>
            <a:endParaRPr sz="1900"/>
          </a:p>
          <a:p>
            <a:pPr indent="0" lvl="0" marL="0" rtl="0" algn="l">
              <a:spcBef>
                <a:spcPts val="1000"/>
              </a:spcBef>
              <a:spcAft>
                <a:spcPts val="0"/>
              </a:spcAft>
              <a:buNone/>
            </a:pPr>
            <a:r>
              <a:rPr lang="en-US" sz="1900"/>
              <a:t>Discussions:</a:t>
            </a:r>
            <a:endParaRPr sz="1900"/>
          </a:p>
          <a:p>
            <a:pPr indent="-349250" lvl="0" marL="457200" rtl="0" algn="l">
              <a:spcBef>
                <a:spcPts val="1000"/>
              </a:spcBef>
              <a:spcAft>
                <a:spcPts val="0"/>
              </a:spcAft>
              <a:buSzPts val="1900"/>
              <a:buChar char="•"/>
            </a:pPr>
            <a:r>
              <a:rPr lang="en-US" sz="1900"/>
              <a:t>They experimented with cache enrichment, but their design almost has nothing to do with that.</a:t>
            </a:r>
            <a:endParaRPr sz="1900"/>
          </a:p>
          <a:p>
            <a:pPr indent="-349250" lvl="1" marL="914400" rtl="0" algn="l">
              <a:spcBef>
                <a:spcPts val="0"/>
              </a:spcBef>
              <a:spcAft>
                <a:spcPts val="0"/>
              </a:spcAft>
              <a:buSzPts val="1900"/>
              <a:buChar char="•"/>
            </a:pPr>
            <a:r>
              <a:rPr lang="en-US" sz="1900"/>
              <a:t>Why don’t they use attention to fuse the sharer’s KV into the receiver’s KV?</a:t>
            </a:r>
            <a:endParaRPr sz="1900"/>
          </a:p>
          <a:p>
            <a:pPr indent="-349250" lvl="0" marL="457200" rtl="0" algn="l">
              <a:spcBef>
                <a:spcPts val="0"/>
              </a:spcBef>
              <a:spcAft>
                <a:spcPts val="0"/>
              </a:spcAft>
              <a:buSzPts val="1900"/>
              <a:buChar char="•"/>
            </a:pPr>
            <a:r>
              <a:rPr lang="en-US" sz="1900"/>
              <a:t>Does their effectiveness truly come from the diversity of the sharer’s KV?</a:t>
            </a:r>
            <a:endParaRPr sz="1900"/>
          </a:p>
          <a:p>
            <a:pPr indent="-349250" lvl="1" marL="914400" rtl="0" algn="l">
              <a:spcBef>
                <a:spcPts val="0"/>
              </a:spcBef>
              <a:spcAft>
                <a:spcPts val="0"/>
              </a:spcAft>
              <a:buSzPts val="1900"/>
              <a:buChar char="•"/>
            </a:pPr>
            <a:r>
              <a:rPr lang="en-US" sz="1900"/>
              <a:t>Or is it because of the training of extra parameters.</a:t>
            </a:r>
            <a:endParaRPr sz="1900"/>
          </a:p>
          <a:p>
            <a:pPr indent="-349250" lvl="1" marL="914400" rtl="0" algn="l">
              <a:spcBef>
                <a:spcPts val="0"/>
              </a:spcBef>
              <a:spcAft>
                <a:spcPts val="0"/>
              </a:spcAft>
              <a:buSzPts val="1900"/>
              <a:buChar char="•"/>
            </a:pPr>
            <a:r>
              <a:rPr lang="en-US" sz="1900"/>
              <a:t>Should have an experiment of self-transfer as an ablation to understand what percent of improvement is coming from training.</a:t>
            </a:r>
            <a:endParaRPr sz="1900"/>
          </a:p>
          <a:p>
            <a:pPr indent="-349250" lvl="0" marL="457200" rtl="0" algn="l">
              <a:spcBef>
                <a:spcPts val="0"/>
              </a:spcBef>
              <a:spcAft>
                <a:spcPts val="0"/>
              </a:spcAft>
              <a:buSzPts val="1900"/>
              <a:buChar char="•"/>
            </a:pPr>
            <a:r>
              <a:rPr lang="en-US" sz="1900"/>
              <a:t>Need to be tested in multi-agent dialogue to see whether or not this C2C transfer is stable enough.</a:t>
            </a:r>
            <a:endParaRPr sz="1900"/>
          </a:p>
        </p:txBody>
      </p:sp>
      <p:sp>
        <p:nvSpPr>
          <p:cNvPr id="302" name="Google Shape;302;p36"/>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Takeaways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7"/>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09" name="Google Shape;309;p37"/>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0" lvl="0" marL="457200" rtl="0" algn="l">
              <a:spcBef>
                <a:spcPts val="1000"/>
              </a:spcBef>
              <a:spcAft>
                <a:spcPts val="0"/>
              </a:spcAft>
              <a:buNone/>
            </a:pPr>
            <a:r>
              <a:t/>
            </a:r>
            <a:endParaRPr sz="1900"/>
          </a:p>
        </p:txBody>
      </p:sp>
      <p:sp>
        <p:nvSpPr>
          <p:cNvPr id="310" name="Google Shape;310;p37"/>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Takeaways</a:t>
            </a:r>
            <a:endParaRPr/>
          </a:p>
        </p:txBody>
      </p:sp>
      <p:pic>
        <p:nvPicPr>
          <p:cNvPr id="311" name="Google Shape;311;p37" title="Screenshot 2025-12-02 at 2.31.29 PM.png"/>
          <p:cNvPicPr preferRelativeResize="0"/>
          <p:nvPr/>
        </p:nvPicPr>
        <p:blipFill>
          <a:blip r:embed="rId3">
            <a:alphaModFix/>
          </a:blip>
          <a:stretch>
            <a:fillRect/>
          </a:stretch>
        </p:blipFill>
        <p:spPr>
          <a:xfrm>
            <a:off x="610788" y="1497375"/>
            <a:ext cx="10970425" cy="3863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8"/>
          <p:cNvSpPr txBox="1"/>
          <p:nvPr>
            <p:ph type="ctrTitle"/>
          </p:nvPr>
        </p:nvSpPr>
        <p:spPr>
          <a:xfrm>
            <a:off x="1475873" y="723901"/>
            <a:ext cx="9240300" cy="30345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SzPts val="4000"/>
              <a:buFont typeface="Tahoma"/>
              <a:buNone/>
            </a:pPr>
            <a:r>
              <a:rPr lang="en-US" sz="3000"/>
              <a:t>Linear Representation Transferability Hypothesis: Leveraging Small Models to Steer Large Models</a:t>
            </a:r>
            <a:endParaRPr sz="3000"/>
          </a:p>
          <a:p>
            <a:pPr indent="0" lvl="0" marL="0" marR="0" rtl="0" algn="l">
              <a:lnSpc>
                <a:spcPct val="90000"/>
              </a:lnSpc>
              <a:spcBef>
                <a:spcPts val="0"/>
              </a:spcBef>
              <a:spcAft>
                <a:spcPts val="0"/>
              </a:spcAft>
              <a:buClr>
                <a:schemeClr val="lt1"/>
              </a:buClr>
              <a:buSzPts val="4000"/>
              <a:buFont typeface="Tahoma"/>
              <a:buNone/>
            </a:pPr>
            <a:r>
              <a:t/>
            </a:r>
            <a:endParaRPr sz="3000"/>
          </a:p>
        </p:txBody>
      </p:sp>
      <p:sp>
        <p:nvSpPr>
          <p:cNvPr id="317" name="Google Shape;317;p38"/>
          <p:cNvSpPr txBox="1"/>
          <p:nvPr>
            <p:ph idx="1" type="subTitle"/>
          </p:nvPr>
        </p:nvSpPr>
        <p:spPr>
          <a:xfrm>
            <a:off x="1475873" y="4061125"/>
            <a:ext cx="9240300" cy="20730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accent1"/>
              </a:buClr>
              <a:buSzPts val="2400"/>
              <a:buNone/>
            </a:pPr>
            <a:r>
              <a:rPr lang="en-US" sz="2300"/>
              <a:t>Femi Bello, Anubrata Das, Fanzhi Zeng, Fangcong Yin, Liu Leqi</a:t>
            </a:r>
            <a:endParaRPr sz="2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9"/>
          <p:cNvSpPr txBox="1"/>
          <p:nvPr>
            <p:ph idx="1" type="subTitle"/>
          </p:nvPr>
        </p:nvSpPr>
        <p:spPr>
          <a:xfrm>
            <a:off x="1475873" y="4264325"/>
            <a:ext cx="9240300" cy="967200"/>
          </a:xfrm>
          <a:prstGeom prst="rect">
            <a:avLst/>
          </a:prstGeom>
        </p:spPr>
        <p:txBody>
          <a:bodyPr anchorCtr="0" anchor="t" bIns="0" lIns="0" spcFirstLastPara="1" rIns="0" wrap="square" tIns="0">
            <a:normAutofit/>
          </a:bodyPr>
          <a:lstStyle/>
          <a:p>
            <a:pPr indent="0" lvl="0" marL="0" rtl="0" algn="ctr">
              <a:spcBef>
                <a:spcPts val="1000"/>
              </a:spcBef>
              <a:spcAft>
                <a:spcPts val="0"/>
              </a:spcAft>
              <a:buNone/>
            </a:pPr>
            <a:r>
              <a:rPr lang="en-US"/>
              <a:t>W</a:t>
            </a:r>
            <a:r>
              <a:rPr lang="en-US"/>
              <a:t>e can use this to transfer steering vectors from a small model to a large one</a:t>
            </a:r>
            <a:endParaRPr/>
          </a:p>
        </p:txBody>
      </p:sp>
      <p:sp>
        <p:nvSpPr>
          <p:cNvPr id="324" name="Google Shape;324;p39"/>
          <p:cNvSpPr txBox="1"/>
          <p:nvPr>
            <p:ph type="ctrTitle"/>
          </p:nvPr>
        </p:nvSpPr>
        <p:spPr>
          <a:xfrm>
            <a:off x="1475873" y="1979845"/>
            <a:ext cx="9240300" cy="177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When two LLMs share tokenizer and training data, their hidden representations are related by a simple affine map.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ctrTitle"/>
          </p:nvPr>
        </p:nvSpPr>
        <p:spPr>
          <a:xfrm>
            <a:off x="1475875" y="526025"/>
            <a:ext cx="9761700" cy="32412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SzPts val="4000"/>
              <a:buFont typeface="Tahoma"/>
              <a:buNone/>
            </a:pPr>
            <a:r>
              <a:t/>
            </a:r>
            <a:endParaRPr sz="3000"/>
          </a:p>
          <a:p>
            <a:pPr indent="0" lvl="0" marL="0" marR="0" rtl="0" algn="l">
              <a:lnSpc>
                <a:spcPct val="90000"/>
              </a:lnSpc>
              <a:spcBef>
                <a:spcPts val="0"/>
              </a:spcBef>
              <a:spcAft>
                <a:spcPts val="0"/>
              </a:spcAft>
              <a:buClr>
                <a:schemeClr val="lt1"/>
              </a:buClr>
              <a:buSzPts val="4000"/>
              <a:buFont typeface="Tahoma"/>
              <a:buNone/>
            </a:pPr>
            <a:r>
              <a:t/>
            </a:r>
            <a:endParaRPr sz="3000"/>
          </a:p>
          <a:p>
            <a:pPr indent="0" lvl="0" marL="0" marR="0" rtl="0" algn="l">
              <a:lnSpc>
                <a:spcPct val="90000"/>
              </a:lnSpc>
              <a:spcBef>
                <a:spcPts val="0"/>
              </a:spcBef>
              <a:spcAft>
                <a:spcPts val="0"/>
              </a:spcAft>
              <a:buClr>
                <a:schemeClr val="lt1"/>
              </a:buClr>
              <a:buSzPts val="4000"/>
              <a:buFont typeface="Tahoma"/>
              <a:buNone/>
            </a:pPr>
            <a:r>
              <a:rPr lang="en-US" sz="3000"/>
              <a:t>Cache-to-Cache: Direct Semantic Communication Between Large Language Models</a:t>
            </a:r>
            <a:endParaRPr sz="3000"/>
          </a:p>
          <a:p>
            <a:pPr indent="0" lvl="0" marL="0" marR="0" rtl="0" algn="l">
              <a:lnSpc>
                <a:spcPct val="90000"/>
              </a:lnSpc>
              <a:spcBef>
                <a:spcPts val="0"/>
              </a:spcBef>
              <a:spcAft>
                <a:spcPts val="0"/>
              </a:spcAft>
              <a:buClr>
                <a:schemeClr val="lt1"/>
              </a:buClr>
              <a:buSzPts val="4000"/>
              <a:buFont typeface="Tahoma"/>
              <a:buNone/>
            </a:pPr>
            <a:r>
              <a:t/>
            </a:r>
            <a:endParaRPr sz="3000"/>
          </a:p>
        </p:txBody>
      </p:sp>
      <p:sp>
        <p:nvSpPr>
          <p:cNvPr id="170" name="Google Shape;170;p22"/>
          <p:cNvSpPr txBox="1"/>
          <p:nvPr>
            <p:ph idx="1" type="subTitle"/>
          </p:nvPr>
        </p:nvSpPr>
        <p:spPr>
          <a:xfrm>
            <a:off x="1475873" y="4061125"/>
            <a:ext cx="9240300" cy="20730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accent1"/>
              </a:buClr>
              <a:buSzPts val="2400"/>
              <a:buNone/>
            </a:pPr>
            <a:r>
              <a:rPr lang="en-US" sz="2300">
                <a:uFill>
                  <a:noFill/>
                </a:uFill>
                <a:hlinkClick r:id="rId3"/>
              </a:rPr>
              <a:t>Tianyu Fu</a:t>
            </a:r>
            <a:r>
              <a:rPr lang="en-US" sz="2300"/>
              <a:t>, </a:t>
            </a:r>
            <a:r>
              <a:rPr lang="en-US" sz="2300">
                <a:uFill>
                  <a:noFill/>
                </a:uFill>
                <a:hlinkClick r:id="rId4"/>
              </a:rPr>
              <a:t>Zihan Min</a:t>
            </a:r>
            <a:r>
              <a:rPr lang="en-US" sz="2300"/>
              <a:t>, </a:t>
            </a:r>
            <a:r>
              <a:rPr lang="en-US" sz="2300">
                <a:uFill>
                  <a:noFill/>
                </a:uFill>
                <a:hlinkClick r:id="rId5"/>
              </a:rPr>
              <a:t>Hanling Zhang</a:t>
            </a:r>
            <a:r>
              <a:rPr lang="en-US" sz="2300"/>
              <a:t>, </a:t>
            </a:r>
            <a:r>
              <a:rPr lang="en-US" sz="2300">
                <a:uFill>
                  <a:noFill/>
                </a:uFill>
                <a:hlinkClick r:id="rId6"/>
              </a:rPr>
              <a:t>Jichao Yan</a:t>
            </a:r>
            <a:r>
              <a:rPr lang="en-US" sz="2300"/>
              <a:t>, </a:t>
            </a:r>
            <a:r>
              <a:rPr lang="en-US" sz="2300">
                <a:uFill>
                  <a:noFill/>
                </a:uFill>
                <a:hlinkClick r:id="rId7"/>
              </a:rPr>
              <a:t>Guohao Dai</a:t>
            </a:r>
            <a:r>
              <a:rPr lang="en-US" sz="2300"/>
              <a:t>, </a:t>
            </a:r>
            <a:r>
              <a:rPr lang="en-US" sz="2300">
                <a:uFill>
                  <a:noFill/>
                </a:uFill>
                <a:hlinkClick r:id="rId8"/>
              </a:rPr>
              <a:t>Wanli Ouyang</a:t>
            </a:r>
            <a:r>
              <a:rPr lang="en-US" sz="2300"/>
              <a:t>, </a:t>
            </a:r>
            <a:r>
              <a:rPr lang="en-US" sz="2300">
                <a:uFill>
                  <a:noFill/>
                </a:uFill>
                <a:hlinkClick r:id="rId9"/>
              </a:rPr>
              <a:t>Yu Wang</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0"/>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31" name="Google Shape;331;p40"/>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Why care about representation similarity?</a:t>
            </a:r>
            <a:endParaRPr/>
          </a:p>
        </p:txBody>
      </p:sp>
      <p:sp>
        <p:nvSpPr>
          <p:cNvPr id="332" name="Google Shape;332;p40"/>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1000"/>
              </a:spcBef>
              <a:spcAft>
                <a:spcPts val="0"/>
              </a:spcAft>
              <a:buSzPts val="1800"/>
              <a:buChar char="•"/>
            </a:pPr>
            <a:r>
              <a:rPr lang="en-US"/>
              <a:t>Models with similar architectures/data</a:t>
            </a:r>
            <a:endParaRPr/>
          </a:p>
          <a:p>
            <a:pPr indent="-355600" lvl="1" marL="914400" rtl="0" algn="l">
              <a:lnSpc>
                <a:spcPct val="115000"/>
              </a:lnSpc>
              <a:spcBef>
                <a:spcPts val="1000"/>
              </a:spcBef>
              <a:spcAft>
                <a:spcPts val="0"/>
              </a:spcAft>
              <a:buSzPts val="2000"/>
              <a:buChar char="•"/>
            </a:pPr>
            <a:r>
              <a:rPr lang="en-US"/>
              <a:t>Do they learn similar internal representations?</a:t>
            </a:r>
            <a:endParaRPr/>
          </a:p>
          <a:p>
            <a:pPr indent="-342900" lvl="0" marL="457200" rtl="0" algn="l">
              <a:lnSpc>
                <a:spcPct val="115000"/>
              </a:lnSpc>
              <a:spcBef>
                <a:spcPts val="1000"/>
              </a:spcBef>
              <a:spcAft>
                <a:spcPts val="0"/>
              </a:spcAft>
              <a:buSzPts val="1800"/>
              <a:buChar char="•"/>
            </a:pPr>
            <a:r>
              <a:rPr lang="en-US"/>
              <a:t>Can we use small models to cheaply understand or control large models?</a:t>
            </a:r>
            <a:endParaRPr/>
          </a:p>
          <a:p>
            <a:pPr indent="-342900" lvl="0" marL="457200" rtl="0" algn="l">
              <a:lnSpc>
                <a:spcPct val="115000"/>
              </a:lnSpc>
              <a:spcBef>
                <a:spcPts val="1000"/>
              </a:spcBef>
              <a:spcAft>
                <a:spcPts val="0"/>
              </a:spcAft>
              <a:buSzPts val="1800"/>
              <a:buChar char="•"/>
            </a:pPr>
            <a:r>
              <a:rPr lang="en-US"/>
              <a:t>Interpretability?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1"/>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39" name="Google Shape;339;p41"/>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Model Steering as a testbed</a:t>
            </a:r>
            <a:endParaRPr/>
          </a:p>
        </p:txBody>
      </p:sp>
      <p:sp>
        <p:nvSpPr>
          <p:cNvPr id="340" name="Google Shape;340;p41"/>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1000"/>
              </a:spcBef>
              <a:spcAft>
                <a:spcPts val="0"/>
              </a:spcAft>
              <a:buSzPts val="1800"/>
              <a:buChar char="•"/>
            </a:pPr>
            <a:r>
              <a:rPr lang="en-US"/>
              <a:t>Steering: add a vector to hidden states → change behavior</a:t>
            </a:r>
            <a:endParaRPr/>
          </a:p>
          <a:p>
            <a:pPr indent="-355600" lvl="1" marL="914400" rtl="0" algn="l">
              <a:lnSpc>
                <a:spcPct val="115000"/>
              </a:lnSpc>
              <a:spcBef>
                <a:spcPts val="1000"/>
              </a:spcBef>
              <a:spcAft>
                <a:spcPts val="0"/>
              </a:spcAft>
              <a:buSzPts val="2000"/>
              <a:buChar char="•"/>
            </a:pPr>
            <a:r>
              <a:rPr lang="en-US"/>
              <a:t>e.g., more/less refusal, talk about dogs, speak French.</a:t>
            </a:r>
            <a:endParaRPr/>
          </a:p>
          <a:p>
            <a:pPr indent="-342900" lvl="0" marL="457200" rtl="0" algn="l">
              <a:lnSpc>
                <a:spcPct val="115000"/>
              </a:lnSpc>
              <a:spcBef>
                <a:spcPts val="1000"/>
              </a:spcBef>
              <a:spcAft>
                <a:spcPts val="0"/>
              </a:spcAft>
              <a:buSzPts val="1800"/>
              <a:buChar char="•"/>
            </a:pPr>
            <a:r>
              <a:rPr lang="en-US"/>
              <a:t>Contrastive Activation Addition (CAA): difference of average activations on positive vs negative datasets → steering vector.</a:t>
            </a:r>
            <a:endParaRPr/>
          </a:p>
          <a:p>
            <a:pPr indent="-342900" lvl="0" marL="457200" rtl="0" algn="l">
              <a:lnSpc>
                <a:spcPct val="115000"/>
              </a:lnSpc>
              <a:spcBef>
                <a:spcPts val="1000"/>
              </a:spcBef>
              <a:spcAft>
                <a:spcPts val="0"/>
              </a:spcAft>
              <a:buSzPts val="1800"/>
              <a:buChar char="•"/>
            </a:pPr>
            <a:r>
              <a:rPr lang="en-US"/>
              <a:t>Idea: if representation spaces of two models are linearly related, we should be able to learn steering on a </a:t>
            </a:r>
            <a:r>
              <a:rPr lang="en-US" u="sng"/>
              <a:t>2B</a:t>
            </a:r>
            <a:r>
              <a:rPr lang="en-US"/>
              <a:t> model and transfer to </a:t>
            </a:r>
            <a:r>
              <a:rPr lang="en-US" u="sng"/>
              <a:t>9B</a:t>
            </a:r>
            <a:r>
              <a:rPr lang="en-US"/>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2"/>
          <p:cNvSpPr txBox="1"/>
          <p:nvPr>
            <p:ph idx="1" type="body"/>
          </p:nvPr>
        </p:nvSpPr>
        <p:spPr>
          <a:xfrm>
            <a:off x="266700" y="952500"/>
            <a:ext cx="7512600" cy="51816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Is there an </a:t>
            </a:r>
            <a:r>
              <a:rPr b="1" lang="en-US"/>
              <a:t>affine map</a:t>
            </a:r>
            <a:r>
              <a:rPr lang="en-US"/>
              <a:t> between hidden states of small and large models that preserves the semantics of steering directions?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Define an affine map:</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solidFill>
                  <a:schemeClr val="dk1"/>
                </a:solidFill>
              </a:rPr>
              <a:t>with bias </a:t>
            </a:r>
            <a:r>
              <a:rPr i="1" lang="en-US">
                <a:solidFill>
                  <a:schemeClr val="dk1"/>
                </a:solidFill>
              </a:rPr>
              <a:t>p</a:t>
            </a:r>
            <a:r>
              <a:rPr lang="en-US"/>
              <a:t> s</a:t>
            </a:r>
            <a:r>
              <a:rPr lang="en-US"/>
              <a:t>uch that:</a:t>
            </a:r>
            <a:endParaRPr/>
          </a:p>
        </p:txBody>
      </p:sp>
      <p:sp>
        <p:nvSpPr>
          <p:cNvPr id="347" name="Google Shape;347;p42"/>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48" name="Google Shape;348;p42"/>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u="sng"/>
              <a:t>L</a:t>
            </a:r>
            <a:r>
              <a:rPr lang="en-US"/>
              <a:t>inear </a:t>
            </a:r>
            <a:r>
              <a:rPr lang="en-US" u="sng"/>
              <a:t>R</a:t>
            </a:r>
            <a:r>
              <a:rPr lang="en-US"/>
              <a:t>epresentation </a:t>
            </a:r>
            <a:r>
              <a:rPr lang="en-US" u="sng"/>
              <a:t>T</a:t>
            </a:r>
            <a:r>
              <a:rPr lang="en-US"/>
              <a:t>ransferability </a:t>
            </a:r>
            <a:r>
              <a:rPr lang="en-US"/>
              <a:t>H</a:t>
            </a:r>
            <a:r>
              <a:rPr lang="en-US"/>
              <a:t>ypothesis</a:t>
            </a:r>
            <a:endParaRPr/>
          </a:p>
        </p:txBody>
      </p:sp>
      <p:pic>
        <p:nvPicPr>
          <p:cNvPr id="349" name="Google Shape;349;p42"/>
          <p:cNvPicPr preferRelativeResize="0"/>
          <p:nvPr/>
        </p:nvPicPr>
        <p:blipFill>
          <a:blip r:embed="rId3">
            <a:alphaModFix/>
          </a:blip>
          <a:stretch>
            <a:fillRect/>
          </a:stretch>
        </p:blipFill>
        <p:spPr>
          <a:xfrm>
            <a:off x="8661426" y="1163050"/>
            <a:ext cx="2777825" cy="3878925"/>
          </a:xfrm>
          <a:prstGeom prst="rect">
            <a:avLst/>
          </a:prstGeom>
          <a:noFill/>
          <a:ln>
            <a:noFill/>
          </a:ln>
        </p:spPr>
      </p:pic>
      <p:sp>
        <p:nvSpPr>
          <p:cNvPr id="350" name="Google Shape;350;p42"/>
          <p:cNvSpPr txBox="1"/>
          <p:nvPr>
            <p:ph idx="1" type="body"/>
          </p:nvPr>
        </p:nvSpPr>
        <p:spPr>
          <a:xfrm>
            <a:off x="8354138" y="5205300"/>
            <a:ext cx="3392400" cy="1158600"/>
          </a:xfrm>
          <a:prstGeom prst="rect">
            <a:avLst/>
          </a:prstGeom>
        </p:spPr>
        <p:txBody>
          <a:bodyPr anchorCtr="0" anchor="t" bIns="45700" lIns="91425" spcFirstLastPara="1" rIns="91425" wrap="square" tIns="45700">
            <a:normAutofit fontScale="85000" lnSpcReduction="20000"/>
          </a:bodyPr>
          <a:lstStyle/>
          <a:p>
            <a:pPr indent="0" lvl="0" marL="0" rtl="0" algn="l">
              <a:lnSpc>
                <a:spcPct val="115000"/>
              </a:lnSpc>
              <a:spcBef>
                <a:spcPts val="1000"/>
              </a:spcBef>
              <a:spcAft>
                <a:spcPts val="0"/>
              </a:spcAft>
              <a:buSzPct val="47995"/>
              <a:buNone/>
            </a:pPr>
            <a:r>
              <a:rPr lang="en-US" sz="2120"/>
              <a:t>Affinity: a transformation that p</a:t>
            </a:r>
            <a:r>
              <a:rPr lang="en-US" sz="2120"/>
              <a:t>reserves lines and parallelism, but not necessarily Euclidean distances and angles</a:t>
            </a:r>
            <a:endParaRPr sz="2120"/>
          </a:p>
        </p:txBody>
      </p:sp>
      <p:pic>
        <p:nvPicPr>
          <p:cNvPr id="351" name="Google Shape;351;p42"/>
          <p:cNvPicPr preferRelativeResize="0"/>
          <p:nvPr/>
        </p:nvPicPr>
        <p:blipFill>
          <a:blip r:embed="rId4">
            <a:alphaModFix/>
          </a:blip>
          <a:stretch>
            <a:fillRect/>
          </a:stretch>
        </p:blipFill>
        <p:spPr>
          <a:xfrm>
            <a:off x="1863350" y="3103659"/>
            <a:ext cx="2640325" cy="593875"/>
          </a:xfrm>
          <a:prstGeom prst="rect">
            <a:avLst/>
          </a:prstGeom>
          <a:noFill/>
          <a:ln>
            <a:noFill/>
          </a:ln>
        </p:spPr>
      </p:pic>
      <p:pic>
        <p:nvPicPr>
          <p:cNvPr id="352" name="Google Shape;352;p42"/>
          <p:cNvPicPr preferRelativeResize="0"/>
          <p:nvPr/>
        </p:nvPicPr>
        <p:blipFill>
          <a:blip r:embed="rId5">
            <a:alphaModFix/>
          </a:blip>
          <a:stretch>
            <a:fillRect/>
          </a:stretch>
        </p:blipFill>
        <p:spPr>
          <a:xfrm>
            <a:off x="1863350" y="4176107"/>
            <a:ext cx="5022450" cy="713875"/>
          </a:xfrm>
          <a:prstGeom prst="rect">
            <a:avLst/>
          </a:prstGeom>
          <a:noFill/>
          <a:ln>
            <a:noFill/>
          </a:ln>
        </p:spPr>
      </p:pic>
      <p:cxnSp>
        <p:nvCxnSpPr>
          <p:cNvPr id="353" name="Google Shape;353;p42"/>
          <p:cNvCxnSpPr>
            <a:stCxn id="354" idx="1"/>
          </p:cNvCxnSpPr>
          <p:nvPr/>
        </p:nvCxnSpPr>
        <p:spPr>
          <a:xfrm flipH="1">
            <a:off x="4561025" y="2888859"/>
            <a:ext cx="1187700" cy="473400"/>
          </a:xfrm>
          <a:prstGeom prst="straightConnector1">
            <a:avLst/>
          </a:prstGeom>
          <a:noFill/>
          <a:ln cap="flat" cmpd="sng" w="38100">
            <a:solidFill>
              <a:schemeClr val="accent1"/>
            </a:solidFill>
            <a:prstDash val="solid"/>
            <a:round/>
            <a:headEnd len="med" w="med" type="none"/>
            <a:tailEnd len="med" w="med" type="triangle"/>
          </a:ln>
        </p:spPr>
      </p:cxnSp>
      <p:sp>
        <p:nvSpPr>
          <p:cNvPr id="354" name="Google Shape;354;p42"/>
          <p:cNvSpPr txBox="1"/>
          <p:nvPr>
            <p:ph idx="1" type="body"/>
          </p:nvPr>
        </p:nvSpPr>
        <p:spPr>
          <a:xfrm>
            <a:off x="5748725" y="2674059"/>
            <a:ext cx="3103500" cy="4296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SzPts val="1018"/>
              <a:buNone/>
            </a:pPr>
            <a:r>
              <a:rPr lang="en-US" sz="2120">
                <a:solidFill>
                  <a:schemeClr val="accent1"/>
                </a:solidFill>
              </a:rPr>
              <a:t>“Affine” = linear + bias</a:t>
            </a:r>
            <a:endParaRPr sz="2120">
              <a:solidFill>
                <a:schemeClr val="accent1"/>
              </a:solidFill>
            </a:endParaRPr>
          </a:p>
        </p:txBody>
      </p:sp>
      <p:cxnSp>
        <p:nvCxnSpPr>
          <p:cNvPr id="355" name="Google Shape;355;p42"/>
          <p:cNvCxnSpPr>
            <a:stCxn id="356" idx="1"/>
          </p:cNvCxnSpPr>
          <p:nvPr/>
        </p:nvCxnSpPr>
        <p:spPr>
          <a:xfrm rot="10800000">
            <a:off x="3699000" y="4745109"/>
            <a:ext cx="1330500" cy="1149000"/>
          </a:xfrm>
          <a:prstGeom prst="straightConnector1">
            <a:avLst/>
          </a:prstGeom>
          <a:noFill/>
          <a:ln cap="flat" cmpd="sng" w="38100">
            <a:solidFill>
              <a:schemeClr val="accent1"/>
            </a:solidFill>
            <a:prstDash val="solid"/>
            <a:round/>
            <a:headEnd len="med" w="med" type="none"/>
            <a:tailEnd len="med" w="med" type="triangle"/>
          </a:ln>
        </p:spPr>
      </p:cxnSp>
      <p:sp>
        <p:nvSpPr>
          <p:cNvPr id="356" name="Google Shape;356;p42"/>
          <p:cNvSpPr txBox="1"/>
          <p:nvPr>
            <p:ph idx="1" type="body"/>
          </p:nvPr>
        </p:nvSpPr>
        <p:spPr>
          <a:xfrm>
            <a:off x="5029500" y="5537109"/>
            <a:ext cx="3103500" cy="714000"/>
          </a:xfrm>
          <a:prstGeom prst="rect">
            <a:avLst/>
          </a:prstGeom>
        </p:spPr>
        <p:txBody>
          <a:bodyPr anchorCtr="0" anchor="t" bIns="45700" lIns="91425" spcFirstLastPara="1" rIns="91425" wrap="square" tIns="45700">
            <a:normAutofit fontScale="85000"/>
          </a:bodyPr>
          <a:lstStyle/>
          <a:p>
            <a:pPr indent="0" lvl="0" marL="0" rtl="0" algn="l">
              <a:lnSpc>
                <a:spcPct val="115000"/>
              </a:lnSpc>
              <a:spcBef>
                <a:spcPts val="1000"/>
              </a:spcBef>
              <a:spcAft>
                <a:spcPts val="0"/>
              </a:spcAft>
              <a:buSzPct val="47995"/>
              <a:buNone/>
            </a:pPr>
            <a:r>
              <a:rPr lang="en-US" sz="2120">
                <a:solidFill>
                  <a:schemeClr val="accent1"/>
                </a:solidFill>
              </a:rPr>
              <a:t>“Approximate” – they don’t claim perfect equality.</a:t>
            </a:r>
            <a:endParaRPr sz="212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3"/>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63" name="Google Shape;363;p43"/>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a:t>
            </a:r>
            <a:r>
              <a:rPr lang="en-US"/>
              <a:t> Universal Representation Space?</a:t>
            </a:r>
            <a:endParaRPr/>
          </a:p>
        </p:txBody>
      </p:sp>
      <p:sp>
        <p:nvSpPr>
          <p:cNvPr id="364" name="Google Shape;364;p43"/>
          <p:cNvSpPr txBox="1"/>
          <p:nvPr>
            <p:ph idx="1" type="body"/>
          </p:nvPr>
        </p:nvSpPr>
        <p:spPr>
          <a:xfrm>
            <a:off x="266700" y="952500"/>
            <a:ext cx="6823200" cy="28923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i="1" lang="en-US" sz="2300" u="sng"/>
              <a:t>Conceptually</a:t>
            </a:r>
            <a:r>
              <a:rPr lang="en-US" sz="2300"/>
              <a:t>: </a:t>
            </a:r>
            <a:endParaRPr sz="2300"/>
          </a:p>
          <a:p>
            <a:pPr indent="-336550" lvl="0" marL="457200" rtl="0" algn="l">
              <a:lnSpc>
                <a:spcPct val="115000"/>
              </a:lnSpc>
              <a:spcBef>
                <a:spcPts val="1000"/>
              </a:spcBef>
              <a:spcAft>
                <a:spcPts val="0"/>
              </a:spcAft>
              <a:buSzPts val="1700"/>
              <a:buChar char="•"/>
            </a:pPr>
            <a:r>
              <a:rPr lang="en-US" sz="2300"/>
              <a:t>There exists a universal feature space with basis vectors</a:t>
            </a:r>
            <a:endParaRPr sz="2300"/>
          </a:p>
          <a:p>
            <a:pPr indent="-336550" lvl="0" marL="457200" rtl="0" algn="l">
              <a:lnSpc>
                <a:spcPct val="115000"/>
              </a:lnSpc>
              <a:spcBef>
                <a:spcPts val="1000"/>
              </a:spcBef>
              <a:spcAft>
                <a:spcPts val="0"/>
              </a:spcAft>
              <a:buSzPts val="1700"/>
              <a:buChar char="•"/>
            </a:pPr>
            <a:r>
              <a:rPr lang="en-US" sz="2300"/>
              <a:t>Each model’s hidden states are linear combinations of shared features, but projected into different subspaces.</a:t>
            </a:r>
            <a:endParaRPr sz="2300"/>
          </a:p>
        </p:txBody>
      </p:sp>
      <p:pic>
        <p:nvPicPr>
          <p:cNvPr id="365" name="Google Shape;365;p43"/>
          <p:cNvPicPr preferRelativeResize="0"/>
          <p:nvPr/>
        </p:nvPicPr>
        <p:blipFill>
          <a:blip r:embed="rId3">
            <a:alphaModFix/>
          </a:blip>
          <a:stretch>
            <a:fillRect/>
          </a:stretch>
        </p:blipFill>
        <p:spPr>
          <a:xfrm>
            <a:off x="2546950" y="1847300"/>
            <a:ext cx="386862" cy="419100"/>
          </a:xfrm>
          <a:prstGeom prst="rect">
            <a:avLst/>
          </a:prstGeom>
          <a:noFill/>
          <a:ln>
            <a:noFill/>
          </a:ln>
        </p:spPr>
      </p:pic>
      <p:pic>
        <p:nvPicPr>
          <p:cNvPr id="366" name="Google Shape;366;p43"/>
          <p:cNvPicPr preferRelativeResize="0"/>
          <p:nvPr/>
        </p:nvPicPr>
        <p:blipFill>
          <a:blip r:embed="rId4">
            <a:alphaModFix/>
          </a:blip>
          <a:stretch>
            <a:fillRect/>
          </a:stretch>
        </p:blipFill>
        <p:spPr>
          <a:xfrm>
            <a:off x="7189975" y="1718350"/>
            <a:ext cx="4849476" cy="3860025"/>
          </a:xfrm>
          <a:prstGeom prst="rect">
            <a:avLst/>
          </a:prstGeom>
          <a:noFill/>
          <a:ln>
            <a:noFill/>
          </a:ln>
        </p:spPr>
      </p:pic>
      <p:sp>
        <p:nvSpPr>
          <p:cNvPr id="367" name="Google Shape;367;p43"/>
          <p:cNvSpPr txBox="1"/>
          <p:nvPr>
            <p:ph idx="1" type="body"/>
          </p:nvPr>
        </p:nvSpPr>
        <p:spPr>
          <a:xfrm>
            <a:off x="303325" y="4371500"/>
            <a:ext cx="8070000" cy="24864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i="1" lang="en-US" sz="2300" u="sng"/>
              <a:t>Intuitively</a:t>
            </a:r>
            <a:r>
              <a:rPr lang="en-US" sz="2300"/>
              <a:t>: </a:t>
            </a:r>
            <a:endParaRPr sz="2300"/>
          </a:p>
          <a:p>
            <a:pPr indent="-336550" lvl="0" marL="457200" rtl="0" algn="l">
              <a:lnSpc>
                <a:spcPct val="115000"/>
              </a:lnSpc>
              <a:spcBef>
                <a:spcPts val="1000"/>
              </a:spcBef>
              <a:spcAft>
                <a:spcPts val="0"/>
              </a:spcAft>
              <a:buSzPts val="1700"/>
              <a:buChar char="•"/>
            </a:pPr>
            <a:r>
              <a:rPr lang="en-US" sz="2300"/>
              <a:t>Both models see the same text distribution and tokenizer</a:t>
            </a:r>
            <a:endParaRPr sz="2300"/>
          </a:p>
          <a:p>
            <a:pPr indent="-336550" lvl="0" marL="457200" rtl="0" algn="l">
              <a:lnSpc>
                <a:spcPct val="115000"/>
              </a:lnSpc>
              <a:spcBef>
                <a:spcPts val="1000"/>
              </a:spcBef>
              <a:spcAft>
                <a:spcPts val="0"/>
              </a:spcAft>
              <a:buSzPts val="1700"/>
              <a:buChar char="•"/>
            </a:pPr>
            <a:r>
              <a:rPr lang="en-US" sz="2300"/>
              <a:t>They must learn syntax, basic semantics, etc</a:t>
            </a:r>
            <a:endParaRPr sz="2300"/>
          </a:p>
          <a:p>
            <a:pPr indent="-336550" lvl="1" marL="914400" rtl="0" algn="l">
              <a:lnSpc>
                <a:spcPct val="115000"/>
              </a:lnSpc>
              <a:spcBef>
                <a:spcPts val="1000"/>
              </a:spcBef>
              <a:spcAft>
                <a:spcPts val="0"/>
              </a:spcAft>
              <a:buSzPts val="1700"/>
              <a:buChar char="•"/>
            </a:pPr>
            <a:r>
              <a:rPr lang="en-US" sz="2300"/>
              <a:t> suggests shared “universal” features</a:t>
            </a: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4"/>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4" name="Google Shape;374;p44"/>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Formalization: features and projections</a:t>
            </a:r>
            <a:endParaRPr/>
          </a:p>
        </p:txBody>
      </p:sp>
      <p:sp>
        <p:nvSpPr>
          <p:cNvPr id="375" name="Google Shape;375;p44"/>
          <p:cNvSpPr txBox="1"/>
          <p:nvPr>
            <p:ph idx="1" type="body"/>
          </p:nvPr>
        </p:nvSpPr>
        <p:spPr>
          <a:xfrm>
            <a:off x="266700" y="952500"/>
            <a:ext cx="11835000" cy="5242200"/>
          </a:xfrm>
          <a:prstGeom prst="rect">
            <a:avLst/>
          </a:prstGeom>
        </p:spPr>
        <p:txBody>
          <a:bodyPr anchorCtr="0" anchor="t" bIns="45700" lIns="91425" spcFirstLastPara="1" rIns="91425" wrap="square" tIns="45700">
            <a:normAutofit/>
          </a:bodyPr>
          <a:lstStyle/>
          <a:p>
            <a:pPr indent="-374650" lvl="0" marL="457200" marR="0" rtl="0" algn="l">
              <a:lnSpc>
                <a:spcPct val="115000"/>
              </a:lnSpc>
              <a:spcBef>
                <a:spcPts val="1000"/>
              </a:spcBef>
              <a:spcAft>
                <a:spcPts val="0"/>
              </a:spcAft>
              <a:buSzPts val="2300"/>
              <a:buChar char="•"/>
            </a:pPr>
            <a:r>
              <a:rPr lang="en-US" sz="2300"/>
              <a:t>Suppose we have a universal feature matrix</a:t>
            </a:r>
            <a:endParaRPr sz="2300"/>
          </a:p>
          <a:p>
            <a:pPr indent="0" lvl="0" marL="457200" marR="0" rtl="0" algn="l">
              <a:lnSpc>
                <a:spcPct val="115000"/>
              </a:lnSpc>
              <a:spcBef>
                <a:spcPts val="1000"/>
              </a:spcBef>
              <a:spcAft>
                <a:spcPts val="0"/>
              </a:spcAft>
              <a:buNone/>
            </a:pPr>
            <a:r>
              <a:t/>
            </a:r>
            <a:endParaRPr sz="2300"/>
          </a:p>
          <a:p>
            <a:pPr indent="-374650" lvl="0" marL="457200" marR="0" rtl="0" algn="l">
              <a:lnSpc>
                <a:spcPct val="115000"/>
              </a:lnSpc>
              <a:spcBef>
                <a:spcPts val="1000"/>
              </a:spcBef>
              <a:spcAft>
                <a:spcPts val="0"/>
              </a:spcAft>
              <a:buSzPts val="2300"/>
              <a:buChar char="•"/>
            </a:pPr>
            <a:r>
              <a:rPr lang="en-US" sz="2300"/>
              <a:t>For a model (either source or target), have hidden state</a:t>
            </a:r>
            <a:endParaRPr sz="2300"/>
          </a:p>
          <a:p>
            <a:pPr indent="0" lvl="0" marL="457200" marR="0" rtl="0" algn="l">
              <a:lnSpc>
                <a:spcPct val="115000"/>
              </a:lnSpc>
              <a:spcBef>
                <a:spcPts val="1000"/>
              </a:spcBef>
              <a:spcAft>
                <a:spcPts val="0"/>
              </a:spcAft>
              <a:buNone/>
            </a:pPr>
            <a:r>
              <a:t/>
            </a:r>
            <a:endParaRPr sz="2300"/>
          </a:p>
          <a:p>
            <a:pPr indent="-374650" lvl="1" marL="914400" rtl="0" algn="l">
              <a:lnSpc>
                <a:spcPct val="115000"/>
              </a:lnSpc>
              <a:spcBef>
                <a:spcPts val="1000"/>
              </a:spcBef>
              <a:spcAft>
                <a:spcPts val="0"/>
              </a:spcAft>
              <a:buSzPts val="2300"/>
              <a:buChar char="•"/>
            </a:pPr>
            <a:r>
              <a:rPr i="1" lang="en-US" sz="2300"/>
              <a:t>c(x)</a:t>
            </a:r>
            <a:r>
              <a:rPr lang="en-US" sz="2300"/>
              <a:t> is the sparse coefficients (which features fires)</a:t>
            </a:r>
            <a:endParaRPr sz="2300"/>
          </a:p>
          <a:p>
            <a:pPr indent="-374650" lvl="1" marL="914400" rtl="0" algn="l">
              <a:lnSpc>
                <a:spcPct val="115000"/>
              </a:lnSpc>
              <a:spcBef>
                <a:spcPts val="1000"/>
              </a:spcBef>
              <a:spcAft>
                <a:spcPts val="0"/>
              </a:spcAft>
              <a:buSzPts val="2300"/>
              <a:buChar char="•"/>
            </a:pPr>
            <a:r>
              <a:rPr i="1" lang="en-US" sz="2300"/>
              <a:t>W</a:t>
            </a:r>
            <a:r>
              <a:rPr lang="en-US" sz="2300"/>
              <a:t> is model-specific </a:t>
            </a:r>
            <a:r>
              <a:rPr lang="en-US" sz="2300"/>
              <a:t>feature</a:t>
            </a:r>
            <a:r>
              <a:rPr lang="en-US" sz="2300"/>
              <a:t> matrix derived from</a:t>
            </a:r>
            <a:endParaRPr sz="2300"/>
          </a:p>
          <a:p>
            <a:pPr indent="-374650" lvl="1" marL="914400" rtl="0" algn="l">
              <a:lnSpc>
                <a:spcPct val="115000"/>
              </a:lnSpc>
              <a:spcBef>
                <a:spcPts val="1000"/>
              </a:spcBef>
              <a:spcAft>
                <a:spcPts val="0"/>
              </a:spcAft>
              <a:buSzPts val="2300"/>
              <a:buChar char="•"/>
            </a:pPr>
            <a:r>
              <a:rPr i="1" lang="en-US" sz="2300"/>
              <a:t>b</a:t>
            </a:r>
            <a:r>
              <a:rPr lang="en-US" sz="2300"/>
              <a:t> is bias</a:t>
            </a:r>
            <a:endParaRPr sz="2300"/>
          </a:p>
          <a:p>
            <a:pPr indent="-374650" lvl="0" marL="457200" rtl="0" algn="l">
              <a:lnSpc>
                <a:spcPct val="115000"/>
              </a:lnSpc>
              <a:spcBef>
                <a:spcPts val="1000"/>
              </a:spcBef>
              <a:spcAft>
                <a:spcPts val="0"/>
              </a:spcAft>
              <a:buSzPts val="2300"/>
              <a:buChar char="•"/>
            </a:pPr>
            <a:r>
              <a:rPr lang="en-US" sz="2300"/>
              <a:t>Different models have feature matrices that are linear transforms of the universal feature matrix</a:t>
            </a:r>
            <a:endParaRPr sz="2300"/>
          </a:p>
        </p:txBody>
      </p:sp>
      <p:pic>
        <p:nvPicPr>
          <p:cNvPr id="376" name="Google Shape;376;p44"/>
          <p:cNvPicPr preferRelativeResize="0"/>
          <p:nvPr/>
        </p:nvPicPr>
        <p:blipFill>
          <a:blip r:embed="rId3">
            <a:alphaModFix/>
          </a:blip>
          <a:stretch>
            <a:fillRect/>
          </a:stretch>
        </p:blipFill>
        <p:spPr>
          <a:xfrm>
            <a:off x="4974987" y="1418700"/>
            <a:ext cx="2242018" cy="524400"/>
          </a:xfrm>
          <a:prstGeom prst="rect">
            <a:avLst/>
          </a:prstGeom>
          <a:noFill/>
          <a:ln>
            <a:noFill/>
          </a:ln>
        </p:spPr>
      </p:pic>
      <p:pic>
        <p:nvPicPr>
          <p:cNvPr id="377" name="Google Shape;377;p44"/>
          <p:cNvPicPr preferRelativeResize="0"/>
          <p:nvPr/>
        </p:nvPicPr>
        <p:blipFill>
          <a:blip r:embed="rId4">
            <a:alphaModFix/>
          </a:blip>
          <a:stretch>
            <a:fillRect/>
          </a:stretch>
        </p:blipFill>
        <p:spPr>
          <a:xfrm>
            <a:off x="4463800" y="2504962"/>
            <a:ext cx="3264380" cy="524400"/>
          </a:xfrm>
          <a:prstGeom prst="rect">
            <a:avLst/>
          </a:prstGeom>
          <a:noFill/>
          <a:ln>
            <a:noFill/>
          </a:ln>
        </p:spPr>
      </p:pic>
      <p:pic>
        <p:nvPicPr>
          <p:cNvPr id="378" name="Google Shape;378;p44"/>
          <p:cNvPicPr preferRelativeResize="0"/>
          <p:nvPr/>
        </p:nvPicPr>
        <p:blipFill rotWithShape="1">
          <a:blip r:embed="rId3">
            <a:alphaModFix/>
          </a:blip>
          <a:srcRect b="0" l="0" r="66906" t="0"/>
          <a:stretch/>
        </p:blipFill>
        <p:spPr>
          <a:xfrm>
            <a:off x="7480123" y="3632629"/>
            <a:ext cx="516580" cy="365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5"/>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5" name="Google Shape;385;p45"/>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Linear Map?</a:t>
            </a:r>
            <a:endParaRPr/>
          </a:p>
        </p:txBody>
      </p:sp>
      <p:sp>
        <p:nvSpPr>
          <p:cNvPr id="386" name="Google Shape;386;p45"/>
          <p:cNvSpPr txBox="1"/>
          <p:nvPr>
            <p:ph idx="1" type="body"/>
          </p:nvPr>
        </p:nvSpPr>
        <p:spPr>
          <a:xfrm>
            <a:off x="266700" y="952500"/>
            <a:ext cx="11835000" cy="5242200"/>
          </a:xfrm>
          <a:prstGeom prst="rect">
            <a:avLst/>
          </a:prstGeom>
        </p:spPr>
        <p:txBody>
          <a:bodyPr anchorCtr="0" anchor="t" bIns="45700" lIns="91425" spcFirstLastPara="1" rIns="91425" wrap="square" tIns="45700">
            <a:normAutofit/>
          </a:bodyPr>
          <a:lstStyle/>
          <a:p>
            <a:pPr indent="-374650" lvl="0" marL="457200" rtl="0" algn="l">
              <a:lnSpc>
                <a:spcPct val="115000"/>
              </a:lnSpc>
              <a:spcBef>
                <a:spcPts val="1000"/>
              </a:spcBef>
              <a:spcAft>
                <a:spcPts val="0"/>
              </a:spcAft>
              <a:buSzPts val="2300"/>
              <a:buChar char="•"/>
            </a:pPr>
            <a:r>
              <a:rPr lang="en-US" sz="2300"/>
              <a:t>Assume:</a:t>
            </a:r>
            <a:endParaRPr sz="2300"/>
          </a:p>
          <a:p>
            <a:pPr indent="-374650" lvl="1" marL="914400" rtl="0" algn="l">
              <a:lnSpc>
                <a:spcPct val="115000"/>
              </a:lnSpc>
              <a:spcBef>
                <a:spcPts val="1000"/>
              </a:spcBef>
              <a:spcAft>
                <a:spcPts val="0"/>
              </a:spcAft>
              <a:buSzPts val="2300"/>
              <a:buChar char="•"/>
            </a:pPr>
            <a:r>
              <a:rPr lang="en-US" sz="2300"/>
              <a:t>Both models activate the same universal features with the same coefficients c(x)</a:t>
            </a:r>
            <a:endParaRPr sz="2300"/>
          </a:p>
          <a:p>
            <a:pPr indent="-374650" lvl="1" marL="914400" rtl="0" algn="l">
              <a:lnSpc>
                <a:spcPct val="115000"/>
              </a:lnSpc>
              <a:spcBef>
                <a:spcPts val="1000"/>
              </a:spcBef>
              <a:spcAft>
                <a:spcPts val="0"/>
              </a:spcAft>
              <a:buSzPts val="2300"/>
              <a:buChar char="•"/>
            </a:pPr>
            <a:r>
              <a:rPr lang="en-US" sz="2300"/>
              <a:t>Their feature matrices are linear transforms of shared basis</a:t>
            </a:r>
            <a:endParaRPr sz="2300"/>
          </a:p>
          <a:p>
            <a:pPr indent="-374650" lvl="0" marL="457200" rtl="0" algn="l">
              <a:lnSpc>
                <a:spcPct val="115000"/>
              </a:lnSpc>
              <a:spcBef>
                <a:spcPts val="1000"/>
              </a:spcBef>
              <a:spcAft>
                <a:spcPts val="0"/>
              </a:spcAft>
              <a:buSzPts val="2300"/>
              <a:buChar char="•"/>
            </a:pPr>
            <a:r>
              <a:rPr lang="en-US" sz="2300"/>
              <a:t>We have:</a:t>
            </a:r>
            <a:endParaRPr sz="2300"/>
          </a:p>
          <a:p>
            <a:pPr indent="0" lvl="0" marL="0" rtl="0" algn="l">
              <a:lnSpc>
                <a:spcPct val="115000"/>
              </a:lnSpc>
              <a:spcBef>
                <a:spcPts val="1000"/>
              </a:spcBef>
              <a:spcAft>
                <a:spcPts val="0"/>
              </a:spcAft>
              <a:buNone/>
            </a:pPr>
            <a:r>
              <a:t/>
            </a:r>
            <a:endParaRPr sz="2300"/>
          </a:p>
          <a:p>
            <a:pPr indent="0" lvl="0" marL="0" rtl="0" algn="l">
              <a:lnSpc>
                <a:spcPct val="115000"/>
              </a:lnSpc>
              <a:spcBef>
                <a:spcPts val="1000"/>
              </a:spcBef>
              <a:spcAft>
                <a:spcPts val="0"/>
              </a:spcAft>
              <a:buNone/>
            </a:pPr>
            <a:r>
              <a:t/>
            </a:r>
            <a:endParaRPr sz="2300"/>
          </a:p>
          <a:p>
            <a:pPr indent="-374650" lvl="0" marL="457200" rtl="0" algn="l">
              <a:lnSpc>
                <a:spcPct val="115000"/>
              </a:lnSpc>
              <a:spcBef>
                <a:spcPts val="1000"/>
              </a:spcBef>
              <a:spcAft>
                <a:spcPts val="0"/>
              </a:spcAft>
              <a:buSzPts val="2300"/>
              <a:buChar char="•"/>
            </a:pPr>
            <a:r>
              <a:rPr lang="en-US" sz="2300"/>
              <a:t>If both models are just different projections of the same underlying feature space, then a linear map must exist between their hidden states.</a:t>
            </a:r>
            <a:endParaRPr sz="2300"/>
          </a:p>
        </p:txBody>
      </p:sp>
      <p:pic>
        <p:nvPicPr>
          <p:cNvPr id="387" name="Google Shape;387;p45"/>
          <p:cNvPicPr preferRelativeResize="0"/>
          <p:nvPr/>
        </p:nvPicPr>
        <p:blipFill>
          <a:blip r:embed="rId3">
            <a:alphaModFix/>
          </a:blip>
          <a:stretch>
            <a:fillRect/>
          </a:stretch>
        </p:blipFill>
        <p:spPr>
          <a:xfrm>
            <a:off x="4276350" y="3263450"/>
            <a:ext cx="3815700" cy="620300"/>
          </a:xfrm>
          <a:prstGeom prst="rect">
            <a:avLst/>
          </a:prstGeom>
          <a:noFill/>
          <a:ln>
            <a:noFill/>
          </a:ln>
        </p:spPr>
      </p:pic>
      <p:pic>
        <p:nvPicPr>
          <p:cNvPr id="388" name="Google Shape;388;p45"/>
          <p:cNvPicPr preferRelativeResize="0"/>
          <p:nvPr/>
        </p:nvPicPr>
        <p:blipFill>
          <a:blip r:embed="rId4">
            <a:alphaModFix/>
          </a:blip>
          <a:stretch>
            <a:fillRect/>
          </a:stretch>
        </p:blipFill>
        <p:spPr>
          <a:xfrm>
            <a:off x="9479325" y="3150325"/>
            <a:ext cx="1846400" cy="846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6"/>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95" name="Google Shape;395;p46"/>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Empirical Support</a:t>
            </a:r>
            <a:endParaRPr/>
          </a:p>
        </p:txBody>
      </p:sp>
      <p:sp>
        <p:nvSpPr>
          <p:cNvPr id="396" name="Google Shape;396;p46"/>
          <p:cNvSpPr txBox="1"/>
          <p:nvPr>
            <p:ph idx="1" type="body"/>
          </p:nvPr>
        </p:nvSpPr>
        <p:spPr>
          <a:xfrm>
            <a:off x="266700" y="952500"/>
            <a:ext cx="11835000" cy="5242200"/>
          </a:xfrm>
          <a:prstGeom prst="rect">
            <a:avLst/>
          </a:prstGeom>
        </p:spPr>
        <p:txBody>
          <a:bodyPr anchorCtr="0" anchor="t" bIns="45700" lIns="91425" spcFirstLastPara="1" rIns="91425" wrap="square" tIns="45700">
            <a:normAutofit/>
          </a:bodyPr>
          <a:lstStyle/>
          <a:p>
            <a:pPr indent="-374650" lvl="0" marL="457200" rtl="0" algn="l">
              <a:lnSpc>
                <a:spcPct val="115000"/>
              </a:lnSpc>
              <a:spcBef>
                <a:spcPts val="1000"/>
              </a:spcBef>
              <a:spcAft>
                <a:spcPts val="0"/>
              </a:spcAft>
              <a:buSzPts val="2300"/>
              <a:buChar char="•"/>
            </a:pPr>
            <a:r>
              <a:rPr lang="en-US" sz="2300"/>
              <a:t>They use Gemma-2B and Gemma-9B sparse autoencoders (SAEs)</a:t>
            </a:r>
            <a:endParaRPr sz="2300"/>
          </a:p>
          <a:p>
            <a:pPr indent="-374650" lvl="0" marL="457200" rtl="0" algn="l">
              <a:lnSpc>
                <a:spcPct val="115000"/>
              </a:lnSpc>
              <a:spcBef>
                <a:spcPts val="1000"/>
              </a:spcBef>
              <a:spcAft>
                <a:spcPts val="0"/>
              </a:spcAft>
              <a:buSzPts val="2300"/>
              <a:buChar char="•"/>
            </a:pPr>
            <a:r>
              <a:rPr lang="en-US" sz="2300"/>
              <a:t>Decoder matrices of SAEs are interpreted as feature vectors</a:t>
            </a:r>
            <a:endParaRPr sz="2300"/>
          </a:p>
          <a:p>
            <a:pPr indent="-374650" lvl="0" marL="457200" rtl="0" algn="l">
              <a:lnSpc>
                <a:spcPct val="115000"/>
              </a:lnSpc>
              <a:spcBef>
                <a:spcPts val="1000"/>
              </a:spcBef>
              <a:spcAft>
                <a:spcPts val="0"/>
              </a:spcAft>
              <a:buSzPts val="2300"/>
              <a:buChar char="•"/>
            </a:pPr>
            <a:r>
              <a:rPr lang="en-US" sz="2300"/>
              <a:t>Experiment:</a:t>
            </a:r>
            <a:endParaRPr sz="2300"/>
          </a:p>
          <a:p>
            <a:pPr indent="-374650" lvl="1" marL="914400" rtl="0" algn="l">
              <a:lnSpc>
                <a:spcPct val="115000"/>
              </a:lnSpc>
              <a:spcBef>
                <a:spcPts val="1000"/>
              </a:spcBef>
              <a:spcAft>
                <a:spcPts val="0"/>
              </a:spcAft>
              <a:buSzPts val="2300"/>
              <a:buChar char="•"/>
            </a:pPr>
            <a:r>
              <a:rPr lang="en-US" sz="2300"/>
              <a:t>L</a:t>
            </a:r>
            <a:r>
              <a:rPr lang="en-US" sz="2300"/>
              <a:t>east-square</a:t>
            </a:r>
            <a:r>
              <a:rPr lang="en-US" sz="2300"/>
              <a:t>s:</a:t>
            </a:r>
            <a:endParaRPr sz="2300"/>
          </a:p>
          <a:p>
            <a:pPr indent="-374650" lvl="1" marL="914400" rtl="0" algn="l">
              <a:lnSpc>
                <a:spcPct val="115000"/>
              </a:lnSpc>
              <a:spcBef>
                <a:spcPts val="1000"/>
              </a:spcBef>
              <a:spcAft>
                <a:spcPts val="0"/>
              </a:spcAft>
              <a:buSzPts val="2300"/>
              <a:buChar char="•"/>
            </a:pPr>
            <a:r>
              <a:rPr lang="en-US" sz="2300"/>
              <a:t>Projects:</a:t>
            </a:r>
            <a:endParaRPr sz="2300"/>
          </a:p>
          <a:p>
            <a:pPr indent="-374650" lvl="1" marL="914400" rtl="0" algn="l">
              <a:lnSpc>
                <a:spcPct val="115000"/>
              </a:lnSpc>
              <a:spcBef>
                <a:spcPts val="1000"/>
              </a:spcBef>
              <a:spcAft>
                <a:spcPts val="0"/>
              </a:spcAft>
              <a:buSzPts val="2300"/>
              <a:buChar char="•"/>
            </a:pPr>
            <a:r>
              <a:rPr lang="en-US" sz="2300"/>
              <a:t>Measure reconstruction error:</a:t>
            </a:r>
            <a:endParaRPr sz="2300"/>
          </a:p>
          <a:p>
            <a:pPr indent="-374650" lvl="0" marL="457200" rtl="0" algn="l">
              <a:lnSpc>
                <a:spcPct val="115000"/>
              </a:lnSpc>
              <a:spcBef>
                <a:spcPts val="1000"/>
              </a:spcBef>
              <a:spcAft>
                <a:spcPts val="0"/>
              </a:spcAft>
              <a:buSzPts val="2300"/>
              <a:buChar char="•"/>
            </a:pPr>
            <a:r>
              <a:rPr lang="en-US" sz="2300"/>
              <a:t>The reconstruction error is small compared to random, suggesting the 2B and 9B feature spaces are close to linearly related</a:t>
            </a:r>
            <a:endParaRPr sz="2300"/>
          </a:p>
        </p:txBody>
      </p:sp>
      <p:pic>
        <p:nvPicPr>
          <p:cNvPr id="397" name="Google Shape;397;p46"/>
          <p:cNvPicPr preferRelativeResize="0"/>
          <p:nvPr/>
        </p:nvPicPr>
        <p:blipFill>
          <a:blip r:embed="rId3">
            <a:alphaModFix/>
          </a:blip>
          <a:stretch>
            <a:fillRect/>
          </a:stretch>
        </p:blipFill>
        <p:spPr>
          <a:xfrm>
            <a:off x="3258777" y="2590616"/>
            <a:ext cx="4825651" cy="465700"/>
          </a:xfrm>
          <a:prstGeom prst="rect">
            <a:avLst/>
          </a:prstGeom>
          <a:noFill/>
          <a:ln>
            <a:noFill/>
          </a:ln>
        </p:spPr>
      </p:pic>
      <p:pic>
        <p:nvPicPr>
          <p:cNvPr id="398" name="Google Shape;398;p46"/>
          <p:cNvPicPr preferRelativeResize="0"/>
          <p:nvPr/>
        </p:nvPicPr>
        <p:blipFill>
          <a:blip r:embed="rId4">
            <a:alphaModFix/>
          </a:blip>
          <a:stretch>
            <a:fillRect/>
          </a:stretch>
        </p:blipFill>
        <p:spPr>
          <a:xfrm>
            <a:off x="2457850" y="3174418"/>
            <a:ext cx="1769331" cy="365100"/>
          </a:xfrm>
          <a:prstGeom prst="rect">
            <a:avLst/>
          </a:prstGeom>
          <a:noFill/>
          <a:ln>
            <a:noFill/>
          </a:ln>
        </p:spPr>
      </p:pic>
      <p:pic>
        <p:nvPicPr>
          <p:cNvPr id="399" name="Google Shape;399;p46"/>
          <p:cNvPicPr preferRelativeResize="0"/>
          <p:nvPr/>
        </p:nvPicPr>
        <p:blipFill rotWithShape="1">
          <a:blip r:embed="rId5">
            <a:alphaModFix/>
          </a:blip>
          <a:srcRect b="0" l="0" r="0" t="0"/>
          <a:stretch/>
        </p:blipFill>
        <p:spPr>
          <a:xfrm>
            <a:off x="5103675" y="3594841"/>
            <a:ext cx="2170494" cy="465700"/>
          </a:xfrm>
          <a:prstGeom prst="rect">
            <a:avLst/>
          </a:prstGeom>
          <a:noFill/>
          <a:ln>
            <a:noFill/>
          </a:ln>
        </p:spPr>
      </p:pic>
      <p:pic>
        <p:nvPicPr>
          <p:cNvPr id="400" name="Google Shape;400;p46"/>
          <p:cNvPicPr preferRelativeResize="0"/>
          <p:nvPr/>
        </p:nvPicPr>
        <p:blipFill>
          <a:blip r:embed="rId6">
            <a:alphaModFix/>
          </a:blip>
          <a:stretch>
            <a:fillRect/>
          </a:stretch>
        </p:blipFill>
        <p:spPr>
          <a:xfrm>
            <a:off x="9035350" y="1024151"/>
            <a:ext cx="2665800" cy="3073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7"/>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07" name="Google Shape;407;p47"/>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Training</a:t>
            </a:r>
            <a:endParaRPr/>
          </a:p>
        </p:txBody>
      </p:sp>
      <p:sp>
        <p:nvSpPr>
          <p:cNvPr id="408" name="Google Shape;408;p47"/>
          <p:cNvSpPr txBox="1"/>
          <p:nvPr>
            <p:ph idx="1" type="body"/>
          </p:nvPr>
        </p:nvSpPr>
        <p:spPr>
          <a:xfrm>
            <a:off x="266700" y="952500"/>
            <a:ext cx="11835000" cy="5242200"/>
          </a:xfrm>
          <a:prstGeom prst="rect">
            <a:avLst/>
          </a:prstGeom>
        </p:spPr>
        <p:txBody>
          <a:bodyPr anchorCtr="0" anchor="t" bIns="45700" lIns="91425" spcFirstLastPara="1" rIns="91425" wrap="square" tIns="45700">
            <a:normAutofit/>
          </a:bodyPr>
          <a:lstStyle/>
          <a:p>
            <a:pPr indent="-374650" lvl="0" marL="457200" rtl="0" algn="l">
              <a:lnSpc>
                <a:spcPct val="115000"/>
              </a:lnSpc>
              <a:spcBef>
                <a:spcPts val="1000"/>
              </a:spcBef>
              <a:spcAft>
                <a:spcPts val="0"/>
              </a:spcAft>
              <a:buSzPts val="2300"/>
              <a:buChar char="•"/>
            </a:pPr>
            <a:r>
              <a:rPr lang="en-US" sz="2300"/>
              <a:t>Training:</a:t>
            </a:r>
            <a:endParaRPr sz="2300"/>
          </a:p>
          <a:p>
            <a:pPr indent="0" lvl="0" marL="0" rtl="0" algn="l">
              <a:lnSpc>
                <a:spcPct val="115000"/>
              </a:lnSpc>
              <a:spcBef>
                <a:spcPts val="1000"/>
              </a:spcBef>
              <a:spcAft>
                <a:spcPts val="0"/>
              </a:spcAft>
              <a:buNone/>
            </a:pPr>
            <a:r>
              <a:t/>
            </a:r>
            <a:endParaRPr sz="2300"/>
          </a:p>
          <a:p>
            <a:pPr indent="0" lvl="0" marL="0" rtl="0" algn="l">
              <a:lnSpc>
                <a:spcPct val="115000"/>
              </a:lnSpc>
              <a:spcBef>
                <a:spcPts val="1000"/>
              </a:spcBef>
              <a:spcAft>
                <a:spcPts val="0"/>
              </a:spcAft>
              <a:buNone/>
            </a:pPr>
            <a:r>
              <a:t/>
            </a:r>
            <a:endParaRPr sz="2300"/>
          </a:p>
          <a:p>
            <a:pPr indent="-374650" lvl="0" marL="457200" rtl="0" algn="l">
              <a:lnSpc>
                <a:spcPct val="115000"/>
              </a:lnSpc>
              <a:spcBef>
                <a:spcPts val="1000"/>
              </a:spcBef>
              <a:spcAft>
                <a:spcPts val="0"/>
              </a:spcAft>
              <a:buSzPts val="2300"/>
              <a:buChar char="•"/>
            </a:pPr>
            <a:r>
              <a:rPr lang="en-US" sz="2300"/>
              <a:t>Dataset: The Pile, LMSYS-chat-1M</a:t>
            </a:r>
            <a:endParaRPr sz="2300"/>
          </a:p>
          <a:p>
            <a:pPr indent="-374650" lvl="0" marL="457200" rtl="0" algn="l">
              <a:lnSpc>
                <a:spcPct val="115000"/>
              </a:lnSpc>
              <a:spcBef>
                <a:spcPts val="1000"/>
              </a:spcBef>
              <a:spcAft>
                <a:spcPts val="0"/>
              </a:spcAft>
              <a:buSzPts val="2300"/>
              <a:buChar char="•"/>
            </a:pPr>
            <a:r>
              <a:rPr lang="en-US" sz="2300"/>
              <a:t>Choose the layer of </a:t>
            </a:r>
            <a:r>
              <a:rPr lang="en-US" sz="2300"/>
              <a:t>similar</a:t>
            </a:r>
            <a:r>
              <a:rPr lang="en-US" sz="2300"/>
              <a:t> relative depth (layer 20 in Gemma 2B and 9B)</a:t>
            </a:r>
            <a:endParaRPr sz="2300"/>
          </a:p>
        </p:txBody>
      </p:sp>
      <p:pic>
        <p:nvPicPr>
          <p:cNvPr id="409" name="Google Shape;409;p47"/>
          <p:cNvPicPr preferRelativeResize="0"/>
          <p:nvPr/>
        </p:nvPicPr>
        <p:blipFill>
          <a:blip r:embed="rId3">
            <a:alphaModFix/>
          </a:blip>
          <a:stretch>
            <a:fillRect/>
          </a:stretch>
        </p:blipFill>
        <p:spPr>
          <a:xfrm>
            <a:off x="3355997" y="1554036"/>
            <a:ext cx="5479999" cy="784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8"/>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16" name="Google Shape;416;p48"/>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Application / </a:t>
            </a:r>
            <a:r>
              <a:rPr lang="en-US"/>
              <a:t>Testbed / Downstream Task</a:t>
            </a:r>
            <a:endParaRPr/>
          </a:p>
        </p:txBody>
      </p:sp>
      <p:sp>
        <p:nvSpPr>
          <p:cNvPr id="417" name="Google Shape;417;p48"/>
          <p:cNvSpPr txBox="1"/>
          <p:nvPr>
            <p:ph idx="1" type="body"/>
          </p:nvPr>
        </p:nvSpPr>
        <p:spPr>
          <a:xfrm>
            <a:off x="361500" y="2269325"/>
            <a:ext cx="10236300" cy="33735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i="1" lang="en-US" sz="2300" u="sng"/>
              <a:t>Steps</a:t>
            </a:r>
            <a:r>
              <a:rPr lang="en-US" sz="2300"/>
              <a:t>: </a:t>
            </a:r>
            <a:endParaRPr sz="2300"/>
          </a:p>
          <a:p>
            <a:pPr indent="-336550" lvl="0" marL="457200" rtl="0" algn="l">
              <a:lnSpc>
                <a:spcPct val="115000"/>
              </a:lnSpc>
              <a:spcBef>
                <a:spcPts val="1000"/>
              </a:spcBef>
              <a:spcAft>
                <a:spcPts val="0"/>
              </a:spcAft>
              <a:buSzPts val="1700"/>
              <a:buChar char="●"/>
            </a:pPr>
            <a:r>
              <a:rPr lang="en-US" sz="2300"/>
              <a:t>Train the </a:t>
            </a:r>
            <a:r>
              <a:rPr lang="en-US" sz="2300"/>
              <a:t>linear mapping between hidden states (or another variation: </a:t>
            </a:r>
            <a:r>
              <a:rPr lang="en-US" sz="2300">
                <a:solidFill>
                  <a:schemeClr val="dk1"/>
                </a:solidFill>
              </a:rPr>
              <a:t>coefficient vectors to hidden states)</a:t>
            </a:r>
            <a:endParaRPr sz="2300"/>
          </a:p>
          <a:p>
            <a:pPr indent="-336550" lvl="0" marL="457200" rtl="0" algn="l">
              <a:lnSpc>
                <a:spcPct val="115000"/>
              </a:lnSpc>
              <a:spcBef>
                <a:spcPts val="1000"/>
              </a:spcBef>
              <a:spcAft>
                <a:spcPts val="0"/>
              </a:spcAft>
              <a:buSzPts val="1700"/>
              <a:buChar char="●"/>
            </a:pPr>
            <a:r>
              <a:rPr lang="en-US" sz="2300"/>
              <a:t>I</a:t>
            </a:r>
            <a:r>
              <a:rPr lang="en-US" sz="2300"/>
              <a:t>dentify steering vectors in the smaller model</a:t>
            </a:r>
            <a:endParaRPr sz="2300"/>
          </a:p>
          <a:p>
            <a:pPr indent="-336550" lvl="0" marL="457200" rtl="0" algn="l">
              <a:lnSpc>
                <a:spcPct val="115000"/>
              </a:lnSpc>
              <a:spcBef>
                <a:spcPts val="1000"/>
              </a:spcBef>
              <a:spcAft>
                <a:spcPts val="0"/>
              </a:spcAft>
              <a:buSzPts val="1700"/>
              <a:buChar char="●"/>
            </a:pPr>
            <a:r>
              <a:rPr lang="en-US" sz="2300"/>
              <a:t>Map them to the larger model using the learned linear mapping</a:t>
            </a:r>
            <a:endParaRPr sz="2300"/>
          </a:p>
          <a:p>
            <a:pPr indent="-336550" lvl="0" marL="457200" rtl="0" algn="l">
              <a:lnSpc>
                <a:spcPct val="115000"/>
              </a:lnSpc>
              <a:spcBef>
                <a:spcPts val="1000"/>
              </a:spcBef>
              <a:spcAft>
                <a:spcPts val="0"/>
              </a:spcAft>
              <a:buSzPts val="1700"/>
              <a:buChar char="●"/>
            </a:pPr>
            <a:r>
              <a:rPr lang="en-US" sz="2300"/>
              <a:t>Evaluate the steering behavior</a:t>
            </a:r>
            <a:endParaRPr sz="2300"/>
          </a:p>
        </p:txBody>
      </p:sp>
      <p:sp>
        <p:nvSpPr>
          <p:cNvPr id="418" name="Google Shape;418;p48"/>
          <p:cNvSpPr txBox="1"/>
          <p:nvPr/>
        </p:nvSpPr>
        <p:spPr>
          <a:xfrm>
            <a:off x="362367" y="1559725"/>
            <a:ext cx="10367700" cy="60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000">
                <a:solidFill>
                  <a:schemeClr val="dk1"/>
                </a:solidFill>
                <a:latin typeface="Tahoma"/>
                <a:ea typeface="Tahoma"/>
                <a:cs typeface="Tahoma"/>
                <a:sym typeface="Tahoma"/>
              </a:rPr>
              <a:t>Steering Large Models with Small Models</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9"/>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25" name="Google Shape;425;p49"/>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a:t>
            </a:r>
            <a:r>
              <a:rPr lang="en-US"/>
              <a:t>ind steering vectors</a:t>
            </a:r>
            <a:r>
              <a:rPr lang="en-US"/>
              <a:t>: </a:t>
            </a:r>
            <a:r>
              <a:rPr lang="en-US"/>
              <a:t>Contrastive Activation Addition </a:t>
            </a:r>
            <a:r>
              <a:rPr lang="en-US" sz="2700"/>
              <a:t>(CAA)</a:t>
            </a:r>
            <a:endParaRPr sz="2700"/>
          </a:p>
        </p:txBody>
      </p:sp>
      <p:sp>
        <p:nvSpPr>
          <p:cNvPr id="426" name="Google Shape;426;p49"/>
          <p:cNvSpPr txBox="1"/>
          <p:nvPr>
            <p:ph idx="1" type="body"/>
          </p:nvPr>
        </p:nvSpPr>
        <p:spPr>
          <a:xfrm>
            <a:off x="303325" y="1089450"/>
            <a:ext cx="10863300" cy="28923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t/>
            </a:r>
            <a:endParaRPr sz="2300"/>
          </a:p>
          <a:p>
            <a:pPr indent="-336550" lvl="0" marL="457200" rtl="0" algn="l">
              <a:lnSpc>
                <a:spcPct val="115000"/>
              </a:lnSpc>
              <a:spcBef>
                <a:spcPts val="1000"/>
              </a:spcBef>
              <a:spcAft>
                <a:spcPts val="0"/>
              </a:spcAft>
              <a:buSzPts val="1700"/>
              <a:buChar char="●"/>
            </a:pPr>
            <a:r>
              <a:rPr lang="en-US" sz="2300"/>
              <a:t>Given two datasets </a:t>
            </a:r>
            <a:r>
              <a:rPr lang="en-US" sz="2300"/>
              <a:t>(Dp, Dn)</a:t>
            </a:r>
            <a:r>
              <a:rPr lang="en-US" sz="2300"/>
              <a:t> of positive and negative prompts, we find the steering vector for that behavior on layer </a:t>
            </a:r>
            <a:r>
              <a:rPr i="1" lang="en-US" sz="2300">
                <a:latin typeface="Pacifico"/>
                <a:ea typeface="Pacifico"/>
                <a:cs typeface="Pacifico"/>
                <a:sym typeface="Pacifico"/>
              </a:rPr>
              <a:t>l</a:t>
            </a:r>
            <a:r>
              <a:rPr lang="en-US" sz="2300"/>
              <a:t>  via</a:t>
            </a:r>
            <a:endParaRPr sz="2300"/>
          </a:p>
        </p:txBody>
      </p:sp>
      <p:pic>
        <p:nvPicPr>
          <p:cNvPr id="427" name="Google Shape;427;p49"/>
          <p:cNvPicPr preferRelativeResize="0"/>
          <p:nvPr/>
        </p:nvPicPr>
        <p:blipFill>
          <a:blip r:embed="rId3">
            <a:alphaModFix/>
          </a:blip>
          <a:stretch>
            <a:fillRect/>
          </a:stretch>
        </p:blipFill>
        <p:spPr>
          <a:xfrm>
            <a:off x="3344385" y="1682060"/>
            <a:ext cx="1232700" cy="362565"/>
          </a:xfrm>
          <a:prstGeom prst="rect">
            <a:avLst/>
          </a:prstGeom>
          <a:noFill/>
          <a:ln>
            <a:noFill/>
          </a:ln>
        </p:spPr>
      </p:pic>
      <p:pic>
        <p:nvPicPr>
          <p:cNvPr id="428" name="Google Shape;428;p49"/>
          <p:cNvPicPr preferRelativeResize="0"/>
          <p:nvPr/>
        </p:nvPicPr>
        <p:blipFill>
          <a:blip r:embed="rId4">
            <a:alphaModFix/>
          </a:blip>
          <a:stretch>
            <a:fillRect/>
          </a:stretch>
        </p:blipFill>
        <p:spPr>
          <a:xfrm>
            <a:off x="2922975" y="2603000"/>
            <a:ext cx="5873375" cy="1128900"/>
          </a:xfrm>
          <a:prstGeom prst="rect">
            <a:avLst/>
          </a:prstGeom>
          <a:noFill/>
          <a:ln>
            <a:noFill/>
          </a:ln>
        </p:spPr>
      </p:pic>
      <p:sp>
        <p:nvSpPr>
          <p:cNvPr id="429" name="Google Shape;429;p49"/>
          <p:cNvSpPr txBox="1"/>
          <p:nvPr/>
        </p:nvSpPr>
        <p:spPr>
          <a:xfrm>
            <a:off x="832175" y="3795125"/>
            <a:ext cx="103344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US" sz="2300">
                <a:solidFill>
                  <a:schemeClr val="dk1"/>
                </a:solidFill>
                <a:latin typeface="Tahoma"/>
                <a:ea typeface="Tahoma"/>
                <a:cs typeface="Tahoma"/>
                <a:sym typeface="Tahoma"/>
              </a:rPr>
              <a:t>hl(x) denotes the activation of the model in layer </a:t>
            </a:r>
            <a:r>
              <a:rPr lang="en-US" sz="2300">
                <a:solidFill>
                  <a:schemeClr val="dk1"/>
                </a:solidFill>
                <a:latin typeface="Pacifico"/>
                <a:ea typeface="Pacifico"/>
                <a:cs typeface="Pacifico"/>
                <a:sym typeface="Pacifico"/>
              </a:rPr>
              <a:t>l</a:t>
            </a:r>
            <a:r>
              <a:rPr lang="en-US" sz="2300">
                <a:solidFill>
                  <a:schemeClr val="dk1"/>
                </a:solidFill>
                <a:latin typeface="Tahoma"/>
                <a:ea typeface="Tahoma"/>
                <a:cs typeface="Tahoma"/>
                <a:sym typeface="Tahoma"/>
              </a:rPr>
              <a:t> at the last token of input </a:t>
            </a:r>
            <a:r>
              <a:rPr lang="en-US" sz="2300">
                <a:solidFill>
                  <a:schemeClr val="dk1"/>
                </a:solidFill>
                <a:latin typeface="Tahoma"/>
                <a:ea typeface="Tahoma"/>
                <a:cs typeface="Tahoma"/>
                <a:sym typeface="Tahoma"/>
              </a:rPr>
              <a:t>x</a:t>
            </a:r>
            <a:r>
              <a:rPr lang="en-US" sz="2300">
                <a:solidFill>
                  <a:schemeClr val="dk1"/>
                </a:solidFill>
                <a:latin typeface="Tahoma"/>
                <a:ea typeface="Tahoma"/>
                <a:cs typeface="Tahoma"/>
                <a:sym typeface="Tahoma"/>
              </a:rPr>
              <a:t>.</a:t>
            </a:r>
            <a:endParaRPr/>
          </a:p>
        </p:txBody>
      </p:sp>
      <p:pic>
        <p:nvPicPr>
          <p:cNvPr id="430" name="Google Shape;430;p49"/>
          <p:cNvPicPr preferRelativeResize="0"/>
          <p:nvPr/>
        </p:nvPicPr>
        <p:blipFill>
          <a:blip r:embed="rId5">
            <a:alphaModFix/>
          </a:blip>
          <a:stretch>
            <a:fillRect/>
          </a:stretch>
        </p:blipFill>
        <p:spPr>
          <a:xfrm>
            <a:off x="832175" y="3881975"/>
            <a:ext cx="703159" cy="365100"/>
          </a:xfrm>
          <a:prstGeom prst="rect">
            <a:avLst/>
          </a:prstGeom>
          <a:noFill/>
          <a:ln>
            <a:noFill/>
          </a:ln>
        </p:spPr>
      </p:pic>
      <p:pic>
        <p:nvPicPr>
          <p:cNvPr id="431" name="Google Shape;431;p49"/>
          <p:cNvPicPr preferRelativeResize="0"/>
          <p:nvPr/>
        </p:nvPicPr>
        <p:blipFill>
          <a:blip r:embed="rId6">
            <a:alphaModFix/>
          </a:blip>
          <a:stretch>
            <a:fillRect/>
          </a:stretch>
        </p:blipFill>
        <p:spPr>
          <a:xfrm>
            <a:off x="10667894" y="3881975"/>
            <a:ext cx="277671" cy="32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300"/>
              <a:t>•	</a:t>
            </a:r>
            <a:r>
              <a:rPr b="1" lang="en-US" sz="2300"/>
              <a:t>Why Multiple LLMs?</a:t>
            </a:r>
            <a:r>
              <a:rPr lang="en-US" sz="2300"/>
              <a:t> </a:t>
            </a:r>
            <a:r>
              <a:rPr lang="en-US" sz="2100"/>
              <a:t>Leveraging complementary strengths: Different LLMs excel in different domains (code, math, vision, etc.), so a team of specialized models can outperform any single model. Multi-LLM systems achieve performance and efficiency gains unattainable by a single model.</a:t>
            </a:r>
            <a:endParaRPr sz="2100"/>
          </a:p>
          <a:p>
            <a:pPr indent="0" lvl="0" marL="0" rtl="0" algn="l">
              <a:spcBef>
                <a:spcPts val="1000"/>
              </a:spcBef>
              <a:spcAft>
                <a:spcPts val="0"/>
              </a:spcAft>
              <a:buNone/>
            </a:pPr>
            <a:r>
              <a:rPr lang="en-US" sz="2300"/>
              <a:t>•	</a:t>
            </a:r>
            <a:r>
              <a:rPr b="1" lang="en-US" sz="2300"/>
              <a:t>Current Communication Practice:</a:t>
            </a:r>
            <a:r>
              <a:rPr lang="en-US" sz="2300"/>
              <a:t> </a:t>
            </a:r>
            <a:r>
              <a:rPr lang="en-US" sz="2100"/>
              <a:t>In today’s multi-LLM pipelines, models collaborate by exchanging text messages (natural language). One model’s output text is fed as input prompt to the next, mimicking human collaboration.</a:t>
            </a:r>
            <a:endParaRPr sz="2100"/>
          </a:p>
          <a:p>
            <a:pPr indent="0" lvl="0" marL="0" rtl="0" algn="l">
              <a:spcBef>
                <a:spcPts val="1000"/>
              </a:spcBef>
              <a:spcAft>
                <a:spcPts val="0"/>
              </a:spcAft>
              <a:buNone/>
            </a:pPr>
            <a:r>
              <a:rPr lang="en-US" sz="2300"/>
              <a:t>•	</a:t>
            </a:r>
            <a:r>
              <a:rPr b="1" lang="en-US" sz="2300"/>
              <a:t>Drawbacks of Text-Only Exchange:</a:t>
            </a:r>
            <a:r>
              <a:rPr lang="en-US" sz="2300"/>
              <a:t> Both </a:t>
            </a:r>
            <a:r>
              <a:rPr lang="en-US" sz="2100"/>
              <a:t>loses rich semantic information and incurs token-by-token generation latency</a:t>
            </a:r>
            <a:endParaRPr sz="2100"/>
          </a:p>
          <a:p>
            <a:pPr indent="0" lvl="0" marL="0" rtl="0" algn="l">
              <a:spcBef>
                <a:spcPts val="1000"/>
              </a:spcBef>
              <a:spcAft>
                <a:spcPts val="0"/>
              </a:spcAft>
              <a:buNone/>
            </a:pPr>
            <a:r>
              <a:t/>
            </a:r>
            <a:endParaRPr sz="2300"/>
          </a:p>
        </p:txBody>
      </p:sp>
      <p:sp>
        <p:nvSpPr>
          <p:cNvPr id="177" name="Google Shape;177;p23"/>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78" name="Google Shape;178;p23"/>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Background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0"/>
          <p:cNvSpPr txBox="1"/>
          <p:nvPr>
            <p:ph idx="1" type="body"/>
          </p:nvPr>
        </p:nvSpPr>
        <p:spPr>
          <a:xfrm>
            <a:off x="303325" y="2770425"/>
            <a:ext cx="10863300" cy="2779200"/>
          </a:xfrm>
          <a:prstGeom prst="rect">
            <a:avLst/>
          </a:prstGeom>
        </p:spPr>
        <p:txBody>
          <a:bodyPr anchorCtr="0" anchor="t" bIns="45700" lIns="91425" spcFirstLastPara="1" rIns="91425" wrap="square" tIns="45700">
            <a:normAutofit/>
          </a:bodyPr>
          <a:lstStyle/>
          <a:p>
            <a:pPr indent="-374650" lvl="0" marL="457200" rtl="0" algn="l">
              <a:lnSpc>
                <a:spcPct val="115000"/>
              </a:lnSpc>
              <a:spcBef>
                <a:spcPts val="1000"/>
              </a:spcBef>
              <a:spcAft>
                <a:spcPts val="0"/>
              </a:spcAft>
              <a:buSzPts val="2300"/>
              <a:buChar char="•"/>
            </a:pPr>
            <a:r>
              <a:rPr lang="en-US" sz="2300"/>
              <a:t>Map to another model</a:t>
            </a:r>
            <a:br>
              <a:rPr lang="en-US" sz="2300"/>
            </a:br>
            <a:br>
              <a:rPr lang="en-US" sz="2300"/>
            </a:br>
            <a:br>
              <a:rPr lang="en-US" sz="2300"/>
            </a:br>
            <a:endParaRPr sz="2300"/>
          </a:p>
          <a:p>
            <a:pPr indent="-374650" lvl="0" marL="457200" rtl="0" algn="l">
              <a:lnSpc>
                <a:spcPct val="115000"/>
              </a:lnSpc>
              <a:spcBef>
                <a:spcPts val="0"/>
              </a:spcBef>
              <a:spcAft>
                <a:spcPts val="0"/>
              </a:spcAft>
              <a:buSzPts val="2300"/>
              <a:buChar char="•"/>
            </a:pPr>
            <a:r>
              <a:rPr lang="en-US" sz="2300"/>
              <a:t>Intervention at all token positions</a:t>
            </a:r>
            <a:endParaRPr sz="2300"/>
          </a:p>
        </p:txBody>
      </p:sp>
      <p:sp>
        <p:nvSpPr>
          <p:cNvPr id="438" name="Google Shape;438;p50"/>
          <p:cNvSpPr txBox="1"/>
          <p:nvPr>
            <p:ph idx="12" type="sldNum"/>
          </p:nvPr>
        </p:nvSpPr>
        <p:spPr>
          <a:xfrm>
            <a:off x="10218545" y="4330962"/>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39" name="Google Shape;439;p50"/>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Steer the Model</a:t>
            </a:r>
            <a:endParaRPr/>
          </a:p>
        </p:txBody>
      </p:sp>
      <p:sp>
        <p:nvSpPr>
          <p:cNvPr id="440" name="Google Shape;440;p50"/>
          <p:cNvSpPr/>
          <p:nvPr/>
        </p:nvSpPr>
        <p:spPr>
          <a:xfrm>
            <a:off x="439900" y="1247500"/>
            <a:ext cx="5351100" cy="1194300"/>
          </a:xfrm>
          <a:prstGeom prst="roundRect">
            <a:avLst>
              <a:gd fmla="val 16667" name="adj"/>
            </a:avLst>
          </a:prstGeom>
          <a:solidFill>
            <a:schemeClr val="lt2"/>
          </a:solid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ahoma"/>
              <a:ea typeface="Tahoma"/>
              <a:cs typeface="Tahoma"/>
              <a:sym typeface="Tahoma"/>
            </a:endParaRPr>
          </a:p>
        </p:txBody>
      </p:sp>
      <p:pic>
        <p:nvPicPr>
          <p:cNvPr id="441" name="Google Shape;441;p50"/>
          <p:cNvPicPr preferRelativeResize="0"/>
          <p:nvPr/>
        </p:nvPicPr>
        <p:blipFill>
          <a:blip r:embed="rId3">
            <a:alphaModFix/>
          </a:blip>
          <a:stretch>
            <a:fillRect/>
          </a:stretch>
        </p:blipFill>
        <p:spPr>
          <a:xfrm>
            <a:off x="4779988" y="3503750"/>
            <a:ext cx="2632025" cy="620400"/>
          </a:xfrm>
          <a:prstGeom prst="rect">
            <a:avLst/>
          </a:prstGeom>
          <a:noFill/>
          <a:ln>
            <a:noFill/>
          </a:ln>
        </p:spPr>
      </p:pic>
      <p:pic>
        <p:nvPicPr>
          <p:cNvPr id="442" name="Google Shape;442;p50"/>
          <p:cNvPicPr preferRelativeResize="0"/>
          <p:nvPr/>
        </p:nvPicPr>
        <p:blipFill>
          <a:blip r:embed="rId4">
            <a:alphaModFix/>
          </a:blip>
          <a:stretch>
            <a:fillRect/>
          </a:stretch>
        </p:blipFill>
        <p:spPr>
          <a:xfrm>
            <a:off x="5747767" y="4962386"/>
            <a:ext cx="3426325" cy="908375"/>
          </a:xfrm>
          <a:prstGeom prst="rect">
            <a:avLst/>
          </a:prstGeom>
          <a:noFill/>
          <a:ln>
            <a:noFill/>
          </a:ln>
        </p:spPr>
      </p:pic>
      <p:pic>
        <p:nvPicPr>
          <p:cNvPr id="443" name="Google Shape;443;p50"/>
          <p:cNvPicPr preferRelativeResize="0"/>
          <p:nvPr/>
        </p:nvPicPr>
        <p:blipFill>
          <a:blip r:embed="rId5">
            <a:alphaModFix/>
          </a:blip>
          <a:stretch>
            <a:fillRect/>
          </a:stretch>
        </p:blipFill>
        <p:spPr>
          <a:xfrm>
            <a:off x="505300" y="1833349"/>
            <a:ext cx="3790715" cy="538800"/>
          </a:xfrm>
          <a:prstGeom prst="rect">
            <a:avLst/>
          </a:prstGeom>
          <a:noFill/>
          <a:ln>
            <a:noFill/>
          </a:ln>
        </p:spPr>
      </p:pic>
      <p:sp>
        <p:nvSpPr>
          <p:cNvPr id="444" name="Google Shape;444;p50"/>
          <p:cNvSpPr txBox="1"/>
          <p:nvPr/>
        </p:nvSpPr>
        <p:spPr>
          <a:xfrm>
            <a:off x="505300" y="1247500"/>
            <a:ext cx="5717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2"/>
                </a:solidFill>
                <a:latin typeface="Tahoma"/>
                <a:ea typeface="Tahoma"/>
                <a:cs typeface="Tahoma"/>
                <a:sym typeface="Tahoma"/>
              </a:rPr>
              <a:t>Remember we have the affine map:</a:t>
            </a:r>
            <a:endParaRPr sz="2400">
              <a:solidFill>
                <a:schemeClr val="dk2"/>
              </a:solidFill>
              <a:latin typeface="Tahoma"/>
              <a:ea typeface="Tahoma"/>
              <a:cs typeface="Tahoma"/>
              <a:sym typeface="Tahoma"/>
            </a:endParaRPr>
          </a:p>
        </p:txBody>
      </p:sp>
      <p:sp>
        <p:nvSpPr>
          <p:cNvPr id="445" name="Google Shape;445;p50"/>
          <p:cNvSpPr txBox="1"/>
          <p:nvPr/>
        </p:nvSpPr>
        <p:spPr>
          <a:xfrm>
            <a:off x="688450" y="5186100"/>
            <a:ext cx="5351100" cy="13530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1000"/>
              </a:spcBef>
              <a:spcAft>
                <a:spcPts val="0"/>
              </a:spcAft>
              <a:buClr>
                <a:schemeClr val="dk1"/>
              </a:buClr>
              <a:buSzPts val="2300"/>
              <a:buChar char="•"/>
            </a:pPr>
            <a:r>
              <a:rPr lang="en-US" sz="2300">
                <a:solidFill>
                  <a:schemeClr val="dk1"/>
                </a:solidFill>
                <a:latin typeface="Tahoma"/>
                <a:ea typeface="Tahoma"/>
                <a:cs typeface="Tahoma"/>
                <a:sym typeface="Tahoma"/>
              </a:rPr>
              <a:t>Apply a Normal Steering Vector:</a:t>
            </a:r>
            <a:br>
              <a:rPr lang="en-US" sz="2300">
                <a:solidFill>
                  <a:schemeClr val="dk1"/>
                </a:solidFill>
                <a:latin typeface="Tahoma"/>
                <a:ea typeface="Tahoma"/>
                <a:cs typeface="Tahoma"/>
                <a:sym typeface="Tahoma"/>
              </a:rPr>
            </a:br>
            <a:endParaRPr sz="2300">
              <a:solidFill>
                <a:schemeClr val="dk1"/>
              </a:solidFill>
              <a:latin typeface="Tahoma"/>
              <a:ea typeface="Tahoma"/>
              <a:cs typeface="Tahoma"/>
              <a:sym typeface="Tahoma"/>
            </a:endParaRPr>
          </a:p>
          <a:p>
            <a:pPr indent="-374650" lvl="0" marL="457200" rtl="0" algn="l">
              <a:lnSpc>
                <a:spcPct val="115000"/>
              </a:lnSpc>
              <a:spcBef>
                <a:spcPts val="0"/>
              </a:spcBef>
              <a:spcAft>
                <a:spcPts val="0"/>
              </a:spcAft>
              <a:buClr>
                <a:schemeClr val="dk1"/>
              </a:buClr>
              <a:buSzPts val="2300"/>
              <a:buChar char="•"/>
            </a:pPr>
            <a:r>
              <a:rPr lang="en-US" sz="2300" u="sng">
                <a:solidFill>
                  <a:schemeClr val="dk1"/>
                </a:solidFill>
                <a:latin typeface="Tahoma"/>
                <a:ea typeface="Tahoma"/>
                <a:cs typeface="Tahoma"/>
                <a:sym typeface="Tahoma"/>
              </a:rPr>
              <a:t>Apply a </a:t>
            </a:r>
            <a:r>
              <a:rPr lang="en-US" sz="2300" u="sng">
                <a:solidFill>
                  <a:schemeClr val="dk1"/>
                </a:solidFill>
                <a:latin typeface="Tahoma"/>
                <a:ea typeface="Tahoma"/>
                <a:cs typeface="Tahoma"/>
                <a:sym typeface="Tahoma"/>
              </a:rPr>
              <a:t>Mapped Steering Vector</a:t>
            </a:r>
            <a:r>
              <a:rPr lang="en-US" sz="2300">
                <a:solidFill>
                  <a:schemeClr val="dk1"/>
                </a:solidFill>
                <a:latin typeface="Tahoma"/>
                <a:ea typeface="Tahoma"/>
                <a:cs typeface="Tahoma"/>
                <a:sym typeface="Tahoma"/>
              </a:rPr>
              <a:t>:</a:t>
            </a:r>
            <a:endParaRPr/>
          </a:p>
        </p:txBody>
      </p:sp>
      <p:pic>
        <p:nvPicPr>
          <p:cNvPr id="446" name="Google Shape;446;p50"/>
          <p:cNvPicPr preferRelativeResize="0"/>
          <p:nvPr/>
        </p:nvPicPr>
        <p:blipFill>
          <a:blip r:embed="rId6">
            <a:alphaModFix/>
          </a:blip>
          <a:stretch>
            <a:fillRect/>
          </a:stretch>
        </p:blipFill>
        <p:spPr>
          <a:xfrm>
            <a:off x="5681197" y="5820825"/>
            <a:ext cx="4122961" cy="1022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1"/>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53" name="Google Shape;453;p51"/>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Experiment: </a:t>
            </a:r>
            <a:r>
              <a:rPr lang="en-US"/>
              <a:t>Proof of Concept</a:t>
            </a:r>
            <a:endParaRPr/>
          </a:p>
        </p:txBody>
      </p:sp>
      <p:sp>
        <p:nvSpPr>
          <p:cNvPr id="454" name="Google Shape;454;p51"/>
          <p:cNvSpPr txBox="1"/>
          <p:nvPr>
            <p:ph idx="1" type="body"/>
          </p:nvPr>
        </p:nvSpPr>
        <p:spPr>
          <a:xfrm>
            <a:off x="266700" y="952500"/>
            <a:ext cx="10967700" cy="20808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i="1" lang="en-US" sz="2300" u="sng"/>
              <a:t>2 Methods to train the affine map</a:t>
            </a:r>
            <a:r>
              <a:rPr lang="en-US" sz="2300"/>
              <a:t>: </a:t>
            </a:r>
            <a:endParaRPr sz="2300"/>
          </a:p>
          <a:p>
            <a:pPr indent="-336550" lvl="0" marL="457200" rtl="0" algn="l">
              <a:lnSpc>
                <a:spcPct val="115000"/>
              </a:lnSpc>
              <a:spcBef>
                <a:spcPts val="1000"/>
              </a:spcBef>
              <a:spcAft>
                <a:spcPts val="0"/>
              </a:spcAft>
              <a:buSzPts val="1700"/>
              <a:buChar char="•"/>
            </a:pPr>
            <a:r>
              <a:rPr b="1" i="1" lang="en-US" sz="2300"/>
              <a:t>s2l</a:t>
            </a:r>
            <a:r>
              <a:rPr lang="en-US" sz="2300"/>
              <a:t> maps source model coefficient vectors cSlS (x) to the target hidden state hTlT(x), </a:t>
            </a:r>
            <a:endParaRPr sz="2300"/>
          </a:p>
          <a:p>
            <a:pPr indent="-336550" lvl="0" marL="457200" rtl="0" algn="l">
              <a:lnSpc>
                <a:spcPct val="115000"/>
              </a:lnSpc>
              <a:spcBef>
                <a:spcPts val="1000"/>
              </a:spcBef>
              <a:spcAft>
                <a:spcPts val="0"/>
              </a:spcAft>
              <a:buSzPts val="1700"/>
              <a:buChar char="•"/>
            </a:pPr>
            <a:r>
              <a:rPr b="1" i="1" lang="en-US" sz="2300"/>
              <a:t>l2l</a:t>
            </a:r>
            <a:r>
              <a:rPr lang="en-US" sz="2300"/>
              <a:t>  maps source hidden states hSlS (x) to hTlT(x). </a:t>
            </a:r>
            <a:endParaRPr sz="2300"/>
          </a:p>
        </p:txBody>
      </p:sp>
      <p:pic>
        <p:nvPicPr>
          <p:cNvPr id="455" name="Google Shape;455;p51"/>
          <p:cNvPicPr preferRelativeResize="0"/>
          <p:nvPr/>
        </p:nvPicPr>
        <p:blipFill>
          <a:blip r:embed="rId3">
            <a:alphaModFix/>
          </a:blip>
          <a:stretch>
            <a:fillRect/>
          </a:stretch>
        </p:blipFill>
        <p:spPr>
          <a:xfrm>
            <a:off x="6335416" y="1461270"/>
            <a:ext cx="996360" cy="524400"/>
          </a:xfrm>
          <a:prstGeom prst="rect">
            <a:avLst/>
          </a:prstGeom>
          <a:noFill/>
          <a:ln>
            <a:noFill/>
          </a:ln>
        </p:spPr>
      </p:pic>
      <p:pic>
        <p:nvPicPr>
          <p:cNvPr id="456" name="Google Shape;456;p51"/>
          <p:cNvPicPr preferRelativeResize="0"/>
          <p:nvPr/>
        </p:nvPicPr>
        <p:blipFill>
          <a:blip r:embed="rId4">
            <a:alphaModFix/>
          </a:blip>
          <a:stretch>
            <a:fillRect/>
          </a:stretch>
        </p:blipFill>
        <p:spPr>
          <a:xfrm>
            <a:off x="832455" y="1909255"/>
            <a:ext cx="918397" cy="429575"/>
          </a:xfrm>
          <a:prstGeom prst="rect">
            <a:avLst/>
          </a:prstGeom>
          <a:noFill/>
          <a:ln>
            <a:noFill/>
          </a:ln>
        </p:spPr>
      </p:pic>
      <p:pic>
        <p:nvPicPr>
          <p:cNvPr id="457" name="Google Shape;457;p51"/>
          <p:cNvPicPr preferRelativeResize="0"/>
          <p:nvPr/>
        </p:nvPicPr>
        <p:blipFill>
          <a:blip r:embed="rId5">
            <a:alphaModFix/>
          </a:blip>
          <a:stretch>
            <a:fillRect/>
          </a:stretch>
        </p:blipFill>
        <p:spPr>
          <a:xfrm>
            <a:off x="4895551" y="2346801"/>
            <a:ext cx="1062990" cy="514350"/>
          </a:xfrm>
          <a:prstGeom prst="rect">
            <a:avLst/>
          </a:prstGeom>
          <a:noFill/>
          <a:ln>
            <a:noFill/>
          </a:ln>
        </p:spPr>
      </p:pic>
      <p:pic>
        <p:nvPicPr>
          <p:cNvPr id="458" name="Google Shape;458;p51"/>
          <p:cNvPicPr preferRelativeResize="0"/>
          <p:nvPr/>
        </p:nvPicPr>
        <p:blipFill>
          <a:blip r:embed="rId6">
            <a:alphaModFix/>
          </a:blip>
          <a:stretch>
            <a:fillRect/>
          </a:stretch>
        </p:blipFill>
        <p:spPr>
          <a:xfrm>
            <a:off x="6282935" y="2366655"/>
            <a:ext cx="1045845" cy="497205"/>
          </a:xfrm>
          <a:prstGeom prst="rect">
            <a:avLst/>
          </a:prstGeom>
          <a:noFill/>
          <a:ln>
            <a:noFill/>
          </a:ln>
        </p:spPr>
      </p:pic>
      <p:pic>
        <p:nvPicPr>
          <p:cNvPr id="459" name="Google Shape;459;p51"/>
          <p:cNvPicPr preferRelativeResize="0"/>
          <p:nvPr/>
        </p:nvPicPr>
        <p:blipFill>
          <a:blip r:embed="rId7">
            <a:alphaModFix/>
          </a:blip>
          <a:stretch>
            <a:fillRect/>
          </a:stretch>
        </p:blipFill>
        <p:spPr>
          <a:xfrm>
            <a:off x="5527210" y="2779000"/>
            <a:ext cx="1009650" cy="552450"/>
          </a:xfrm>
          <a:prstGeom prst="rect">
            <a:avLst/>
          </a:prstGeom>
          <a:noFill/>
          <a:ln>
            <a:noFill/>
          </a:ln>
        </p:spPr>
      </p:pic>
      <p:pic>
        <p:nvPicPr>
          <p:cNvPr id="460" name="Google Shape;460;p51"/>
          <p:cNvPicPr preferRelativeResize="0"/>
          <p:nvPr/>
        </p:nvPicPr>
        <p:blipFill>
          <a:blip r:embed="rId7">
            <a:alphaModFix/>
          </a:blip>
          <a:stretch>
            <a:fillRect/>
          </a:stretch>
        </p:blipFill>
        <p:spPr>
          <a:xfrm>
            <a:off x="7192657" y="952500"/>
            <a:ext cx="1009650" cy="552450"/>
          </a:xfrm>
          <a:prstGeom prst="rect">
            <a:avLst/>
          </a:prstGeom>
          <a:noFill/>
          <a:ln>
            <a:noFill/>
          </a:ln>
        </p:spPr>
      </p:pic>
      <p:pic>
        <p:nvPicPr>
          <p:cNvPr id="461" name="Google Shape;461;p51"/>
          <p:cNvPicPr preferRelativeResize="0"/>
          <p:nvPr/>
        </p:nvPicPr>
        <p:blipFill>
          <a:blip r:embed="rId8">
            <a:alphaModFix/>
          </a:blip>
          <a:stretch>
            <a:fillRect/>
          </a:stretch>
        </p:blipFill>
        <p:spPr>
          <a:xfrm>
            <a:off x="8176747" y="1909250"/>
            <a:ext cx="4015253" cy="4749449"/>
          </a:xfrm>
          <a:prstGeom prst="rect">
            <a:avLst/>
          </a:prstGeom>
          <a:noFill/>
          <a:ln>
            <a:noFill/>
          </a:ln>
        </p:spPr>
      </p:pic>
      <p:sp>
        <p:nvSpPr>
          <p:cNvPr id="462" name="Google Shape;462;p51"/>
          <p:cNvSpPr txBox="1"/>
          <p:nvPr/>
        </p:nvSpPr>
        <p:spPr>
          <a:xfrm>
            <a:off x="5010850" y="5241800"/>
            <a:ext cx="3165900" cy="1416000"/>
          </a:xfrm>
          <a:prstGeom prst="rect">
            <a:avLst/>
          </a:prstGeom>
          <a:noFill/>
          <a:ln cap="flat" cmpd="sng" w="19050">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355600" lvl="0" marL="457200" rtl="0" algn="l">
              <a:spcBef>
                <a:spcPts val="0"/>
              </a:spcBef>
              <a:spcAft>
                <a:spcPts val="0"/>
              </a:spcAft>
              <a:buClr>
                <a:srgbClr val="38761D"/>
              </a:buClr>
              <a:buSzPts val="2000"/>
              <a:buFont typeface="Tahoma"/>
              <a:buChar char="●"/>
            </a:pPr>
            <a:r>
              <a:rPr lang="en-US" sz="2000" u="sng">
                <a:solidFill>
                  <a:srgbClr val="38761D"/>
                </a:solidFill>
                <a:latin typeface="Tahoma"/>
                <a:ea typeface="Tahoma"/>
                <a:cs typeface="Tahoma"/>
                <a:sym typeface="Tahoma"/>
              </a:rPr>
              <a:t>Capitalization</a:t>
            </a:r>
            <a:r>
              <a:rPr lang="en-US" sz="2000">
                <a:solidFill>
                  <a:srgbClr val="38761D"/>
                </a:solidFill>
                <a:latin typeface="Tahoma"/>
                <a:ea typeface="Tahoma"/>
                <a:cs typeface="Tahoma"/>
                <a:sym typeface="Tahoma"/>
              </a:rPr>
              <a:t>: </a:t>
            </a:r>
            <a:r>
              <a:rPr i="1" lang="en-US" sz="2000">
                <a:solidFill>
                  <a:srgbClr val="38761D"/>
                </a:solidFill>
                <a:latin typeface="Tahoma"/>
                <a:ea typeface="Tahoma"/>
                <a:cs typeface="Tahoma"/>
                <a:sym typeface="Tahoma"/>
              </a:rPr>
              <a:t>output only use capital letters</a:t>
            </a:r>
            <a:endParaRPr i="1" sz="2000">
              <a:solidFill>
                <a:srgbClr val="38761D"/>
              </a:solidFill>
              <a:latin typeface="Tahoma"/>
              <a:ea typeface="Tahoma"/>
              <a:cs typeface="Tahoma"/>
              <a:sym typeface="Tahoma"/>
            </a:endParaRPr>
          </a:p>
          <a:p>
            <a:pPr indent="-355600" lvl="0" marL="457200" rtl="0" algn="l">
              <a:spcBef>
                <a:spcPts val="0"/>
              </a:spcBef>
              <a:spcAft>
                <a:spcPts val="0"/>
              </a:spcAft>
              <a:buClr>
                <a:srgbClr val="38761D"/>
              </a:buClr>
              <a:buSzPts val="2000"/>
              <a:buFont typeface="Tahoma"/>
              <a:buChar char="●"/>
            </a:pPr>
            <a:r>
              <a:rPr lang="en-US" sz="2000" u="sng">
                <a:solidFill>
                  <a:srgbClr val="38761D"/>
                </a:solidFill>
                <a:latin typeface="Tahoma"/>
                <a:ea typeface="Tahoma"/>
                <a:cs typeface="Tahoma"/>
                <a:sym typeface="Tahoma"/>
              </a:rPr>
              <a:t>Dog Mentions</a:t>
            </a:r>
            <a:endParaRPr sz="2000" u="sng">
              <a:solidFill>
                <a:srgbClr val="38761D"/>
              </a:solidFill>
              <a:latin typeface="Tahoma"/>
              <a:ea typeface="Tahoma"/>
              <a:cs typeface="Tahoma"/>
              <a:sym typeface="Tahoma"/>
            </a:endParaRPr>
          </a:p>
          <a:p>
            <a:pPr indent="-355600" lvl="0" marL="457200" rtl="0" algn="l">
              <a:spcBef>
                <a:spcPts val="0"/>
              </a:spcBef>
              <a:spcAft>
                <a:spcPts val="0"/>
              </a:spcAft>
              <a:buClr>
                <a:srgbClr val="38761D"/>
              </a:buClr>
              <a:buSzPts val="2000"/>
              <a:buFont typeface="Tahoma"/>
              <a:buChar char="●"/>
            </a:pPr>
            <a:r>
              <a:rPr lang="en-US" sz="2000" u="sng">
                <a:solidFill>
                  <a:srgbClr val="38761D"/>
                </a:solidFill>
                <a:latin typeface="Tahoma"/>
                <a:ea typeface="Tahoma"/>
                <a:cs typeface="Tahoma"/>
                <a:sym typeface="Tahoma"/>
              </a:rPr>
              <a:t>French Speaking</a:t>
            </a:r>
            <a:endParaRPr sz="2000" u="sng">
              <a:solidFill>
                <a:srgbClr val="38761D"/>
              </a:solidFill>
              <a:latin typeface="Tahoma"/>
              <a:ea typeface="Tahoma"/>
              <a:cs typeface="Tahoma"/>
              <a:sym typeface="Tahoma"/>
            </a:endParaRPr>
          </a:p>
        </p:txBody>
      </p:sp>
      <p:sp>
        <p:nvSpPr>
          <p:cNvPr id="463" name="Google Shape;463;p51"/>
          <p:cNvSpPr txBox="1"/>
          <p:nvPr>
            <p:ph idx="1" type="body"/>
          </p:nvPr>
        </p:nvSpPr>
        <p:spPr>
          <a:xfrm>
            <a:off x="303325" y="2949425"/>
            <a:ext cx="7904700" cy="31848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i="1" lang="en-US" sz="2300" u="sng"/>
              <a:t>s2l inference steps</a:t>
            </a:r>
            <a:r>
              <a:rPr lang="en-US" sz="2300"/>
              <a:t>: </a:t>
            </a:r>
            <a:endParaRPr sz="2300"/>
          </a:p>
          <a:p>
            <a:pPr indent="-374650" lvl="0" marL="457200" rtl="0" algn="l">
              <a:lnSpc>
                <a:spcPct val="115000"/>
              </a:lnSpc>
              <a:spcBef>
                <a:spcPts val="1000"/>
              </a:spcBef>
              <a:spcAft>
                <a:spcPts val="0"/>
              </a:spcAft>
              <a:buSzPts val="2300"/>
              <a:buChar char="•"/>
            </a:pPr>
            <a:r>
              <a:rPr lang="en-US" sz="2300"/>
              <a:t>U</a:t>
            </a:r>
            <a:r>
              <a:rPr lang="en-US" sz="2300"/>
              <a:t>se an encoder matrix from SAEs trained on Gemma-2-2b to get feature coefficients</a:t>
            </a:r>
            <a:endParaRPr sz="2300"/>
          </a:p>
          <a:p>
            <a:pPr indent="-374650" lvl="0" marL="457200" rtl="0" algn="l">
              <a:lnSpc>
                <a:spcPct val="115000"/>
              </a:lnSpc>
              <a:spcBef>
                <a:spcPts val="1000"/>
              </a:spcBef>
              <a:spcAft>
                <a:spcPts val="0"/>
              </a:spcAft>
              <a:buSzPts val="2300"/>
              <a:buChar char="•"/>
            </a:pPr>
            <a:r>
              <a:rPr lang="en-US" sz="2300"/>
              <a:t>Get the corresponded feature indices with </a:t>
            </a:r>
            <a:r>
              <a:rPr i="1" lang="en-US" sz="2300"/>
              <a:t>Neuronpedia</a:t>
            </a:r>
            <a:endParaRPr i="1" sz="2300"/>
          </a:p>
          <a:p>
            <a:pPr indent="-374650" lvl="0" marL="457200" rtl="0" algn="l">
              <a:lnSpc>
                <a:spcPct val="115000"/>
              </a:lnSpc>
              <a:spcBef>
                <a:spcPts val="1000"/>
              </a:spcBef>
              <a:spcAft>
                <a:spcPts val="0"/>
              </a:spcAft>
              <a:buSzPts val="2300"/>
              <a:buChar char="•"/>
            </a:pPr>
            <a:r>
              <a:rPr lang="en-US" sz="2300"/>
              <a:t>Map to the Gemma-2-9b, and </a:t>
            </a:r>
            <a:br>
              <a:rPr lang="en-US" sz="2300"/>
            </a:br>
            <a:r>
              <a:rPr lang="en-US" sz="2300"/>
              <a:t>use as steering vector</a:t>
            </a:r>
            <a:endParaRPr sz="2300"/>
          </a:p>
        </p:txBody>
      </p:sp>
      <p:pic>
        <p:nvPicPr>
          <p:cNvPr id="464" name="Google Shape;464;p51"/>
          <p:cNvPicPr preferRelativeResize="0"/>
          <p:nvPr/>
        </p:nvPicPr>
        <p:blipFill>
          <a:blip r:embed="rId3">
            <a:alphaModFix/>
          </a:blip>
          <a:stretch>
            <a:fillRect/>
          </a:stretch>
        </p:blipFill>
        <p:spPr>
          <a:xfrm>
            <a:off x="5975192" y="3875359"/>
            <a:ext cx="996360" cy="52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2"/>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71" name="Google Shape;471;p52"/>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Experiment: </a:t>
            </a:r>
            <a:r>
              <a:rPr lang="en-US"/>
              <a:t>Remove Refusal Behaviors</a:t>
            </a:r>
            <a:endParaRPr/>
          </a:p>
        </p:txBody>
      </p:sp>
      <p:sp>
        <p:nvSpPr>
          <p:cNvPr id="472" name="Google Shape;472;p52"/>
          <p:cNvSpPr txBox="1"/>
          <p:nvPr>
            <p:ph idx="1" type="body"/>
          </p:nvPr>
        </p:nvSpPr>
        <p:spPr>
          <a:xfrm>
            <a:off x="266700" y="952500"/>
            <a:ext cx="8185800" cy="57744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t/>
            </a:r>
            <a:endParaRPr sz="2300"/>
          </a:p>
          <a:p>
            <a:pPr indent="-374650" lvl="0" marL="457200" rtl="0" algn="l">
              <a:lnSpc>
                <a:spcPct val="115000"/>
              </a:lnSpc>
              <a:spcBef>
                <a:spcPts val="1000"/>
              </a:spcBef>
              <a:spcAft>
                <a:spcPts val="0"/>
              </a:spcAft>
              <a:buSzPts val="2300"/>
              <a:buChar char="•"/>
            </a:pPr>
            <a:r>
              <a:rPr lang="en-US" sz="2300"/>
              <a:t>C</a:t>
            </a:r>
            <a:r>
              <a:rPr lang="en-US" sz="2300"/>
              <a:t>ollect model activations over 128 samples of both </a:t>
            </a:r>
            <a:r>
              <a:rPr lang="en-US" sz="2300">
                <a:solidFill>
                  <a:schemeClr val="accent4"/>
                </a:solidFill>
              </a:rPr>
              <a:t>Alpaca</a:t>
            </a:r>
            <a:r>
              <a:rPr lang="en-US" sz="2300"/>
              <a:t> and 128 samples of </a:t>
            </a:r>
            <a:r>
              <a:rPr lang="en-US" sz="2300">
                <a:solidFill>
                  <a:srgbClr val="CC0000"/>
                </a:solidFill>
              </a:rPr>
              <a:t>AdvBench</a:t>
            </a:r>
            <a:r>
              <a:rPr lang="en-US" sz="2300"/>
              <a:t>.</a:t>
            </a:r>
            <a:endParaRPr sz="2300"/>
          </a:p>
          <a:p>
            <a:pPr indent="-374650" lvl="0" marL="457200" rtl="0" algn="l">
              <a:lnSpc>
                <a:spcPct val="115000"/>
              </a:lnSpc>
              <a:spcBef>
                <a:spcPts val="1000"/>
              </a:spcBef>
              <a:spcAft>
                <a:spcPts val="0"/>
              </a:spcAft>
              <a:buSzPts val="2300"/>
              <a:buChar char="•"/>
            </a:pPr>
            <a:r>
              <a:rPr lang="en-US" sz="2300"/>
              <a:t>CAA to find </a:t>
            </a:r>
            <a:r>
              <a:rPr lang="en-US" sz="2300">
                <a:solidFill>
                  <a:schemeClr val="dk1"/>
                </a:solidFill>
              </a:rPr>
              <a:t>find the steering vector</a:t>
            </a:r>
            <a:endParaRPr sz="2300">
              <a:solidFill>
                <a:schemeClr val="dk1"/>
              </a:solidFill>
            </a:endParaRPr>
          </a:p>
          <a:p>
            <a:pPr indent="-374650" lvl="0" marL="457200" rtl="0" algn="l">
              <a:lnSpc>
                <a:spcPct val="115000"/>
              </a:lnSpc>
              <a:spcBef>
                <a:spcPts val="1000"/>
              </a:spcBef>
              <a:spcAft>
                <a:spcPts val="0"/>
              </a:spcAft>
              <a:buClr>
                <a:schemeClr val="dk1"/>
              </a:buClr>
              <a:buSzPts val="2300"/>
              <a:buChar char="•"/>
            </a:pPr>
            <a:r>
              <a:rPr b="1" lang="en-US" sz="2300">
                <a:solidFill>
                  <a:schemeClr val="dk1"/>
                </a:solidFill>
              </a:rPr>
              <a:t>! Sweep over various layers and steering strengths, and find two layers that work for both source and destination models, we train an affine mapping between them </a:t>
            </a:r>
            <a:endParaRPr b="1" sz="2300">
              <a:solidFill>
                <a:schemeClr val="dk1"/>
              </a:solidFill>
            </a:endParaRPr>
          </a:p>
          <a:p>
            <a:pPr indent="0" lvl="0" marL="0" rtl="0" algn="l">
              <a:lnSpc>
                <a:spcPct val="115000"/>
              </a:lnSpc>
              <a:spcBef>
                <a:spcPts val="1000"/>
              </a:spcBef>
              <a:spcAft>
                <a:spcPts val="0"/>
              </a:spcAft>
              <a:buNone/>
            </a:pPr>
            <a:r>
              <a:t/>
            </a:r>
            <a:endParaRPr b="1" sz="2300">
              <a:solidFill>
                <a:schemeClr val="dk1"/>
              </a:solidFill>
            </a:endParaRPr>
          </a:p>
          <a:p>
            <a:pPr indent="-374650" lvl="0" marL="457200" rtl="0" algn="l">
              <a:lnSpc>
                <a:spcPct val="115000"/>
              </a:lnSpc>
              <a:spcBef>
                <a:spcPts val="1000"/>
              </a:spcBef>
              <a:spcAft>
                <a:spcPts val="0"/>
              </a:spcAft>
              <a:buClr>
                <a:schemeClr val="dk1"/>
              </a:buClr>
              <a:buSzPts val="2300"/>
              <a:buChar char="•"/>
            </a:pPr>
            <a:r>
              <a:rPr lang="en-US" sz="2300">
                <a:solidFill>
                  <a:schemeClr val="dk1"/>
                </a:solidFill>
              </a:rPr>
              <a:t>GPT-4.1 LLM as a judge:</a:t>
            </a:r>
            <a:br>
              <a:rPr lang="en-US" sz="2300">
                <a:solidFill>
                  <a:schemeClr val="dk1"/>
                </a:solidFill>
              </a:rPr>
            </a:br>
            <a:r>
              <a:rPr lang="en-US" sz="2300">
                <a:solidFill>
                  <a:schemeClr val="dk1"/>
                </a:solidFill>
              </a:rPr>
              <a:t>- 1 for harmless</a:t>
            </a:r>
            <a:br>
              <a:rPr lang="en-US" sz="2300">
                <a:solidFill>
                  <a:schemeClr val="dk1"/>
                </a:solidFill>
              </a:rPr>
            </a:br>
            <a:r>
              <a:rPr lang="en-US" sz="2300">
                <a:solidFill>
                  <a:schemeClr val="dk1"/>
                </a:solidFill>
              </a:rPr>
              <a:t>- 0 for harmful</a:t>
            </a:r>
            <a:endParaRPr sz="2300">
              <a:solidFill>
                <a:schemeClr val="dk1"/>
              </a:solidFill>
            </a:endParaRPr>
          </a:p>
        </p:txBody>
      </p:sp>
      <p:sp>
        <p:nvSpPr>
          <p:cNvPr id="473" name="Google Shape;473;p52"/>
          <p:cNvSpPr txBox="1"/>
          <p:nvPr/>
        </p:nvSpPr>
        <p:spPr>
          <a:xfrm>
            <a:off x="4737975" y="5608225"/>
            <a:ext cx="6088500" cy="923400"/>
          </a:xfrm>
          <a:prstGeom prst="rect">
            <a:avLst/>
          </a:prstGeom>
          <a:noFill/>
          <a:ln cap="flat" cmpd="sng" w="19050">
            <a:solidFill>
              <a:srgbClr val="CC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rgbClr val="CC0000"/>
                </a:solidFill>
                <a:latin typeface="Tahoma"/>
                <a:ea typeface="Tahoma"/>
                <a:cs typeface="Tahoma"/>
                <a:sym typeface="Tahoma"/>
              </a:rPr>
              <a:t>😲 Surprisingly large manual search space</a:t>
            </a:r>
            <a:endParaRPr sz="2400">
              <a:solidFill>
                <a:srgbClr val="CC0000"/>
              </a:solidFill>
              <a:latin typeface="Tahoma"/>
              <a:ea typeface="Tahoma"/>
              <a:cs typeface="Tahoma"/>
              <a:sym typeface="Tahoma"/>
            </a:endParaRPr>
          </a:p>
          <a:p>
            <a:pPr indent="0" lvl="0" marL="0" rtl="0" algn="l">
              <a:spcBef>
                <a:spcPts val="0"/>
              </a:spcBef>
              <a:spcAft>
                <a:spcPts val="0"/>
              </a:spcAft>
              <a:buNone/>
            </a:pPr>
            <a:r>
              <a:rPr lang="en-US" sz="2400">
                <a:solidFill>
                  <a:srgbClr val="CC0000"/>
                </a:solidFill>
                <a:latin typeface="Tahoma"/>
                <a:ea typeface="Tahoma"/>
                <a:cs typeface="Tahoma"/>
                <a:sym typeface="Tahoma"/>
              </a:rPr>
              <a:t>😲 Need to do CAA on the larger models</a:t>
            </a:r>
            <a:endParaRPr sz="2400">
              <a:solidFill>
                <a:srgbClr val="CC0000"/>
              </a:solidFill>
              <a:latin typeface="Tahoma"/>
              <a:ea typeface="Tahoma"/>
              <a:cs typeface="Tahoma"/>
              <a:sym typeface="Tahoma"/>
            </a:endParaRPr>
          </a:p>
        </p:txBody>
      </p:sp>
      <p:pic>
        <p:nvPicPr>
          <p:cNvPr id="474" name="Google Shape;474;p52"/>
          <p:cNvPicPr preferRelativeResize="0"/>
          <p:nvPr/>
        </p:nvPicPr>
        <p:blipFill>
          <a:blip r:embed="rId3">
            <a:alphaModFix/>
          </a:blip>
          <a:stretch>
            <a:fillRect/>
          </a:stretch>
        </p:blipFill>
        <p:spPr>
          <a:xfrm>
            <a:off x="8332700" y="1242275"/>
            <a:ext cx="3859299" cy="4150151"/>
          </a:xfrm>
          <a:prstGeom prst="rect">
            <a:avLst/>
          </a:prstGeom>
          <a:noFill/>
          <a:ln>
            <a:noFill/>
          </a:ln>
        </p:spPr>
      </p:pic>
      <p:cxnSp>
        <p:nvCxnSpPr>
          <p:cNvPr id="475" name="Google Shape;475;p52"/>
          <p:cNvCxnSpPr/>
          <p:nvPr/>
        </p:nvCxnSpPr>
        <p:spPr>
          <a:xfrm>
            <a:off x="8536525" y="2325975"/>
            <a:ext cx="0" cy="1498800"/>
          </a:xfrm>
          <a:prstGeom prst="straightConnector1">
            <a:avLst/>
          </a:prstGeom>
          <a:noFill/>
          <a:ln cap="flat" cmpd="sng" w="19050">
            <a:solidFill>
              <a:schemeClr val="dk2"/>
            </a:solidFill>
            <a:prstDash val="solid"/>
            <a:round/>
            <a:headEnd len="med" w="med" type="none"/>
            <a:tailEnd len="med" w="med" type="none"/>
          </a:ln>
        </p:spPr>
      </p:cxnSp>
      <p:sp>
        <p:nvSpPr>
          <p:cNvPr id="476" name="Google Shape;476;p52"/>
          <p:cNvSpPr txBox="1"/>
          <p:nvPr/>
        </p:nvSpPr>
        <p:spPr>
          <a:xfrm rot="-5400000">
            <a:off x="7259379" y="2799825"/>
            <a:ext cx="2865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2"/>
                </a:solidFill>
                <a:latin typeface="Tahoma"/>
                <a:ea typeface="Tahoma"/>
                <a:cs typeface="Tahoma"/>
                <a:sym typeface="Tahoma"/>
              </a:rPr>
              <a:t>Mean Harmlessness Score</a:t>
            </a:r>
            <a:endParaRPr sz="1600">
              <a:solidFill>
                <a:schemeClr val="dk2"/>
              </a:solidFill>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3"/>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83" name="Google Shape;483;p53"/>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Experiment: Logit Based Evaluation</a:t>
            </a:r>
            <a:endParaRPr/>
          </a:p>
        </p:txBody>
      </p:sp>
      <p:sp>
        <p:nvSpPr>
          <p:cNvPr id="484" name="Google Shape;484;p53"/>
          <p:cNvSpPr txBox="1"/>
          <p:nvPr/>
        </p:nvSpPr>
        <p:spPr>
          <a:xfrm>
            <a:off x="122825" y="5397329"/>
            <a:ext cx="31023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2"/>
                </a:solidFill>
                <a:latin typeface="Tahoma"/>
                <a:ea typeface="Tahoma"/>
                <a:cs typeface="Tahoma"/>
                <a:sym typeface="Tahoma"/>
              </a:rPr>
              <a:t>⬆️ Pearson Correlation </a:t>
            </a:r>
            <a:endParaRPr sz="2300">
              <a:solidFill>
                <a:schemeClr val="dk2"/>
              </a:solidFill>
              <a:latin typeface="Tahoma"/>
              <a:ea typeface="Tahoma"/>
              <a:cs typeface="Tahoma"/>
              <a:sym typeface="Tahoma"/>
            </a:endParaRPr>
          </a:p>
          <a:p>
            <a:pPr indent="0" lvl="0" marL="0" rtl="0" algn="l">
              <a:spcBef>
                <a:spcPts val="0"/>
              </a:spcBef>
              <a:spcAft>
                <a:spcPts val="0"/>
              </a:spcAft>
              <a:buNone/>
            </a:pPr>
            <a:r>
              <a:rPr lang="en-US" sz="2300">
                <a:solidFill>
                  <a:schemeClr val="dk2"/>
                </a:solidFill>
                <a:latin typeface="Tahoma"/>
                <a:ea typeface="Tahoma"/>
                <a:cs typeface="Tahoma"/>
                <a:sym typeface="Tahoma"/>
              </a:rPr>
              <a:t>⬇️ MSE</a:t>
            </a:r>
            <a:endParaRPr sz="2300">
              <a:solidFill>
                <a:schemeClr val="dk2"/>
              </a:solidFill>
              <a:latin typeface="Tahoma"/>
              <a:ea typeface="Tahoma"/>
              <a:cs typeface="Tahoma"/>
              <a:sym typeface="Tahoma"/>
            </a:endParaRPr>
          </a:p>
        </p:txBody>
      </p:sp>
      <p:sp>
        <p:nvSpPr>
          <p:cNvPr id="485" name="Google Shape;485;p53"/>
          <p:cNvSpPr txBox="1"/>
          <p:nvPr/>
        </p:nvSpPr>
        <p:spPr>
          <a:xfrm>
            <a:off x="7239175" y="5043329"/>
            <a:ext cx="4778400" cy="1600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Clr>
                <a:schemeClr val="dk1"/>
              </a:buClr>
              <a:buSzPts val="2300"/>
              <a:buFont typeface="Tahoma"/>
              <a:buChar char="●"/>
            </a:pPr>
            <a:r>
              <a:rPr b="1" lang="en-US" sz="2300">
                <a:solidFill>
                  <a:schemeClr val="dk1"/>
                </a:solidFill>
                <a:latin typeface="Tahoma"/>
                <a:ea typeface="Tahoma"/>
                <a:cs typeface="Tahoma"/>
                <a:sym typeface="Tahoma"/>
              </a:rPr>
              <a:t>transferring</a:t>
            </a:r>
            <a:r>
              <a:rPr lang="en-US" sz="2300">
                <a:solidFill>
                  <a:schemeClr val="dk1"/>
                </a:solidFill>
                <a:latin typeface="Tahoma"/>
                <a:ea typeface="Tahoma"/>
                <a:cs typeface="Tahoma"/>
                <a:sym typeface="Tahoma"/>
              </a:rPr>
              <a:t> it from a smaller model to a larger one </a:t>
            </a:r>
            <a:endParaRPr sz="2300">
              <a:solidFill>
                <a:schemeClr val="dk1"/>
              </a:solidFill>
              <a:latin typeface="Tahoma"/>
              <a:ea typeface="Tahoma"/>
              <a:cs typeface="Tahoma"/>
              <a:sym typeface="Tahoma"/>
            </a:endParaRPr>
          </a:p>
          <a:p>
            <a:pPr indent="-374650" lvl="0" marL="457200" rtl="0" algn="l">
              <a:spcBef>
                <a:spcPts val="0"/>
              </a:spcBef>
              <a:spcAft>
                <a:spcPts val="0"/>
              </a:spcAft>
              <a:buClr>
                <a:schemeClr val="dk1"/>
              </a:buClr>
              <a:buSzPts val="2300"/>
              <a:buFont typeface="Tahoma"/>
              <a:buChar char="●"/>
            </a:pPr>
            <a:r>
              <a:rPr b="1" lang="en-US" sz="2300">
                <a:solidFill>
                  <a:schemeClr val="dk1"/>
                </a:solidFill>
                <a:latin typeface="Tahoma"/>
                <a:ea typeface="Tahoma"/>
                <a:cs typeface="Tahoma"/>
                <a:sym typeface="Tahoma"/>
              </a:rPr>
              <a:t>learning </a:t>
            </a:r>
            <a:r>
              <a:rPr lang="en-US" sz="2300">
                <a:solidFill>
                  <a:schemeClr val="dk1"/>
                </a:solidFill>
                <a:latin typeface="Tahoma"/>
                <a:ea typeface="Tahoma"/>
                <a:cs typeface="Tahoma"/>
                <a:sym typeface="Tahoma"/>
              </a:rPr>
              <a:t>it</a:t>
            </a:r>
            <a:r>
              <a:rPr b="1" lang="en-US" sz="2300">
                <a:solidFill>
                  <a:schemeClr val="dk1"/>
                </a:solidFill>
                <a:latin typeface="Tahoma"/>
                <a:ea typeface="Tahoma"/>
                <a:cs typeface="Tahoma"/>
                <a:sym typeface="Tahoma"/>
              </a:rPr>
              <a:t> directly</a:t>
            </a:r>
            <a:r>
              <a:rPr lang="en-US" sz="2300">
                <a:solidFill>
                  <a:schemeClr val="dk1"/>
                </a:solidFill>
                <a:latin typeface="Tahoma"/>
                <a:ea typeface="Tahoma"/>
                <a:cs typeface="Tahoma"/>
                <a:sym typeface="Tahoma"/>
              </a:rPr>
              <a:t> in the larger model.</a:t>
            </a:r>
            <a:endParaRPr/>
          </a:p>
        </p:txBody>
      </p:sp>
      <p:sp>
        <p:nvSpPr>
          <p:cNvPr id="486" name="Google Shape;486;p53"/>
          <p:cNvSpPr txBox="1"/>
          <p:nvPr/>
        </p:nvSpPr>
        <p:spPr>
          <a:xfrm>
            <a:off x="4386374" y="5397329"/>
            <a:ext cx="1859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latin typeface="Tahoma"/>
                <a:ea typeface="Tahoma"/>
                <a:cs typeface="Tahoma"/>
                <a:sym typeface="Tahoma"/>
              </a:rPr>
              <a:t>comparable effectiveness</a:t>
            </a:r>
            <a:endParaRPr/>
          </a:p>
        </p:txBody>
      </p:sp>
      <p:cxnSp>
        <p:nvCxnSpPr>
          <p:cNvPr id="487" name="Google Shape;487;p53"/>
          <p:cNvCxnSpPr>
            <a:stCxn id="484" idx="3"/>
            <a:endCxn id="486" idx="1"/>
          </p:cNvCxnSpPr>
          <p:nvPr/>
        </p:nvCxnSpPr>
        <p:spPr>
          <a:xfrm>
            <a:off x="3225125" y="5843729"/>
            <a:ext cx="1161300" cy="0"/>
          </a:xfrm>
          <a:prstGeom prst="straightConnector1">
            <a:avLst/>
          </a:prstGeom>
          <a:noFill/>
          <a:ln cap="flat" cmpd="sng" w="28575">
            <a:solidFill>
              <a:schemeClr val="dk2"/>
            </a:solidFill>
            <a:prstDash val="solid"/>
            <a:round/>
            <a:headEnd len="med" w="med" type="none"/>
            <a:tailEnd len="med" w="med" type="triangle"/>
          </a:ln>
        </p:spPr>
      </p:cxnSp>
      <p:cxnSp>
        <p:nvCxnSpPr>
          <p:cNvPr id="488" name="Google Shape;488;p53"/>
          <p:cNvCxnSpPr>
            <a:stCxn id="486" idx="3"/>
            <a:endCxn id="485" idx="1"/>
          </p:cNvCxnSpPr>
          <p:nvPr/>
        </p:nvCxnSpPr>
        <p:spPr>
          <a:xfrm>
            <a:off x="6245774" y="5843729"/>
            <a:ext cx="993300" cy="0"/>
          </a:xfrm>
          <a:prstGeom prst="straightConnector1">
            <a:avLst/>
          </a:prstGeom>
          <a:noFill/>
          <a:ln cap="flat" cmpd="sng" w="28575">
            <a:solidFill>
              <a:schemeClr val="dk2"/>
            </a:solidFill>
            <a:prstDash val="solid"/>
            <a:round/>
            <a:headEnd len="med" w="med" type="none"/>
            <a:tailEnd len="med" w="med" type="triangle"/>
          </a:ln>
        </p:spPr>
      </p:cxnSp>
      <p:sp>
        <p:nvSpPr>
          <p:cNvPr id="489" name="Google Shape;489;p53"/>
          <p:cNvSpPr txBox="1"/>
          <p:nvPr/>
        </p:nvSpPr>
        <p:spPr>
          <a:xfrm>
            <a:off x="3122375" y="5110579"/>
            <a:ext cx="1366800" cy="554100"/>
          </a:xfrm>
          <a:prstGeom prst="rect">
            <a:avLst/>
          </a:prstGeom>
          <a:noFill/>
          <a:ln cap="flat" cmpd="sng" w="19050">
            <a:solidFill>
              <a:srgbClr val="6AA84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rgbClr val="6AA84F"/>
                </a:solidFill>
                <a:latin typeface="Tahoma"/>
                <a:ea typeface="Tahoma"/>
                <a:cs typeface="Tahoma"/>
                <a:sym typeface="Tahoma"/>
              </a:rPr>
              <a:t>indicates</a:t>
            </a:r>
            <a:endParaRPr sz="2400">
              <a:solidFill>
                <a:srgbClr val="6AA84F"/>
              </a:solidFill>
              <a:latin typeface="Tahoma"/>
              <a:ea typeface="Tahoma"/>
              <a:cs typeface="Tahoma"/>
              <a:sym typeface="Tahoma"/>
            </a:endParaRPr>
          </a:p>
        </p:txBody>
      </p:sp>
      <p:sp>
        <p:nvSpPr>
          <p:cNvPr id="490" name="Google Shape;490;p53"/>
          <p:cNvSpPr txBox="1"/>
          <p:nvPr/>
        </p:nvSpPr>
        <p:spPr>
          <a:xfrm>
            <a:off x="6012772" y="5206504"/>
            <a:ext cx="1366800" cy="554100"/>
          </a:xfrm>
          <a:prstGeom prst="rect">
            <a:avLst/>
          </a:prstGeom>
          <a:noFill/>
          <a:ln cap="flat" cmpd="sng" w="19050">
            <a:solidFill>
              <a:srgbClr val="6AA84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rgbClr val="6AA84F"/>
                </a:solidFill>
                <a:latin typeface="Tahoma"/>
                <a:ea typeface="Tahoma"/>
                <a:cs typeface="Tahoma"/>
                <a:sym typeface="Tahoma"/>
              </a:rPr>
              <a:t>between</a:t>
            </a:r>
            <a:endParaRPr sz="2400">
              <a:solidFill>
                <a:srgbClr val="6AA84F"/>
              </a:solidFill>
              <a:latin typeface="Tahoma"/>
              <a:ea typeface="Tahoma"/>
              <a:cs typeface="Tahoma"/>
              <a:sym typeface="Tahoma"/>
            </a:endParaRPr>
          </a:p>
        </p:txBody>
      </p:sp>
      <p:sp>
        <p:nvSpPr>
          <p:cNvPr id="491" name="Google Shape;491;p53"/>
          <p:cNvSpPr txBox="1"/>
          <p:nvPr/>
        </p:nvSpPr>
        <p:spPr>
          <a:xfrm>
            <a:off x="3732150" y="6134104"/>
            <a:ext cx="3000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latin typeface="Tahoma"/>
                <a:ea typeface="Tahoma"/>
                <a:cs typeface="Tahoma"/>
                <a:sym typeface="Tahoma"/>
              </a:rPr>
              <a:t>of </a:t>
            </a:r>
            <a:r>
              <a:rPr lang="en-US" sz="2300">
                <a:solidFill>
                  <a:schemeClr val="dk1"/>
                </a:solidFill>
                <a:latin typeface="Tahoma"/>
                <a:ea typeface="Tahoma"/>
                <a:cs typeface="Tahoma"/>
                <a:sym typeface="Tahoma"/>
              </a:rPr>
              <a:t>the steering vector</a:t>
            </a:r>
            <a:endParaRPr/>
          </a:p>
        </p:txBody>
      </p:sp>
      <p:pic>
        <p:nvPicPr>
          <p:cNvPr id="492" name="Google Shape;492;p53"/>
          <p:cNvPicPr preferRelativeResize="0"/>
          <p:nvPr/>
        </p:nvPicPr>
        <p:blipFill>
          <a:blip r:embed="rId3">
            <a:alphaModFix/>
          </a:blip>
          <a:stretch>
            <a:fillRect/>
          </a:stretch>
        </p:blipFill>
        <p:spPr>
          <a:xfrm>
            <a:off x="706055" y="768775"/>
            <a:ext cx="11485945" cy="4021901"/>
          </a:xfrm>
          <a:prstGeom prst="rect">
            <a:avLst/>
          </a:prstGeom>
          <a:noFill/>
          <a:ln>
            <a:noFill/>
          </a:ln>
        </p:spPr>
      </p:pic>
      <p:pic>
        <p:nvPicPr>
          <p:cNvPr id="493" name="Google Shape;493;p53"/>
          <p:cNvPicPr preferRelativeResize="0"/>
          <p:nvPr/>
        </p:nvPicPr>
        <p:blipFill>
          <a:blip r:embed="rId4">
            <a:alphaModFix/>
          </a:blip>
          <a:stretch>
            <a:fillRect/>
          </a:stretch>
        </p:blipFill>
        <p:spPr>
          <a:xfrm>
            <a:off x="0" y="1991058"/>
            <a:ext cx="3934141" cy="554100"/>
          </a:xfrm>
          <a:prstGeom prst="rect">
            <a:avLst/>
          </a:prstGeom>
          <a:noFill/>
          <a:ln>
            <a:noFill/>
          </a:ln>
        </p:spPr>
      </p:pic>
      <p:sp>
        <p:nvSpPr>
          <p:cNvPr id="494" name="Google Shape;494;p53"/>
          <p:cNvSpPr txBox="1"/>
          <p:nvPr/>
        </p:nvSpPr>
        <p:spPr>
          <a:xfrm>
            <a:off x="23979" y="1498675"/>
            <a:ext cx="2603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2"/>
                </a:solidFill>
                <a:latin typeface="Tahoma"/>
                <a:ea typeface="Tahoma"/>
                <a:cs typeface="Tahoma"/>
                <a:sym typeface="Tahoma"/>
              </a:rPr>
              <a:t>Propensity Score:</a:t>
            </a:r>
            <a:endParaRPr sz="2400">
              <a:solidFill>
                <a:schemeClr val="dk2"/>
              </a:solidFill>
              <a:latin typeface="Tahoma"/>
              <a:ea typeface="Tahoma"/>
              <a:cs typeface="Tahoma"/>
              <a:sym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4"/>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01" name="Google Shape;501;p54"/>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Discussion</a:t>
            </a:r>
            <a:endParaRPr/>
          </a:p>
        </p:txBody>
      </p:sp>
      <p:sp>
        <p:nvSpPr>
          <p:cNvPr id="502" name="Google Shape;502;p54"/>
          <p:cNvSpPr txBox="1"/>
          <p:nvPr>
            <p:ph idx="1" type="body"/>
          </p:nvPr>
        </p:nvSpPr>
        <p:spPr>
          <a:xfrm>
            <a:off x="303325" y="1118325"/>
            <a:ext cx="11470500" cy="5015700"/>
          </a:xfrm>
          <a:prstGeom prst="rect">
            <a:avLst/>
          </a:prstGeom>
        </p:spPr>
        <p:txBody>
          <a:bodyPr anchorCtr="0" anchor="t" bIns="45700" lIns="91425" spcFirstLastPara="1" rIns="91425" wrap="square" tIns="45700">
            <a:normAutofit/>
          </a:bodyPr>
          <a:lstStyle/>
          <a:p>
            <a:pPr indent="-374650" lvl="0" marL="457200" rtl="0" algn="l">
              <a:lnSpc>
                <a:spcPct val="115000"/>
              </a:lnSpc>
              <a:spcBef>
                <a:spcPts val="1000"/>
              </a:spcBef>
              <a:spcAft>
                <a:spcPts val="0"/>
              </a:spcAft>
              <a:buSzPts val="2300"/>
              <a:buChar char="•"/>
            </a:pPr>
            <a:r>
              <a:rPr b="1" lang="en-US" sz="2300"/>
              <a:t>Expressiveness</a:t>
            </a:r>
            <a:r>
              <a:rPr lang="en-US" sz="2300"/>
              <a:t>: Does the steering vectors learned from the small model has the same level of expressiveness as those from larger models? </a:t>
            </a:r>
            <a:endParaRPr sz="2300"/>
          </a:p>
          <a:p>
            <a:pPr indent="-374650" lvl="0" marL="457200" rtl="0" algn="l">
              <a:lnSpc>
                <a:spcPct val="115000"/>
              </a:lnSpc>
              <a:spcBef>
                <a:spcPts val="0"/>
              </a:spcBef>
              <a:spcAft>
                <a:spcPts val="0"/>
              </a:spcAft>
              <a:buSzPts val="2300"/>
              <a:buChar char="•"/>
            </a:pPr>
            <a:r>
              <a:rPr b="1" lang="en-US" sz="2300"/>
              <a:t>Across Model Family</a:t>
            </a:r>
            <a:r>
              <a:rPr lang="en-US" sz="2300"/>
              <a:t>: How would you think it would perform when this transferring is across model family</a:t>
            </a:r>
            <a:endParaRPr sz="2300"/>
          </a:p>
          <a:p>
            <a:pPr indent="-374650" lvl="0" marL="457200" rtl="0" algn="l">
              <a:lnSpc>
                <a:spcPct val="115000"/>
              </a:lnSpc>
              <a:spcBef>
                <a:spcPts val="0"/>
              </a:spcBef>
              <a:spcAft>
                <a:spcPts val="0"/>
              </a:spcAft>
              <a:buSzPts val="2300"/>
              <a:buChar char="•"/>
            </a:pPr>
            <a:r>
              <a:rPr lang="en-US" sz="2300"/>
              <a:t>It does help us interpret the LLMs, but is there any really effective and efficient applications?</a:t>
            </a:r>
            <a:endParaRPr sz="2300"/>
          </a:p>
          <a:p>
            <a:pPr indent="-374650" lvl="1" marL="914400" rtl="0" algn="l">
              <a:lnSpc>
                <a:spcPct val="115000"/>
              </a:lnSpc>
              <a:spcBef>
                <a:spcPts val="0"/>
              </a:spcBef>
              <a:spcAft>
                <a:spcPts val="0"/>
              </a:spcAft>
              <a:buSzPts val="2300"/>
              <a:buChar char="•"/>
            </a:pPr>
            <a:r>
              <a:rPr lang="en-US" sz="2300"/>
              <a:t>This is the limitation of CAA, but the authors focus on application with CAA. So, is there any cheap method to find how layers are corresponded between models? e.g.:</a:t>
            </a:r>
            <a:br>
              <a:rPr lang="en-US" sz="2300"/>
            </a:br>
            <a:r>
              <a:rPr lang="en-US" sz="2300"/>
              <a:t>- Gemma 2 2B: 26 layers</a:t>
            </a:r>
            <a:br>
              <a:rPr lang="en-US" sz="2300"/>
            </a:br>
            <a:r>
              <a:rPr lang="en-US" sz="2300"/>
              <a:t>- Gemma 2 9B: 42 layers </a:t>
            </a:r>
            <a:endParaRPr sz="2300"/>
          </a:p>
          <a:p>
            <a:pPr indent="-374650" lvl="1" marL="914400" rtl="0" algn="l">
              <a:lnSpc>
                <a:spcPct val="115000"/>
              </a:lnSpc>
              <a:spcBef>
                <a:spcPts val="0"/>
              </a:spcBef>
              <a:spcAft>
                <a:spcPts val="0"/>
              </a:spcAft>
              <a:buSzPts val="2300"/>
              <a:buChar char="•"/>
            </a:pPr>
            <a:r>
              <a:rPr lang="en-US" sz="2300"/>
              <a:t>Or, is there any other possible application?</a:t>
            </a:r>
            <a:endParaRPr sz="23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5"/>
          <p:cNvSpPr txBox="1"/>
          <p:nvPr>
            <p:ph type="ctrTitle"/>
          </p:nvPr>
        </p:nvSpPr>
        <p:spPr>
          <a:xfrm>
            <a:off x="882316" y="953546"/>
            <a:ext cx="10379241" cy="1778695"/>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6000"/>
              <a:buFont typeface="Tahoma"/>
              <a:buNone/>
            </a:pPr>
            <a:r>
              <a:rPr lang="en-US"/>
              <a:t>Thank You!</a:t>
            </a:r>
            <a:endParaRPr/>
          </a:p>
        </p:txBody>
      </p:sp>
      <p:sp>
        <p:nvSpPr>
          <p:cNvPr id="509" name="Google Shape;509;p55"/>
          <p:cNvSpPr txBox="1"/>
          <p:nvPr>
            <p:ph idx="1" type="subTitle"/>
          </p:nvPr>
        </p:nvSpPr>
        <p:spPr>
          <a:xfrm>
            <a:off x="882316" y="3015916"/>
            <a:ext cx="10379241" cy="896721"/>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chemeClr val="accent1"/>
              </a:buClr>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018"/>
              <a:buNone/>
            </a:pPr>
            <a:r>
              <a:rPr lang="en-US" sz="2020"/>
              <a:t>•	</a:t>
            </a:r>
            <a:r>
              <a:rPr b="1" lang="en-US" sz="2020"/>
              <a:t>Information Bottleneck:</a:t>
            </a:r>
            <a:r>
              <a:rPr lang="en-US" sz="2020"/>
              <a:t> </a:t>
            </a:r>
            <a:r>
              <a:rPr lang="en-US" sz="1920"/>
              <a:t>Text is a low-bandwidth channel. One LLM’s high-dimensional internal representations have to be compressed into a linear sequence of tokens, then decompressed by the receiver. Rich semantic nuances get lost in this translation. If models have different knowledge or roles, some signals are irrecoverably dropped in text form.</a:t>
            </a:r>
            <a:endParaRPr sz="1920"/>
          </a:p>
          <a:p>
            <a:pPr indent="0" lvl="0" marL="0" rtl="0" algn="l">
              <a:lnSpc>
                <a:spcPct val="90000"/>
              </a:lnSpc>
              <a:spcBef>
                <a:spcPts val="1000"/>
              </a:spcBef>
              <a:spcAft>
                <a:spcPts val="0"/>
              </a:spcAft>
              <a:buSzPts val="1018"/>
              <a:buNone/>
            </a:pPr>
            <a:r>
              <a:rPr lang="en-US" sz="2020"/>
              <a:t>•	</a:t>
            </a:r>
            <a:r>
              <a:rPr b="1" lang="en-US" sz="2020"/>
              <a:t>Ambiguity</a:t>
            </a:r>
            <a:r>
              <a:rPr lang="en-US" sz="2020"/>
              <a:t>: Natural language is inherently ambiguous and underspecified. Idioms, vague references, or formatting (e.g. a token “&lt;p&gt;”) might confuse the receiver. Even structured protocols can’t eliminate all ambiguity in open-domain collaboration.</a:t>
            </a:r>
            <a:endParaRPr sz="2020"/>
          </a:p>
          <a:p>
            <a:pPr indent="0" lvl="0" marL="0" rtl="0" algn="l">
              <a:lnSpc>
                <a:spcPct val="90000"/>
              </a:lnSpc>
              <a:spcBef>
                <a:spcPts val="1000"/>
              </a:spcBef>
              <a:spcAft>
                <a:spcPts val="0"/>
              </a:spcAft>
              <a:buSzPts val="1018"/>
              <a:buNone/>
            </a:pPr>
            <a:r>
              <a:rPr lang="en-US" sz="2020"/>
              <a:t>•	</a:t>
            </a:r>
            <a:r>
              <a:rPr b="1" lang="en-US" sz="2020"/>
              <a:t>Latency:</a:t>
            </a:r>
            <a:r>
              <a:rPr lang="en-US" sz="2020"/>
              <a:t> Each message must be generated token-by-token by one model and then processed by the other. In multi-turn interactions, this sequential generation dramatically slows down overall inference.</a:t>
            </a:r>
            <a:endParaRPr sz="2020"/>
          </a:p>
        </p:txBody>
      </p:sp>
      <p:sp>
        <p:nvSpPr>
          <p:cNvPr id="185" name="Google Shape;185;p24"/>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86" name="Google Shape;186;p24"/>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Challenges of Text-Based LLM Communication (Motivation)</a:t>
            </a:r>
            <a:endParaRPr/>
          </a:p>
        </p:txBody>
      </p:sp>
      <p:sp>
        <p:nvSpPr>
          <p:cNvPr id="187" name="Google Shape;187;p24"/>
          <p:cNvSpPr txBox="1"/>
          <p:nvPr/>
        </p:nvSpPr>
        <p:spPr>
          <a:xfrm>
            <a:off x="3051738" y="4024375"/>
            <a:ext cx="6088500" cy="5541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Tahoma"/>
                <a:ea typeface="Tahoma"/>
                <a:cs typeface="Tahoma"/>
                <a:sym typeface="Tahoma"/>
              </a:rPr>
              <a:t>🤔 </a:t>
            </a:r>
            <a:r>
              <a:rPr lang="en-US" sz="2400">
                <a:solidFill>
                  <a:srgbClr val="6FA8DC"/>
                </a:solidFill>
                <a:latin typeface="Tahoma"/>
                <a:ea typeface="Tahoma"/>
                <a:cs typeface="Tahoma"/>
                <a:sym typeface="Tahoma"/>
              </a:rPr>
              <a:t>Can LLMs communicate beyond text?</a:t>
            </a:r>
            <a:endParaRPr sz="2400">
              <a:solidFill>
                <a:srgbClr val="6FA8DC"/>
              </a:solidFill>
              <a:latin typeface="Tahoma"/>
              <a:ea typeface="Tahoma"/>
              <a:cs typeface="Tahoma"/>
              <a:sym typeface="Tahoma"/>
            </a:endParaRPr>
          </a:p>
        </p:txBody>
      </p:sp>
      <p:pic>
        <p:nvPicPr>
          <p:cNvPr id="188" name="Google Shape;188;p24" title="Screenshot 2025-12-02 at 3.41.07 PM.png"/>
          <p:cNvPicPr preferRelativeResize="0"/>
          <p:nvPr/>
        </p:nvPicPr>
        <p:blipFill>
          <a:blip r:embed="rId3">
            <a:alphaModFix/>
          </a:blip>
          <a:stretch>
            <a:fillRect/>
          </a:stretch>
        </p:blipFill>
        <p:spPr>
          <a:xfrm>
            <a:off x="1589025" y="4633500"/>
            <a:ext cx="9142098" cy="1942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txBox="1"/>
          <p:nvPr>
            <p:ph idx="1" type="body"/>
          </p:nvPr>
        </p:nvSpPr>
        <p:spPr>
          <a:xfrm>
            <a:off x="266700" y="3002000"/>
            <a:ext cx="11622000" cy="3132000"/>
          </a:xfrm>
          <a:prstGeom prst="rect">
            <a:avLst/>
          </a:prstGeom>
        </p:spPr>
        <p:txBody>
          <a:bodyPr anchorCtr="0" anchor="t" bIns="45700" lIns="91425" spcFirstLastPara="1" rIns="91425" wrap="square" tIns="45700">
            <a:normAutofit/>
          </a:bodyPr>
          <a:lstStyle/>
          <a:p>
            <a:pPr indent="-323850" lvl="0" marL="457200" rtl="0" algn="l">
              <a:spcBef>
                <a:spcPts val="1000"/>
              </a:spcBef>
              <a:spcAft>
                <a:spcPts val="0"/>
              </a:spcAft>
              <a:buSzPts val="1500"/>
              <a:buChar char="●"/>
            </a:pPr>
            <a:r>
              <a:rPr lang="en-US" sz="2100"/>
              <a:t>Illustration of text vs. cache-based communication: </a:t>
            </a:r>
            <a:endParaRPr sz="2100"/>
          </a:p>
          <a:p>
            <a:pPr indent="-323850" lvl="1" marL="914400" rtl="0" algn="l">
              <a:spcBef>
                <a:spcPts val="0"/>
              </a:spcBef>
              <a:spcAft>
                <a:spcPts val="0"/>
              </a:spcAft>
              <a:buSzPts val="1500"/>
              <a:buChar char="○"/>
            </a:pPr>
            <a:r>
              <a:rPr lang="en-US" sz="2100"/>
              <a:t>(a) In standard Text-to-Text (T2T) collaboration, a Sharer LLM must output a verbal message (purple tokens) that the Receiver LLM reads as input — losing some internal context in the process. </a:t>
            </a:r>
            <a:endParaRPr sz="2100"/>
          </a:p>
          <a:p>
            <a:pPr indent="-323850" lvl="1" marL="914400" rtl="0" algn="l">
              <a:spcBef>
                <a:spcPts val="0"/>
              </a:spcBef>
              <a:spcAft>
                <a:spcPts val="0"/>
              </a:spcAft>
              <a:buSzPts val="1500"/>
              <a:buChar char="○"/>
            </a:pPr>
            <a:r>
              <a:rPr lang="en-US" sz="2100"/>
              <a:t>(b) In Cache-to-Cache (C2C), the Sharer’s internal KV-cache (its hidden state representations) is directly injected into the Receiver via a learned fuser, transferring semantics without intermediate text. C2C thus bypasses natural language, conveying precise structural information that text might miss.</a:t>
            </a:r>
            <a:endParaRPr sz="2100"/>
          </a:p>
        </p:txBody>
      </p:sp>
      <p:sp>
        <p:nvSpPr>
          <p:cNvPr id="195" name="Google Shape;195;p25"/>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6" name="Google Shape;196;p25"/>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Why Go Beyond Text?</a:t>
            </a:r>
            <a:endParaRPr/>
          </a:p>
        </p:txBody>
      </p:sp>
      <p:pic>
        <p:nvPicPr>
          <p:cNvPr id="197" name="Google Shape;197;p25" title="Screenshot 2025-12-01 at 2.06.32 PM.png"/>
          <p:cNvPicPr preferRelativeResize="0"/>
          <p:nvPr/>
        </p:nvPicPr>
        <p:blipFill>
          <a:blip r:embed="rId3">
            <a:alphaModFix/>
          </a:blip>
          <a:stretch>
            <a:fillRect/>
          </a:stretch>
        </p:blipFill>
        <p:spPr>
          <a:xfrm>
            <a:off x="614600" y="1089200"/>
            <a:ext cx="11228810" cy="1798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0" lvl="0" marL="0" rtl="0" algn="l">
              <a:lnSpc>
                <a:spcPct val="115000"/>
              </a:lnSpc>
              <a:spcBef>
                <a:spcPts val="200"/>
              </a:spcBef>
              <a:spcAft>
                <a:spcPts val="0"/>
              </a:spcAft>
              <a:buNone/>
            </a:pPr>
            <a:r>
              <a:rPr b="1" lang="en-US" sz="2100">
                <a:solidFill>
                  <a:schemeClr val="dk1"/>
                </a:solidFill>
              </a:rPr>
              <a:t>Oracle 1 – Cache Enrichment:</a:t>
            </a:r>
            <a:r>
              <a:rPr b="1" lang="en-US" sz="2000">
                <a:solidFill>
                  <a:schemeClr val="dk1"/>
                </a:solidFill>
              </a:rPr>
              <a:t> </a:t>
            </a:r>
            <a:endParaRPr b="1" sz="2000">
              <a:solidFill>
                <a:schemeClr val="dk1"/>
              </a:solidFill>
            </a:endParaRPr>
          </a:p>
          <a:p>
            <a:pPr indent="0" lvl="0" marL="0" rtl="0" algn="l">
              <a:lnSpc>
                <a:spcPct val="115000"/>
              </a:lnSpc>
              <a:spcBef>
                <a:spcPts val="200"/>
              </a:spcBef>
              <a:spcAft>
                <a:spcPts val="0"/>
              </a:spcAft>
              <a:buNone/>
            </a:pPr>
            <a:r>
              <a:rPr lang="en-US" sz="2000">
                <a:solidFill>
                  <a:schemeClr val="dk1"/>
                </a:solidFill>
              </a:rPr>
              <a:t>Can a model’s capabilities be improved through KV-Cache semantic enrichment without extending sequence length?</a:t>
            </a:r>
            <a:endParaRPr sz="2000">
              <a:solidFill>
                <a:schemeClr val="dk1"/>
              </a:solidFill>
            </a:endParaRPr>
          </a:p>
          <a:p>
            <a:pPr indent="-361950" lvl="1" marL="914400" rtl="0" algn="l">
              <a:lnSpc>
                <a:spcPct val="115000"/>
              </a:lnSpc>
              <a:spcBef>
                <a:spcPts val="200"/>
              </a:spcBef>
              <a:spcAft>
                <a:spcPts val="0"/>
              </a:spcAft>
              <a:buClr>
                <a:schemeClr val="dk1"/>
              </a:buClr>
              <a:buSzPts val="2100"/>
              <a:buChar char="•"/>
            </a:pPr>
            <a:r>
              <a:rPr lang="en-US" sz="2100">
                <a:solidFill>
                  <a:schemeClr val="dk1"/>
                </a:solidFill>
              </a:rPr>
              <a:t>(1) </a:t>
            </a:r>
            <a:r>
              <a:rPr i="1" lang="en-US" sz="2100">
                <a:solidFill>
                  <a:schemeClr val="dk1"/>
                </a:solidFill>
              </a:rPr>
              <a:t>Direct</a:t>
            </a:r>
            <a:r>
              <a:rPr lang="en-US" sz="2100">
                <a:solidFill>
                  <a:schemeClr val="dk1"/>
                </a:solidFill>
              </a:rPr>
              <a:t> – </a:t>
            </a:r>
            <a:r>
              <a:rPr lang="en-US" sz="2100"/>
              <a:t>prefill on X only and decode with C(X)</a:t>
            </a:r>
            <a:endParaRPr sz="2100"/>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(2) </a:t>
            </a:r>
            <a:r>
              <a:rPr i="1" lang="en-US" sz="2100">
                <a:solidFill>
                  <a:schemeClr val="dk1"/>
                </a:solidFill>
              </a:rPr>
              <a:t>Few-shot</a:t>
            </a:r>
            <a:r>
              <a:rPr lang="en-US" sz="2100">
                <a:solidFill>
                  <a:schemeClr val="dk1"/>
                </a:solidFill>
              </a:rPr>
              <a:t> – prefill o</a:t>
            </a:r>
            <a:r>
              <a:rPr lang="en-US" sz="2100"/>
              <a:t>n E⊕X and decode with C(E⊕X) </a:t>
            </a:r>
            <a:r>
              <a:rPr lang="en-US" sz="2100">
                <a:solidFill>
                  <a:schemeClr val="dk1"/>
                </a:solidFill>
              </a:rPr>
              <a:t>(longer cache) </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(3) </a:t>
            </a:r>
            <a:r>
              <a:rPr i="1" lang="en-US" sz="2100">
                <a:solidFill>
                  <a:schemeClr val="dk1"/>
                </a:solidFill>
              </a:rPr>
              <a:t>Oracle</a:t>
            </a:r>
            <a:r>
              <a:rPr lang="en-US" sz="2100">
                <a:solidFill>
                  <a:schemeClr val="dk1"/>
                </a:solidFill>
              </a:rPr>
              <a:t> – </a:t>
            </a:r>
            <a:r>
              <a:rPr lang="en-US" sz="2100"/>
              <a:t>prefill on E⊕X but uses only the question portion of the cache</a:t>
            </a:r>
            <a:endParaRPr sz="2100"/>
          </a:p>
          <a:p>
            <a:pPr indent="0" lvl="0" marL="914400" rtl="0" algn="l">
              <a:lnSpc>
                <a:spcPct val="115000"/>
              </a:lnSpc>
              <a:spcBef>
                <a:spcPts val="200"/>
              </a:spcBef>
              <a:spcAft>
                <a:spcPts val="0"/>
              </a:spcAft>
              <a:buNone/>
            </a:pPr>
            <a:r>
              <a:rPr lang="en-US" sz="2100">
                <a:solidFill>
                  <a:schemeClr val="dk1"/>
                </a:solidFill>
              </a:rPr>
              <a:t>The Oracle setup improved accuracy even though the final cache length was unchanged, proving that a cache enriched with semantic content yields better responses. </a:t>
            </a:r>
            <a:r>
              <a:rPr lang="en-US" sz="2100">
                <a:solidFill>
                  <a:schemeClr val="dk1"/>
                </a:solidFill>
              </a:rPr>
              <a:t>In other words, it’s not just more tokens that help – it’s the semantic richness in the cache</a:t>
            </a:r>
            <a:endParaRPr sz="2100">
              <a:solidFill>
                <a:schemeClr val="dk1"/>
              </a:solidFill>
            </a:endParaRPr>
          </a:p>
          <a:p>
            <a:pPr indent="0" lvl="0" marL="0" rtl="0" algn="l">
              <a:lnSpc>
                <a:spcPct val="115000"/>
              </a:lnSpc>
              <a:spcBef>
                <a:spcPts val="200"/>
              </a:spcBef>
              <a:spcAft>
                <a:spcPts val="200"/>
              </a:spcAft>
              <a:buNone/>
            </a:pPr>
            <a:r>
              <a:t/>
            </a:r>
            <a:endParaRPr sz="2100">
              <a:solidFill>
                <a:schemeClr val="dk1"/>
              </a:solidFill>
            </a:endParaRPr>
          </a:p>
        </p:txBody>
      </p:sp>
      <p:sp>
        <p:nvSpPr>
          <p:cNvPr id="204" name="Google Shape;204;p26"/>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05" name="Google Shape;205;p26"/>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Oracles Experiments – Can Caches Be Shared?</a:t>
            </a:r>
            <a:endParaRPr/>
          </a:p>
        </p:txBody>
      </p:sp>
      <p:pic>
        <p:nvPicPr>
          <p:cNvPr id="206" name="Google Shape;206;p26" title="Screenshot 2025-12-01 at 2.13.46 PM.png"/>
          <p:cNvPicPr preferRelativeResize="0"/>
          <p:nvPr/>
        </p:nvPicPr>
        <p:blipFill>
          <a:blip r:embed="rId3">
            <a:alphaModFix/>
          </a:blip>
          <a:stretch>
            <a:fillRect/>
          </a:stretch>
        </p:blipFill>
        <p:spPr>
          <a:xfrm>
            <a:off x="3298775" y="4564275"/>
            <a:ext cx="5557850" cy="168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7"/>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457200" lvl="0" marL="0" rtl="0" algn="l">
              <a:lnSpc>
                <a:spcPct val="115000"/>
              </a:lnSpc>
              <a:spcBef>
                <a:spcPts val="200"/>
              </a:spcBef>
              <a:spcAft>
                <a:spcPts val="0"/>
              </a:spcAft>
              <a:buNone/>
            </a:pPr>
            <a:r>
              <a:rPr b="1" lang="en-US" sz="2100">
                <a:solidFill>
                  <a:schemeClr val="dk1"/>
                </a:solidFill>
              </a:rPr>
              <a:t>Layer-wise</a:t>
            </a:r>
            <a:r>
              <a:rPr b="1" lang="en-US" sz="2100">
                <a:solidFill>
                  <a:schemeClr val="dk1"/>
                </a:solidFill>
              </a:rPr>
              <a:t> Effects:</a:t>
            </a:r>
            <a:endParaRPr sz="2100">
              <a:solidFill>
                <a:schemeClr val="dk1"/>
              </a:solidFill>
            </a:endParaRPr>
          </a:p>
          <a:p>
            <a:pPr indent="-361950" lvl="1" marL="914400" rtl="0" algn="l">
              <a:lnSpc>
                <a:spcPct val="115000"/>
              </a:lnSpc>
              <a:spcBef>
                <a:spcPts val="200"/>
              </a:spcBef>
              <a:spcAft>
                <a:spcPts val="0"/>
              </a:spcAft>
              <a:buClr>
                <a:schemeClr val="dk1"/>
              </a:buClr>
              <a:buSzPts val="2100"/>
              <a:buChar char="•"/>
            </a:pPr>
            <a:r>
              <a:rPr lang="en-US" sz="2100"/>
              <a:t>Not all transformer layers benefited equally from the enriched cache. Enriching certain layers gave big accuracy gains while others actually hurt performance. Augmenting only the top 10 best-performing layers beat augmenting all layers, whereas augmenting the worst layers caused accuracy to drop. </a:t>
            </a:r>
            <a:endParaRPr sz="2100"/>
          </a:p>
          <a:p>
            <a:pPr indent="-361950" lvl="1" marL="914400" rtl="0" algn="l">
              <a:lnSpc>
                <a:spcPct val="115000"/>
              </a:lnSpc>
              <a:spcBef>
                <a:spcPts val="0"/>
              </a:spcBef>
              <a:spcAft>
                <a:spcPts val="0"/>
              </a:spcAft>
              <a:buClr>
                <a:schemeClr val="dk1"/>
              </a:buClr>
              <a:buSzPts val="2100"/>
              <a:buChar char="•"/>
            </a:pPr>
            <a:r>
              <a:rPr lang="en-US" sz="2100"/>
              <a:t>This insight directly informed C2C’s design by introducing </a:t>
            </a:r>
            <a:r>
              <a:rPr b="1" lang="en-US" sz="2100"/>
              <a:t>gating mechanism </a:t>
            </a:r>
            <a:r>
              <a:rPr lang="en-US" sz="2100"/>
              <a:t>to select which layers to fuse.</a:t>
            </a:r>
            <a:endParaRPr sz="2100">
              <a:solidFill>
                <a:schemeClr val="dk1"/>
              </a:solidFill>
            </a:endParaRPr>
          </a:p>
          <a:p>
            <a:pPr indent="0" lvl="0" marL="0" rtl="0" algn="l">
              <a:lnSpc>
                <a:spcPct val="115000"/>
              </a:lnSpc>
              <a:spcBef>
                <a:spcPts val="200"/>
              </a:spcBef>
              <a:spcAft>
                <a:spcPts val="200"/>
              </a:spcAft>
              <a:buNone/>
            </a:pPr>
            <a:r>
              <a:t/>
            </a:r>
            <a:endParaRPr sz="2100">
              <a:solidFill>
                <a:schemeClr val="dk1"/>
              </a:solidFill>
            </a:endParaRPr>
          </a:p>
        </p:txBody>
      </p:sp>
      <p:sp>
        <p:nvSpPr>
          <p:cNvPr id="213" name="Google Shape;213;p27"/>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p27"/>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Oracles Experiments – Can Caches Be Shared?</a:t>
            </a:r>
            <a:endParaRPr/>
          </a:p>
        </p:txBody>
      </p:sp>
      <p:pic>
        <p:nvPicPr>
          <p:cNvPr id="215" name="Google Shape;215;p27" title="Screenshot 2025-12-01 at 2.18.45 PM.png"/>
          <p:cNvPicPr preferRelativeResize="0"/>
          <p:nvPr/>
        </p:nvPicPr>
        <p:blipFill>
          <a:blip r:embed="rId3">
            <a:alphaModFix/>
          </a:blip>
          <a:stretch>
            <a:fillRect/>
          </a:stretch>
        </p:blipFill>
        <p:spPr>
          <a:xfrm>
            <a:off x="5883275" y="3882450"/>
            <a:ext cx="5103014" cy="2612425"/>
          </a:xfrm>
          <a:prstGeom prst="rect">
            <a:avLst/>
          </a:prstGeom>
          <a:noFill/>
          <a:ln>
            <a:noFill/>
          </a:ln>
        </p:spPr>
      </p:pic>
      <p:pic>
        <p:nvPicPr>
          <p:cNvPr id="216" name="Google Shape;216;p27" title="Screenshot 2025-12-02 at 12.40.41 PM.png"/>
          <p:cNvPicPr preferRelativeResize="0"/>
          <p:nvPr/>
        </p:nvPicPr>
        <p:blipFill>
          <a:blip r:embed="rId4">
            <a:alphaModFix/>
          </a:blip>
          <a:stretch>
            <a:fillRect/>
          </a:stretch>
        </p:blipFill>
        <p:spPr>
          <a:xfrm>
            <a:off x="2532075" y="3704400"/>
            <a:ext cx="2596399" cy="2968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0" lvl="0" marL="0" rtl="0" algn="l">
              <a:lnSpc>
                <a:spcPct val="115000"/>
              </a:lnSpc>
              <a:spcBef>
                <a:spcPts val="200"/>
              </a:spcBef>
              <a:spcAft>
                <a:spcPts val="0"/>
              </a:spcAft>
              <a:buNone/>
            </a:pPr>
            <a:r>
              <a:rPr b="1" lang="en-US" sz="2100">
                <a:solidFill>
                  <a:schemeClr val="dk1"/>
                </a:solidFill>
              </a:rPr>
              <a:t>Oracle 2 – Cache Transformation: </a:t>
            </a:r>
            <a:endParaRPr b="1" sz="2100">
              <a:solidFill>
                <a:schemeClr val="dk1"/>
              </a:solidFill>
            </a:endParaRPr>
          </a:p>
          <a:p>
            <a:pPr indent="0" lvl="0" marL="0" rtl="0" algn="l">
              <a:lnSpc>
                <a:spcPct val="115000"/>
              </a:lnSpc>
              <a:spcBef>
                <a:spcPts val="200"/>
              </a:spcBef>
              <a:spcAft>
                <a:spcPts val="0"/>
              </a:spcAft>
              <a:buNone/>
            </a:pPr>
            <a:r>
              <a:rPr lang="en-US" sz="2000">
                <a:solidFill>
                  <a:schemeClr val="dk1"/>
                </a:solidFill>
              </a:rPr>
              <a:t>Can the KV-Cache of one model be effectively utilized by another model?</a:t>
            </a:r>
            <a:endParaRPr sz="2000">
              <a:solidFill>
                <a:schemeClr val="dk1"/>
              </a:solidFill>
            </a:endParaRPr>
          </a:p>
          <a:p>
            <a:pPr indent="-355600" lvl="0" marL="914400" rtl="0" algn="l">
              <a:lnSpc>
                <a:spcPct val="115000"/>
              </a:lnSpc>
              <a:spcBef>
                <a:spcPts val="200"/>
              </a:spcBef>
              <a:spcAft>
                <a:spcPts val="0"/>
              </a:spcAft>
              <a:buClr>
                <a:schemeClr val="dk1"/>
              </a:buClr>
              <a:buSzPts val="2000"/>
              <a:buChar char="•"/>
            </a:pPr>
            <a:r>
              <a:rPr lang="en-US" sz="2000">
                <a:solidFill>
                  <a:schemeClr val="dk1"/>
                </a:solidFill>
              </a:rPr>
              <a:t>Trained a small 3-layer MLP to map KV (Qwen3-4B) into (Qwen3-0.6B). </a:t>
            </a:r>
            <a:endParaRPr sz="2000">
              <a:solidFill>
                <a:schemeClr val="dk1"/>
              </a:solidFill>
            </a:endParaRPr>
          </a:p>
          <a:p>
            <a:pPr indent="-355600" lvl="0" marL="914400" rtl="0" algn="l">
              <a:lnSpc>
                <a:spcPct val="115000"/>
              </a:lnSpc>
              <a:spcBef>
                <a:spcPts val="0"/>
              </a:spcBef>
              <a:spcAft>
                <a:spcPts val="0"/>
              </a:spcAft>
              <a:buClr>
                <a:schemeClr val="dk1"/>
              </a:buClr>
              <a:buSzPts val="2000"/>
              <a:buChar char="•"/>
            </a:pPr>
            <a:r>
              <a:rPr lang="en-US" sz="2000">
                <a:solidFill>
                  <a:schemeClr val="dk1"/>
                </a:solidFill>
              </a:rPr>
              <a:t>t-SNE:</a:t>
            </a:r>
            <a:endParaRPr sz="2000">
              <a:solidFill>
                <a:schemeClr val="dk1"/>
              </a:solidFill>
            </a:endParaRPr>
          </a:p>
          <a:p>
            <a:pPr indent="0" lvl="0" marL="914400" rtl="0" algn="l">
              <a:lnSpc>
                <a:spcPct val="115000"/>
              </a:lnSpc>
              <a:spcBef>
                <a:spcPts val="200"/>
              </a:spcBef>
              <a:spcAft>
                <a:spcPts val="0"/>
              </a:spcAft>
              <a:buNone/>
            </a:pPr>
            <a:r>
              <a:t/>
            </a:r>
            <a:endParaRPr sz="2000">
              <a:solidFill>
                <a:schemeClr val="dk1"/>
              </a:solidFill>
            </a:endParaRPr>
          </a:p>
          <a:p>
            <a:pPr indent="0" lvl="0" marL="914400" rtl="0" algn="l">
              <a:lnSpc>
                <a:spcPct val="115000"/>
              </a:lnSpc>
              <a:spcBef>
                <a:spcPts val="200"/>
              </a:spcBef>
              <a:spcAft>
                <a:spcPts val="0"/>
              </a:spcAft>
              <a:buNone/>
            </a:pPr>
            <a:r>
              <a:t/>
            </a:r>
            <a:endParaRPr sz="2000">
              <a:solidFill>
                <a:schemeClr val="dk1"/>
              </a:solidFill>
            </a:endParaRPr>
          </a:p>
          <a:p>
            <a:pPr indent="0" lvl="0" marL="914400" rtl="0" algn="l">
              <a:lnSpc>
                <a:spcPct val="115000"/>
              </a:lnSpc>
              <a:spcBef>
                <a:spcPts val="200"/>
              </a:spcBef>
              <a:spcAft>
                <a:spcPts val="0"/>
              </a:spcAft>
              <a:buNone/>
            </a:pPr>
            <a:r>
              <a:t/>
            </a:r>
            <a:endParaRPr sz="2000">
              <a:solidFill>
                <a:schemeClr val="dk1"/>
              </a:solidFill>
            </a:endParaRPr>
          </a:p>
          <a:p>
            <a:pPr indent="0" lvl="0" marL="914400" rtl="0" algn="l">
              <a:lnSpc>
                <a:spcPct val="115000"/>
              </a:lnSpc>
              <a:spcBef>
                <a:spcPts val="200"/>
              </a:spcBef>
              <a:spcAft>
                <a:spcPts val="0"/>
              </a:spcAft>
              <a:buNone/>
            </a:pPr>
            <a:r>
              <a:t/>
            </a:r>
            <a:endParaRPr sz="2000">
              <a:solidFill>
                <a:schemeClr val="dk1"/>
              </a:solidFill>
            </a:endParaRPr>
          </a:p>
          <a:p>
            <a:pPr indent="0" lvl="0" marL="914400" rtl="0" algn="l">
              <a:lnSpc>
                <a:spcPct val="115000"/>
              </a:lnSpc>
              <a:spcBef>
                <a:spcPts val="200"/>
              </a:spcBef>
              <a:spcAft>
                <a:spcPts val="0"/>
              </a:spcAft>
              <a:buNone/>
            </a:pPr>
            <a:r>
              <a:t/>
            </a:r>
            <a:endParaRPr sz="2000">
              <a:solidFill>
                <a:schemeClr val="dk1"/>
              </a:solidFill>
            </a:endParaRPr>
          </a:p>
          <a:p>
            <a:pPr indent="-355600" lvl="0" marL="914400" rtl="0" algn="l">
              <a:lnSpc>
                <a:spcPct val="115000"/>
              </a:lnSpc>
              <a:spcBef>
                <a:spcPts val="200"/>
              </a:spcBef>
              <a:spcAft>
                <a:spcPts val="0"/>
              </a:spcAft>
              <a:buClr>
                <a:schemeClr val="dk1"/>
              </a:buClr>
              <a:buSzPts val="2000"/>
              <a:buChar char="•"/>
            </a:pPr>
            <a:r>
              <a:rPr lang="en-US" sz="2000">
                <a:solidFill>
                  <a:schemeClr val="dk1"/>
                </a:solidFill>
              </a:rPr>
              <a:t>Complementary but Not Identical:</a:t>
            </a:r>
            <a:endParaRPr sz="2000">
              <a:solidFill>
                <a:schemeClr val="dk1"/>
              </a:solidFill>
            </a:endParaRPr>
          </a:p>
          <a:p>
            <a:pPr indent="-355600" lvl="1" marL="1371600" rtl="0" algn="l">
              <a:lnSpc>
                <a:spcPct val="115000"/>
              </a:lnSpc>
              <a:spcBef>
                <a:spcPts val="0"/>
              </a:spcBef>
              <a:spcAft>
                <a:spcPts val="0"/>
              </a:spcAft>
              <a:buClr>
                <a:schemeClr val="dk1"/>
              </a:buClr>
              <a:buSzPts val="2000"/>
              <a:buChar char="•"/>
            </a:pPr>
            <a:r>
              <a:rPr lang="en-US"/>
              <a:t>T</a:t>
            </a:r>
            <a:r>
              <a:rPr lang="en-US" sz="2000">
                <a:solidFill>
                  <a:schemeClr val="dk1"/>
                </a:solidFill>
              </a:rPr>
              <a:t>ransformed cache</a:t>
            </a:r>
            <a:r>
              <a:rPr lang="en-US"/>
              <a:t> cannot fully span the</a:t>
            </a:r>
            <a:r>
              <a:rPr lang="en-US" sz="2000">
                <a:solidFill>
                  <a:schemeClr val="dk1"/>
                </a:solidFill>
              </a:rPr>
              <a:t> target’s representational space. </a:t>
            </a:r>
            <a:endParaRPr sz="2000">
              <a:solidFill>
                <a:schemeClr val="dk1"/>
              </a:solidFill>
            </a:endParaRPr>
          </a:p>
          <a:p>
            <a:pPr indent="-355600" lvl="1" marL="1371600" rtl="0" algn="l">
              <a:lnSpc>
                <a:spcPct val="115000"/>
              </a:lnSpc>
              <a:spcBef>
                <a:spcPts val="0"/>
              </a:spcBef>
              <a:spcAft>
                <a:spcPts val="0"/>
              </a:spcAft>
              <a:buClr>
                <a:schemeClr val="dk1"/>
              </a:buClr>
              <a:buSzPts val="2000"/>
              <a:buChar char="•"/>
            </a:pPr>
            <a:r>
              <a:rPr lang="en-US"/>
              <a:t>E</a:t>
            </a:r>
            <a:r>
              <a:rPr lang="en-US" sz="2000">
                <a:solidFill>
                  <a:schemeClr val="dk1"/>
                </a:solidFill>
              </a:rPr>
              <a:t>ach model encodes some unique aspects of the context that the other doesn’t. </a:t>
            </a:r>
            <a:endParaRPr/>
          </a:p>
          <a:p>
            <a:pPr indent="-355600" lvl="0" marL="914400" rtl="0" algn="l">
              <a:lnSpc>
                <a:spcPct val="115000"/>
              </a:lnSpc>
              <a:spcBef>
                <a:spcPts val="0"/>
              </a:spcBef>
              <a:spcAft>
                <a:spcPts val="0"/>
              </a:spcAft>
              <a:buClr>
                <a:schemeClr val="dk1"/>
              </a:buClr>
              <a:buSzPts val="2000"/>
              <a:buChar char="•"/>
            </a:pPr>
            <a:r>
              <a:rPr b="1" lang="en-US" sz="2000">
                <a:solidFill>
                  <a:schemeClr val="dk1"/>
                </a:solidFill>
              </a:rPr>
              <a:t>Hypothesis: </a:t>
            </a:r>
            <a:r>
              <a:rPr lang="en-US" sz="2000">
                <a:solidFill>
                  <a:schemeClr val="dk1"/>
                </a:solidFill>
              </a:rPr>
              <a:t>If we can successfully fuse two models’ caches, we might leverage their complementary knowledge for better results</a:t>
            </a:r>
            <a:endParaRPr sz="2000">
              <a:solidFill>
                <a:schemeClr val="dk1"/>
              </a:solidFill>
            </a:endParaRPr>
          </a:p>
        </p:txBody>
      </p:sp>
      <p:sp>
        <p:nvSpPr>
          <p:cNvPr id="223" name="Google Shape;223;p28"/>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24" name="Google Shape;224;p28"/>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dk1"/>
                </a:solidFill>
              </a:rPr>
              <a:t>Oracles Experiments – Can Caches Be Shared?</a:t>
            </a:r>
            <a:endParaRPr/>
          </a:p>
        </p:txBody>
      </p:sp>
      <p:grpSp>
        <p:nvGrpSpPr>
          <p:cNvPr id="225" name="Google Shape;225;p28"/>
          <p:cNvGrpSpPr/>
          <p:nvPr/>
        </p:nvGrpSpPr>
        <p:grpSpPr>
          <a:xfrm>
            <a:off x="2151662" y="2413550"/>
            <a:ext cx="3066708" cy="1857756"/>
            <a:chOff x="2869050" y="2222675"/>
            <a:chExt cx="2739600" cy="1659600"/>
          </a:xfrm>
        </p:grpSpPr>
        <p:sp>
          <p:nvSpPr>
            <p:cNvPr id="226" name="Google Shape;226;p28"/>
            <p:cNvSpPr/>
            <p:nvPr/>
          </p:nvSpPr>
          <p:spPr>
            <a:xfrm>
              <a:off x="2869050" y="2222675"/>
              <a:ext cx="2739600" cy="1659600"/>
            </a:xfrm>
            <a:prstGeom prst="roundRect">
              <a:avLst>
                <a:gd fmla="val 7803" name="adj"/>
              </a:avLst>
            </a:prstGeom>
            <a:solidFill>
              <a:schemeClr val="lt2"/>
            </a:solidFill>
            <a:ln cap="flat" cmpd="sng" w="10650">
              <a:solidFill>
                <a:schemeClr val="dk2"/>
              </a:solidFill>
              <a:prstDash val="solid"/>
              <a:round/>
              <a:headEnd len="sm" w="sm" type="none"/>
              <a:tailEnd len="sm" w="sm" type="none"/>
            </a:ln>
          </p:spPr>
          <p:txBody>
            <a:bodyPr anchorCtr="0" anchor="ctr" bIns="102350" lIns="102350" spcFirstLastPara="1" rIns="102350" wrap="square" tIns="102350">
              <a:noAutofit/>
            </a:bodyPr>
            <a:lstStyle/>
            <a:p>
              <a:pPr indent="0" lvl="0" marL="0" rtl="0" algn="ctr">
                <a:spcBef>
                  <a:spcPts val="0"/>
                </a:spcBef>
                <a:spcAft>
                  <a:spcPts val="0"/>
                </a:spcAft>
                <a:buNone/>
              </a:pPr>
              <a:r>
                <a:t/>
              </a:r>
              <a:endParaRPr sz="1567">
                <a:latin typeface="Tahoma"/>
                <a:ea typeface="Tahoma"/>
                <a:cs typeface="Tahoma"/>
                <a:sym typeface="Tahoma"/>
              </a:endParaRPr>
            </a:p>
          </p:txBody>
        </p:sp>
        <p:pic>
          <p:nvPicPr>
            <p:cNvPr id="227" name="Google Shape;227;p28" title="Screenshot 2025-12-01 at 2.26.30 PM.png"/>
            <p:cNvPicPr preferRelativeResize="0"/>
            <p:nvPr/>
          </p:nvPicPr>
          <p:blipFill rotWithShape="1">
            <a:blip r:embed="rId3">
              <a:alphaModFix/>
            </a:blip>
            <a:srcRect b="0" l="0" r="0" t="0"/>
            <a:stretch/>
          </p:blipFill>
          <p:spPr>
            <a:xfrm>
              <a:off x="2922875" y="2317362"/>
              <a:ext cx="2631975" cy="1470225"/>
            </a:xfrm>
            <a:prstGeom prst="rect">
              <a:avLst/>
            </a:prstGeom>
            <a:noFill/>
            <a:ln>
              <a:noFill/>
            </a:ln>
          </p:spPr>
        </p:pic>
      </p:grpSp>
      <p:pic>
        <p:nvPicPr>
          <p:cNvPr id="228" name="Google Shape;228;p28"/>
          <p:cNvPicPr preferRelativeResize="0"/>
          <p:nvPr/>
        </p:nvPicPr>
        <p:blipFill>
          <a:blip r:embed="rId4">
            <a:alphaModFix/>
          </a:blip>
          <a:stretch>
            <a:fillRect/>
          </a:stretch>
        </p:blipFill>
        <p:spPr>
          <a:xfrm>
            <a:off x="5609275" y="2318475"/>
            <a:ext cx="2278301" cy="2221051"/>
          </a:xfrm>
          <a:prstGeom prst="rect">
            <a:avLst/>
          </a:prstGeom>
          <a:noFill/>
          <a:ln>
            <a:noFill/>
          </a:ln>
        </p:spPr>
      </p:pic>
      <p:pic>
        <p:nvPicPr>
          <p:cNvPr id="229" name="Google Shape;229;p28"/>
          <p:cNvPicPr preferRelativeResize="0"/>
          <p:nvPr/>
        </p:nvPicPr>
        <p:blipFill>
          <a:blip r:embed="rId5">
            <a:alphaModFix/>
          </a:blip>
          <a:stretch>
            <a:fillRect/>
          </a:stretch>
        </p:blipFill>
        <p:spPr>
          <a:xfrm>
            <a:off x="8278475" y="2599636"/>
            <a:ext cx="3484862" cy="1658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9" title="Screenshot 2025-12-02 at 12.12.09 AM.png"/>
          <p:cNvPicPr preferRelativeResize="0"/>
          <p:nvPr/>
        </p:nvPicPr>
        <p:blipFill>
          <a:blip r:embed="rId3">
            <a:alphaModFix/>
          </a:blip>
          <a:stretch>
            <a:fillRect/>
          </a:stretch>
        </p:blipFill>
        <p:spPr>
          <a:xfrm>
            <a:off x="1698175" y="1260428"/>
            <a:ext cx="8795698" cy="1842425"/>
          </a:xfrm>
          <a:prstGeom prst="rect">
            <a:avLst/>
          </a:prstGeom>
          <a:noFill/>
          <a:ln>
            <a:noFill/>
          </a:ln>
        </p:spPr>
      </p:pic>
      <p:pic>
        <p:nvPicPr>
          <p:cNvPr id="236" name="Google Shape;236;p29"/>
          <p:cNvPicPr preferRelativeResize="0"/>
          <p:nvPr/>
        </p:nvPicPr>
        <p:blipFill rotWithShape="1">
          <a:blip r:embed="rId4">
            <a:alphaModFix/>
          </a:blip>
          <a:srcRect b="14471" l="556" r="0" t="0"/>
          <a:stretch/>
        </p:blipFill>
        <p:spPr>
          <a:xfrm>
            <a:off x="632788" y="873950"/>
            <a:ext cx="10926474" cy="2615375"/>
          </a:xfrm>
          <a:prstGeom prst="rect">
            <a:avLst/>
          </a:prstGeom>
          <a:noFill/>
          <a:ln>
            <a:noFill/>
          </a:ln>
        </p:spPr>
      </p:pic>
      <p:sp>
        <p:nvSpPr>
          <p:cNvPr id="237" name="Google Shape;237;p29"/>
          <p:cNvSpPr txBox="1"/>
          <p:nvPr>
            <p:ph idx="1" type="body"/>
          </p:nvPr>
        </p:nvSpPr>
        <p:spPr>
          <a:xfrm>
            <a:off x="285026" y="1066875"/>
            <a:ext cx="11622000" cy="5181600"/>
          </a:xfrm>
          <a:prstGeom prst="rect">
            <a:avLst/>
          </a:prstGeom>
        </p:spPr>
        <p:txBody>
          <a:bodyPr anchorCtr="0" anchor="t" bIns="45700" lIns="91425" spcFirstLastPara="1" rIns="91425" wrap="square" tIns="45700">
            <a:normAutofit/>
          </a:bodyPr>
          <a:lstStyle/>
          <a:p>
            <a:pPr indent="0" lvl="0" marL="0" rtl="0" algn="l">
              <a:lnSpc>
                <a:spcPct val="115000"/>
              </a:lnSpc>
              <a:spcBef>
                <a:spcPts val="900"/>
              </a:spcBef>
              <a:spcAft>
                <a:spcPts val="900"/>
              </a:spcAft>
              <a:buNone/>
            </a:pPr>
            <a:r>
              <a:rPr lang="en-US" sz="2000">
                <a:solidFill>
                  <a:schemeClr val="dk1"/>
                </a:solidFill>
              </a:rPr>
              <a:t> </a:t>
            </a:r>
            <a:endParaRPr/>
          </a:p>
        </p:txBody>
      </p:sp>
      <p:sp>
        <p:nvSpPr>
          <p:cNvPr id="238" name="Google Shape;238;p29"/>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39" name="Google Shape;239;p29"/>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C2C Architecture &amp; T</a:t>
            </a:r>
            <a:r>
              <a:rPr lang="en-US"/>
              <a:t>raining</a:t>
            </a:r>
            <a:endParaRPr/>
          </a:p>
        </p:txBody>
      </p:sp>
      <p:sp>
        <p:nvSpPr>
          <p:cNvPr id="240" name="Google Shape;240;p29"/>
          <p:cNvSpPr txBox="1"/>
          <p:nvPr>
            <p:ph idx="1" type="body"/>
          </p:nvPr>
        </p:nvSpPr>
        <p:spPr>
          <a:xfrm>
            <a:off x="266700" y="3594500"/>
            <a:ext cx="11622000" cy="3099600"/>
          </a:xfrm>
          <a:prstGeom prst="rect">
            <a:avLst/>
          </a:prstGeom>
        </p:spPr>
        <p:txBody>
          <a:bodyPr anchorCtr="0" anchor="t" bIns="45700" lIns="91425" spcFirstLastPara="1" rIns="91425" wrap="square" tIns="45700">
            <a:normAutofit/>
          </a:bodyPr>
          <a:lstStyle/>
          <a:p>
            <a:pPr indent="-355600" lvl="1" marL="457200" rtl="0" algn="l">
              <a:lnSpc>
                <a:spcPct val="115000"/>
              </a:lnSpc>
              <a:spcBef>
                <a:spcPts val="200"/>
              </a:spcBef>
              <a:spcAft>
                <a:spcPts val="0"/>
              </a:spcAft>
              <a:buSzPts val="2000"/>
              <a:buChar char="•"/>
            </a:pPr>
            <a:r>
              <a:rPr lang="en-US"/>
              <a:t>The Sharer and Receiver LLMs themselves are </a:t>
            </a:r>
            <a:r>
              <a:rPr b="1" lang="en-US"/>
              <a:t>kept frozen</a:t>
            </a:r>
            <a:r>
              <a:rPr lang="en-US"/>
              <a:t> during training</a:t>
            </a:r>
            <a:endParaRPr/>
          </a:p>
          <a:p>
            <a:pPr indent="-355600" lvl="1" marL="457200" rtl="0" algn="l">
              <a:lnSpc>
                <a:spcPct val="115000"/>
              </a:lnSpc>
              <a:spcBef>
                <a:spcPts val="0"/>
              </a:spcBef>
              <a:spcAft>
                <a:spcPts val="0"/>
              </a:spcAft>
              <a:buSzPts val="2000"/>
              <a:buChar char="•"/>
            </a:pPr>
            <a:r>
              <a:rPr lang="en-US"/>
              <a:t>Only the small C2C fuser network is trained. </a:t>
            </a:r>
            <a:endParaRPr/>
          </a:p>
          <a:p>
            <a:pPr indent="-355600" lvl="1" marL="457200" rtl="0" algn="l">
              <a:lnSpc>
                <a:spcPct val="115000"/>
              </a:lnSpc>
              <a:spcBef>
                <a:spcPts val="0"/>
              </a:spcBef>
              <a:spcAft>
                <a:spcPts val="0"/>
              </a:spcAft>
              <a:buSzPts val="2000"/>
              <a:buChar char="•"/>
            </a:pPr>
            <a:r>
              <a:rPr lang="en-US"/>
              <a:t>The training objective: </a:t>
            </a:r>
            <a:r>
              <a:rPr lang="en-US" u="sng"/>
              <a:t>N</a:t>
            </a:r>
            <a:r>
              <a:rPr lang="en-US" u="sng"/>
              <a:t>ext-token prediction</a:t>
            </a:r>
            <a:r>
              <a:rPr lang="en-US"/>
              <a:t> on the Receiver’s output, given fused caches. </a:t>
            </a:r>
            <a:endParaRPr/>
          </a:p>
          <a:p>
            <a:pPr indent="-355600" lvl="1" marL="457200" rtl="0" algn="l">
              <a:lnSpc>
                <a:spcPct val="115000"/>
              </a:lnSpc>
              <a:spcBef>
                <a:spcPts val="0"/>
              </a:spcBef>
              <a:spcAft>
                <a:spcPts val="0"/>
              </a:spcAft>
              <a:buSzPts val="2000"/>
              <a:buChar char="•"/>
            </a:pPr>
            <a:r>
              <a:rPr lang="en-US"/>
              <a:t>In practice, they take a supervised dataset of question→answer pairs. For each training example: </a:t>
            </a:r>
            <a:endParaRPr/>
          </a:p>
          <a:p>
            <a:pPr indent="-355600" lvl="2" marL="914400" rtl="0" algn="l">
              <a:lnSpc>
                <a:spcPct val="115000"/>
              </a:lnSpc>
              <a:spcBef>
                <a:spcPts val="0"/>
              </a:spcBef>
              <a:spcAft>
                <a:spcPts val="0"/>
              </a:spcAft>
              <a:buClr>
                <a:schemeClr val="dk1"/>
              </a:buClr>
              <a:buSzPts val="2000"/>
              <a:buChar char="–"/>
            </a:pPr>
            <a:r>
              <a:rPr lang="en-US" sz="2000">
                <a:solidFill>
                  <a:schemeClr val="dk1"/>
                </a:solidFill>
              </a:rPr>
              <a:t>(1) run both models on the question to get their caches; </a:t>
            </a:r>
            <a:endParaRPr sz="2000">
              <a:solidFill>
                <a:schemeClr val="dk1"/>
              </a:solidFill>
            </a:endParaRPr>
          </a:p>
          <a:p>
            <a:pPr indent="-355600" lvl="2" marL="914400" rtl="0" algn="l">
              <a:lnSpc>
                <a:spcPct val="115000"/>
              </a:lnSpc>
              <a:spcBef>
                <a:spcPts val="0"/>
              </a:spcBef>
              <a:spcAft>
                <a:spcPts val="0"/>
              </a:spcAft>
              <a:buClr>
                <a:schemeClr val="dk1"/>
              </a:buClr>
              <a:buSzPts val="2000"/>
              <a:buChar char="–"/>
            </a:pPr>
            <a:r>
              <a:rPr lang="en-US" sz="2000">
                <a:solidFill>
                  <a:schemeClr val="dk1"/>
                </a:solidFill>
              </a:rPr>
              <a:t>(2) fuse the caches and feed into the Receiver model to generate an answer; </a:t>
            </a:r>
            <a:endParaRPr sz="2000">
              <a:solidFill>
                <a:schemeClr val="dk1"/>
              </a:solidFill>
            </a:endParaRPr>
          </a:p>
          <a:p>
            <a:pPr indent="-355600" lvl="2" marL="914400" rtl="0" algn="l">
              <a:lnSpc>
                <a:spcPct val="115000"/>
              </a:lnSpc>
              <a:spcBef>
                <a:spcPts val="0"/>
              </a:spcBef>
              <a:spcAft>
                <a:spcPts val="0"/>
              </a:spcAft>
              <a:buClr>
                <a:schemeClr val="dk1"/>
              </a:buClr>
              <a:buSzPts val="2000"/>
              <a:buChar char="–"/>
            </a:pPr>
            <a:r>
              <a:rPr lang="en-US" sz="2000">
                <a:solidFill>
                  <a:schemeClr val="dk1"/>
                </a:solidFill>
              </a:rPr>
              <a:t>(3) compute loss against the ground-truth answer and backpropagate through the fuser (the LLM weights don’t change).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1000"/>
                                        <p:tgtEl>
                                          <p:spTgt spid="2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002C71"/>
      </a:dk1>
      <a:lt1>
        <a:srgbClr val="FFFFFF"/>
      </a:lt1>
      <a:dk2>
        <a:srgbClr val="002C71"/>
      </a:dk2>
      <a:lt2>
        <a:srgbClr val="FFFFFF"/>
      </a:lt2>
      <a:accent1>
        <a:srgbClr val="4E97E0"/>
      </a:accent1>
      <a:accent2>
        <a:srgbClr val="0071CE"/>
      </a:accent2>
      <a:accent3>
        <a:srgbClr val="A35C98"/>
      </a:accent3>
      <a:accent4>
        <a:srgbClr val="008767"/>
      </a:accent4>
      <a:accent5>
        <a:srgbClr val="F1C300"/>
      </a:accent5>
      <a:accent6>
        <a:srgbClr val="275E3C"/>
      </a:accent6>
      <a:hlink>
        <a:srgbClr val="0071CE"/>
      </a:hlink>
      <a:folHlink>
        <a:srgbClr val="A0A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