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320" r:id="rId2"/>
    <p:sldId id="326" r:id="rId3"/>
    <p:sldId id="327" r:id="rId4"/>
    <p:sldId id="328" r:id="rId5"/>
    <p:sldId id="329" r:id="rId6"/>
    <p:sldId id="330" r:id="rId7"/>
    <p:sldId id="358" r:id="rId8"/>
    <p:sldId id="331" r:id="rId9"/>
    <p:sldId id="341" r:id="rId10"/>
    <p:sldId id="332" r:id="rId11"/>
    <p:sldId id="333" r:id="rId12"/>
    <p:sldId id="334" r:id="rId13"/>
    <p:sldId id="335" r:id="rId14"/>
    <p:sldId id="336" r:id="rId15"/>
    <p:sldId id="337" r:id="rId16"/>
    <p:sldId id="338" r:id="rId17"/>
    <p:sldId id="339" r:id="rId18"/>
    <p:sldId id="340" r:id="rId19"/>
    <p:sldId id="342" r:id="rId20"/>
    <p:sldId id="343" r:id="rId21"/>
    <p:sldId id="344" r:id="rId22"/>
    <p:sldId id="345" r:id="rId23"/>
    <p:sldId id="346" r:id="rId24"/>
    <p:sldId id="347" r:id="rId25"/>
    <p:sldId id="348" r:id="rId26"/>
    <p:sldId id="349" r:id="rId27"/>
    <p:sldId id="350" r:id="rId28"/>
    <p:sldId id="351" r:id="rId29"/>
    <p:sldId id="324" r:id="rId30"/>
    <p:sldId id="314" r:id="rId31"/>
    <p:sldId id="318" r:id="rId32"/>
    <p:sldId id="325" r:id="rId33"/>
    <p:sldId id="353" r:id="rId34"/>
    <p:sldId id="316" r:id="rId35"/>
    <p:sldId id="323" r:id="rId36"/>
    <p:sldId id="352" r:id="rId37"/>
    <p:sldId id="357" r:id="rId38"/>
    <p:sldId id="354" r:id="rId39"/>
    <p:sldId id="355" r:id="rId40"/>
    <p:sldId id="356" r:id="rId41"/>
    <p:sldId id="273" r:id="rId42"/>
    <p:sldId id="32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F6CA5A-B061-4341-BE1C-9D24CE23E510}">
          <p14:sldIdLst>
            <p14:sldId id="320"/>
          </p14:sldIdLst>
        </p14:section>
        <p14:section name="Hanxiang" id="{C8DF3603-A3E7-4A44-AE81-E6D927003E49}">
          <p14:sldIdLst>
            <p14:sldId id="326"/>
            <p14:sldId id="327"/>
            <p14:sldId id="328"/>
            <p14:sldId id="329"/>
            <p14:sldId id="330"/>
            <p14:sldId id="358"/>
            <p14:sldId id="331"/>
            <p14:sldId id="341"/>
            <p14:sldId id="332"/>
            <p14:sldId id="333"/>
            <p14:sldId id="334"/>
            <p14:sldId id="335"/>
            <p14:sldId id="336"/>
            <p14:sldId id="337"/>
            <p14:sldId id="338"/>
            <p14:sldId id="339"/>
            <p14:sldId id="340"/>
            <p14:sldId id="342"/>
            <p14:sldId id="343"/>
            <p14:sldId id="344"/>
            <p14:sldId id="345"/>
            <p14:sldId id="346"/>
            <p14:sldId id="347"/>
            <p14:sldId id="348"/>
            <p14:sldId id="349"/>
            <p14:sldId id="350"/>
            <p14:sldId id="351"/>
          </p14:sldIdLst>
        </p14:section>
        <p14:section name="Zhengguang" id="{5737A3D5-0CB5-144E-AF3D-5E2A11BA70A1}">
          <p14:sldIdLst>
            <p14:sldId id="324"/>
            <p14:sldId id="314"/>
            <p14:sldId id="318"/>
            <p14:sldId id="325"/>
            <p14:sldId id="353"/>
            <p14:sldId id="316"/>
            <p14:sldId id="323"/>
            <p14:sldId id="352"/>
            <p14:sldId id="357"/>
            <p14:sldId id="354"/>
            <p14:sldId id="355"/>
            <p14:sldId id="356"/>
            <p14:sldId id="273"/>
            <p14:sldId id="32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97E0"/>
    <a:srgbClr val="002D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D31579-AEBC-174B-BAA7-F074776A7D4A}" v="146" dt="2025-10-02T20:32:07.499"/>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E94090-7C35-594A-8B17-FDFDAD40938A}" type="datetimeFigureOut">
              <a:rPr lang="en-US" smtClean="0"/>
              <a:t>10/2/2025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4ED0D2-16ED-5547-8DC8-59573C5E7DB0}" type="slidenum">
              <a:rPr lang="en-US" smtClean="0"/>
              <a:t>‹#›</a:t>
            </a:fld>
            <a:endParaRPr lang="en-US"/>
          </a:p>
        </p:txBody>
      </p:sp>
    </p:spTree>
    <p:extLst>
      <p:ext uri="{BB962C8B-B14F-4D97-AF65-F5344CB8AC3E}">
        <p14:creationId xmlns:p14="http://schemas.microsoft.com/office/powerpoint/2010/main" val="859080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Tip: </a:t>
            </a:r>
            <a:r>
              <a:rPr lang="en-US"/>
              <a:t>If you want to update this template with your division or center logo, navigate to View &gt; Slide Master and edit the template from there. </a:t>
            </a:r>
          </a:p>
        </p:txBody>
      </p:sp>
      <p:sp>
        <p:nvSpPr>
          <p:cNvPr id="4" name="Slide Number Placeholder 3"/>
          <p:cNvSpPr>
            <a:spLocks noGrp="1"/>
          </p:cNvSpPr>
          <p:nvPr>
            <p:ph type="sldNum" sz="quarter" idx="5"/>
          </p:nvPr>
        </p:nvSpPr>
        <p:spPr/>
        <p:txBody>
          <a:bodyPr/>
          <a:lstStyle/>
          <a:p>
            <a:fld id="{C64ED0D2-16ED-5547-8DC8-59573C5E7DB0}" type="slidenum">
              <a:rPr lang="en-US" smtClean="0"/>
              <a:t>1</a:t>
            </a:fld>
            <a:endParaRPr lang="en-US"/>
          </a:p>
        </p:txBody>
      </p:sp>
    </p:spTree>
    <p:extLst>
      <p:ext uri="{BB962C8B-B14F-4D97-AF65-F5344CB8AC3E}">
        <p14:creationId xmlns:p14="http://schemas.microsoft.com/office/powerpoint/2010/main" val="860459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a:t>Let’s take a closer look at how they create such sharded instructions</a:t>
            </a:r>
          </a:p>
          <a:p>
            <a:pPr marL="171450" indent="-171450">
              <a:buFont typeface="Arial" panose="020B0604020202020204" pitchFamily="34" charset="0"/>
              <a:buChar char="•"/>
            </a:pPr>
            <a:endParaRPr lang="en-US" b="1"/>
          </a:p>
          <a:p>
            <a:pPr marL="171450" indent="-171450">
              <a:buFont typeface="Arial" panose="020B0604020202020204" pitchFamily="34" charset="0"/>
              <a:buChar char="•"/>
            </a:pPr>
            <a:r>
              <a:rPr lang="en-US" b="1"/>
              <a:t>Segmentation</a:t>
            </a:r>
            <a:r>
              <a:rPr lang="en-US"/>
              <a:t>: Given an original fully-specified instruction, the LLM is prompted to extract segments of the instructions.</a:t>
            </a:r>
          </a:p>
          <a:p>
            <a:pPr marL="0" indent="0">
              <a:buFont typeface="Arial" panose="020B0604020202020204" pitchFamily="34" charset="0"/>
              <a:buNone/>
            </a:pPr>
            <a:r>
              <a:rPr lang="en-US" altLang="zh-CN"/>
              <a:t>2</a:t>
            </a:r>
            <a:r>
              <a:rPr lang="zh-CN" altLang="en-US"/>
              <a:t> </a:t>
            </a:r>
            <a:r>
              <a:rPr lang="en-US" altLang="zh-CN"/>
              <a:t>things that are worthy noting here:</a:t>
            </a:r>
            <a:endParaRPr lang="en-US"/>
          </a:p>
          <a:p>
            <a:pPr marL="171450" indent="-171450">
              <a:buFont typeface="Arial" panose="020B0604020202020204" pitchFamily="34" charset="0"/>
              <a:buChar char="•"/>
            </a:pPr>
            <a:r>
              <a:rPr lang="en-US"/>
              <a:t>Prompts are task-specific, and include few-shot examples</a:t>
            </a:r>
          </a:p>
          <a:p>
            <a:pPr marL="171450" indent="-171450">
              <a:buFont typeface="Arial" panose="020B0604020202020204" pitchFamily="34" charset="0"/>
              <a:buChar char="•"/>
            </a:pPr>
            <a:r>
              <a:rPr lang="en-US"/>
              <a:t>In this stage, any instruction that yields fewer than three segments are filtered out.</a:t>
            </a:r>
          </a:p>
          <a:p>
            <a:endParaRPr lang="en-US"/>
          </a:p>
        </p:txBody>
      </p:sp>
      <p:sp>
        <p:nvSpPr>
          <p:cNvPr id="4" name="Slide Number Placeholder 3"/>
          <p:cNvSpPr>
            <a:spLocks noGrp="1"/>
          </p:cNvSpPr>
          <p:nvPr>
            <p:ph type="sldNum" sz="quarter" idx="5"/>
          </p:nvPr>
        </p:nvSpPr>
        <p:spPr/>
        <p:txBody>
          <a:bodyPr/>
          <a:lstStyle/>
          <a:p>
            <a:fld id="{C64ED0D2-16ED-5547-8DC8-59573C5E7DB0}" type="slidenum">
              <a:rPr lang="en-US" smtClean="0"/>
              <a:t>10</a:t>
            </a:fld>
            <a:endParaRPr lang="en-US"/>
          </a:p>
        </p:txBody>
      </p:sp>
    </p:spTree>
    <p:extLst>
      <p:ext uri="{BB962C8B-B14F-4D97-AF65-F5344CB8AC3E}">
        <p14:creationId xmlns:p14="http://schemas.microsoft.com/office/powerpoint/2010/main" val="3918249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a:t>
            </a:r>
            <a:r>
              <a:rPr lang="en-US" b="1"/>
              <a:t>rephrasing</a:t>
            </a:r>
            <a:r>
              <a:rPr lang="en-US"/>
              <a:t> is intended to make each segment to be decontextualized and conversational</a:t>
            </a:r>
          </a:p>
          <a:p>
            <a:pPr marL="171450" indent="-171450">
              <a:buFont typeface="Arial" panose="020B0604020202020204" pitchFamily="34" charset="0"/>
              <a:buChar char="•"/>
            </a:pPr>
            <a:r>
              <a:rPr lang="en-US"/>
              <a:t>The segments could get reordered. You can see, in the example, where the 4</a:t>
            </a:r>
            <a:r>
              <a:rPr lang="en-US" baseline="30000"/>
              <a:t>th</a:t>
            </a:r>
            <a:r>
              <a:rPr lang="en-US"/>
              <a:t> segment become the first shard.</a:t>
            </a:r>
          </a:p>
          <a:p>
            <a:endParaRPr lang="en-US"/>
          </a:p>
        </p:txBody>
      </p:sp>
      <p:sp>
        <p:nvSpPr>
          <p:cNvPr id="4" name="Slide Number Placeholder 3"/>
          <p:cNvSpPr>
            <a:spLocks noGrp="1"/>
          </p:cNvSpPr>
          <p:nvPr>
            <p:ph type="sldNum" sz="quarter" idx="5"/>
          </p:nvPr>
        </p:nvSpPr>
        <p:spPr/>
        <p:txBody>
          <a:bodyPr/>
          <a:lstStyle/>
          <a:p>
            <a:fld id="{C64ED0D2-16ED-5547-8DC8-59573C5E7DB0}" type="slidenum">
              <a:rPr lang="en-US" smtClean="0"/>
              <a:t>11</a:t>
            </a:fld>
            <a:endParaRPr lang="en-US"/>
          </a:p>
        </p:txBody>
      </p:sp>
    </p:spTree>
    <p:extLst>
      <p:ext uri="{BB962C8B-B14F-4D97-AF65-F5344CB8AC3E}">
        <p14:creationId xmlns:p14="http://schemas.microsoft.com/office/powerpoint/2010/main" val="2682706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To </a:t>
            </a:r>
            <a:r>
              <a:rPr lang="en-US" b="1"/>
              <a:t>verify</a:t>
            </a:r>
            <a:r>
              <a:rPr lang="en-US"/>
              <a:t> the property, Information Preservation</a:t>
            </a:r>
          </a:p>
          <a:p>
            <a:pPr marL="171450" indent="-171450">
              <a:buFont typeface="Arial" panose="020B0604020202020204" pitchFamily="34" charset="0"/>
              <a:buChar char="•"/>
            </a:pPr>
            <a:r>
              <a:rPr lang="en-US"/>
              <a:t>For each pair of the original and the sharded instruction, they simulate ten conversations with the original instruction, ten conversations with the concatenated instruction, and ten SHUFFLE-CONCAT conversations.</a:t>
            </a:r>
          </a:p>
          <a:p>
            <a:pPr marL="171450" indent="-171450">
              <a:buFont typeface="Arial" panose="020B0604020202020204" pitchFamily="34" charset="0"/>
              <a:buChar char="•"/>
            </a:pPr>
            <a:r>
              <a:rPr lang="en-US"/>
              <a:t>Then filter out instructions that are below an acceptable degradation threshold, specifically 0.8</a:t>
            </a:r>
          </a:p>
          <a:p>
            <a:endParaRPr lang="en-US"/>
          </a:p>
        </p:txBody>
      </p:sp>
      <p:sp>
        <p:nvSpPr>
          <p:cNvPr id="4" name="Slide Number Placeholder 3"/>
          <p:cNvSpPr>
            <a:spLocks noGrp="1"/>
          </p:cNvSpPr>
          <p:nvPr>
            <p:ph type="sldNum" sz="quarter" idx="5"/>
          </p:nvPr>
        </p:nvSpPr>
        <p:spPr/>
        <p:txBody>
          <a:bodyPr/>
          <a:lstStyle/>
          <a:p>
            <a:fld id="{C64ED0D2-16ED-5547-8DC8-59573C5E7DB0}" type="slidenum">
              <a:rPr lang="en-US" smtClean="0"/>
              <a:t>12</a:t>
            </a:fld>
            <a:endParaRPr lang="en-US"/>
          </a:p>
        </p:txBody>
      </p:sp>
    </p:spTree>
    <p:extLst>
      <p:ext uri="{BB962C8B-B14F-4D97-AF65-F5344CB8AC3E}">
        <p14:creationId xmlns:p14="http://schemas.microsoft.com/office/powerpoint/2010/main" val="198256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final step is manual inspection and validation to ensure quality</a:t>
            </a:r>
          </a:p>
          <a:p>
            <a:pPr marL="171450" indent="-171450">
              <a:buFont typeface="Arial" panose="020B0604020202020204" pitchFamily="34" charset="0"/>
              <a:buChar char="•"/>
            </a:pPr>
            <a:r>
              <a:rPr lang="en-US"/>
              <a:t>Rejected ones are filtered out</a:t>
            </a:r>
          </a:p>
          <a:p>
            <a:endParaRPr lang="en-US"/>
          </a:p>
        </p:txBody>
      </p:sp>
      <p:sp>
        <p:nvSpPr>
          <p:cNvPr id="4" name="Slide Number Placeholder 3"/>
          <p:cNvSpPr>
            <a:spLocks noGrp="1"/>
          </p:cNvSpPr>
          <p:nvPr>
            <p:ph type="sldNum" sz="quarter" idx="5"/>
          </p:nvPr>
        </p:nvSpPr>
        <p:spPr/>
        <p:txBody>
          <a:bodyPr/>
          <a:lstStyle/>
          <a:p>
            <a:fld id="{C64ED0D2-16ED-5547-8DC8-59573C5E7DB0}" type="slidenum">
              <a:rPr lang="en-US" smtClean="0"/>
              <a:t>13</a:t>
            </a:fld>
            <a:endParaRPr lang="en-US"/>
          </a:p>
        </p:txBody>
      </p:sp>
    </p:spTree>
    <p:extLst>
      <p:ext uri="{BB962C8B-B14F-4D97-AF65-F5344CB8AC3E}">
        <p14:creationId xmlns:p14="http://schemas.microsoft.com/office/powerpoint/2010/main" val="1104327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a:t>
            </a:r>
            <a:r>
              <a:rPr lang="en-US" b="1"/>
              <a:t>User Simulator</a:t>
            </a:r>
            <a:r>
              <a:rPr lang="en-US"/>
              <a:t> reveals one shard of information per conversation turn.</a:t>
            </a:r>
          </a:p>
          <a:p>
            <a:r>
              <a:rPr lang="en-US"/>
              <a:t>The  </a:t>
            </a:r>
            <a:r>
              <a:rPr lang="en-US" b="1"/>
              <a:t>Evaluated Assistant</a:t>
            </a:r>
            <a:r>
              <a:rPr lang="en-US"/>
              <a:t> (the model being tested) generates a response.</a:t>
            </a:r>
          </a:p>
          <a:p>
            <a:r>
              <a:rPr lang="en-US"/>
              <a:t>Then a </a:t>
            </a:r>
            <a:r>
              <a:rPr lang="en-US" b="1"/>
              <a:t>Strategy Classifier </a:t>
            </a:r>
            <a:r>
              <a:rPr lang="en-US"/>
              <a:t>classifies the response into 7 categories: clarification, refusal, hedging, interrogation, discussion, missing, or answer attempt</a:t>
            </a:r>
          </a:p>
          <a:p>
            <a:r>
              <a:rPr lang="en-US"/>
              <a:t>If the response is an Answer Attempt, the answer would get extracted by the </a:t>
            </a:r>
            <a:r>
              <a:rPr lang="en-US" b="1"/>
              <a:t>extractor</a:t>
            </a:r>
          </a:p>
          <a:p>
            <a:r>
              <a:rPr lang="en-US"/>
              <a:t>If not, the </a:t>
            </a:r>
            <a:r>
              <a:rPr lang="en-US" b="1"/>
              <a:t>User Simulator would continue to provide another shard.</a:t>
            </a:r>
          </a:p>
          <a:p>
            <a:endParaRPr lang="en-US" b="1"/>
          </a:p>
          <a:p>
            <a:r>
              <a:rPr lang="en-US"/>
              <a:t>The simulation process ends when it gets a correct answer or there is no more shards.</a:t>
            </a:r>
          </a:p>
          <a:p>
            <a:endParaRPr lang="en-US"/>
          </a:p>
          <a:p>
            <a:r>
              <a:rPr lang="en-US"/>
              <a:t>One thing that worth noting is that the authors find that evaluated assistants often asked clarification question that related to specific shards of the instruction.</a:t>
            </a:r>
          </a:p>
          <a:p>
            <a:r>
              <a:rPr lang="en-US"/>
              <a:t>And deciding which shard to reveal next does matter. And that’s why they use an LLM as a user simulator instead of just iterating over the shards.</a:t>
            </a:r>
          </a:p>
          <a:p>
            <a:endParaRPr lang="en-US"/>
          </a:p>
          <a:p>
            <a:r>
              <a:rPr lang="en-US"/>
              <a:t>And it turns out the user simulator, strategy classifier, and answer extractors are all Prompt-based GPT-4o-mini, which I think is interesting.</a:t>
            </a:r>
          </a:p>
          <a:p>
            <a:endParaRPr lang="en-US"/>
          </a:p>
        </p:txBody>
      </p:sp>
      <p:sp>
        <p:nvSpPr>
          <p:cNvPr id="4" name="Slide Number Placeholder 3"/>
          <p:cNvSpPr>
            <a:spLocks noGrp="1"/>
          </p:cNvSpPr>
          <p:nvPr>
            <p:ph type="sldNum" sz="quarter" idx="5"/>
          </p:nvPr>
        </p:nvSpPr>
        <p:spPr/>
        <p:txBody>
          <a:bodyPr/>
          <a:lstStyle/>
          <a:p>
            <a:fld id="{C64ED0D2-16ED-5547-8DC8-59573C5E7DB0}" type="slidenum">
              <a:rPr lang="en-US" smtClean="0"/>
              <a:t>14</a:t>
            </a:fld>
            <a:endParaRPr lang="en-US"/>
          </a:p>
        </p:txBody>
      </p:sp>
    </p:spTree>
    <p:extLst>
      <p:ext uri="{BB962C8B-B14F-4D97-AF65-F5344CB8AC3E}">
        <p14:creationId xmlns:p14="http://schemas.microsoft.com/office/powerpoint/2010/main" val="1771393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This diagram shows the different ways they used the shards to simulate conversations, which they use as sort of validation for the created multi-turn dataset, ablation study, as well as potential solution to address the problem</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 first 3 types are most important, which they conduct comprehensive experiments</a:t>
            </a:r>
          </a:p>
          <a:p>
            <a:pPr marL="171450" indent="-171450">
              <a:buFont typeface="Arial" panose="020B0604020202020204" pitchFamily="34" charset="0"/>
              <a:buChar char="•"/>
            </a:pPr>
            <a:r>
              <a:rPr lang="en-US" b="1"/>
              <a:t>'FULL</a:t>
            </a:r>
            <a:r>
              <a:rPr lang="en-US"/>
              <a:t>' type is the original benchmark.</a:t>
            </a:r>
          </a:p>
          <a:p>
            <a:pPr marL="171450" indent="-171450">
              <a:buFont typeface="Arial" panose="020B0604020202020204" pitchFamily="34" charset="0"/>
              <a:buChar char="•"/>
            </a:pPr>
            <a:r>
              <a:rPr lang="en-US" b="1"/>
              <a:t>'CONCAT</a:t>
            </a:r>
            <a:r>
              <a:rPr lang="en-US"/>
              <a:t>' is an important control; it uses the rephrased shards but provides them all at once, proving that the rephrasing process itself isn't the cause of the performance drop.</a:t>
            </a:r>
          </a:p>
          <a:p>
            <a:pPr marL="171450" indent="-171450">
              <a:buFont typeface="Arial" panose="020B0604020202020204" pitchFamily="34" charset="0"/>
              <a:buChar char="•"/>
            </a:pPr>
            <a:r>
              <a:rPr lang="en-US"/>
              <a:t>And </a:t>
            </a:r>
            <a:r>
              <a:rPr lang="en-US" b="1"/>
              <a:t>'SHARDED</a:t>
            </a:r>
            <a:r>
              <a:rPr lang="en-US"/>
              <a:t>' is the main multi-turn experiment. </a:t>
            </a:r>
          </a:p>
          <a:p>
            <a:endParaRPr lang="en-US"/>
          </a:p>
          <a:p>
            <a:r>
              <a:rPr lang="en-US" b="1"/>
              <a:t>Recap</a:t>
            </a:r>
            <a:r>
              <a:rPr lang="en-US"/>
              <a:t> is just add an additional turn where it give the concatenated shards to the model</a:t>
            </a:r>
          </a:p>
          <a:p>
            <a:r>
              <a:rPr lang="en-US" b="1"/>
              <a:t>Snowball</a:t>
            </a:r>
            <a:r>
              <a:rPr lang="en-US"/>
              <a:t> incrementally reveal the shards</a:t>
            </a:r>
          </a:p>
        </p:txBody>
      </p:sp>
      <p:sp>
        <p:nvSpPr>
          <p:cNvPr id="4" name="Slide Number Placeholder 3"/>
          <p:cNvSpPr>
            <a:spLocks noGrp="1"/>
          </p:cNvSpPr>
          <p:nvPr>
            <p:ph type="sldNum" sz="quarter" idx="5"/>
          </p:nvPr>
        </p:nvSpPr>
        <p:spPr/>
        <p:txBody>
          <a:bodyPr/>
          <a:lstStyle/>
          <a:p>
            <a:fld id="{C64ED0D2-16ED-5547-8DC8-59573C5E7DB0}" type="slidenum">
              <a:rPr lang="en-US" smtClean="0"/>
              <a:t>15</a:t>
            </a:fld>
            <a:endParaRPr lang="en-US"/>
          </a:p>
        </p:txBody>
      </p:sp>
    </p:spTree>
    <p:extLst>
      <p:ext uri="{BB962C8B-B14F-4D97-AF65-F5344CB8AC3E}">
        <p14:creationId xmlns:p14="http://schemas.microsoft.com/office/powerpoint/2010/main" val="99978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see that the </a:t>
            </a:r>
            <a:r>
              <a:rPr lang="en-US" err="1"/>
              <a:t>concat</a:t>
            </a:r>
            <a:r>
              <a:rPr lang="en-US"/>
              <a:t> shows an acceptable degradation, which validates their datasets</a:t>
            </a:r>
          </a:p>
          <a:p>
            <a:r>
              <a:rPr lang="en-US"/>
              <a:t>And All models show severe degradation in averaged performance, which validates their claims: the gap between real-world usage and training.</a:t>
            </a:r>
          </a:p>
        </p:txBody>
      </p:sp>
      <p:sp>
        <p:nvSpPr>
          <p:cNvPr id="4" name="Slide Number Placeholder 3"/>
          <p:cNvSpPr>
            <a:spLocks noGrp="1"/>
          </p:cNvSpPr>
          <p:nvPr>
            <p:ph type="sldNum" sz="quarter" idx="5"/>
          </p:nvPr>
        </p:nvSpPr>
        <p:spPr/>
        <p:txBody>
          <a:bodyPr/>
          <a:lstStyle/>
          <a:p>
            <a:fld id="{C64ED0D2-16ED-5547-8DC8-59573C5E7DB0}" type="slidenum">
              <a:rPr lang="en-US" smtClean="0"/>
              <a:t>16</a:t>
            </a:fld>
            <a:endParaRPr lang="en-US"/>
          </a:p>
        </p:txBody>
      </p:sp>
    </p:spTree>
    <p:extLst>
      <p:ext uri="{BB962C8B-B14F-4D97-AF65-F5344CB8AC3E}">
        <p14:creationId xmlns:p14="http://schemas.microsoft.com/office/powerpoint/2010/main" val="1599292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figure provides a deeper look at the results for all 15 models.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left figure is like a tutorial to help learn how to look at such figure. Each box plot shows the distribution of scores. The top bar represents aptitude, and the length of the box represents unreliability.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In the 'Full' and '</a:t>
            </a:r>
            <a:r>
              <a:rPr lang="en-US" err="1"/>
              <a:t>Concat</a:t>
            </a:r>
            <a:r>
              <a:rPr lang="en-US"/>
              <a:t>' rows, you can see a trend: the models on the right, which are stronger, are not only more capable but also more reliable, with tighter score distributions.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But look at the 'Sharded' row. While the stronger models still have slightly higher aptitude, </a:t>
            </a:r>
            <a:r>
              <a:rPr lang="en-US" i="1"/>
              <a:t>all</a:t>
            </a:r>
            <a:r>
              <a:rPr lang="en-US"/>
              <a:t> of them have very large box plots.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Their unreliability explodes. This is the core finding: in multi-turn conversations, even the best models become extremely inconsistent.</a:t>
            </a:r>
          </a:p>
          <a:p>
            <a:endParaRPr lang="en-US"/>
          </a:p>
        </p:txBody>
      </p:sp>
      <p:sp>
        <p:nvSpPr>
          <p:cNvPr id="4" name="Slide Number Placeholder 3"/>
          <p:cNvSpPr>
            <a:spLocks noGrp="1"/>
          </p:cNvSpPr>
          <p:nvPr>
            <p:ph type="sldNum" sz="quarter" idx="5"/>
          </p:nvPr>
        </p:nvSpPr>
        <p:spPr/>
        <p:txBody>
          <a:bodyPr/>
          <a:lstStyle/>
          <a:p>
            <a:fld id="{C64ED0D2-16ED-5547-8DC8-59573C5E7DB0}" type="slidenum">
              <a:rPr lang="en-US" smtClean="0"/>
              <a:t>17</a:t>
            </a:fld>
            <a:endParaRPr lang="en-US"/>
          </a:p>
        </p:txBody>
      </p:sp>
    </p:spTree>
    <p:extLst>
      <p:ext uri="{BB962C8B-B14F-4D97-AF65-F5344CB8AC3E}">
        <p14:creationId xmlns:p14="http://schemas.microsoft.com/office/powerpoint/2010/main" val="4220450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researchers analyzed the simulation logs to figure out </a:t>
            </a:r>
            <a:r>
              <a:rPr lang="en-US" i="1"/>
              <a:t>why</a:t>
            </a:r>
            <a:r>
              <a:rPr lang="en-US"/>
              <a:t> this happens. They identified four recurring failure modes.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First, models don't wait for all the information; they try to solve the problem prematurely, resulting in wrong assumptions. </a:t>
            </a:r>
          </a:p>
          <a:p>
            <a:endParaRPr lang="en-US"/>
          </a:p>
        </p:txBody>
      </p:sp>
      <p:sp>
        <p:nvSpPr>
          <p:cNvPr id="4" name="Slide Number Placeholder 3"/>
          <p:cNvSpPr>
            <a:spLocks noGrp="1"/>
          </p:cNvSpPr>
          <p:nvPr>
            <p:ph type="sldNum" sz="quarter" idx="5"/>
          </p:nvPr>
        </p:nvSpPr>
        <p:spPr/>
        <p:txBody>
          <a:bodyPr/>
          <a:lstStyle/>
          <a:p>
            <a:fld id="{C64ED0D2-16ED-5547-8DC8-59573C5E7DB0}" type="slidenum">
              <a:rPr lang="en-US" smtClean="0"/>
              <a:t>18</a:t>
            </a:fld>
            <a:endParaRPr lang="en-US"/>
          </a:p>
        </p:txBody>
      </p:sp>
    </p:spTree>
    <p:extLst>
      <p:ext uri="{BB962C8B-B14F-4D97-AF65-F5344CB8AC3E}">
        <p14:creationId xmlns:p14="http://schemas.microsoft.com/office/powerpoint/2010/main" val="2470310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Second, they have trouble revising. Instead of starting fresh, they try to patch their previous wrong answers, leading to 'answer bloat.'</a:t>
            </a:r>
          </a:p>
          <a:p>
            <a:endParaRPr lang="en-US"/>
          </a:p>
        </p:txBody>
      </p:sp>
      <p:sp>
        <p:nvSpPr>
          <p:cNvPr id="4" name="Slide Number Placeholder 3"/>
          <p:cNvSpPr>
            <a:spLocks noGrp="1"/>
          </p:cNvSpPr>
          <p:nvPr>
            <p:ph type="sldNum" sz="quarter" idx="5"/>
          </p:nvPr>
        </p:nvSpPr>
        <p:spPr/>
        <p:txBody>
          <a:bodyPr/>
          <a:lstStyle/>
          <a:p>
            <a:fld id="{C64ED0D2-16ED-5547-8DC8-59573C5E7DB0}" type="slidenum">
              <a:rPr lang="en-US" smtClean="0"/>
              <a:t>19</a:t>
            </a:fld>
            <a:endParaRPr lang="en-US"/>
          </a:p>
        </p:txBody>
      </p:sp>
    </p:spTree>
    <p:extLst>
      <p:ext uri="{BB962C8B-B14F-4D97-AF65-F5344CB8AC3E}">
        <p14:creationId xmlns:p14="http://schemas.microsoft.com/office/powerpoint/2010/main" val="132983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ED0D2-16ED-5547-8DC8-59573C5E7DB0}" type="slidenum">
              <a:rPr lang="en-US" smtClean="0"/>
              <a:t>2</a:t>
            </a:fld>
            <a:endParaRPr lang="en-US"/>
          </a:p>
        </p:txBody>
      </p:sp>
    </p:spTree>
    <p:extLst>
      <p:ext uri="{BB962C8B-B14F-4D97-AF65-F5344CB8AC3E}">
        <p14:creationId xmlns:p14="http://schemas.microsoft.com/office/powerpoint/2010/main" val="1926268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Third, just like the 'lost-in-the-middle' problem with long contexts, models forget information from the middle of a conversation. </a:t>
            </a:r>
          </a:p>
        </p:txBody>
      </p:sp>
      <p:sp>
        <p:nvSpPr>
          <p:cNvPr id="4" name="Slide Number Placeholder 3"/>
          <p:cNvSpPr>
            <a:spLocks noGrp="1"/>
          </p:cNvSpPr>
          <p:nvPr>
            <p:ph type="sldNum" sz="quarter" idx="5"/>
          </p:nvPr>
        </p:nvSpPr>
        <p:spPr/>
        <p:txBody>
          <a:bodyPr/>
          <a:lstStyle/>
          <a:p>
            <a:fld id="{C64ED0D2-16ED-5547-8DC8-59573C5E7DB0}" type="slidenum">
              <a:rPr lang="en-US" smtClean="0"/>
              <a:t>20</a:t>
            </a:fld>
            <a:endParaRPr lang="en-US"/>
          </a:p>
        </p:txBody>
      </p:sp>
    </p:spTree>
    <p:extLst>
      <p:ext uri="{BB962C8B-B14F-4D97-AF65-F5344CB8AC3E}">
        <p14:creationId xmlns:p14="http://schemas.microsoft.com/office/powerpoint/2010/main" val="3355688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And finally, being too chatty is actually harmful; longer, more verbose model turns correlate with worse outcomes, likely because the model starts confusing its own generated text with user requirements.</a:t>
            </a:r>
          </a:p>
          <a:p>
            <a:endParaRPr lang="en-US"/>
          </a:p>
        </p:txBody>
      </p:sp>
      <p:sp>
        <p:nvSpPr>
          <p:cNvPr id="4" name="Slide Number Placeholder 3"/>
          <p:cNvSpPr>
            <a:spLocks noGrp="1"/>
          </p:cNvSpPr>
          <p:nvPr>
            <p:ph type="sldNum" sz="quarter" idx="5"/>
          </p:nvPr>
        </p:nvSpPr>
        <p:spPr/>
        <p:txBody>
          <a:bodyPr/>
          <a:lstStyle/>
          <a:p>
            <a:fld id="{C64ED0D2-16ED-5547-8DC8-59573C5E7DB0}" type="slidenum">
              <a:rPr lang="en-US" smtClean="0"/>
              <a:t>21</a:t>
            </a:fld>
            <a:endParaRPr lang="en-US"/>
          </a:p>
        </p:txBody>
      </p:sp>
    </p:spTree>
    <p:extLst>
      <p:ext uri="{BB962C8B-B14F-4D97-AF65-F5344CB8AC3E}">
        <p14:creationId xmlns:p14="http://schemas.microsoft.com/office/powerpoint/2010/main" val="3285054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paper also explores potential solutions. First, they asked if maybe just a little bit of more turns is fine.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answer is no. As shown in this chart,</a:t>
            </a:r>
            <a:r>
              <a:rPr lang="zh-CN" altLang="en-US"/>
              <a:t> </a:t>
            </a:r>
            <a:r>
              <a:rPr lang="en-US" altLang="zh-CN"/>
              <a:t>p</a:t>
            </a:r>
            <a:r>
              <a:rPr lang="en-US"/>
              <a:t>erformance degrades as soon as you move from one shard—a single prompt—to two, and it doesn't get much worse after that. Any conversation with </a:t>
            </a:r>
            <a:r>
              <a:rPr lang="en-US" err="1"/>
              <a:t>underspecification</a:t>
            </a:r>
            <a:r>
              <a:rPr lang="en-US"/>
              <a:t> is a problem. </a:t>
            </a:r>
          </a:p>
          <a:p>
            <a:endParaRPr lang="en-US"/>
          </a:p>
        </p:txBody>
      </p:sp>
      <p:sp>
        <p:nvSpPr>
          <p:cNvPr id="4" name="Slide Number Placeholder 3"/>
          <p:cNvSpPr>
            <a:spLocks noGrp="1"/>
          </p:cNvSpPr>
          <p:nvPr>
            <p:ph type="sldNum" sz="quarter" idx="5"/>
          </p:nvPr>
        </p:nvSpPr>
        <p:spPr/>
        <p:txBody>
          <a:bodyPr/>
          <a:lstStyle/>
          <a:p>
            <a:fld id="{C64ED0D2-16ED-5547-8DC8-59573C5E7DB0}" type="slidenum">
              <a:rPr lang="en-US" smtClean="0"/>
              <a:t>22</a:t>
            </a:fld>
            <a:endParaRPr lang="en-US"/>
          </a:p>
        </p:txBody>
      </p:sp>
    </p:spTree>
    <p:extLst>
      <p:ext uri="{BB962C8B-B14F-4D97-AF65-F5344CB8AC3E}">
        <p14:creationId xmlns:p14="http://schemas.microsoft.com/office/powerpoint/2010/main" val="3922290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Next, they tried agent-like strategies, like having the system repeat information back to the model. This helps a bit, but it's a patch, not a cure. </a:t>
            </a:r>
          </a:p>
          <a:p>
            <a:endParaRPr lang="en-US"/>
          </a:p>
        </p:txBody>
      </p:sp>
      <p:sp>
        <p:nvSpPr>
          <p:cNvPr id="4" name="Slide Number Placeholder 3"/>
          <p:cNvSpPr>
            <a:spLocks noGrp="1"/>
          </p:cNvSpPr>
          <p:nvPr>
            <p:ph type="sldNum" sz="quarter" idx="5"/>
          </p:nvPr>
        </p:nvSpPr>
        <p:spPr/>
        <p:txBody>
          <a:bodyPr/>
          <a:lstStyle/>
          <a:p>
            <a:fld id="{C64ED0D2-16ED-5547-8DC8-59573C5E7DB0}" type="slidenum">
              <a:rPr lang="en-US" smtClean="0"/>
              <a:t>23</a:t>
            </a:fld>
            <a:endParaRPr lang="en-US"/>
          </a:p>
        </p:txBody>
      </p:sp>
    </p:spTree>
    <p:extLst>
      <p:ext uri="{BB962C8B-B14F-4D97-AF65-F5344CB8AC3E}">
        <p14:creationId xmlns:p14="http://schemas.microsoft.com/office/powerpoint/2010/main" val="2476519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Finally, they tried the most common trick for consistency: setting the generation temperature to zero. This did not fix the problem in multi-turn settings. Even tiny, near-deterministic differences in an early turn can send the conversation down a completely different path, leading to high unreliability regardless of temperature. Finally, they tried the most common trick for consistency: setting the generation temperature to zero. Surprisingly, this did not fix the problem in multi-turn settings. Even tiny, near-deterministic differences in an early turn can send the conversation down a completely different path, leading to high unreliability regardless of temperature.</a:t>
            </a:r>
          </a:p>
          <a:p>
            <a:endParaRPr lang="en-US"/>
          </a:p>
        </p:txBody>
      </p:sp>
      <p:sp>
        <p:nvSpPr>
          <p:cNvPr id="4" name="Slide Number Placeholder 3"/>
          <p:cNvSpPr>
            <a:spLocks noGrp="1"/>
          </p:cNvSpPr>
          <p:nvPr>
            <p:ph type="sldNum" sz="quarter" idx="5"/>
          </p:nvPr>
        </p:nvSpPr>
        <p:spPr/>
        <p:txBody>
          <a:bodyPr/>
          <a:lstStyle/>
          <a:p>
            <a:fld id="{C64ED0D2-16ED-5547-8DC8-59573C5E7DB0}" type="slidenum">
              <a:rPr lang="en-US" smtClean="0"/>
              <a:t>24</a:t>
            </a:fld>
            <a:endParaRPr lang="en-US"/>
          </a:p>
        </p:txBody>
      </p:sp>
    </p:spTree>
    <p:extLst>
      <p:ext uri="{BB962C8B-B14F-4D97-AF65-F5344CB8AC3E}">
        <p14:creationId xmlns:p14="http://schemas.microsoft.com/office/powerpoint/2010/main" val="1881907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ED0D2-16ED-5547-8DC8-59573C5E7DB0}" type="slidenum">
              <a:rPr lang="en-US" smtClean="0"/>
              <a:t>30</a:t>
            </a:fld>
            <a:endParaRPr lang="en-US"/>
          </a:p>
        </p:txBody>
      </p:sp>
    </p:spTree>
    <p:extLst>
      <p:ext uri="{BB962C8B-B14F-4D97-AF65-F5344CB8AC3E}">
        <p14:creationId xmlns:p14="http://schemas.microsoft.com/office/powerpoint/2010/main" val="2028223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ED0D2-16ED-5547-8DC8-59573C5E7DB0}" type="slidenum">
              <a:rPr lang="en-US" smtClean="0"/>
              <a:t>31</a:t>
            </a:fld>
            <a:endParaRPr lang="en-US"/>
          </a:p>
        </p:txBody>
      </p:sp>
    </p:spTree>
    <p:extLst>
      <p:ext uri="{BB962C8B-B14F-4D97-AF65-F5344CB8AC3E}">
        <p14:creationId xmlns:p14="http://schemas.microsoft.com/office/powerpoint/2010/main" val="4082000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ED0D2-16ED-5547-8DC8-59573C5E7DB0}" type="slidenum">
              <a:rPr lang="en-US" smtClean="0"/>
              <a:t>32</a:t>
            </a:fld>
            <a:endParaRPr lang="en-US"/>
          </a:p>
        </p:txBody>
      </p:sp>
    </p:spTree>
    <p:extLst>
      <p:ext uri="{BB962C8B-B14F-4D97-AF65-F5344CB8AC3E}">
        <p14:creationId xmlns:p14="http://schemas.microsoft.com/office/powerpoint/2010/main" val="3860206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Tip: </a:t>
            </a:r>
            <a:r>
              <a:rPr lang="en-US"/>
              <a:t>There’s no need to include WWW or HTTPS in front of your URL. </a:t>
            </a:r>
          </a:p>
        </p:txBody>
      </p:sp>
      <p:sp>
        <p:nvSpPr>
          <p:cNvPr id="4" name="Slide Number Placeholder 3"/>
          <p:cNvSpPr>
            <a:spLocks noGrp="1"/>
          </p:cNvSpPr>
          <p:nvPr>
            <p:ph type="sldNum" sz="quarter" idx="5"/>
          </p:nvPr>
        </p:nvSpPr>
        <p:spPr/>
        <p:txBody>
          <a:bodyPr/>
          <a:lstStyle/>
          <a:p>
            <a:fld id="{C64ED0D2-16ED-5547-8DC8-59573C5E7DB0}" type="slidenum">
              <a:rPr lang="en-US" smtClean="0"/>
              <a:t>41</a:t>
            </a:fld>
            <a:endParaRPr lang="en-US"/>
          </a:p>
        </p:txBody>
      </p:sp>
    </p:spTree>
    <p:extLst>
      <p:ext uri="{BB962C8B-B14F-4D97-AF65-F5344CB8AC3E}">
        <p14:creationId xmlns:p14="http://schemas.microsoft.com/office/powerpoint/2010/main" val="2334021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author claim there is a </a:t>
            </a:r>
            <a:r>
              <a:rPr lang="en-US" b="1"/>
              <a:t>gap</a:t>
            </a:r>
            <a:r>
              <a:rPr lang="en-US"/>
              <a:t> between how models are tested and how they are used.</a:t>
            </a:r>
          </a:p>
          <a:p>
            <a:endParaRPr lang="en-US"/>
          </a:p>
        </p:txBody>
      </p:sp>
      <p:sp>
        <p:nvSpPr>
          <p:cNvPr id="4" name="Slide Number Placeholder 3"/>
          <p:cNvSpPr>
            <a:spLocks noGrp="1"/>
          </p:cNvSpPr>
          <p:nvPr>
            <p:ph type="sldNum" sz="quarter" idx="5"/>
          </p:nvPr>
        </p:nvSpPr>
        <p:spPr/>
        <p:txBody>
          <a:bodyPr/>
          <a:lstStyle/>
          <a:p>
            <a:fld id="{C64ED0D2-16ED-5547-8DC8-59573C5E7DB0}" type="slidenum">
              <a:rPr lang="en-US" smtClean="0"/>
              <a:t>3</a:t>
            </a:fld>
            <a:endParaRPr lang="en-US"/>
          </a:p>
        </p:txBody>
      </p:sp>
    </p:spTree>
    <p:extLst>
      <p:ext uri="{BB962C8B-B14F-4D97-AF65-F5344CB8AC3E}">
        <p14:creationId xmlns:p14="http://schemas.microsoft.com/office/powerpoint/2010/main" val="84049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core motivation for this paper is that there is a mismatch between benchmark design and real-world usage.</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LLMs are commonly used in a conversation way. However, we almost exclusively benchmark them with single, comprehensive prompts.</a:t>
            </a:r>
          </a:p>
          <a:p>
            <a:pPr marL="171450" indent="-171450">
              <a:buFont typeface="Arial" panose="020B0604020202020204" pitchFamily="34" charset="0"/>
              <a:buChar char="•"/>
            </a:pPr>
            <a:r>
              <a:rPr lang="en-US"/>
              <a:t>On the left, you see the typical evaluation setup: the user provides all requirements at once, and the LLM makes one attempt.</a:t>
            </a:r>
          </a:p>
          <a:p>
            <a:pPr marL="171450" indent="-171450">
              <a:buFont typeface="Arial" panose="020B0604020202020204" pitchFamily="34" charset="0"/>
              <a:buChar char="•"/>
            </a:pPr>
            <a:r>
              <a:rPr lang="en-US"/>
              <a:t>On the right is the more realistic scenario: the user starts with a vague request, and the details are filled in over multiple turns.</a:t>
            </a:r>
          </a:p>
          <a:p>
            <a:pPr marL="171450" indent="-171450">
              <a:buFont typeface="Arial" panose="020B0604020202020204" pitchFamily="34" charset="0"/>
              <a:buChar cha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This paper also argues that most alternative multi-turn benchmarks designed each turn as a distinct subtask.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They miss the key challenge of integrating information over time to solve a single, evolving problem. </a:t>
            </a:r>
          </a:p>
          <a:p>
            <a:endParaRPr lang="en-US"/>
          </a:p>
        </p:txBody>
      </p:sp>
      <p:sp>
        <p:nvSpPr>
          <p:cNvPr id="4" name="Slide Number Placeholder 3"/>
          <p:cNvSpPr>
            <a:spLocks noGrp="1"/>
          </p:cNvSpPr>
          <p:nvPr>
            <p:ph type="sldNum" sz="quarter" idx="5"/>
          </p:nvPr>
        </p:nvSpPr>
        <p:spPr/>
        <p:txBody>
          <a:bodyPr/>
          <a:lstStyle/>
          <a:p>
            <a:fld id="{C64ED0D2-16ED-5547-8DC8-59573C5E7DB0}" type="slidenum">
              <a:rPr lang="en-US" smtClean="0"/>
              <a:t>4</a:t>
            </a:fld>
            <a:endParaRPr lang="en-US"/>
          </a:p>
        </p:txBody>
      </p:sp>
    </p:spTree>
    <p:extLst>
      <p:ext uri="{BB962C8B-B14F-4D97-AF65-F5344CB8AC3E}">
        <p14:creationId xmlns:p14="http://schemas.microsoft.com/office/powerpoint/2010/main" val="3694514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This chart is the key finding of the paper.</a:t>
            </a:r>
          </a:p>
          <a:p>
            <a:pPr marL="171450" indent="-171450">
              <a:buFont typeface="Arial" panose="020B0604020202020204" pitchFamily="34" charset="0"/>
              <a:buChar char="•"/>
            </a:pPr>
            <a:r>
              <a:rPr lang="en-US"/>
              <a:t>It plots 'Aptitude' on the y-axis against 'Unreliability' on the x-axis.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Before we move forward, let’s get the definition of 'Aptitude' and 'Unreliability’.</a:t>
            </a:r>
          </a:p>
        </p:txBody>
      </p:sp>
      <p:sp>
        <p:nvSpPr>
          <p:cNvPr id="4" name="Slide Number Placeholder 3"/>
          <p:cNvSpPr>
            <a:spLocks noGrp="1"/>
          </p:cNvSpPr>
          <p:nvPr>
            <p:ph type="sldNum" sz="quarter" idx="5"/>
          </p:nvPr>
        </p:nvSpPr>
        <p:spPr/>
        <p:txBody>
          <a:bodyPr/>
          <a:lstStyle/>
          <a:p>
            <a:fld id="{C64ED0D2-16ED-5547-8DC8-59573C5E7DB0}" type="slidenum">
              <a:rPr lang="en-US" smtClean="0"/>
              <a:t>5</a:t>
            </a:fld>
            <a:endParaRPr lang="en-US"/>
          </a:p>
        </p:txBody>
      </p:sp>
    </p:spTree>
    <p:extLst>
      <p:ext uri="{BB962C8B-B14F-4D97-AF65-F5344CB8AC3E}">
        <p14:creationId xmlns:p14="http://schemas.microsoft.com/office/powerpoint/2010/main" val="393406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'Aptitude' is defined as the top percentile score, here they use 90</a:t>
            </a:r>
            <a:r>
              <a:rPr lang="en-US" baseline="30000"/>
              <a:t>th</a:t>
            </a:r>
            <a:r>
              <a:rPr lang="en-US"/>
              <a:t> percentile, which you can think of as the model's potential under ideal conditions.</a:t>
            </a:r>
          </a:p>
          <a:p>
            <a:pPr marL="171450" indent="-171450">
              <a:buFont typeface="Arial" panose="020B0604020202020204" pitchFamily="34" charset="0"/>
              <a:buChar char="•"/>
            </a:pPr>
            <a:r>
              <a:rPr lang="en-US"/>
              <a:t>'Unreliability' measures the gap between the best and worst outcomes. And here they use the difference between the 90</a:t>
            </a:r>
            <a:r>
              <a:rPr lang="en-US" baseline="30000"/>
              <a:t>th</a:t>
            </a:r>
            <a:r>
              <a:rPr lang="en-US"/>
              <a:t> percentile score and 10</a:t>
            </a:r>
            <a:r>
              <a:rPr lang="en-US" baseline="30000"/>
              <a:t>th</a:t>
            </a:r>
            <a:r>
              <a:rPr lang="en-US"/>
              <a:t> percentile score.</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A perfectly reliable model would get the same score every time, having zero unreliability.</a:t>
            </a:r>
          </a:p>
          <a:p>
            <a:endParaRPr lang="en-US"/>
          </a:p>
        </p:txBody>
      </p:sp>
      <p:sp>
        <p:nvSpPr>
          <p:cNvPr id="4" name="Slide Number Placeholder 3"/>
          <p:cNvSpPr>
            <a:spLocks noGrp="1"/>
          </p:cNvSpPr>
          <p:nvPr>
            <p:ph type="sldNum" sz="quarter" idx="5"/>
          </p:nvPr>
        </p:nvSpPr>
        <p:spPr/>
        <p:txBody>
          <a:bodyPr/>
          <a:lstStyle/>
          <a:p>
            <a:fld id="{C64ED0D2-16ED-5547-8DC8-59573C5E7DB0}" type="slidenum">
              <a:rPr lang="en-US" smtClean="0"/>
              <a:t>6</a:t>
            </a:fld>
            <a:endParaRPr lang="en-US"/>
          </a:p>
        </p:txBody>
      </p:sp>
    </p:spTree>
    <p:extLst>
      <p:ext uri="{BB962C8B-B14F-4D97-AF65-F5344CB8AC3E}">
        <p14:creationId xmlns:p14="http://schemas.microsoft.com/office/powerpoint/2010/main" val="923292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44873-4D1A-19A2-9A12-DF6B23FA2C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ECE2DC-2EA0-707B-03C7-1FB0BF22E2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C08385-CCB5-F7E5-0FA0-1AD3B4134A44}"/>
              </a:ext>
            </a:extLst>
          </p:cNvPr>
          <p:cNvSpPr>
            <a:spLocks noGrp="1"/>
          </p:cNvSpPr>
          <p:nvPr>
            <p:ph type="body" idx="1"/>
          </p:nvPr>
        </p:nvSpPr>
        <p:spPr/>
        <p:txBody>
          <a:bodyPr/>
          <a:lstStyle/>
          <a:p>
            <a:pPr marL="171450" indent="-171450">
              <a:buFont typeface="Arial" panose="020B0604020202020204" pitchFamily="34" charset="0"/>
              <a:buChar char="•"/>
            </a:pPr>
            <a:r>
              <a:rPr lang="en-US"/>
              <a:t>The blue points on the top-left represent model performance in a single-turn setting—high aptitude, low unreliability.</a:t>
            </a:r>
          </a:p>
          <a:p>
            <a:pPr marL="171450" indent="-171450">
              <a:buFont typeface="Arial" panose="020B0604020202020204" pitchFamily="34" charset="0"/>
              <a:buChar char="•"/>
            </a:pPr>
            <a:r>
              <a:rPr lang="en-US"/>
              <a:t>The yellow points on the bottom-right show the same models on the same tasks, but in a multi-turn setting.</a:t>
            </a:r>
          </a:p>
          <a:p>
            <a:pPr marL="171450" indent="-171450">
              <a:buFont typeface="Arial" panose="020B0604020202020204" pitchFamily="34" charset="0"/>
              <a:buChar char="•"/>
            </a:pPr>
            <a:r>
              <a:rPr lang="en-US"/>
              <a:t>We will see how they design such multi-turn task later.</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As you can see, every single model tested moves down and dramatically to the right. </a:t>
            </a:r>
          </a:p>
          <a:p>
            <a:endParaRPr lang="en-US"/>
          </a:p>
        </p:txBody>
      </p:sp>
      <p:sp>
        <p:nvSpPr>
          <p:cNvPr id="4" name="Slide Number Placeholder 3">
            <a:extLst>
              <a:ext uri="{FF2B5EF4-FFF2-40B4-BE49-F238E27FC236}">
                <a16:creationId xmlns:a16="http://schemas.microsoft.com/office/drawing/2014/main" id="{062593BE-3002-70BB-D616-EB9D6F720F26}"/>
              </a:ext>
            </a:extLst>
          </p:cNvPr>
          <p:cNvSpPr>
            <a:spLocks noGrp="1"/>
          </p:cNvSpPr>
          <p:nvPr>
            <p:ph type="sldNum" sz="quarter" idx="5"/>
          </p:nvPr>
        </p:nvSpPr>
        <p:spPr/>
        <p:txBody>
          <a:bodyPr/>
          <a:lstStyle/>
          <a:p>
            <a:fld id="{C64ED0D2-16ED-5547-8DC8-59573C5E7DB0}" type="slidenum">
              <a:rPr lang="en-US" smtClean="0"/>
              <a:t>7</a:t>
            </a:fld>
            <a:endParaRPr lang="en-US"/>
          </a:p>
        </p:txBody>
      </p:sp>
    </p:spTree>
    <p:extLst>
      <p:ext uri="{BB962C8B-B14F-4D97-AF65-F5344CB8AC3E}">
        <p14:creationId xmlns:p14="http://schemas.microsoft.com/office/powerpoint/2010/main" val="642753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Let’s talk about their methods.</a:t>
            </a:r>
          </a:p>
          <a:p>
            <a:pPr marL="171450" indent="-171450">
              <a:buFont typeface="Arial" panose="020B0604020202020204" pitchFamily="34" charset="0"/>
              <a:buChar char="•"/>
            </a:pPr>
            <a:r>
              <a:rPr lang="en-US"/>
              <a:t>To create multi-turn scenarios from existing single-turn benchmarks, the authors developed a process called </a:t>
            </a:r>
            <a:r>
              <a:rPr lang="en-US" b="1"/>
              <a:t>"sharding."</a:t>
            </a:r>
            <a:r>
              <a:rPr lang="en-US"/>
              <a:t> </a:t>
            </a:r>
          </a:p>
          <a:p>
            <a:pPr marL="171450" indent="-171450">
              <a:buFont typeface="Arial" panose="020B0604020202020204" pitchFamily="34" charset="0"/>
              <a:buChar char="•"/>
            </a:pPr>
            <a:r>
              <a:rPr lang="en-US"/>
              <a:t>A single, fully-specified instruction is broken down into a set of smaller pieces of information, called "shards".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Generally The first shard always introduces the high-level intent. AND Subsequent shards provide clarifications and constraints.</a:t>
            </a:r>
          </a:p>
          <a:p>
            <a:pPr marL="171450" indent="-171450">
              <a:buFont typeface="Arial" panose="020B0604020202020204" pitchFamily="34" charset="0"/>
              <a:buChar char="•"/>
            </a:pPr>
            <a:r>
              <a:rPr lang="en-US"/>
              <a:t>The author defined 5 properties that a sharded instruction must satisfy to be considered valid.</a:t>
            </a:r>
          </a:p>
          <a:p>
            <a:r>
              <a:rPr lang="en-US"/>
              <a:t>…</a:t>
            </a:r>
          </a:p>
          <a:p>
            <a:r>
              <a:rPr lang="en-US"/>
              <a:t>Of which, </a:t>
            </a:r>
            <a:r>
              <a:rPr lang="en-US" sz="1200" u="sng"/>
              <a:t>Minimal Transformation</a:t>
            </a:r>
            <a:r>
              <a:rPr lang="en-US" sz="1200"/>
              <a:t> means </a:t>
            </a:r>
            <a:r>
              <a:rPr lang="en-US"/>
              <a:t>maintain the original instruction language</a:t>
            </a:r>
          </a:p>
        </p:txBody>
      </p:sp>
      <p:sp>
        <p:nvSpPr>
          <p:cNvPr id="4" name="Slide Number Placeholder 3"/>
          <p:cNvSpPr>
            <a:spLocks noGrp="1"/>
          </p:cNvSpPr>
          <p:nvPr>
            <p:ph type="sldNum" sz="quarter" idx="5"/>
          </p:nvPr>
        </p:nvSpPr>
        <p:spPr/>
        <p:txBody>
          <a:bodyPr/>
          <a:lstStyle/>
          <a:p>
            <a:fld id="{C64ED0D2-16ED-5547-8DC8-59573C5E7DB0}" type="slidenum">
              <a:rPr lang="en-US" smtClean="0"/>
              <a:t>8</a:t>
            </a:fld>
            <a:endParaRPr lang="en-US"/>
          </a:p>
        </p:txBody>
      </p:sp>
    </p:spTree>
    <p:extLst>
      <p:ext uri="{BB962C8B-B14F-4D97-AF65-F5344CB8AC3E}">
        <p14:creationId xmlns:p14="http://schemas.microsoft.com/office/powerpoint/2010/main" val="1599396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9205E-3DE4-048E-3086-C10A255216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1920A4-CFB8-5C7F-8106-66F2651048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586F2B-EAFD-3EFF-1878-2BB03E24C6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And they have six different tasks</a:t>
            </a:r>
          </a:p>
          <a:p>
            <a:endParaRPr lang="en-US"/>
          </a:p>
        </p:txBody>
      </p:sp>
      <p:sp>
        <p:nvSpPr>
          <p:cNvPr id="4" name="Slide Number Placeholder 3">
            <a:extLst>
              <a:ext uri="{FF2B5EF4-FFF2-40B4-BE49-F238E27FC236}">
                <a16:creationId xmlns:a16="http://schemas.microsoft.com/office/drawing/2014/main" id="{A3B7CF31-E343-ED7D-B2BF-63168A2AB1DD}"/>
              </a:ext>
            </a:extLst>
          </p:cNvPr>
          <p:cNvSpPr>
            <a:spLocks noGrp="1"/>
          </p:cNvSpPr>
          <p:nvPr>
            <p:ph type="sldNum" sz="quarter" idx="5"/>
          </p:nvPr>
        </p:nvSpPr>
        <p:spPr/>
        <p:txBody>
          <a:bodyPr/>
          <a:lstStyle/>
          <a:p>
            <a:fld id="{C64ED0D2-16ED-5547-8DC8-59573C5E7DB0}" type="slidenum">
              <a:rPr lang="en-US" smtClean="0"/>
              <a:t>9</a:t>
            </a:fld>
            <a:endParaRPr lang="en-US"/>
          </a:p>
        </p:txBody>
      </p:sp>
    </p:spTree>
    <p:extLst>
      <p:ext uri="{BB962C8B-B14F-4D97-AF65-F5344CB8AC3E}">
        <p14:creationId xmlns:p14="http://schemas.microsoft.com/office/powerpoint/2010/main" val="1725023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017400-3825-46C6-4D34-8D7F9DDE337E}"/>
              </a:ext>
            </a:extLst>
          </p:cNvPr>
          <p:cNvSpPr/>
          <p:nvPr userDrawn="1"/>
        </p:nvSpPr>
        <p:spPr>
          <a:xfrm>
            <a:off x="0" y="0"/>
            <a:ext cx="12192000" cy="6858000"/>
          </a:xfrm>
          <a:prstGeom prst="rect">
            <a:avLst/>
          </a:prstGeom>
          <a:gradFill flip="none" rotWithShape="1">
            <a:gsLst>
              <a:gs pos="0">
                <a:srgbClr val="002D72">
                  <a:shade val="30000"/>
                  <a:satMod val="115000"/>
                </a:srgbClr>
              </a:gs>
              <a:gs pos="50000">
                <a:srgbClr val="002D72">
                  <a:shade val="67500"/>
                  <a:satMod val="115000"/>
                </a:srgbClr>
              </a:gs>
              <a:gs pos="100000">
                <a:srgbClr val="002D72">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1755132-02B7-F237-8FA1-F867CF88FB25}"/>
              </a:ext>
            </a:extLst>
          </p:cNvPr>
          <p:cNvSpPr>
            <a:spLocks noGrp="1"/>
          </p:cNvSpPr>
          <p:nvPr>
            <p:ph type="subTitle" idx="1" hasCustomPrompt="1"/>
          </p:nvPr>
        </p:nvSpPr>
        <p:spPr>
          <a:xfrm>
            <a:off x="576649" y="3692901"/>
            <a:ext cx="5519351" cy="784095"/>
          </a:xfrm>
        </p:spPr>
        <p:txBody>
          <a:bodyPr anchor="ctr">
            <a:normAutofit/>
          </a:bodyPr>
          <a:lstStyle>
            <a:lvl1pPr marL="0" indent="0" algn="l">
              <a:lnSpc>
                <a:spcPts val="2480"/>
              </a:lnSpc>
              <a:spcBef>
                <a:spcPts val="1000"/>
              </a:spcBef>
              <a:spcAft>
                <a:spcPts val="0"/>
              </a:spcAft>
              <a:buNone/>
              <a:defRPr sz="2400" b="1">
                <a:solidFill>
                  <a:srgbClr val="4E97E0"/>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pic>
        <p:nvPicPr>
          <p:cNvPr id="12" name="Picture 11" descr="A black background with white text&#10;&#10;Description automatically generated">
            <a:extLst>
              <a:ext uri="{FF2B5EF4-FFF2-40B4-BE49-F238E27FC236}">
                <a16:creationId xmlns:a16="http://schemas.microsoft.com/office/drawing/2014/main" id="{5E5E73B6-2798-2A91-EEE6-2BB4284BE9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97" y="5095306"/>
            <a:ext cx="4293230" cy="1784270"/>
          </a:xfrm>
          <a:prstGeom prst="rect">
            <a:avLst/>
          </a:prstGeom>
        </p:spPr>
      </p:pic>
      <p:sp>
        <p:nvSpPr>
          <p:cNvPr id="7" name="Text Placeholder 6">
            <a:extLst>
              <a:ext uri="{FF2B5EF4-FFF2-40B4-BE49-F238E27FC236}">
                <a16:creationId xmlns:a16="http://schemas.microsoft.com/office/drawing/2014/main" id="{9E77B635-698D-CEB4-EA5A-566854E400B9}"/>
              </a:ext>
            </a:extLst>
          </p:cNvPr>
          <p:cNvSpPr>
            <a:spLocks noGrp="1"/>
          </p:cNvSpPr>
          <p:nvPr>
            <p:ph type="body" sz="quarter" idx="10" hasCustomPrompt="1"/>
          </p:nvPr>
        </p:nvSpPr>
        <p:spPr>
          <a:xfrm>
            <a:off x="576262" y="4476751"/>
            <a:ext cx="5519738" cy="451510"/>
          </a:xfrm>
        </p:spPr>
        <p:txBody>
          <a:bodyPr anchor="ctr">
            <a:normAutofit/>
          </a:bodyPr>
          <a:lstStyle>
            <a:lvl1pPr marL="0" indent="0">
              <a:buNone/>
              <a:defRPr sz="1800">
                <a:solidFill>
                  <a:schemeClr val="bg1"/>
                </a:solidFill>
              </a:defRPr>
            </a:lvl1pPr>
          </a:lstStyle>
          <a:p>
            <a:pPr lvl="0"/>
            <a:r>
              <a:rPr lang="en-US"/>
              <a:t>Department Name and/or Date</a:t>
            </a:r>
          </a:p>
        </p:txBody>
      </p:sp>
      <p:pic>
        <p:nvPicPr>
          <p:cNvPr id="6" name="Picture 5" descr="A logo of a book and a globe&#10;&#10;AI-generated content may be incorrect.">
            <a:extLst>
              <a:ext uri="{FF2B5EF4-FFF2-40B4-BE49-F238E27FC236}">
                <a16:creationId xmlns:a16="http://schemas.microsoft.com/office/drawing/2014/main" id="{E021BB48-4E61-35BD-BAA2-EFCC8513D198}"/>
              </a:ext>
            </a:extLst>
          </p:cNvPr>
          <p:cNvPicPr>
            <a:picLocks noChangeAspect="1"/>
          </p:cNvPicPr>
          <p:nvPr userDrawn="1"/>
        </p:nvPicPr>
        <p:blipFill>
          <a:blip r:embed="rId3">
            <a:alphaModFix amt="20000"/>
          </a:blip>
          <a:srcRect l="2482" t="8062" r="24988" b="7189"/>
          <a:stretch/>
        </p:blipFill>
        <p:spPr>
          <a:xfrm>
            <a:off x="6668565" y="0"/>
            <a:ext cx="5519738" cy="6879577"/>
          </a:xfrm>
          <a:prstGeom prst="rect">
            <a:avLst/>
          </a:prstGeom>
        </p:spPr>
      </p:pic>
      <p:sp>
        <p:nvSpPr>
          <p:cNvPr id="9" name="Rectangle 8">
            <a:extLst>
              <a:ext uri="{FF2B5EF4-FFF2-40B4-BE49-F238E27FC236}">
                <a16:creationId xmlns:a16="http://schemas.microsoft.com/office/drawing/2014/main" id="{C1072A52-005D-6E24-DED0-CBD32E5A71F9}"/>
              </a:ext>
            </a:extLst>
          </p:cNvPr>
          <p:cNvSpPr/>
          <p:nvPr userDrawn="1"/>
        </p:nvSpPr>
        <p:spPr>
          <a:xfrm>
            <a:off x="0" y="2123768"/>
            <a:ext cx="12192000" cy="1418829"/>
          </a:xfrm>
          <a:prstGeom prst="rect">
            <a:avLst/>
          </a:prstGeom>
          <a:solidFill>
            <a:srgbClr val="4E97E0">
              <a:alpha val="7451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C76EE-BBDD-9DAC-BD3C-14DC174D2E84}"/>
              </a:ext>
            </a:extLst>
          </p:cNvPr>
          <p:cNvSpPr>
            <a:spLocks noGrp="1"/>
          </p:cNvSpPr>
          <p:nvPr>
            <p:ph type="ctrTitle" hasCustomPrompt="1"/>
          </p:nvPr>
        </p:nvSpPr>
        <p:spPr>
          <a:xfrm>
            <a:off x="576649" y="2212258"/>
            <a:ext cx="9231027" cy="1273341"/>
          </a:xfrm>
          <a:prstGeom prst="rect">
            <a:avLst/>
          </a:prstGeom>
        </p:spPr>
        <p:txBody>
          <a:bodyPr anchor="ctr" anchorCtr="0">
            <a:noAutofit/>
          </a:bodyPr>
          <a:lstStyle>
            <a:lvl1pPr algn="l">
              <a:defRPr sz="4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of the Presentation</a:t>
            </a:r>
          </a:p>
        </p:txBody>
      </p:sp>
    </p:spTree>
    <p:extLst>
      <p:ext uri="{BB962C8B-B14F-4D97-AF65-F5344CB8AC3E}">
        <p14:creationId xmlns:p14="http://schemas.microsoft.com/office/powerpoint/2010/main" val="114915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_50/50_images">
    <p:spTree>
      <p:nvGrpSpPr>
        <p:cNvPr id="1" name=""/>
        <p:cNvGrpSpPr/>
        <p:nvPr/>
      </p:nvGrpSpPr>
      <p:grpSpPr>
        <a:xfrm>
          <a:off x="0" y="0"/>
          <a:ext cx="0" cy="0"/>
          <a:chOff x="0" y="0"/>
          <a:chExt cx="0" cy="0"/>
        </a:xfrm>
      </p:grpSpPr>
      <p:sp>
        <p:nvSpPr>
          <p:cNvPr id="12" name="Content Placeholder 8">
            <a:extLst>
              <a:ext uri="{FF2B5EF4-FFF2-40B4-BE49-F238E27FC236}">
                <a16:creationId xmlns:a16="http://schemas.microsoft.com/office/drawing/2014/main" id="{C0CBFE90-8411-F7CE-A7C3-3BB1F8350647}"/>
              </a:ext>
            </a:extLst>
          </p:cNvPr>
          <p:cNvSpPr>
            <a:spLocks noGrp="1"/>
          </p:cNvSpPr>
          <p:nvPr>
            <p:ph sz="quarter" idx="13"/>
          </p:nvPr>
        </p:nvSpPr>
        <p:spPr>
          <a:xfrm>
            <a:off x="266701" y="952500"/>
            <a:ext cx="5732358"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FD39FD01-6F3D-63A2-0253-0AF855236B9E}"/>
              </a:ext>
            </a:extLst>
          </p:cNvPr>
          <p:cNvSpPr>
            <a:spLocks noGrp="1"/>
          </p:cNvSpPr>
          <p:nvPr>
            <p:ph type="pic" sz="quarter" idx="14"/>
          </p:nvPr>
        </p:nvSpPr>
        <p:spPr>
          <a:xfrm>
            <a:off x="6188765" y="0"/>
            <a:ext cx="6003235" cy="3428996"/>
          </a:xfrm>
        </p:spPr>
        <p:txBody>
          <a:bodyPr/>
          <a:lstStyle/>
          <a:p>
            <a:r>
              <a:rPr lang="en-US"/>
              <a:t>Click icon to add picture</a:t>
            </a:r>
          </a:p>
        </p:txBody>
      </p:sp>
      <p:sp>
        <p:nvSpPr>
          <p:cNvPr id="3" name="Picture Placeholder 3">
            <a:extLst>
              <a:ext uri="{FF2B5EF4-FFF2-40B4-BE49-F238E27FC236}">
                <a16:creationId xmlns:a16="http://schemas.microsoft.com/office/drawing/2014/main" id="{C0458907-6624-6FF1-C3C1-7020AD3DD395}"/>
              </a:ext>
            </a:extLst>
          </p:cNvPr>
          <p:cNvSpPr>
            <a:spLocks noGrp="1"/>
          </p:cNvSpPr>
          <p:nvPr>
            <p:ph type="pic" sz="quarter" idx="15"/>
          </p:nvPr>
        </p:nvSpPr>
        <p:spPr>
          <a:xfrm>
            <a:off x="6188764" y="3565069"/>
            <a:ext cx="6003235" cy="3428996"/>
          </a:xfrm>
        </p:spPr>
        <p:txBody>
          <a:bodyPr/>
          <a:lstStyle/>
          <a:p>
            <a:r>
              <a:rPr lang="en-US"/>
              <a:t>Click icon to add picture</a:t>
            </a:r>
          </a:p>
        </p:txBody>
      </p:sp>
      <p:sp>
        <p:nvSpPr>
          <p:cNvPr id="10" name="Slide Number Placeholder 9">
            <a:extLst>
              <a:ext uri="{FF2B5EF4-FFF2-40B4-BE49-F238E27FC236}">
                <a16:creationId xmlns:a16="http://schemas.microsoft.com/office/drawing/2014/main" id="{D404A05D-00F5-1EA0-7624-6F0DBB16BA58}"/>
              </a:ext>
            </a:extLst>
          </p:cNvPr>
          <p:cNvSpPr>
            <a:spLocks noGrp="1"/>
          </p:cNvSpPr>
          <p:nvPr>
            <p:ph type="sldNum" sz="quarter" idx="18"/>
          </p:nvPr>
        </p:nvSpPr>
        <p:spPr/>
        <p:txBody>
          <a:bodyPr/>
          <a:lstStyle/>
          <a:p>
            <a:fld id="{1876332E-97D2-CC49-9E46-E6E0DDE407EB}" type="slidenum">
              <a:rPr lang="en-US" smtClean="0"/>
              <a:pPr/>
              <a:t>‹#›</a:t>
            </a:fld>
            <a:endParaRPr lang="en-US"/>
          </a:p>
        </p:txBody>
      </p:sp>
      <p:cxnSp>
        <p:nvCxnSpPr>
          <p:cNvPr id="2" name="Straight Connector 1">
            <a:extLst>
              <a:ext uri="{FF2B5EF4-FFF2-40B4-BE49-F238E27FC236}">
                <a16:creationId xmlns:a16="http://schemas.microsoft.com/office/drawing/2014/main" id="{A82250F8-8D52-D1D5-1B20-A83964DAEF8F}"/>
              </a:ext>
            </a:extLst>
          </p:cNvPr>
          <p:cNvCxnSpPr>
            <a:cxnSpLocks/>
          </p:cNvCxnSpPr>
          <p:nvPr userDrawn="1"/>
        </p:nvCxnSpPr>
        <p:spPr>
          <a:xfrm>
            <a:off x="303317" y="794776"/>
            <a:ext cx="11585366"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7" name="Title 16">
            <a:extLst>
              <a:ext uri="{FF2B5EF4-FFF2-40B4-BE49-F238E27FC236}">
                <a16:creationId xmlns:a16="http://schemas.microsoft.com/office/drawing/2014/main" id="{B8B77F34-E1EC-4981-129E-CF8A34B8EB4D}"/>
              </a:ext>
            </a:extLst>
          </p:cNvPr>
          <p:cNvSpPr>
            <a:spLocks noGrp="1"/>
          </p:cNvSpPr>
          <p:nvPr>
            <p:ph type="title" hasCustomPrompt="1"/>
          </p:nvPr>
        </p:nvSpPr>
        <p:spPr>
          <a:xfrm>
            <a:off x="303317" y="244389"/>
            <a:ext cx="5695742" cy="550388"/>
          </a:xfrm>
        </p:spPr>
        <p:txBody>
          <a:bodyPr/>
          <a:lstStyle/>
          <a:p>
            <a:r>
              <a:rPr lang="en-US"/>
              <a:t>Click to edit title</a:t>
            </a:r>
          </a:p>
        </p:txBody>
      </p:sp>
    </p:spTree>
    <p:extLst>
      <p:ext uri="{BB962C8B-B14F-4D97-AF65-F5344CB8AC3E}">
        <p14:creationId xmlns:p14="http://schemas.microsoft.com/office/powerpoint/2010/main" val="2933861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bar w/ Image">
    <p:spTree>
      <p:nvGrpSpPr>
        <p:cNvPr id="1" name=""/>
        <p:cNvGrpSpPr/>
        <p:nvPr/>
      </p:nvGrpSpPr>
      <p:grpSpPr>
        <a:xfrm>
          <a:off x="0" y="0"/>
          <a:ext cx="0" cy="0"/>
          <a:chOff x="0" y="0"/>
          <a:chExt cx="0" cy="0"/>
        </a:xfrm>
      </p:grpSpPr>
      <p:sp>
        <p:nvSpPr>
          <p:cNvPr id="12" name="Content Placeholder 8">
            <a:extLst>
              <a:ext uri="{FF2B5EF4-FFF2-40B4-BE49-F238E27FC236}">
                <a16:creationId xmlns:a16="http://schemas.microsoft.com/office/drawing/2014/main" id="{C0CBFE90-8411-F7CE-A7C3-3BB1F8350647}"/>
              </a:ext>
            </a:extLst>
          </p:cNvPr>
          <p:cNvSpPr>
            <a:spLocks noGrp="1"/>
          </p:cNvSpPr>
          <p:nvPr>
            <p:ph sz="quarter" idx="13" hasCustomPrompt="1"/>
          </p:nvPr>
        </p:nvSpPr>
        <p:spPr>
          <a:xfrm>
            <a:off x="266700" y="952500"/>
            <a:ext cx="3231874" cy="5181600"/>
          </a:xfrm>
        </p:spPr>
        <p:txBody>
          <a:bodyPr>
            <a:normAutofit/>
          </a:bodyPr>
          <a:lstStyle>
            <a:lvl1pPr marL="0" indent="0">
              <a:buNone/>
              <a:defRPr sz="2000"/>
            </a:lvl1pPr>
          </a:lstStyle>
          <a:p>
            <a:pPr lvl="0"/>
            <a:r>
              <a:rPr lang="en-US"/>
              <a:t>Click to edit text</a:t>
            </a:r>
          </a:p>
        </p:txBody>
      </p:sp>
      <p:sp>
        <p:nvSpPr>
          <p:cNvPr id="3" name="Picture Placeholder 3">
            <a:extLst>
              <a:ext uri="{FF2B5EF4-FFF2-40B4-BE49-F238E27FC236}">
                <a16:creationId xmlns:a16="http://schemas.microsoft.com/office/drawing/2014/main" id="{C0458907-6624-6FF1-C3C1-7020AD3DD395}"/>
              </a:ext>
            </a:extLst>
          </p:cNvPr>
          <p:cNvSpPr>
            <a:spLocks noGrp="1"/>
          </p:cNvSpPr>
          <p:nvPr>
            <p:ph type="pic" sz="quarter" idx="15"/>
          </p:nvPr>
        </p:nvSpPr>
        <p:spPr>
          <a:xfrm>
            <a:off x="3795231" y="952500"/>
            <a:ext cx="8093438" cy="5181600"/>
          </a:xfrm>
        </p:spPr>
        <p:txBody>
          <a:bodyPr/>
          <a:lstStyle/>
          <a:p>
            <a:r>
              <a:rPr lang="en-US"/>
              <a:t>Click icon to add picture</a:t>
            </a:r>
          </a:p>
        </p:txBody>
      </p:sp>
      <p:sp>
        <p:nvSpPr>
          <p:cNvPr id="10" name="Slide Number Placeholder 9">
            <a:extLst>
              <a:ext uri="{FF2B5EF4-FFF2-40B4-BE49-F238E27FC236}">
                <a16:creationId xmlns:a16="http://schemas.microsoft.com/office/drawing/2014/main" id="{D404A05D-00F5-1EA0-7624-6F0DBB16BA58}"/>
              </a:ext>
            </a:extLst>
          </p:cNvPr>
          <p:cNvSpPr>
            <a:spLocks noGrp="1"/>
          </p:cNvSpPr>
          <p:nvPr>
            <p:ph type="sldNum" sz="quarter" idx="18"/>
          </p:nvPr>
        </p:nvSpPr>
        <p:spPr/>
        <p:txBody>
          <a:bodyPr/>
          <a:lstStyle/>
          <a:p>
            <a:fld id="{1876332E-97D2-CC49-9E46-E6E0DDE407EB}" type="slidenum">
              <a:rPr lang="en-US" smtClean="0"/>
              <a:pPr/>
              <a:t>‹#›</a:t>
            </a:fld>
            <a:endParaRPr lang="en-US"/>
          </a:p>
        </p:txBody>
      </p:sp>
      <p:cxnSp>
        <p:nvCxnSpPr>
          <p:cNvPr id="2" name="Straight Connector 1">
            <a:extLst>
              <a:ext uri="{FF2B5EF4-FFF2-40B4-BE49-F238E27FC236}">
                <a16:creationId xmlns:a16="http://schemas.microsoft.com/office/drawing/2014/main" id="{A82250F8-8D52-D1D5-1B20-A83964DAEF8F}"/>
              </a:ext>
            </a:extLst>
          </p:cNvPr>
          <p:cNvCxnSpPr>
            <a:cxnSpLocks/>
          </p:cNvCxnSpPr>
          <p:nvPr userDrawn="1"/>
        </p:nvCxnSpPr>
        <p:spPr>
          <a:xfrm>
            <a:off x="303317" y="794776"/>
            <a:ext cx="11585366"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7" name="Title 16">
            <a:extLst>
              <a:ext uri="{FF2B5EF4-FFF2-40B4-BE49-F238E27FC236}">
                <a16:creationId xmlns:a16="http://schemas.microsoft.com/office/drawing/2014/main" id="{B8B77F34-E1EC-4981-129E-CF8A34B8EB4D}"/>
              </a:ext>
            </a:extLst>
          </p:cNvPr>
          <p:cNvSpPr>
            <a:spLocks noGrp="1"/>
          </p:cNvSpPr>
          <p:nvPr>
            <p:ph type="title" hasCustomPrompt="1"/>
          </p:nvPr>
        </p:nvSpPr>
        <p:spPr>
          <a:xfrm>
            <a:off x="303317" y="244389"/>
            <a:ext cx="11585351" cy="550388"/>
          </a:xfrm>
        </p:spPr>
        <p:txBody>
          <a:bodyPr/>
          <a:lstStyle/>
          <a:p>
            <a:r>
              <a:rPr lang="en-US"/>
              <a:t>Click to edit title</a:t>
            </a:r>
          </a:p>
        </p:txBody>
      </p:sp>
      <p:cxnSp>
        <p:nvCxnSpPr>
          <p:cNvPr id="5" name="Straight Connector 4">
            <a:extLst>
              <a:ext uri="{FF2B5EF4-FFF2-40B4-BE49-F238E27FC236}">
                <a16:creationId xmlns:a16="http://schemas.microsoft.com/office/drawing/2014/main" id="{DAC29002-067D-6FC3-B50D-DFCDA74C0BFB}"/>
              </a:ext>
            </a:extLst>
          </p:cNvPr>
          <p:cNvCxnSpPr>
            <a:cxnSpLocks/>
          </p:cNvCxnSpPr>
          <p:nvPr userDrawn="1"/>
        </p:nvCxnSpPr>
        <p:spPr>
          <a:xfrm>
            <a:off x="3646902" y="952500"/>
            <a:ext cx="0" cy="5181600"/>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5839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2" name="Content Placeholder 8">
            <a:extLst>
              <a:ext uri="{FF2B5EF4-FFF2-40B4-BE49-F238E27FC236}">
                <a16:creationId xmlns:a16="http://schemas.microsoft.com/office/drawing/2014/main" id="{C0CBFE90-8411-F7CE-A7C3-3BB1F8350647}"/>
              </a:ext>
            </a:extLst>
          </p:cNvPr>
          <p:cNvSpPr>
            <a:spLocks noGrp="1"/>
          </p:cNvSpPr>
          <p:nvPr>
            <p:ph sz="quarter" idx="13"/>
          </p:nvPr>
        </p:nvSpPr>
        <p:spPr>
          <a:xfrm>
            <a:off x="301228" y="2054093"/>
            <a:ext cx="5715011" cy="40570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8">
            <a:extLst>
              <a:ext uri="{FF2B5EF4-FFF2-40B4-BE49-F238E27FC236}">
                <a16:creationId xmlns:a16="http://schemas.microsoft.com/office/drawing/2014/main" id="{8C1AE1B3-157E-FD62-09F5-6FD7CC2D8ED0}"/>
              </a:ext>
            </a:extLst>
          </p:cNvPr>
          <p:cNvSpPr>
            <a:spLocks noGrp="1"/>
          </p:cNvSpPr>
          <p:nvPr>
            <p:ph sz="quarter" idx="14"/>
          </p:nvPr>
        </p:nvSpPr>
        <p:spPr>
          <a:xfrm>
            <a:off x="6173672" y="2054091"/>
            <a:ext cx="5715011" cy="40570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6C36082A-4B83-1DF1-A516-4DDADFA783B7}"/>
              </a:ext>
            </a:extLst>
          </p:cNvPr>
          <p:cNvSpPr>
            <a:spLocks noGrp="1"/>
          </p:cNvSpPr>
          <p:nvPr>
            <p:ph type="sldNum" sz="quarter" idx="19"/>
          </p:nvPr>
        </p:nvSpPr>
        <p:spPr/>
        <p:txBody>
          <a:bodyPr/>
          <a:lstStyle/>
          <a:p>
            <a:fld id="{1876332E-97D2-CC49-9E46-E6E0DDE407EB}" type="slidenum">
              <a:rPr lang="en-US" smtClean="0"/>
              <a:pPr/>
              <a:t>‹#›</a:t>
            </a:fld>
            <a:endParaRPr lang="en-US"/>
          </a:p>
        </p:txBody>
      </p:sp>
      <p:cxnSp>
        <p:nvCxnSpPr>
          <p:cNvPr id="2" name="Straight Connector 1">
            <a:extLst>
              <a:ext uri="{FF2B5EF4-FFF2-40B4-BE49-F238E27FC236}">
                <a16:creationId xmlns:a16="http://schemas.microsoft.com/office/drawing/2014/main" id="{98BCAB42-8CF6-48FD-E164-840F6AB36B6E}"/>
              </a:ext>
            </a:extLst>
          </p:cNvPr>
          <p:cNvCxnSpPr>
            <a:cxnSpLocks/>
          </p:cNvCxnSpPr>
          <p:nvPr userDrawn="1"/>
        </p:nvCxnSpPr>
        <p:spPr>
          <a:xfrm>
            <a:off x="303317" y="794776"/>
            <a:ext cx="11585366"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7" name="Title 16">
            <a:extLst>
              <a:ext uri="{FF2B5EF4-FFF2-40B4-BE49-F238E27FC236}">
                <a16:creationId xmlns:a16="http://schemas.microsoft.com/office/drawing/2014/main" id="{910C9DFF-91FA-4E55-24AE-E1B41C94647F}"/>
              </a:ext>
            </a:extLst>
          </p:cNvPr>
          <p:cNvSpPr>
            <a:spLocks noGrp="1"/>
          </p:cNvSpPr>
          <p:nvPr>
            <p:ph type="title"/>
          </p:nvPr>
        </p:nvSpPr>
        <p:spPr>
          <a:xfrm>
            <a:off x="303317" y="244386"/>
            <a:ext cx="11585366" cy="524541"/>
          </a:xfrm>
        </p:spPr>
        <p:txBody>
          <a:bodyPr/>
          <a:lstStyle/>
          <a:p>
            <a:r>
              <a:rPr lang="en-US"/>
              <a:t>Click to edit Master title style</a:t>
            </a:r>
          </a:p>
        </p:txBody>
      </p:sp>
      <p:sp>
        <p:nvSpPr>
          <p:cNvPr id="3" name="Content Placeholder 8">
            <a:extLst>
              <a:ext uri="{FF2B5EF4-FFF2-40B4-BE49-F238E27FC236}">
                <a16:creationId xmlns:a16="http://schemas.microsoft.com/office/drawing/2014/main" id="{5E2AD5A3-7D0A-0907-D2E4-AD51F790518A}"/>
              </a:ext>
            </a:extLst>
          </p:cNvPr>
          <p:cNvSpPr>
            <a:spLocks noGrp="1"/>
          </p:cNvSpPr>
          <p:nvPr>
            <p:ph sz="quarter" idx="17" hasCustomPrompt="1"/>
          </p:nvPr>
        </p:nvSpPr>
        <p:spPr>
          <a:xfrm>
            <a:off x="303316" y="992842"/>
            <a:ext cx="11585365" cy="964912"/>
          </a:xfrm>
        </p:spPr>
        <p:txBody>
          <a:bodyPr anchor="ctr"/>
          <a:lstStyle>
            <a:lvl1pPr marL="0" indent="0">
              <a:buNone/>
              <a:defRPr>
                <a:solidFill>
                  <a:schemeClr val="accent2"/>
                </a:solidFill>
              </a:defRPr>
            </a:lvl1pPr>
            <a:lvl2pPr>
              <a:defRPr sz="2000"/>
            </a:lvl2pPr>
            <a:lvl3pPr marL="1143000" indent="-228600">
              <a:buFont typeface="System Font Regular"/>
              <a:buChar char="–"/>
              <a:defRPr sz="1800"/>
            </a:lvl3pPr>
            <a:lvl4pPr>
              <a:defRPr sz="1800"/>
            </a:lvl4pPr>
            <a:lvl5pPr>
              <a:defRPr sz="1800"/>
            </a:lvl5pPr>
          </a:lstStyle>
          <a:p>
            <a:pPr lvl="0"/>
            <a:r>
              <a:rPr lang="en-US"/>
              <a:t>Click to add slide introduction sentence</a:t>
            </a:r>
          </a:p>
          <a:p>
            <a:pPr lvl="0"/>
            <a:r>
              <a:rPr lang="en-US"/>
              <a:t>Two lines max</a:t>
            </a:r>
          </a:p>
        </p:txBody>
      </p:sp>
    </p:spTree>
    <p:extLst>
      <p:ext uri="{BB962C8B-B14F-4D97-AF65-F5344CB8AC3E}">
        <p14:creationId xmlns:p14="http://schemas.microsoft.com/office/powerpoint/2010/main" val="3273689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w/ Image">
    <p:spTree>
      <p:nvGrpSpPr>
        <p:cNvPr id="1" name=""/>
        <p:cNvGrpSpPr/>
        <p:nvPr/>
      </p:nvGrpSpPr>
      <p:grpSpPr>
        <a:xfrm>
          <a:off x="0" y="0"/>
          <a:ext cx="0" cy="0"/>
          <a:chOff x="0" y="0"/>
          <a:chExt cx="0" cy="0"/>
        </a:xfrm>
      </p:grpSpPr>
      <p:sp>
        <p:nvSpPr>
          <p:cNvPr id="12" name="Content Placeholder 8">
            <a:extLst>
              <a:ext uri="{FF2B5EF4-FFF2-40B4-BE49-F238E27FC236}">
                <a16:creationId xmlns:a16="http://schemas.microsoft.com/office/drawing/2014/main" id="{C0CBFE90-8411-F7CE-A7C3-3BB1F8350647}"/>
              </a:ext>
            </a:extLst>
          </p:cNvPr>
          <p:cNvSpPr>
            <a:spLocks noGrp="1"/>
          </p:cNvSpPr>
          <p:nvPr>
            <p:ph sz="quarter" idx="13"/>
          </p:nvPr>
        </p:nvSpPr>
        <p:spPr>
          <a:xfrm>
            <a:off x="301228" y="3723861"/>
            <a:ext cx="5715011" cy="2387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8">
            <a:extLst>
              <a:ext uri="{FF2B5EF4-FFF2-40B4-BE49-F238E27FC236}">
                <a16:creationId xmlns:a16="http://schemas.microsoft.com/office/drawing/2014/main" id="{8C1AE1B3-157E-FD62-09F5-6FD7CC2D8ED0}"/>
              </a:ext>
            </a:extLst>
          </p:cNvPr>
          <p:cNvSpPr>
            <a:spLocks noGrp="1"/>
          </p:cNvSpPr>
          <p:nvPr>
            <p:ph sz="quarter" idx="14"/>
          </p:nvPr>
        </p:nvSpPr>
        <p:spPr>
          <a:xfrm>
            <a:off x="6173672" y="3723859"/>
            <a:ext cx="5715011" cy="2387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6C36082A-4B83-1DF1-A516-4DDADFA783B7}"/>
              </a:ext>
            </a:extLst>
          </p:cNvPr>
          <p:cNvSpPr>
            <a:spLocks noGrp="1"/>
          </p:cNvSpPr>
          <p:nvPr>
            <p:ph type="sldNum" sz="quarter" idx="19"/>
          </p:nvPr>
        </p:nvSpPr>
        <p:spPr/>
        <p:txBody>
          <a:bodyPr/>
          <a:lstStyle/>
          <a:p>
            <a:fld id="{1876332E-97D2-CC49-9E46-E6E0DDE407EB}" type="slidenum">
              <a:rPr lang="en-US" smtClean="0"/>
              <a:pPr/>
              <a:t>‹#›</a:t>
            </a:fld>
            <a:endParaRPr lang="en-US"/>
          </a:p>
        </p:txBody>
      </p:sp>
      <p:cxnSp>
        <p:nvCxnSpPr>
          <p:cNvPr id="2" name="Straight Connector 1">
            <a:extLst>
              <a:ext uri="{FF2B5EF4-FFF2-40B4-BE49-F238E27FC236}">
                <a16:creationId xmlns:a16="http://schemas.microsoft.com/office/drawing/2014/main" id="{98BCAB42-8CF6-48FD-E164-840F6AB36B6E}"/>
              </a:ext>
            </a:extLst>
          </p:cNvPr>
          <p:cNvCxnSpPr>
            <a:cxnSpLocks/>
          </p:cNvCxnSpPr>
          <p:nvPr userDrawn="1"/>
        </p:nvCxnSpPr>
        <p:spPr>
          <a:xfrm>
            <a:off x="303317" y="794776"/>
            <a:ext cx="11585366"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7" name="Title 16">
            <a:extLst>
              <a:ext uri="{FF2B5EF4-FFF2-40B4-BE49-F238E27FC236}">
                <a16:creationId xmlns:a16="http://schemas.microsoft.com/office/drawing/2014/main" id="{910C9DFF-91FA-4E55-24AE-E1B41C94647F}"/>
              </a:ext>
            </a:extLst>
          </p:cNvPr>
          <p:cNvSpPr>
            <a:spLocks noGrp="1"/>
          </p:cNvSpPr>
          <p:nvPr>
            <p:ph type="title"/>
          </p:nvPr>
        </p:nvSpPr>
        <p:spPr>
          <a:xfrm>
            <a:off x="303317" y="244386"/>
            <a:ext cx="11585366" cy="524541"/>
          </a:xfrm>
        </p:spPr>
        <p:txBody>
          <a:bodyPr/>
          <a:lstStyle/>
          <a:p>
            <a:r>
              <a:rPr lang="en-US"/>
              <a:t>Click to edit Master title style</a:t>
            </a:r>
          </a:p>
        </p:txBody>
      </p:sp>
      <p:sp>
        <p:nvSpPr>
          <p:cNvPr id="3" name="Picture Placeholder 3">
            <a:extLst>
              <a:ext uri="{FF2B5EF4-FFF2-40B4-BE49-F238E27FC236}">
                <a16:creationId xmlns:a16="http://schemas.microsoft.com/office/drawing/2014/main" id="{63FC08A4-A279-5F64-1CFA-7A9FB44BF991}"/>
              </a:ext>
            </a:extLst>
          </p:cNvPr>
          <p:cNvSpPr>
            <a:spLocks noGrp="1"/>
          </p:cNvSpPr>
          <p:nvPr>
            <p:ph type="pic" sz="quarter" idx="15"/>
          </p:nvPr>
        </p:nvSpPr>
        <p:spPr>
          <a:xfrm>
            <a:off x="296870" y="952500"/>
            <a:ext cx="5719369" cy="2599083"/>
          </a:xfrm>
        </p:spPr>
        <p:txBody>
          <a:bodyPr/>
          <a:lstStyle/>
          <a:p>
            <a:r>
              <a:rPr lang="en-US"/>
              <a:t>Click icon to add picture</a:t>
            </a:r>
          </a:p>
        </p:txBody>
      </p:sp>
      <p:sp>
        <p:nvSpPr>
          <p:cNvPr id="4" name="Picture Placeholder 3">
            <a:extLst>
              <a:ext uri="{FF2B5EF4-FFF2-40B4-BE49-F238E27FC236}">
                <a16:creationId xmlns:a16="http://schemas.microsoft.com/office/drawing/2014/main" id="{EFF94F2C-95AA-D7C2-FF40-F1A958891053}"/>
              </a:ext>
            </a:extLst>
          </p:cNvPr>
          <p:cNvSpPr>
            <a:spLocks noGrp="1"/>
          </p:cNvSpPr>
          <p:nvPr>
            <p:ph type="pic" sz="quarter" idx="20"/>
          </p:nvPr>
        </p:nvSpPr>
        <p:spPr>
          <a:xfrm>
            <a:off x="6180119" y="952500"/>
            <a:ext cx="5715011" cy="2599083"/>
          </a:xfrm>
        </p:spPr>
        <p:txBody>
          <a:bodyPr/>
          <a:lstStyle/>
          <a:p>
            <a:r>
              <a:rPr lang="en-US"/>
              <a:t>Click icon to add picture</a:t>
            </a:r>
          </a:p>
        </p:txBody>
      </p:sp>
    </p:spTree>
    <p:extLst>
      <p:ext uri="{BB962C8B-B14F-4D97-AF65-F5344CB8AC3E}">
        <p14:creationId xmlns:p14="http://schemas.microsoft.com/office/powerpoint/2010/main" val="461972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2" name="Content Placeholder 8">
            <a:extLst>
              <a:ext uri="{FF2B5EF4-FFF2-40B4-BE49-F238E27FC236}">
                <a16:creationId xmlns:a16="http://schemas.microsoft.com/office/drawing/2014/main" id="{C0CBFE90-8411-F7CE-A7C3-3BB1F8350647}"/>
              </a:ext>
            </a:extLst>
          </p:cNvPr>
          <p:cNvSpPr>
            <a:spLocks noGrp="1"/>
          </p:cNvSpPr>
          <p:nvPr>
            <p:ph sz="quarter" idx="13"/>
          </p:nvPr>
        </p:nvSpPr>
        <p:spPr>
          <a:xfrm>
            <a:off x="303317" y="1530122"/>
            <a:ext cx="3602718" cy="46039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FD005257-7F98-7F3C-80F0-246539CA0D12}"/>
              </a:ext>
            </a:extLst>
          </p:cNvPr>
          <p:cNvSpPr>
            <a:spLocks noGrp="1"/>
          </p:cNvSpPr>
          <p:nvPr>
            <p:ph sz="quarter" idx="17"/>
          </p:nvPr>
        </p:nvSpPr>
        <p:spPr>
          <a:xfrm>
            <a:off x="4292249" y="1530121"/>
            <a:ext cx="3602718" cy="4603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F0759B36-1EA9-7840-36B2-8753D29167B1}"/>
              </a:ext>
            </a:extLst>
          </p:cNvPr>
          <p:cNvSpPr>
            <a:spLocks noGrp="1"/>
          </p:cNvSpPr>
          <p:nvPr>
            <p:ph sz="quarter" idx="18"/>
          </p:nvPr>
        </p:nvSpPr>
        <p:spPr>
          <a:xfrm>
            <a:off x="8281181" y="1530121"/>
            <a:ext cx="3602718" cy="4603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3BC7135-A999-7620-CD45-D05A7D428F3A}"/>
              </a:ext>
            </a:extLst>
          </p:cNvPr>
          <p:cNvSpPr>
            <a:spLocks noGrp="1"/>
          </p:cNvSpPr>
          <p:nvPr>
            <p:ph type="sldNum" sz="quarter" idx="21"/>
          </p:nvPr>
        </p:nvSpPr>
        <p:spPr/>
        <p:txBody>
          <a:bodyPr/>
          <a:lstStyle/>
          <a:p>
            <a:fld id="{1876332E-97D2-CC49-9E46-E6E0DDE407EB}" type="slidenum">
              <a:rPr lang="en-US" smtClean="0"/>
              <a:pPr/>
              <a:t>‹#›</a:t>
            </a:fld>
            <a:endParaRPr lang="en-US"/>
          </a:p>
        </p:txBody>
      </p:sp>
      <p:cxnSp>
        <p:nvCxnSpPr>
          <p:cNvPr id="2" name="Straight Connector 1">
            <a:extLst>
              <a:ext uri="{FF2B5EF4-FFF2-40B4-BE49-F238E27FC236}">
                <a16:creationId xmlns:a16="http://schemas.microsoft.com/office/drawing/2014/main" id="{2ABB7FF5-69CE-4FF7-EBE6-993F23194E33}"/>
              </a:ext>
            </a:extLst>
          </p:cNvPr>
          <p:cNvCxnSpPr>
            <a:cxnSpLocks/>
          </p:cNvCxnSpPr>
          <p:nvPr userDrawn="1"/>
        </p:nvCxnSpPr>
        <p:spPr>
          <a:xfrm>
            <a:off x="303317" y="794776"/>
            <a:ext cx="11585366"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7" name="Title 16">
            <a:extLst>
              <a:ext uri="{FF2B5EF4-FFF2-40B4-BE49-F238E27FC236}">
                <a16:creationId xmlns:a16="http://schemas.microsoft.com/office/drawing/2014/main" id="{EE1180EE-03E9-5AF2-0219-D9A1014EDE30}"/>
              </a:ext>
            </a:extLst>
          </p:cNvPr>
          <p:cNvSpPr>
            <a:spLocks noGrp="1"/>
          </p:cNvSpPr>
          <p:nvPr>
            <p:ph type="title"/>
          </p:nvPr>
        </p:nvSpPr>
        <p:spPr>
          <a:xfrm>
            <a:off x="303317" y="244386"/>
            <a:ext cx="11585366" cy="524541"/>
          </a:xfrm>
        </p:spPr>
        <p:txBody>
          <a:bodyPr/>
          <a:lstStyle/>
          <a:p>
            <a:r>
              <a:rPr lang="en-US"/>
              <a:t>Click to edit Master title style</a:t>
            </a:r>
          </a:p>
        </p:txBody>
      </p:sp>
      <p:cxnSp>
        <p:nvCxnSpPr>
          <p:cNvPr id="3" name="Straight Connector 2">
            <a:extLst>
              <a:ext uri="{FF2B5EF4-FFF2-40B4-BE49-F238E27FC236}">
                <a16:creationId xmlns:a16="http://schemas.microsoft.com/office/drawing/2014/main" id="{A9198083-AF5C-6D42-9DA2-30BBD549FE0D}"/>
              </a:ext>
            </a:extLst>
          </p:cNvPr>
          <p:cNvCxnSpPr>
            <a:cxnSpLocks/>
          </p:cNvCxnSpPr>
          <p:nvPr userDrawn="1"/>
        </p:nvCxnSpPr>
        <p:spPr>
          <a:xfrm>
            <a:off x="4097475" y="1530121"/>
            <a:ext cx="0" cy="4581064"/>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E4B9D6BA-C770-374C-B662-16D32D4142DA}"/>
              </a:ext>
            </a:extLst>
          </p:cNvPr>
          <p:cNvCxnSpPr>
            <a:cxnSpLocks/>
          </p:cNvCxnSpPr>
          <p:nvPr userDrawn="1"/>
        </p:nvCxnSpPr>
        <p:spPr>
          <a:xfrm>
            <a:off x="8085352" y="1530121"/>
            <a:ext cx="0" cy="4581064"/>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sp>
        <p:nvSpPr>
          <p:cNvPr id="13" name="Content Placeholder 8">
            <a:extLst>
              <a:ext uri="{FF2B5EF4-FFF2-40B4-BE49-F238E27FC236}">
                <a16:creationId xmlns:a16="http://schemas.microsoft.com/office/drawing/2014/main" id="{78753652-D1B0-AFAA-09CC-1F59F8EA5731}"/>
              </a:ext>
            </a:extLst>
          </p:cNvPr>
          <p:cNvSpPr>
            <a:spLocks noGrp="1"/>
          </p:cNvSpPr>
          <p:nvPr>
            <p:ph sz="quarter" idx="22" hasCustomPrompt="1"/>
          </p:nvPr>
        </p:nvSpPr>
        <p:spPr>
          <a:xfrm>
            <a:off x="303316" y="992842"/>
            <a:ext cx="11585365" cy="416255"/>
          </a:xfrm>
        </p:spPr>
        <p:txBody>
          <a:bodyPr anchor="ctr"/>
          <a:lstStyle>
            <a:lvl1pPr marL="0" indent="0">
              <a:buNone/>
              <a:defRPr>
                <a:solidFill>
                  <a:schemeClr val="accent2"/>
                </a:solidFill>
              </a:defRPr>
            </a:lvl1pPr>
            <a:lvl2pPr>
              <a:defRPr sz="2000"/>
            </a:lvl2pPr>
            <a:lvl3pPr marL="1143000" indent="-228600">
              <a:buFont typeface="System Font Regular"/>
              <a:buChar char="–"/>
              <a:defRPr sz="1800"/>
            </a:lvl3pPr>
            <a:lvl4pPr>
              <a:defRPr sz="1800"/>
            </a:lvl4pPr>
            <a:lvl5pPr>
              <a:defRPr sz="1800"/>
            </a:lvl5pPr>
          </a:lstStyle>
          <a:p>
            <a:pPr lvl="0"/>
            <a:r>
              <a:rPr lang="en-US"/>
              <a:t>Click to add slide introduction sentence</a:t>
            </a:r>
          </a:p>
        </p:txBody>
      </p:sp>
    </p:spTree>
    <p:extLst>
      <p:ext uri="{BB962C8B-B14F-4D97-AF65-F5344CB8AC3E}">
        <p14:creationId xmlns:p14="http://schemas.microsoft.com/office/powerpoint/2010/main" val="2723902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 w/ Image">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3C5BF3D7-0C7F-66B2-EE1F-3A9B05B8B63A}"/>
              </a:ext>
            </a:extLst>
          </p:cNvPr>
          <p:cNvSpPr>
            <a:spLocks noGrp="1"/>
          </p:cNvSpPr>
          <p:nvPr>
            <p:ph type="body" sz="quarter" idx="15" hasCustomPrompt="1"/>
          </p:nvPr>
        </p:nvSpPr>
        <p:spPr>
          <a:xfrm>
            <a:off x="303257" y="3976028"/>
            <a:ext cx="3593619" cy="2135161"/>
          </a:xfrm>
        </p:spPr>
        <p:txBody>
          <a:bodyPr anchor="t">
            <a:normAutofit/>
          </a:bodyPr>
          <a:lstStyle>
            <a:lvl1pPr marL="0" indent="0">
              <a:buNone/>
              <a:defRPr sz="2000" b="0"/>
            </a:lvl1pPr>
          </a:lstStyle>
          <a:p>
            <a:pPr lvl="0"/>
            <a:r>
              <a:rPr lang="en-US"/>
              <a:t>Image description</a:t>
            </a:r>
          </a:p>
        </p:txBody>
      </p:sp>
      <p:sp>
        <p:nvSpPr>
          <p:cNvPr id="20" name="Text Placeholder 18">
            <a:extLst>
              <a:ext uri="{FF2B5EF4-FFF2-40B4-BE49-F238E27FC236}">
                <a16:creationId xmlns:a16="http://schemas.microsoft.com/office/drawing/2014/main" id="{05118AA7-3D1E-ED41-C884-FC043818947B}"/>
              </a:ext>
            </a:extLst>
          </p:cNvPr>
          <p:cNvSpPr>
            <a:spLocks noGrp="1"/>
          </p:cNvSpPr>
          <p:nvPr>
            <p:ph type="body" sz="quarter" idx="16" hasCustomPrompt="1"/>
          </p:nvPr>
        </p:nvSpPr>
        <p:spPr>
          <a:xfrm>
            <a:off x="4308562" y="3976028"/>
            <a:ext cx="3570653" cy="2135160"/>
          </a:xfrm>
        </p:spPr>
        <p:txBody>
          <a:bodyPr anchor="t">
            <a:normAutofit/>
          </a:bodyPr>
          <a:lstStyle>
            <a:lvl1pPr marL="0" indent="0">
              <a:buNone/>
              <a:defRPr sz="2000" b="0"/>
            </a:lvl1pPr>
          </a:lstStyle>
          <a:p>
            <a:pPr lvl="0"/>
            <a:r>
              <a:rPr lang="en-US"/>
              <a:t>Image description</a:t>
            </a:r>
          </a:p>
        </p:txBody>
      </p:sp>
      <p:sp>
        <p:nvSpPr>
          <p:cNvPr id="14" name="Text Placeholder 18">
            <a:extLst>
              <a:ext uri="{FF2B5EF4-FFF2-40B4-BE49-F238E27FC236}">
                <a16:creationId xmlns:a16="http://schemas.microsoft.com/office/drawing/2014/main" id="{4757F6C8-BF41-B8A4-3479-9941BC7DC041}"/>
              </a:ext>
            </a:extLst>
          </p:cNvPr>
          <p:cNvSpPr>
            <a:spLocks noGrp="1"/>
          </p:cNvSpPr>
          <p:nvPr>
            <p:ph type="body" sz="quarter" idx="19" hasCustomPrompt="1"/>
          </p:nvPr>
        </p:nvSpPr>
        <p:spPr>
          <a:xfrm>
            <a:off x="8317987" y="3976028"/>
            <a:ext cx="3570637" cy="2135157"/>
          </a:xfrm>
        </p:spPr>
        <p:txBody>
          <a:bodyPr anchor="t">
            <a:normAutofit/>
          </a:bodyPr>
          <a:lstStyle>
            <a:lvl1pPr marL="0" indent="0">
              <a:buNone/>
              <a:defRPr sz="2000" b="0"/>
            </a:lvl1pPr>
          </a:lstStyle>
          <a:p>
            <a:pPr lvl="0"/>
            <a:r>
              <a:rPr lang="en-US"/>
              <a:t>Image description</a:t>
            </a:r>
          </a:p>
        </p:txBody>
      </p:sp>
      <p:sp>
        <p:nvSpPr>
          <p:cNvPr id="3" name="Picture Placeholder 3">
            <a:extLst>
              <a:ext uri="{FF2B5EF4-FFF2-40B4-BE49-F238E27FC236}">
                <a16:creationId xmlns:a16="http://schemas.microsoft.com/office/drawing/2014/main" id="{51C61B61-2E78-5336-3272-F364959B7A4E}"/>
              </a:ext>
            </a:extLst>
          </p:cNvPr>
          <p:cNvSpPr>
            <a:spLocks noGrp="1"/>
          </p:cNvSpPr>
          <p:nvPr>
            <p:ph type="pic" sz="quarter" idx="20"/>
          </p:nvPr>
        </p:nvSpPr>
        <p:spPr>
          <a:xfrm>
            <a:off x="288542" y="1516674"/>
            <a:ext cx="3593619" cy="2356067"/>
          </a:xfrm>
        </p:spPr>
        <p:txBody>
          <a:bodyPr/>
          <a:lstStyle/>
          <a:p>
            <a:r>
              <a:rPr lang="en-US"/>
              <a:t>Click icon to add picture</a:t>
            </a:r>
          </a:p>
        </p:txBody>
      </p:sp>
      <p:cxnSp>
        <p:nvCxnSpPr>
          <p:cNvPr id="6" name="Straight Connector 5">
            <a:extLst>
              <a:ext uri="{FF2B5EF4-FFF2-40B4-BE49-F238E27FC236}">
                <a16:creationId xmlns:a16="http://schemas.microsoft.com/office/drawing/2014/main" id="{90D960AA-0D86-885A-F579-2E30A003F0A5}"/>
              </a:ext>
            </a:extLst>
          </p:cNvPr>
          <p:cNvCxnSpPr>
            <a:cxnSpLocks/>
          </p:cNvCxnSpPr>
          <p:nvPr userDrawn="1"/>
        </p:nvCxnSpPr>
        <p:spPr>
          <a:xfrm>
            <a:off x="4097475" y="1516674"/>
            <a:ext cx="0" cy="4594511"/>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1017644-9EE0-61FB-2B50-EFB7EB664550}"/>
              </a:ext>
            </a:extLst>
          </p:cNvPr>
          <p:cNvCxnSpPr>
            <a:cxnSpLocks/>
          </p:cNvCxnSpPr>
          <p:nvPr userDrawn="1"/>
        </p:nvCxnSpPr>
        <p:spPr>
          <a:xfrm>
            <a:off x="8085352" y="1516674"/>
            <a:ext cx="0" cy="4594511"/>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sp>
        <p:nvSpPr>
          <p:cNvPr id="12" name="Slide Number Placeholder 11">
            <a:extLst>
              <a:ext uri="{FF2B5EF4-FFF2-40B4-BE49-F238E27FC236}">
                <a16:creationId xmlns:a16="http://schemas.microsoft.com/office/drawing/2014/main" id="{5E8C4133-66D9-03B9-783E-5072D68DF4A6}"/>
              </a:ext>
            </a:extLst>
          </p:cNvPr>
          <p:cNvSpPr>
            <a:spLocks noGrp="1"/>
          </p:cNvSpPr>
          <p:nvPr>
            <p:ph type="sldNum" sz="quarter" idx="25"/>
          </p:nvPr>
        </p:nvSpPr>
        <p:spPr/>
        <p:txBody>
          <a:bodyPr/>
          <a:lstStyle/>
          <a:p>
            <a:fld id="{1876332E-97D2-CC49-9E46-E6E0DDE407EB}" type="slidenum">
              <a:rPr lang="en-US" smtClean="0"/>
              <a:pPr/>
              <a:t>‹#›</a:t>
            </a:fld>
            <a:endParaRPr lang="en-US"/>
          </a:p>
        </p:txBody>
      </p:sp>
      <p:sp>
        <p:nvSpPr>
          <p:cNvPr id="17" name="Picture Placeholder 3">
            <a:extLst>
              <a:ext uri="{FF2B5EF4-FFF2-40B4-BE49-F238E27FC236}">
                <a16:creationId xmlns:a16="http://schemas.microsoft.com/office/drawing/2014/main" id="{D0BEF9F1-EB8A-61E3-3782-8F36AF7CF80B}"/>
              </a:ext>
            </a:extLst>
          </p:cNvPr>
          <p:cNvSpPr>
            <a:spLocks noGrp="1"/>
          </p:cNvSpPr>
          <p:nvPr>
            <p:ph type="pic" sz="quarter" idx="26"/>
          </p:nvPr>
        </p:nvSpPr>
        <p:spPr>
          <a:xfrm>
            <a:off x="4308562" y="1516674"/>
            <a:ext cx="3570695" cy="2378338"/>
          </a:xfrm>
        </p:spPr>
        <p:txBody>
          <a:bodyPr/>
          <a:lstStyle/>
          <a:p>
            <a:r>
              <a:rPr lang="en-US"/>
              <a:t>Click icon to add picture</a:t>
            </a:r>
          </a:p>
        </p:txBody>
      </p:sp>
      <p:sp>
        <p:nvSpPr>
          <p:cNvPr id="18" name="Picture Placeholder 3">
            <a:extLst>
              <a:ext uri="{FF2B5EF4-FFF2-40B4-BE49-F238E27FC236}">
                <a16:creationId xmlns:a16="http://schemas.microsoft.com/office/drawing/2014/main" id="{2C8994EE-25CE-5453-BFFC-B40C91A22EEB}"/>
              </a:ext>
            </a:extLst>
          </p:cNvPr>
          <p:cNvSpPr>
            <a:spLocks noGrp="1"/>
          </p:cNvSpPr>
          <p:nvPr>
            <p:ph type="pic" sz="quarter" idx="27"/>
          </p:nvPr>
        </p:nvSpPr>
        <p:spPr>
          <a:xfrm>
            <a:off x="8305658" y="1516674"/>
            <a:ext cx="3570695" cy="2384567"/>
          </a:xfrm>
        </p:spPr>
        <p:txBody>
          <a:bodyPr/>
          <a:lstStyle/>
          <a:p>
            <a:r>
              <a:rPr lang="en-US"/>
              <a:t>Click icon to add picture</a:t>
            </a:r>
          </a:p>
        </p:txBody>
      </p:sp>
      <p:cxnSp>
        <p:nvCxnSpPr>
          <p:cNvPr id="2" name="Straight Connector 1">
            <a:extLst>
              <a:ext uri="{FF2B5EF4-FFF2-40B4-BE49-F238E27FC236}">
                <a16:creationId xmlns:a16="http://schemas.microsoft.com/office/drawing/2014/main" id="{093277AA-710A-9A19-F037-664318F91A68}"/>
              </a:ext>
            </a:extLst>
          </p:cNvPr>
          <p:cNvCxnSpPr>
            <a:cxnSpLocks/>
          </p:cNvCxnSpPr>
          <p:nvPr userDrawn="1"/>
        </p:nvCxnSpPr>
        <p:spPr>
          <a:xfrm>
            <a:off x="303317" y="794776"/>
            <a:ext cx="11585366"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4" name="Title 16">
            <a:extLst>
              <a:ext uri="{FF2B5EF4-FFF2-40B4-BE49-F238E27FC236}">
                <a16:creationId xmlns:a16="http://schemas.microsoft.com/office/drawing/2014/main" id="{B5790A35-F2A2-D491-BEC4-CF2DA53DB86E}"/>
              </a:ext>
            </a:extLst>
          </p:cNvPr>
          <p:cNvSpPr>
            <a:spLocks noGrp="1"/>
          </p:cNvSpPr>
          <p:nvPr>
            <p:ph type="title"/>
          </p:nvPr>
        </p:nvSpPr>
        <p:spPr>
          <a:xfrm>
            <a:off x="303317" y="244386"/>
            <a:ext cx="11585366" cy="524541"/>
          </a:xfrm>
        </p:spPr>
        <p:txBody>
          <a:bodyPr/>
          <a:lstStyle/>
          <a:p>
            <a:r>
              <a:rPr lang="en-US"/>
              <a:t>Click to edit Master title style</a:t>
            </a:r>
          </a:p>
        </p:txBody>
      </p:sp>
      <p:sp>
        <p:nvSpPr>
          <p:cNvPr id="8" name="Content Placeholder 8">
            <a:extLst>
              <a:ext uri="{FF2B5EF4-FFF2-40B4-BE49-F238E27FC236}">
                <a16:creationId xmlns:a16="http://schemas.microsoft.com/office/drawing/2014/main" id="{BC4602FB-66A0-5911-4495-C4A6AB25735F}"/>
              </a:ext>
            </a:extLst>
          </p:cNvPr>
          <p:cNvSpPr>
            <a:spLocks noGrp="1"/>
          </p:cNvSpPr>
          <p:nvPr>
            <p:ph sz="quarter" idx="17" hasCustomPrompt="1"/>
          </p:nvPr>
        </p:nvSpPr>
        <p:spPr>
          <a:xfrm>
            <a:off x="303316" y="992842"/>
            <a:ext cx="11585365" cy="416255"/>
          </a:xfrm>
        </p:spPr>
        <p:txBody>
          <a:bodyPr anchor="ctr"/>
          <a:lstStyle>
            <a:lvl1pPr marL="0" indent="0">
              <a:buNone/>
              <a:defRPr>
                <a:solidFill>
                  <a:schemeClr val="accent2"/>
                </a:solidFill>
              </a:defRPr>
            </a:lvl1pPr>
            <a:lvl2pPr>
              <a:defRPr sz="2000"/>
            </a:lvl2pPr>
            <a:lvl3pPr marL="1143000" indent="-228600">
              <a:buFont typeface="System Font Regular"/>
              <a:buChar char="–"/>
              <a:defRPr sz="1800"/>
            </a:lvl3pPr>
            <a:lvl4pPr>
              <a:defRPr sz="1800"/>
            </a:lvl4pPr>
            <a:lvl5pPr>
              <a:defRPr sz="1800"/>
            </a:lvl5pPr>
          </a:lstStyle>
          <a:p>
            <a:pPr lvl="0"/>
            <a:r>
              <a:rPr lang="en-US"/>
              <a:t>Click to add slide introduction sentence</a:t>
            </a:r>
          </a:p>
        </p:txBody>
      </p:sp>
    </p:spTree>
    <p:extLst>
      <p:ext uri="{BB962C8B-B14F-4D97-AF65-F5344CB8AC3E}">
        <p14:creationId xmlns:p14="http://schemas.microsoft.com/office/powerpoint/2010/main" val="3836944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12" name="Content Placeholder 8">
            <a:extLst>
              <a:ext uri="{FF2B5EF4-FFF2-40B4-BE49-F238E27FC236}">
                <a16:creationId xmlns:a16="http://schemas.microsoft.com/office/drawing/2014/main" id="{C0CBFE90-8411-F7CE-A7C3-3BB1F8350647}"/>
              </a:ext>
            </a:extLst>
          </p:cNvPr>
          <p:cNvSpPr>
            <a:spLocks noGrp="1"/>
          </p:cNvSpPr>
          <p:nvPr>
            <p:ph sz="quarter" idx="13"/>
          </p:nvPr>
        </p:nvSpPr>
        <p:spPr>
          <a:xfrm>
            <a:off x="303317" y="1546418"/>
            <a:ext cx="2660444" cy="4564768"/>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8">
            <a:extLst>
              <a:ext uri="{FF2B5EF4-FFF2-40B4-BE49-F238E27FC236}">
                <a16:creationId xmlns:a16="http://schemas.microsoft.com/office/drawing/2014/main" id="{8174707A-55F1-CD8B-3EAB-9C4C03F912ED}"/>
              </a:ext>
            </a:extLst>
          </p:cNvPr>
          <p:cNvSpPr>
            <a:spLocks noGrp="1"/>
          </p:cNvSpPr>
          <p:nvPr>
            <p:ph sz="quarter" idx="14"/>
          </p:nvPr>
        </p:nvSpPr>
        <p:spPr>
          <a:xfrm>
            <a:off x="3268158" y="1546417"/>
            <a:ext cx="2660444" cy="4564764"/>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8">
            <a:extLst>
              <a:ext uri="{FF2B5EF4-FFF2-40B4-BE49-F238E27FC236}">
                <a16:creationId xmlns:a16="http://schemas.microsoft.com/office/drawing/2014/main" id="{5A71FE2B-D18D-6F42-1053-0D74A8A4EDE5}"/>
              </a:ext>
            </a:extLst>
          </p:cNvPr>
          <p:cNvSpPr>
            <a:spLocks noGrp="1"/>
          </p:cNvSpPr>
          <p:nvPr>
            <p:ph sz="quarter" idx="15"/>
          </p:nvPr>
        </p:nvSpPr>
        <p:spPr>
          <a:xfrm>
            <a:off x="6233000" y="1546418"/>
            <a:ext cx="2660444" cy="4564758"/>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8">
            <a:extLst>
              <a:ext uri="{FF2B5EF4-FFF2-40B4-BE49-F238E27FC236}">
                <a16:creationId xmlns:a16="http://schemas.microsoft.com/office/drawing/2014/main" id="{8D3C944F-6D0E-4F39-79C7-55A4C32EC564}"/>
              </a:ext>
            </a:extLst>
          </p:cNvPr>
          <p:cNvSpPr>
            <a:spLocks noGrp="1"/>
          </p:cNvSpPr>
          <p:nvPr>
            <p:ph sz="quarter" idx="16"/>
          </p:nvPr>
        </p:nvSpPr>
        <p:spPr>
          <a:xfrm>
            <a:off x="9228239" y="1546418"/>
            <a:ext cx="2660444" cy="4564754"/>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5BBF4C9-5C2B-20D6-5BF5-40872F884F09}"/>
              </a:ext>
            </a:extLst>
          </p:cNvPr>
          <p:cNvSpPr>
            <a:spLocks noGrp="1"/>
          </p:cNvSpPr>
          <p:nvPr>
            <p:ph type="sldNum" sz="quarter" idx="19"/>
          </p:nvPr>
        </p:nvSpPr>
        <p:spPr/>
        <p:txBody>
          <a:bodyPr/>
          <a:lstStyle/>
          <a:p>
            <a:fld id="{1876332E-97D2-CC49-9E46-E6E0DDE407EB}" type="slidenum">
              <a:rPr lang="en-US" smtClean="0"/>
              <a:pPr/>
              <a:t>‹#›</a:t>
            </a:fld>
            <a:endParaRPr lang="en-US"/>
          </a:p>
        </p:txBody>
      </p:sp>
      <p:cxnSp>
        <p:nvCxnSpPr>
          <p:cNvPr id="2" name="Straight Connector 1">
            <a:extLst>
              <a:ext uri="{FF2B5EF4-FFF2-40B4-BE49-F238E27FC236}">
                <a16:creationId xmlns:a16="http://schemas.microsoft.com/office/drawing/2014/main" id="{5CE7BB06-4721-8BCB-6303-28D5DA265C5D}"/>
              </a:ext>
            </a:extLst>
          </p:cNvPr>
          <p:cNvCxnSpPr>
            <a:cxnSpLocks/>
          </p:cNvCxnSpPr>
          <p:nvPr userDrawn="1"/>
        </p:nvCxnSpPr>
        <p:spPr>
          <a:xfrm>
            <a:off x="303317" y="794776"/>
            <a:ext cx="11585366"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7" name="Title 16">
            <a:extLst>
              <a:ext uri="{FF2B5EF4-FFF2-40B4-BE49-F238E27FC236}">
                <a16:creationId xmlns:a16="http://schemas.microsoft.com/office/drawing/2014/main" id="{2F40FC04-4BD9-9158-F5AC-7900F242CF39}"/>
              </a:ext>
            </a:extLst>
          </p:cNvPr>
          <p:cNvSpPr>
            <a:spLocks noGrp="1"/>
          </p:cNvSpPr>
          <p:nvPr>
            <p:ph type="title"/>
          </p:nvPr>
        </p:nvSpPr>
        <p:spPr>
          <a:xfrm>
            <a:off x="303317" y="244386"/>
            <a:ext cx="11585366" cy="524541"/>
          </a:xfrm>
        </p:spPr>
        <p:txBody>
          <a:bodyPr/>
          <a:lstStyle/>
          <a:p>
            <a:r>
              <a:rPr lang="en-US"/>
              <a:t>Click to edit Master title style</a:t>
            </a:r>
          </a:p>
        </p:txBody>
      </p:sp>
      <p:cxnSp>
        <p:nvCxnSpPr>
          <p:cNvPr id="4" name="Straight Connector 3">
            <a:extLst>
              <a:ext uri="{FF2B5EF4-FFF2-40B4-BE49-F238E27FC236}">
                <a16:creationId xmlns:a16="http://schemas.microsoft.com/office/drawing/2014/main" id="{A433B511-8470-C081-14A5-E0EBCC1D010C}"/>
              </a:ext>
            </a:extLst>
          </p:cNvPr>
          <p:cNvCxnSpPr>
            <a:cxnSpLocks/>
          </p:cNvCxnSpPr>
          <p:nvPr userDrawn="1"/>
        </p:nvCxnSpPr>
        <p:spPr>
          <a:xfrm>
            <a:off x="3116283" y="1546417"/>
            <a:ext cx="0" cy="4587683"/>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B028EAB8-60E6-C8A7-764E-8D549AD13E3A}"/>
              </a:ext>
            </a:extLst>
          </p:cNvPr>
          <p:cNvCxnSpPr>
            <a:cxnSpLocks/>
          </p:cNvCxnSpPr>
          <p:nvPr userDrawn="1"/>
        </p:nvCxnSpPr>
        <p:spPr>
          <a:xfrm>
            <a:off x="6093912" y="1569332"/>
            <a:ext cx="2088" cy="4564768"/>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F990569-498F-4BBD-6C96-CDC17227ECD1}"/>
              </a:ext>
            </a:extLst>
          </p:cNvPr>
          <p:cNvCxnSpPr>
            <a:cxnSpLocks/>
          </p:cNvCxnSpPr>
          <p:nvPr userDrawn="1"/>
        </p:nvCxnSpPr>
        <p:spPr>
          <a:xfrm>
            <a:off x="9061158" y="1569332"/>
            <a:ext cx="0" cy="4564768"/>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sp>
        <p:nvSpPr>
          <p:cNvPr id="18" name="Content Placeholder 8">
            <a:extLst>
              <a:ext uri="{FF2B5EF4-FFF2-40B4-BE49-F238E27FC236}">
                <a16:creationId xmlns:a16="http://schemas.microsoft.com/office/drawing/2014/main" id="{F112F4C1-E577-4E63-6D40-9DF27704F018}"/>
              </a:ext>
            </a:extLst>
          </p:cNvPr>
          <p:cNvSpPr>
            <a:spLocks noGrp="1"/>
          </p:cNvSpPr>
          <p:nvPr>
            <p:ph sz="quarter" idx="17" hasCustomPrompt="1"/>
          </p:nvPr>
        </p:nvSpPr>
        <p:spPr>
          <a:xfrm>
            <a:off x="303316" y="992842"/>
            <a:ext cx="11585365" cy="416255"/>
          </a:xfrm>
        </p:spPr>
        <p:txBody>
          <a:bodyPr anchor="ctr"/>
          <a:lstStyle>
            <a:lvl1pPr marL="0" indent="0">
              <a:buNone/>
              <a:defRPr>
                <a:solidFill>
                  <a:schemeClr val="accent2"/>
                </a:solidFill>
              </a:defRPr>
            </a:lvl1pPr>
            <a:lvl2pPr>
              <a:defRPr sz="2000"/>
            </a:lvl2pPr>
            <a:lvl3pPr marL="1143000" indent="-228600">
              <a:buFont typeface="System Font Regular"/>
              <a:buChar char="–"/>
              <a:defRPr sz="1800"/>
            </a:lvl3pPr>
            <a:lvl4pPr>
              <a:defRPr sz="1800"/>
            </a:lvl4pPr>
            <a:lvl5pPr>
              <a:defRPr sz="1800"/>
            </a:lvl5pPr>
          </a:lstStyle>
          <a:p>
            <a:pPr lvl="0"/>
            <a:r>
              <a:rPr lang="en-US"/>
              <a:t>Click to add slide introduction sentence</a:t>
            </a:r>
          </a:p>
        </p:txBody>
      </p:sp>
    </p:spTree>
    <p:extLst>
      <p:ext uri="{BB962C8B-B14F-4D97-AF65-F5344CB8AC3E}">
        <p14:creationId xmlns:p14="http://schemas.microsoft.com/office/powerpoint/2010/main" val="3358527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lumn w/ Image">
    <p:spTree>
      <p:nvGrpSpPr>
        <p:cNvPr id="1" name=""/>
        <p:cNvGrpSpPr/>
        <p:nvPr/>
      </p:nvGrpSpPr>
      <p:grpSpPr>
        <a:xfrm>
          <a:off x="0" y="0"/>
          <a:ext cx="0" cy="0"/>
          <a:chOff x="0" y="0"/>
          <a:chExt cx="0" cy="0"/>
        </a:xfrm>
      </p:grpSpPr>
      <p:sp>
        <p:nvSpPr>
          <p:cNvPr id="4" name="Content Placeholder 8">
            <a:extLst>
              <a:ext uri="{FF2B5EF4-FFF2-40B4-BE49-F238E27FC236}">
                <a16:creationId xmlns:a16="http://schemas.microsoft.com/office/drawing/2014/main" id="{BABAB7EE-4A14-DD5D-BEC2-405EEA7B428E}"/>
              </a:ext>
            </a:extLst>
          </p:cNvPr>
          <p:cNvSpPr>
            <a:spLocks noGrp="1"/>
          </p:cNvSpPr>
          <p:nvPr>
            <p:ph sz="quarter" idx="13" hasCustomPrompt="1"/>
          </p:nvPr>
        </p:nvSpPr>
        <p:spPr>
          <a:xfrm>
            <a:off x="303315" y="3429000"/>
            <a:ext cx="2684391" cy="2705100"/>
          </a:xfrm>
        </p:spPr>
        <p:txBody>
          <a:bodyPr>
            <a:normAutofit/>
          </a:bodyPr>
          <a:lstStyle>
            <a:lvl1pPr marL="0" indent="0">
              <a:buNone/>
              <a:defRPr sz="2000"/>
            </a:lvl1pPr>
          </a:lstStyle>
          <a:p>
            <a:pPr lvl="0"/>
            <a:r>
              <a:rPr lang="en-US"/>
              <a:t>Text</a:t>
            </a:r>
          </a:p>
        </p:txBody>
      </p:sp>
      <p:sp>
        <p:nvSpPr>
          <p:cNvPr id="5" name="Content Placeholder 8">
            <a:extLst>
              <a:ext uri="{FF2B5EF4-FFF2-40B4-BE49-F238E27FC236}">
                <a16:creationId xmlns:a16="http://schemas.microsoft.com/office/drawing/2014/main" id="{D26C261F-5DFC-5751-B7F4-F438B6256FAF}"/>
              </a:ext>
            </a:extLst>
          </p:cNvPr>
          <p:cNvSpPr>
            <a:spLocks noGrp="1"/>
          </p:cNvSpPr>
          <p:nvPr>
            <p:ph sz="quarter" idx="14" hasCustomPrompt="1"/>
          </p:nvPr>
        </p:nvSpPr>
        <p:spPr>
          <a:xfrm>
            <a:off x="3284887" y="3429000"/>
            <a:ext cx="2683117" cy="2705100"/>
          </a:xfrm>
        </p:spPr>
        <p:txBody>
          <a:bodyPr/>
          <a:lstStyle>
            <a:lvl1pPr marL="0" indent="0">
              <a:buNone/>
              <a:defRPr sz="2000"/>
            </a:lvl1pPr>
          </a:lstStyle>
          <a:p>
            <a:pPr lvl="0"/>
            <a:r>
              <a:rPr lang="en-US"/>
              <a:t>Text</a:t>
            </a:r>
          </a:p>
        </p:txBody>
      </p:sp>
      <p:sp>
        <p:nvSpPr>
          <p:cNvPr id="9" name="Content Placeholder 8">
            <a:extLst>
              <a:ext uri="{FF2B5EF4-FFF2-40B4-BE49-F238E27FC236}">
                <a16:creationId xmlns:a16="http://schemas.microsoft.com/office/drawing/2014/main" id="{87C05C53-5C4E-97E4-529D-5B41D4F97F11}"/>
              </a:ext>
            </a:extLst>
          </p:cNvPr>
          <p:cNvSpPr>
            <a:spLocks noGrp="1"/>
          </p:cNvSpPr>
          <p:nvPr>
            <p:ph sz="quarter" idx="15" hasCustomPrompt="1"/>
          </p:nvPr>
        </p:nvSpPr>
        <p:spPr>
          <a:xfrm>
            <a:off x="6244586" y="3429000"/>
            <a:ext cx="2684393" cy="2705100"/>
          </a:xfrm>
        </p:spPr>
        <p:txBody>
          <a:bodyPr/>
          <a:lstStyle>
            <a:lvl1pPr marL="0" indent="0">
              <a:buNone/>
              <a:defRPr sz="2000"/>
            </a:lvl1pPr>
          </a:lstStyle>
          <a:p>
            <a:pPr lvl="0"/>
            <a:r>
              <a:rPr lang="en-US"/>
              <a:t>Text</a:t>
            </a:r>
          </a:p>
        </p:txBody>
      </p:sp>
      <p:sp>
        <p:nvSpPr>
          <p:cNvPr id="10" name="Content Placeholder 8">
            <a:extLst>
              <a:ext uri="{FF2B5EF4-FFF2-40B4-BE49-F238E27FC236}">
                <a16:creationId xmlns:a16="http://schemas.microsoft.com/office/drawing/2014/main" id="{28E3C20D-EAD4-AE1B-D2F6-E5D764142A29}"/>
              </a:ext>
            </a:extLst>
          </p:cNvPr>
          <p:cNvSpPr>
            <a:spLocks noGrp="1"/>
          </p:cNvSpPr>
          <p:nvPr>
            <p:ph sz="quarter" idx="16" hasCustomPrompt="1"/>
          </p:nvPr>
        </p:nvSpPr>
        <p:spPr>
          <a:xfrm>
            <a:off x="9204288" y="3429000"/>
            <a:ext cx="2684376" cy="2705100"/>
          </a:xfrm>
        </p:spPr>
        <p:txBody>
          <a:bodyPr>
            <a:normAutofit/>
          </a:bodyPr>
          <a:lstStyle>
            <a:lvl1pPr marL="0" indent="0">
              <a:buNone/>
              <a:defRPr sz="2000"/>
            </a:lvl1pPr>
          </a:lstStyle>
          <a:p>
            <a:pPr lvl="0"/>
            <a:r>
              <a:rPr lang="en-US"/>
              <a:t>Text</a:t>
            </a:r>
          </a:p>
        </p:txBody>
      </p:sp>
      <p:sp>
        <p:nvSpPr>
          <p:cNvPr id="14" name="Picture Placeholder 4">
            <a:extLst>
              <a:ext uri="{FF2B5EF4-FFF2-40B4-BE49-F238E27FC236}">
                <a16:creationId xmlns:a16="http://schemas.microsoft.com/office/drawing/2014/main" id="{D8B251DC-6D53-7CAC-6AD5-B2B59B623CE1}"/>
              </a:ext>
            </a:extLst>
          </p:cNvPr>
          <p:cNvSpPr>
            <a:spLocks noGrp="1"/>
          </p:cNvSpPr>
          <p:nvPr>
            <p:ph type="pic" sz="quarter" idx="17"/>
          </p:nvPr>
        </p:nvSpPr>
        <p:spPr>
          <a:xfrm>
            <a:off x="294324" y="1518191"/>
            <a:ext cx="2684395" cy="1816679"/>
          </a:xfrm>
        </p:spPr>
        <p:txBody>
          <a:bodyPr/>
          <a:lstStyle/>
          <a:p>
            <a:r>
              <a:rPr lang="en-US"/>
              <a:t>Click icon to add picture</a:t>
            </a:r>
          </a:p>
        </p:txBody>
      </p:sp>
      <p:cxnSp>
        <p:nvCxnSpPr>
          <p:cNvPr id="18" name="Straight Connector 17">
            <a:extLst>
              <a:ext uri="{FF2B5EF4-FFF2-40B4-BE49-F238E27FC236}">
                <a16:creationId xmlns:a16="http://schemas.microsoft.com/office/drawing/2014/main" id="{CDAFBA2A-2072-002A-E855-4E657FF1A7BF}"/>
              </a:ext>
            </a:extLst>
          </p:cNvPr>
          <p:cNvCxnSpPr>
            <a:cxnSpLocks/>
          </p:cNvCxnSpPr>
          <p:nvPr userDrawn="1"/>
        </p:nvCxnSpPr>
        <p:spPr>
          <a:xfrm>
            <a:off x="3140347" y="1518191"/>
            <a:ext cx="0" cy="4615909"/>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sp>
        <p:nvSpPr>
          <p:cNvPr id="12" name="Slide Number Placeholder 11">
            <a:extLst>
              <a:ext uri="{FF2B5EF4-FFF2-40B4-BE49-F238E27FC236}">
                <a16:creationId xmlns:a16="http://schemas.microsoft.com/office/drawing/2014/main" id="{8C560291-B5AC-F0FA-165E-2C9BF9005643}"/>
              </a:ext>
            </a:extLst>
          </p:cNvPr>
          <p:cNvSpPr>
            <a:spLocks noGrp="1"/>
          </p:cNvSpPr>
          <p:nvPr>
            <p:ph type="sldNum" sz="quarter" idx="23"/>
          </p:nvPr>
        </p:nvSpPr>
        <p:spPr/>
        <p:txBody>
          <a:bodyPr/>
          <a:lstStyle/>
          <a:p>
            <a:fld id="{1876332E-97D2-CC49-9E46-E6E0DDE407EB}" type="slidenum">
              <a:rPr lang="en-US" smtClean="0"/>
              <a:pPr/>
              <a:t>‹#›</a:t>
            </a:fld>
            <a:endParaRPr lang="en-US"/>
          </a:p>
        </p:txBody>
      </p:sp>
      <p:sp>
        <p:nvSpPr>
          <p:cNvPr id="24" name="Picture Placeholder 4">
            <a:extLst>
              <a:ext uri="{FF2B5EF4-FFF2-40B4-BE49-F238E27FC236}">
                <a16:creationId xmlns:a16="http://schemas.microsoft.com/office/drawing/2014/main" id="{4119E0C5-7DA0-680A-8DE9-98B9202AEAE8}"/>
              </a:ext>
            </a:extLst>
          </p:cNvPr>
          <p:cNvSpPr>
            <a:spLocks noGrp="1"/>
          </p:cNvSpPr>
          <p:nvPr>
            <p:ph type="pic" sz="quarter" idx="24"/>
          </p:nvPr>
        </p:nvSpPr>
        <p:spPr>
          <a:xfrm>
            <a:off x="3275895" y="1518191"/>
            <a:ext cx="2684395" cy="1816680"/>
          </a:xfrm>
        </p:spPr>
        <p:txBody>
          <a:bodyPr/>
          <a:lstStyle/>
          <a:p>
            <a:r>
              <a:rPr lang="en-US"/>
              <a:t>Click icon to add picture</a:t>
            </a:r>
          </a:p>
        </p:txBody>
      </p:sp>
      <p:sp>
        <p:nvSpPr>
          <p:cNvPr id="25" name="Picture Placeholder 4">
            <a:extLst>
              <a:ext uri="{FF2B5EF4-FFF2-40B4-BE49-F238E27FC236}">
                <a16:creationId xmlns:a16="http://schemas.microsoft.com/office/drawing/2014/main" id="{0A33F29B-394A-8FEA-8285-839A68A62A4C}"/>
              </a:ext>
            </a:extLst>
          </p:cNvPr>
          <p:cNvSpPr>
            <a:spLocks noGrp="1"/>
          </p:cNvSpPr>
          <p:nvPr>
            <p:ph type="pic" sz="quarter" idx="25"/>
          </p:nvPr>
        </p:nvSpPr>
        <p:spPr>
          <a:xfrm>
            <a:off x="6235595" y="1518191"/>
            <a:ext cx="2684395" cy="1816680"/>
          </a:xfrm>
        </p:spPr>
        <p:txBody>
          <a:bodyPr/>
          <a:lstStyle/>
          <a:p>
            <a:r>
              <a:rPr lang="en-US"/>
              <a:t>Click icon to add picture</a:t>
            </a:r>
          </a:p>
        </p:txBody>
      </p:sp>
      <p:sp>
        <p:nvSpPr>
          <p:cNvPr id="26" name="Picture Placeholder 4">
            <a:extLst>
              <a:ext uri="{FF2B5EF4-FFF2-40B4-BE49-F238E27FC236}">
                <a16:creationId xmlns:a16="http://schemas.microsoft.com/office/drawing/2014/main" id="{BA4047AD-5D09-3E06-36BF-C173B11DC52A}"/>
              </a:ext>
            </a:extLst>
          </p:cNvPr>
          <p:cNvSpPr>
            <a:spLocks noGrp="1"/>
          </p:cNvSpPr>
          <p:nvPr>
            <p:ph type="pic" sz="quarter" idx="26"/>
          </p:nvPr>
        </p:nvSpPr>
        <p:spPr>
          <a:xfrm>
            <a:off x="9195296" y="1518191"/>
            <a:ext cx="2684395" cy="1816680"/>
          </a:xfrm>
        </p:spPr>
        <p:txBody>
          <a:bodyPr/>
          <a:lstStyle/>
          <a:p>
            <a:r>
              <a:rPr lang="en-US"/>
              <a:t>Click icon to add picture</a:t>
            </a:r>
          </a:p>
        </p:txBody>
      </p:sp>
      <p:cxnSp>
        <p:nvCxnSpPr>
          <p:cNvPr id="27" name="Straight Connector 26">
            <a:extLst>
              <a:ext uri="{FF2B5EF4-FFF2-40B4-BE49-F238E27FC236}">
                <a16:creationId xmlns:a16="http://schemas.microsoft.com/office/drawing/2014/main" id="{9470F7D6-E2DF-39C1-69BF-0D532F2E4270}"/>
              </a:ext>
            </a:extLst>
          </p:cNvPr>
          <p:cNvCxnSpPr>
            <a:cxnSpLocks/>
          </p:cNvCxnSpPr>
          <p:nvPr userDrawn="1"/>
        </p:nvCxnSpPr>
        <p:spPr>
          <a:xfrm>
            <a:off x="6096000" y="1518191"/>
            <a:ext cx="0" cy="4615909"/>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CE14A8E6-31D6-A4B3-AD61-3F7468794426}"/>
              </a:ext>
            </a:extLst>
          </p:cNvPr>
          <p:cNvCxnSpPr>
            <a:cxnSpLocks/>
          </p:cNvCxnSpPr>
          <p:nvPr userDrawn="1"/>
        </p:nvCxnSpPr>
        <p:spPr>
          <a:xfrm>
            <a:off x="9061158" y="1518191"/>
            <a:ext cx="0" cy="4615909"/>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cxnSp>
        <p:nvCxnSpPr>
          <p:cNvPr id="2" name="Straight Connector 1">
            <a:extLst>
              <a:ext uri="{FF2B5EF4-FFF2-40B4-BE49-F238E27FC236}">
                <a16:creationId xmlns:a16="http://schemas.microsoft.com/office/drawing/2014/main" id="{D3EEEAD7-089D-ACC8-ECEC-97636D739886}"/>
              </a:ext>
            </a:extLst>
          </p:cNvPr>
          <p:cNvCxnSpPr>
            <a:cxnSpLocks/>
          </p:cNvCxnSpPr>
          <p:nvPr userDrawn="1"/>
        </p:nvCxnSpPr>
        <p:spPr>
          <a:xfrm>
            <a:off x="303317" y="794776"/>
            <a:ext cx="11585366"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7" name="Title 16">
            <a:extLst>
              <a:ext uri="{FF2B5EF4-FFF2-40B4-BE49-F238E27FC236}">
                <a16:creationId xmlns:a16="http://schemas.microsoft.com/office/drawing/2014/main" id="{79E917C0-58C0-D352-82CF-536C8BD9A2AE}"/>
              </a:ext>
            </a:extLst>
          </p:cNvPr>
          <p:cNvSpPr>
            <a:spLocks noGrp="1"/>
          </p:cNvSpPr>
          <p:nvPr>
            <p:ph type="title"/>
          </p:nvPr>
        </p:nvSpPr>
        <p:spPr>
          <a:xfrm>
            <a:off x="303317" y="244386"/>
            <a:ext cx="11585366" cy="524541"/>
          </a:xfrm>
        </p:spPr>
        <p:txBody>
          <a:bodyPr/>
          <a:lstStyle/>
          <a:p>
            <a:r>
              <a:rPr lang="en-US"/>
              <a:t>Click to edit Master title style</a:t>
            </a:r>
          </a:p>
        </p:txBody>
      </p:sp>
      <p:sp>
        <p:nvSpPr>
          <p:cNvPr id="16" name="Content Placeholder 8">
            <a:extLst>
              <a:ext uri="{FF2B5EF4-FFF2-40B4-BE49-F238E27FC236}">
                <a16:creationId xmlns:a16="http://schemas.microsoft.com/office/drawing/2014/main" id="{5CDBD747-7325-128A-4387-5AFCF8491CE8}"/>
              </a:ext>
            </a:extLst>
          </p:cNvPr>
          <p:cNvSpPr>
            <a:spLocks noGrp="1"/>
          </p:cNvSpPr>
          <p:nvPr>
            <p:ph sz="quarter" idx="27" hasCustomPrompt="1"/>
          </p:nvPr>
        </p:nvSpPr>
        <p:spPr>
          <a:xfrm>
            <a:off x="303316" y="992842"/>
            <a:ext cx="11585365" cy="416255"/>
          </a:xfrm>
        </p:spPr>
        <p:txBody>
          <a:bodyPr anchor="ctr"/>
          <a:lstStyle>
            <a:lvl1pPr marL="0" indent="0">
              <a:buNone/>
              <a:defRPr>
                <a:solidFill>
                  <a:schemeClr val="accent2"/>
                </a:solidFill>
              </a:defRPr>
            </a:lvl1pPr>
            <a:lvl2pPr>
              <a:defRPr sz="2000"/>
            </a:lvl2pPr>
            <a:lvl3pPr marL="1143000" indent="-228600">
              <a:buFont typeface="System Font Regular"/>
              <a:buChar char="–"/>
              <a:defRPr sz="1800"/>
            </a:lvl3pPr>
            <a:lvl4pPr>
              <a:defRPr sz="1800"/>
            </a:lvl4pPr>
            <a:lvl5pPr>
              <a:defRPr sz="1800"/>
            </a:lvl5pPr>
          </a:lstStyle>
          <a:p>
            <a:pPr lvl="0"/>
            <a:r>
              <a:rPr lang="en-US"/>
              <a:t>Click to add slide introduction sentence</a:t>
            </a:r>
          </a:p>
        </p:txBody>
      </p:sp>
    </p:spTree>
    <p:extLst>
      <p:ext uri="{BB962C8B-B14F-4D97-AF65-F5344CB8AC3E}">
        <p14:creationId xmlns:p14="http://schemas.microsoft.com/office/powerpoint/2010/main" val="755707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4CF429-7A35-E6C9-AEC1-2500144BD0E3}"/>
              </a:ext>
            </a:extLst>
          </p:cNvPr>
          <p:cNvSpPr/>
          <p:nvPr userDrawn="1"/>
        </p:nvSpPr>
        <p:spPr>
          <a:xfrm>
            <a:off x="0" y="0"/>
            <a:ext cx="12192000" cy="6858000"/>
          </a:xfrm>
          <a:prstGeom prst="rect">
            <a:avLst/>
          </a:prstGeom>
          <a:gradFill flip="none" rotWithShape="1">
            <a:gsLst>
              <a:gs pos="0">
                <a:srgbClr val="002D72">
                  <a:shade val="30000"/>
                  <a:satMod val="115000"/>
                </a:srgbClr>
              </a:gs>
              <a:gs pos="50000">
                <a:srgbClr val="002D72">
                  <a:shade val="67500"/>
                  <a:satMod val="115000"/>
                </a:srgbClr>
              </a:gs>
              <a:gs pos="100000">
                <a:srgbClr val="002D72">
                  <a:shade val="100000"/>
                  <a:satMod val="115000"/>
                </a:srgb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of a book and a globe&#10;&#10;AI-generated content may be incorrect.">
            <a:extLst>
              <a:ext uri="{FF2B5EF4-FFF2-40B4-BE49-F238E27FC236}">
                <a16:creationId xmlns:a16="http://schemas.microsoft.com/office/drawing/2014/main" id="{ED75E6AB-B781-158C-30D8-C1DF357B167D}"/>
              </a:ext>
            </a:extLst>
          </p:cNvPr>
          <p:cNvPicPr>
            <a:picLocks noChangeAspect="1"/>
          </p:cNvPicPr>
          <p:nvPr userDrawn="1"/>
        </p:nvPicPr>
        <p:blipFill>
          <a:blip r:embed="rId2">
            <a:alphaModFix amt="20000"/>
          </a:blip>
          <a:srcRect l="2482" t="-886" r="24988" b="7188"/>
          <a:stretch/>
        </p:blipFill>
        <p:spPr>
          <a:xfrm>
            <a:off x="9684181" y="3429001"/>
            <a:ext cx="2504121" cy="3450576"/>
          </a:xfrm>
          <a:prstGeom prst="rect">
            <a:avLst/>
          </a:prstGeom>
        </p:spPr>
      </p:pic>
      <p:sp>
        <p:nvSpPr>
          <p:cNvPr id="8" name="Title 1">
            <a:extLst>
              <a:ext uri="{FF2B5EF4-FFF2-40B4-BE49-F238E27FC236}">
                <a16:creationId xmlns:a16="http://schemas.microsoft.com/office/drawing/2014/main" id="{FCC74154-920A-7908-96E4-FCAB9EB05834}"/>
              </a:ext>
            </a:extLst>
          </p:cNvPr>
          <p:cNvSpPr>
            <a:spLocks noGrp="1"/>
          </p:cNvSpPr>
          <p:nvPr>
            <p:ph type="ctrTitle" hasCustomPrompt="1"/>
          </p:nvPr>
        </p:nvSpPr>
        <p:spPr>
          <a:xfrm>
            <a:off x="882316" y="953546"/>
            <a:ext cx="10379241" cy="1778695"/>
          </a:xfrm>
          <a:prstGeom prst="rect">
            <a:avLst/>
          </a:prstGeom>
        </p:spPr>
        <p:txBody>
          <a:bodyPr lIns="0" tIns="0" rIns="0" bIns="0" anchor="b" anchorCtr="0">
            <a:noAutofit/>
          </a:bodyPr>
          <a:lstStyle>
            <a:lvl1pPr algn="ctr">
              <a:defRPr sz="6000">
                <a:solidFill>
                  <a:schemeClr val="bg1"/>
                </a:solidFill>
              </a:defRPr>
            </a:lvl1pPr>
          </a:lstStyle>
          <a:p>
            <a:r>
              <a:rPr lang="en-US"/>
              <a:t>Closing Slide</a:t>
            </a:r>
          </a:p>
        </p:txBody>
      </p:sp>
      <p:sp>
        <p:nvSpPr>
          <p:cNvPr id="9" name="Subtitle 2">
            <a:extLst>
              <a:ext uri="{FF2B5EF4-FFF2-40B4-BE49-F238E27FC236}">
                <a16:creationId xmlns:a16="http://schemas.microsoft.com/office/drawing/2014/main" id="{DACA531E-D6C1-E9A7-B39A-A410B89BA0D5}"/>
              </a:ext>
            </a:extLst>
          </p:cNvPr>
          <p:cNvSpPr>
            <a:spLocks noGrp="1"/>
          </p:cNvSpPr>
          <p:nvPr>
            <p:ph type="subTitle" idx="1" hasCustomPrompt="1"/>
          </p:nvPr>
        </p:nvSpPr>
        <p:spPr>
          <a:xfrm>
            <a:off x="882316" y="3015916"/>
            <a:ext cx="10379241" cy="896721"/>
          </a:xfrm>
        </p:spPr>
        <p:txBody>
          <a:bodyPr lIns="0" tIns="0" rIns="0" bIns="0">
            <a:normAutofit/>
          </a:bodyPr>
          <a:lstStyle>
            <a:lvl1pPr marL="0" indent="0" algn="ctr">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CTA or URL</a:t>
            </a:r>
          </a:p>
        </p:txBody>
      </p:sp>
      <p:sp>
        <p:nvSpPr>
          <p:cNvPr id="6" name="Text Placeholder 5">
            <a:extLst>
              <a:ext uri="{FF2B5EF4-FFF2-40B4-BE49-F238E27FC236}">
                <a16:creationId xmlns:a16="http://schemas.microsoft.com/office/drawing/2014/main" id="{4810872C-6ED3-1495-01D5-B22FBFD03747}"/>
              </a:ext>
            </a:extLst>
          </p:cNvPr>
          <p:cNvSpPr>
            <a:spLocks noGrp="1"/>
          </p:cNvSpPr>
          <p:nvPr>
            <p:ph type="body" sz="quarter" idx="10" hasCustomPrompt="1"/>
          </p:nvPr>
        </p:nvSpPr>
        <p:spPr>
          <a:xfrm>
            <a:off x="882650" y="4090988"/>
            <a:ext cx="10379075" cy="1989137"/>
          </a:xfrm>
        </p:spPr>
        <p:txBody>
          <a:bodyPr>
            <a:normAutofit/>
          </a:bodyPr>
          <a:lstStyle>
            <a:lvl1pPr marL="0" indent="0" algn="ctr">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Names and Contact</a:t>
            </a:r>
          </a:p>
        </p:txBody>
      </p:sp>
    </p:spTree>
    <p:extLst>
      <p:ext uri="{BB962C8B-B14F-4D97-AF65-F5344CB8AC3E}">
        <p14:creationId xmlns:p14="http://schemas.microsoft.com/office/powerpoint/2010/main" val="1263578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pic>
        <p:nvPicPr>
          <p:cNvPr id="4" name="Picture 3" descr="A blue square with white lines&#10;&#10;Description automatically generated with medium confidence">
            <a:extLst>
              <a:ext uri="{FF2B5EF4-FFF2-40B4-BE49-F238E27FC236}">
                <a16:creationId xmlns:a16="http://schemas.microsoft.com/office/drawing/2014/main" id="{596D2A21-2E76-5B18-DE93-32E809FDBF2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
            <a:ext cx="12192001" cy="6858001"/>
          </a:xfrm>
          <a:prstGeom prst="rect">
            <a:avLst/>
          </a:prstGeom>
        </p:spPr>
      </p:pic>
      <p:pic>
        <p:nvPicPr>
          <p:cNvPr id="2" name="Picture 1" descr="A black background with white text&#10;&#10;Description automatically generated">
            <a:extLst>
              <a:ext uri="{FF2B5EF4-FFF2-40B4-BE49-F238E27FC236}">
                <a16:creationId xmlns:a16="http://schemas.microsoft.com/office/drawing/2014/main" id="{DE177EC9-C768-378C-1033-4D5D55FC0ADA}"/>
              </a:ext>
            </a:extLst>
          </p:cNvPr>
          <p:cNvPicPr>
            <a:picLocks noChangeAspect="1"/>
          </p:cNvPicPr>
          <p:nvPr userDrawn="1"/>
        </p:nvPicPr>
        <p:blipFill>
          <a:blip r:embed="rId3"/>
          <a:stretch>
            <a:fillRect/>
          </a:stretch>
        </p:blipFill>
        <p:spPr>
          <a:xfrm>
            <a:off x="1158058" y="1376787"/>
            <a:ext cx="9875883" cy="4104425"/>
          </a:xfrm>
          <a:prstGeom prst="rect">
            <a:avLst/>
          </a:prstGeom>
        </p:spPr>
      </p:pic>
    </p:spTree>
    <p:extLst>
      <p:ext uri="{BB962C8B-B14F-4D97-AF65-F5344CB8AC3E}">
        <p14:creationId xmlns:p14="http://schemas.microsoft.com/office/powerpoint/2010/main" val="1958301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_Imag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CC74154-920A-7908-96E4-FCAB9EB05834}"/>
              </a:ext>
            </a:extLst>
          </p:cNvPr>
          <p:cNvSpPr>
            <a:spLocks noGrp="1"/>
          </p:cNvSpPr>
          <p:nvPr>
            <p:ph type="ctrTitle" hasCustomPrompt="1"/>
          </p:nvPr>
        </p:nvSpPr>
        <p:spPr>
          <a:xfrm>
            <a:off x="4706223" y="2104373"/>
            <a:ext cx="6909127" cy="1778695"/>
          </a:xfrm>
          <a:prstGeom prst="rect">
            <a:avLst/>
          </a:prstGeom>
        </p:spPr>
        <p:txBody>
          <a:bodyPr lIns="0" tIns="0" rIns="0" bIns="0" anchor="b" anchorCtr="0">
            <a:noAutofit/>
          </a:bodyPr>
          <a:lstStyle>
            <a:lvl1pPr algn="l">
              <a:defRPr sz="4000">
                <a:solidFill>
                  <a:schemeClr val="tx2"/>
                </a:solidFill>
              </a:defRPr>
            </a:lvl1pPr>
          </a:lstStyle>
          <a:p>
            <a:r>
              <a:rPr lang="en-US"/>
              <a:t>Click here to add title for section break</a:t>
            </a:r>
          </a:p>
        </p:txBody>
      </p:sp>
      <p:sp>
        <p:nvSpPr>
          <p:cNvPr id="9" name="Subtitle 2">
            <a:extLst>
              <a:ext uri="{FF2B5EF4-FFF2-40B4-BE49-F238E27FC236}">
                <a16:creationId xmlns:a16="http://schemas.microsoft.com/office/drawing/2014/main" id="{DACA531E-D6C1-E9A7-B39A-A410B89BA0D5}"/>
              </a:ext>
            </a:extLst>
          </p:cNvPr>
          <p:cNvSpPr>
            <a:spLocks noGrp="1"/>
          </p:cNvSpPr>
          <p:nvPr>
            <p:ph type="subTitle" idx="1" hasCustomPrompt="1"/>
          </p:nvPr>
        </p:nvSpPr>
        <p:spPr>
          <a:xfrm>
            <a:off x="4706223" y="4108537"/>
            <a:ext cx="6909128" cy="967275"/>
          </a:xfrm>
        </p:spPr>
        <p:txBody>
          <a:bodyPr lIns="0" tIns="0" rIns="0" bIns="0">
            <a:normAutofit/>
          </a:bodyP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2" name="Straight Connector 1">
            <a:extLst>
              <a:ext uri="{FF2B5EF4-FFF2-40B4-BE49-F238E27FC236}">
                <a16:creationId xmlns:a16="http://schemas.microsoft.com/office/drawing/2014/main" id="{EB25B380-0B57-4162-9BED-4DF840156EA3}"/>
              </a:ext>
            </a:extLst>
          </p:cNvPr>
          <p:cNvCxnSpPr/>
          <p:nvPr userDrawn="1"/>
        </p:nvCxnSpPr>
        <p:spPr>
          <a:xfrm>
            <a:off x="529817" y="1937657"/>
            <a:ext cx="11085533"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6" name="Slide Number Placeholder 15">
            <a:extLst>
              <a:ext uri="{FF2B5EF4-FFF2-40B4-BE49-F238E27FC236}">
                <a16:creationId xmlns:a16="http://schemas.microsoft.com/office/drawing/2014/main" id="{0CBFCBDA-8C1A-ECAC-E989-0D8F8E7E4C0D}"/>
              </a:ext>
            </a:extLst>
          </p:cNvPr>
          <p:cNvSpPr>
            <a:spLocks noGrp="1"/>
          </p:cNvSpPr>
          <p:nvPr>
            <p:ph type="sldNum" sz="quarter" idx="12"/>
          </p:nvPr>
        </p:nvSpPr>
        <p:spPr/>
        <p:txBody>
          <a:bodyPr/>
          <a:lstStyle/>
          <a:p>
            <a:fld id="{1876332E-97D2-CC49-9E46-E6E0DDE407EB}" type="slidenum">
              <a:rPr lang="en-US" smtClean="0"/>
              <a:pPr/>
              <a:t>‹#›</a:t>
            </a:fld>
            <a:endParaRPr lang="en-US"/>
          </a:p>
        </p:txBody>
      </p:sp>
      <p:sp>
        <p:nvSpPr>
          <p:cNvPr id="4" name="Picture Placeholder 3">
            <a:extLst>
              <a:ext uri="{FF2B5EF4-FFF2-40B4-BE49-F238E27FC236}">
                <a16:creationId xmlns:a16="http://schemas.microsoft.com/office/drawing/2014/main" id="{558ECB7B-306C-6137-62C5-DFCDB0C9049E}"/>
              </a:ext>
            </a:extLst>
          </p:cNvPr>
          <p:cNvSpPr>
            <a:spLocks noGrp="1"/>
          </p:cNvSpPr>
          <p:nvPr>
            <p:ph type="pic" sz="quarter" idx="13"/>
          </p:nvPr>
        </p:nvSpPr>
        <p:spPr>
          <a:xfrm>
            <a:off x="0" y="0"/>
            <a:ext cx="4010526" cy="6858000"/>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3384359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23F7C4-9605-1C92-C986-C090692E25FE}"/>
              </a:ext>
            </a:extLst>
          </p:cNvPr>
          <p:cNvSpPr/>
          <p:nvPr userDrawn="1"/>
        </p:nvSpPr>
        <p:spPr>
          <a:xfrm>
            <a:off x="0" y="0"/>
            <a:ext cx="12192000" cy="6858000"/>
          </a:xfrm>
          <a:prstGeom prst="rect">
            <a:avLst/>
          </a:prstGeom>
          <a:gradFill flip="none" rotWithShape="1">
            <a:gsLst>
              <a:gs pos="0">
                <a:srgbClr val="002D72">
                  <a:shade val="30000"/>
                  <a:satMod val="115000"/>
                </a:srgbClr>
              </a:gs>
              <a:gs pos="50000">
                <a:srgbClr val="002D72">
                  <a:shade val="67500"/>
                  <a:satMod val="115000"/>
                </a:srgbClr>
              </a:gs>
              <a:gs pos="100000">
                <a:srgbClr val="002D72">
                  <a:shade val="100000"/>
                  <a:satMod val="115000"/>
                </a:srgb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of a book and a globe&#10;&#10;AI-generated content may be incorrect.">
            <a:extLst>
              <a:ext uri="{FF2B5EF4-FFF2-40B4-BE49-F238E27FC236}">
                <a16:creationId xmlns:a16="http://schemas.microsoft.com/office/drawing/2014/main" id="{DF75DAA6-D42F-663C-B995-9DED44C22567}"/>
              </a:ext>
            </a:extLst>
          </p:cNvPr>
          <p:cNvPicPr>
            <a:picLocks noChangeAspect="1"/>
          </p:cNvPicPr>
          <p:nvPr userDrawn="1"/>
        </p:nvPicPr>
        <p:blipFill>
          <a:blip r:embed="rId2">
            <a:alphaModFix amt="20000"/>
          </a:blip>
          <a:srcRect l="2482" t="-886" r="24988" b="7188"/>
          <a:stretch/>
        </p:blipFill>
        <p:spPr>
          <a:xfrm>
            <a:off x="9684181" y="3429001"/>
            <a:ext cx="2504121" cy="3450576"/>
          </a:xfrm>
          <a:prstGeom prst="rect">
            <a:avLst/>
          </a:prstGeom>
        </p:spPr>
      </p:pic>
      <p:sp>
        <p:nvSpPr>
          <p:cNvPr id="8" name="Title 1">
            <a:extLst>
              <a:ext uri="{FF2B5EF4-FFF2-40B4-BE49-F238E27FC236}">
                <a16:creationId xmlns:a16="http://schemas.microsoft.com/office/drawing/2014/main" id="{FCC74154-920A-7908-96E4-FCAB9EB05834}"/>
              </a:ext>
            </a:extLst>
          </p:cNvPr>
          <p:cNvSpPr>
            <a:spLocks noGrp="1"/>
          </p:cNvSpPr>
          <p:nvPr>
            <p:ph type="ctrTitle" hasCustomPrompt="1"/>
          </p:nvPr>
        </p:nvSpPr>
        <p:spPr>
          <a:xfrm>
            <a:off x="1475873" y="723901"/>
            <a:ext cx="9240253" cy="3034640"/>
          </a:xfrm>
          <a:prstGeom prst="rect">
            <a:avLst/>
          </a:prstGeom>
        </p:spPr>
        <p:txBody>
          <a:bodyPr lIns="0" tIns="0" rIns="0" bIns="0" anchor="b" anchorCtr="0">
            <a:noAutofit/>
          </a:bodyPr>
          <a:lstStyle>
            <a:lvl1pPr algn="l">
              <a:defRPr sz="4000" b="1">
                <a:solidFill>
                  <a:schemeClr val="bg1"/>
                </a:solidFill>
              </a:defRPr>
            </a:lvl1pPr>
          </a:lstStyle>
          <a:p>
            <a:r>
              <a:rPr lang="en-US"/>
              <a:t>Click here to add title </a:t>
            </a:r>
            <a:br>
              <a:rPr lang="en-US"/>
            </a:br>
            <a:r>
              <a:rPr lang="en-US"/>
              <a:t>for section break</a:t>
            </a:r>
          </a:p>
        </p:txBody>
      </p:sp>
      <p:sp>
        <p:nvSpPr>
          <p:cNvPr id="9" name="Subtitle 2">
            <a:extLst>
              <a:ext uri="{FF2B5EF4-FFF2-40B4-BE49-F238E27FC236}">
                <a16:creationId xmlns:a16="http://schemas.microsoft.com/office/drawing/2014/main" id="{DACA531E-D6C1-E9A7-B39A-A410B89BA0D5}"/>
              </a:ext>
            </a:extLst>
          </p:cNvPr>
          <p:cNvSpPr>
            <a:spLocks noGrp="1"/>
          </p:cNvSpPr>
          <p:nvPr>
            <p:ph type="subTitle" idx="1" hasCustomPrompt="1"/>
          </p:nvPr>
        </p:nvSpPr>
        <p:spPr>
          <a:xfrm>
            <a:off x="1475873" y="4061125"/>
            <a:ext cx="9240253" cy="2072975"/>
          </a:xfrm>
        </p:spPr>
        <p:txBody>
          <a:bodyPr lIns="0" tIns="0" rIns="0" bIns="0">
            <a:normAutofit/>
          </a:bodyPr>
          <a:lstStyle>
            <a:lvl1pPr marL="0" indent="0" algn="l">
              <a:lnSpc>
                <a:spcPts val="2280"/>
              </a:lnSpc>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0782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30C6B7-4A46-4C41-FF74-E03BE5E36710}"/>
              </a:ext>
            </a:extLst>
          </p:cNvPr>
          <p:cNvSpPr/>
          <p:nvPr userDrawn="1"/>
        </p:nvSpPr>
        <p:spPr>
          <a:xfrm>
            <a:off x="0" y="0"/>
            <a:ext cx="12192000" cy="6858000"/>
          </a:xfrm>
          <a:prstGeom prst="rect">
            <a:avLst/>
          </a:prstGeom>
          <a:gradFill flip="none" rotWithShape="1">
            <a:gsLst>
              <a:gs pos="0">
                <a:srgbClr val="002D72">
                  <a:shade val="30000"/>
                  <a:satMod val="115000"/>
                </a:srgbClr>
              </a:gs>
              <a:gs pos="50000">
                <a:srgbClr val="002D72">
                  <a:shade val="67500"/>
                  <a:satMod val="115000"/>
                </a:srgbClr>
              </a:gs>
              <a:gs pos="100000">
                <a:srgbClr val="002D72">
                  <a:shade val="100000"/>
                  <a:satMod val="115000"/>
                </a:srgb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of a book and a globe&#10;&#10;AI-generated content may be incorrect.">
            <a:extLst>
              <a:ext uri="{FF2B5EF4-FFF2-40B4-BE49-F238E27FC236}">
                <a16:creationId xmlns:a16="http://schemas.microsoft.com/office/drawing/2014/main" id="{70E61FC2-F53C-68E4-FD72-B7D5DC45C116}"/>
              </a:ext>
            </a:extLst>
          </p:cNvPr>
          <p:cNvPicPr>
            <a:picLocks noChangeAspect="1"/>
          </p:cNvPicPr>
          <p:nvPr userDrawn="1"/>
        </p:nvPicPr>
        <p:blipFill>
          <a:blip r:embed="rId2">
            <a:alphaModFix amt="20000"/>
          </a:blip>
          <a:srcRect l="2482" t="-886" r="24988" b="7188"/>
          <a:stretch/>
        </p:blipFill>
        <p:spPr>
          <a:xfrm>
            <a:off x="9684181" y="3429001"/>
            <a:ext cx="2504121" cy="3450576"/>
          </a:xfrm>
          <a:prstGeom prst="rect">
            <a:avLst/>
          </a:prstGeom>
        </p:spPr>
      </p:pic>
      <p:sp>
        <p:nvSpPr>
          <p:cNvPr id="8" name="Title 1">
            <a:extLst>
              <a:ext uri="{FF2B5EF4-FFF2-40B4-BE49-F238E27FC236}">
                <a16:creationId xmlns:a16="http://schemas.microsoft.com/office/drawing/2014/main" id="{FCC74154-920A-7908-96E4-FCAB9EB05834}"/>
              </a:ext>
            </a:extLst>
          </p:cNvPr>
          <p:cNvSpPr>
            <a:spLocks noGrp="1"/>
          </p:cNvSpPr>
          <p:nvPr>
            <p:ph type="ctrTitle" hasCustomPrompt="1"/>
          </p:nvPr>
        </p:nvSpPr>
        <p:spPr>
          <a:xfrm>
            <a:off x="1475873" y="1979845"/>
            <a:ext cx="9240253" cy="1778695"/>
          </a:xfrm>
          <a:prstGeom prst="rect">
            <a:avLst/>
          </a:prstGeom>
        </p:spPr>
        <p:txBody>
          <a:bodyPr lIns="0" tIns="0" rIns="0" bIns="0" anchor="ctr" anchorCtr="0">
            <a:noAutofit/>
          </a:bodyPr>
          <a:lstStyle>
            <a:lvl1pPr algn="ctr">
              <a:defRPr sz="3600" b="0">
                <a:solidFill>
                  <a:schemeClr val="bg1"/>
                </a:solidFill>
              </a:defRPr>
            </a:lvl1pPr>
          </a:lstStyle>
          <a:p>
            <a:r>
              <a:rPr lang="en-US"/>
              <a:t>Our simple aim is to make scholars, strong, bright, useful, and true. </a:t>
            </a:r>
          </a:p>
        </p:txBody>
      </p:sp>
      <p:sp>
        <p:nvSpPr>
          <p:cNvPr id="9" name="Subtitle 2">
            <a:extLst>
              <a:ext uri="{FF2B5EF4-FFF2-40B4-BE49-F238E27FC236}">
                <a16:creationId xmlns:a16="http://schemas.microsoft.com/office/drawing/2014/main" id="{DACA531E-D6C1-E9A7-B39A-A410B89BA0D5}"/>
              </a:ext>
            </a:extLst>
          </p:cNvPr>
          <p:cNvSpPr>
            <a:spLocks noGrp="1"/>
          </p:cNvSpPr>
          <p:nvPr>
            <p:ph type="subTitle" idx="1" hasCustomPrompt="1"/>
          </p:nvPr>
        </p:nvSpPr>
        <p:spPr>
          <a:xfrm>
            <a:off x="1475873" y="4264325"/>
            <a:ext cx="9240253" cy="967275"/>
          </a:xfrm>
        </p:spPr>
        <p:txBody>
          <a:bodyPr lIns="0" tIns="0" rIns="0" bIns="0">
            <a:normAutofit/>
          </a:bodyPr>
          <a:lstStyle>
            <a:lvl1pPr marL="0" indent="0" algn="ctr">
              <a:lnSpc>
                <a:spcPts val="2280"/>
              </a:lnSpc>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 Daniel </a:t>
            </a:r>
            <a:r>
              <a:rPr lang="en-US" err="1"/>
              <a:t>Coit</a:t>
            </a:r>
            <a:r>
              <a:rPr lang="en-US"/>
              <a:t> Gilman</a:t>
            </a:r>
          </a:p>
          <a:p>
            <a:r>
              <a:rPr lang="en-US"/>
              <a:t>Inaugural President, Johns Hopkins University</a:t>
            </a:r>
          </a:p>
        </p:txBody>
      </p:sp>
      <p:sp>
        <p:nvSpPr>
          <p:cNvPr id="3" name="TextBox 2">
            <a:extLst>
              <a:ext uri="{FF2B5EF4-FFF2-40B4-BE49-F238E27FC236}">
                <a16:creationId xmlns:a16="http://schemas.microsoft.com/office/drawing/2014/main" id="{066154EB-7911-64A6-95DC-22B178C18A30}"/>
              </a:ext>
            </a:extLst>
          </p:cNvPr>
          <p:cNvSpPr txBox="1"/>
          <p:nvPr userDrawn="1"/>
        </p:nvSpPr>
        <p:spPr>
          <a:xfrm>
            <a:off x="5313093" y="990422"/>
            <a:ext cx="1565814" cy="1446550"/>
          </a:xfrm>
          <a:prstGeom prst="rect">
            <a:avLst/>
          </a:prstGeom>
          <a:noFill/>
        </p:spPr>
        <p:txBody>
          <a:bodyPr wrap="square" rtlCol="0">
            <a:spAutoFit/>
          </a:bodyPr>
          <a:lstStyle/>
          <a:p>
            <a:pPr algn="ctr"/>
            <a:r>
              <a:rPr lang="en-US" sz="8800">
                <a:solidFill>
                  <a:schemeClr val="accent1"/>
                </a:solidFill>
                <a:latin typeface="Georgia" panose="02040502050405020303" pitchFamily="18"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651745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w/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76E625-3DBE-99DF-9FAC-87EDA3386FDE}"/>
              </a:ext>
            </a:extLst>
          </p:cNvPr>
          <p:cNvSpPr/>
          <p:nvPr userDrawn="1"/>
        </p:nvSpPr>
        <p:spPr>
          <a:xfrm>
            <a:off x="0" y="5274365"/>
            <a:ext cx="12192000" cy="1583634"/>
          </a:xfrm>
          <a:prstGeom prst="rect">
            <a:avLst/>
          </a:prstGeom>
          <a:gradFill flip="none" rotWithShape="1">
            <a:gsLst>
              <a:gs pos="0">
                <a:srgbClr val="002D72">
                  <a:shade val="30000"/>
                  <a:satMod val="115000"/>
                </a:srgbClr>
              </a:gs>
              <a:gs pos="50000">
                <a:srgbClr val="002D72">
                  <a:shade val="67500"/>
                  <a:satMod val="115000"/>
                </a:srgbClr>
              </a:gs>
              <a:gs pos="100000">
                <a:srgbClr val="002D72">
                  <a:shade val="100000"/>
                  <a:satMod val="115000"/>
                </a:srgb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35E57361-756C-1EF8-A20B-34F47C4CA4DB}"/>
              </a:ext>
            </a:extLst>
          </p:cNvPr>
          <p:cNvSpPr>
            <a:spLocks noGrp="1"/>
          </p:cNvSpPr>
          <p:nvPr>
            <p:ph type="body" sz="quarter" idx="13" hasCustomPrompt="1"/>
          </p:nvPr>
        </p:nvSpPr>
        <p:spPr>
          <a:xfrm>
            <a:off x="290065" y="5590552"/>
            <a:ext cx="9247777" cy="528638"/>
          </a:xfrm>
        </p:spPr>
        <p:txBody>
          <a:bodyPr anchor="ctr">
            <a:normAutofit/>
          </a:bodyPr>
          <a:lstStyle>
            <a:lvl1pPr marL="0" indent="0">
              <a:lnSpc>
                <a:spcPts val="1260"/>
              </a:lnSpc>
              <a:buNone/>
              <a:defRPr sz="180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Image caption</a:t>
            </a:r>
          </a:p>
        </p:txBody>
      </p:sp>
      <p:sp>
        <p:nvSpPr>
          <p:cNvPr id="6" name="Picture Placeholder 5">
            <a:extLst>
              <a:ext uri="{FF2B5EF4-FFF2-40B4-BE49-F238E27FC236}">
                <a16:creationId xmlns:a16="http://schemas.microsoft.com/office/drawing/2014/main" id="{06BC0C77-4541-0E28-C5EF-BEF1E3824D63}"/>
              </a:ext>
            </a:extLst>
          </p:cNvPr>
          <p:cNvSpPr>
            <a:spLocks noGrp="1"/>
          </p:cNvSpPr>
          <p:nvPr>
            <p:ph type="pic" sz="quarter" idx="14"/>
          </p:nvPr>
        </p:nvSpPr>
        <p:spPr>
          <a:xfrm>
            <a:off x="0" y="9571"/>
            <a:ext cx="12192000" cy="5264794"/>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3670412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Coll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6BC0C77-4541-0E28-C5EF-BEF1E3824D63}"/>
              </a:ext>
            </a:extLst>
          </p:cNvPr>
          <p:cNvSpPr>
            <a:spLocks noGrp="1"/>
          </p:cNvSpPr>
          <p:nvPr>
            <p:ph type="pic" sz="quarter" idx="14"/>
          </p:nvPr>
        </p:nvSpPr>
        <p:spPr>
          <a:xfrm>
            <a:off x="0" y="9571"/>
            <a:ext cx="5844209" cy="5264794"/>
          </a:xfrm>
        </p:spPr>
        <p:txBody>
          <a:bodyPr/>
          <a:lstStyle>
            <a:lvl1pPr marL="0" indent="0">
              <a:buNone/>
              <a:defRPr/>
            </a:lvl1pPr>
          </a:lstStyle>
          <a:p>
            <a:r>
              <a:rPr lang="en-US"/>
              <a:t>Click icon to add picture</a:t>
            </a:r>
          </a:p>
        </p:txBody>
      </p:sp>
      <p:sp>
        <p:nvSpPr>
          <p:cNvPr id="3" name="Picture Placeholder 5">
            <a:extLst>
              <a:ext uri="{FF2B5EF4-FFF2-40B4-BE49-F238E27FC236}">
                <a16:creationId xmlns:a16="http://schemas.microsoft.com/office/drawing/2014/main" id="{3742F7E9-E0FF-5CA6-D9B2-6EB4AE0FF618}"/>
              </a:ext>
            </a:extLst>
          </p:cNvPr>
          <p:cNvSpPr>
            <a:spLocks noGrp="1"/>
          </p:cNvSpPr>
          <p:nvPr>
            <p:ph type="pic" sz="quarter" idx="18"/>
          </p:nvPr>
        </p:nvSpPr>
        <p:spPr>
          <a:xfrm>
            <a:off x="5989983" y="1"/>
            <a:ext cx="6202018" cy="2769704"/>
          </a:xfrm>
        </p:spPr>
        <p:txBody>
          <a:bodyPr/>
          <a:lstStyle>
            <a:lvl1pPr marL="0" indent="0">
              <a:buNone/>
              <a:defRPr/>
            </a:lvl1pPr>
          </a:lstStyle>
          <a:p>
            <a:r>
              <a:rPr lang="en-US"/>
              <a:t>Click icon to add picture</a:t>
            </a:r>
          </a:p>
        </p:txBody>
      </p:sp>
      <p:sp>
        <p:nvSpPr>
          <p:cNvPr id="4" name="Picture Placeholder 5">
            <a:extLst>
              <a:ext uri="{FF2B5EF4-FFF2-40B4-BE49-F238E27FC236}">
                <a16:creationId xmlns:a16="http://schemas.microsoft.com/office/drawing/2014/main" id="{0C815D15-4E2C-9C49-1D73-284AB8400582}"/>
              </a:ext>
            </a:extLst>
          </p:cNvPr>
          <p:cNvSpPr>
            <a:spLocks noGrp="1"/>
          </p:cNvSpPr>
          <p:nvPr>
            <p:ph type="pic" sz="quarter" idx="19"/>
          </p:nvPr>
        </p:nvSpPr>
        <p:spPr>
          <a:xfrm>
            <a:off x="5989983" y="2914543"/>
            <a:ext cx="3028122" cy="2359822"/>
          </a:xfrm>
        </p:spPr>
        <p:txBody>
          <a:bodyPr/>
          <a:lstStyle>
            <a:lvl1pPr marL="0" indent="0">
              <a:buNone/>
              <a:defRPr/>
            </a:lvl1pPr>
          </a:lstStyle>
          <a:p>
            <a:r>
              <a:rPr lang="en-US"/>
              <a:t>Click icon to add picture</a:t>
            </a:r>
          </a:p>
        </p:txBody>
      </p:sp>
      <p:sp>
        <p:nvSpPr>
          <p:cNvPr id="5" name="Picture Placeholder 5">
            <a:extLst>
              <a:ext uri="{FF2B5EF4-FFF2-40B4-BE49-F238E27FC236}">
                <a16:creationId xmlns:a16="http://schemas.microsoft.com/office/drawing/2014/main" id="{7287FCA5-2296-2BA7-7E61-5E7893C39AD6}"/>
              </a:ext>
            </a:extLst>
          </p:cNvPr>
          <p:cNvSpPr>
            <a:spLocks noGrp="1"/>
          </p:cNvSpPr>
          <p:nvPr>
            <p:ph type="pic" sz="quarter" idx="20"/>
          </p:nvPr>
        </p:nvSpPr>
        <p:spPr>
          <a:xfrm>
            <a:off x="9163879" y="2907917"/>
            <a:ext cx="3028122" cy="2359822"/>
          </a:xfrm>
        </p:spPr>
        <p:txBody>
          <a:bodyPr/>
          <a:lstStyle>
            <a:lvl1pPr marL="0" indent="0">
              <a:buNone/>
              <a:defRPr/>
            </a:lvl1pPr>
          </a:lstStyle>
          <a:p>
            <a:r>
              <a:rPr lang="en-US"/>
              <a:t>Click icon to add picture</a:t>
            </a:r>
          </a:p>
        </p:txBody>
      </p:sp>
      <p:sp>
        <p:nvSpPr>
          <p:cNvPr id="2" name="Rectangle 1">
            <a:extLst>
              <a:ext uri="{FF2B5EF4-FFF2-40B4-BE49-F238E27FC236}">
                <a16:creationId xmlns:a16="http://schemas.microsoft.com/office/drawing/2014/main" id="{B93C14AC-49E0-17C6-8B6C-EB36EDA59AED}"/>
              </a:ext>
            </a:extLst>
          </p:cNvPr>
          <p:cNvSpPr/>
          <p:nvPr userDrawn="1"/>
        </p:nvSpPr>
        <p:spPr>
          <a:xfrm>
            <a:off x="0" y="5274365"/>
            <a:ext cx="12192000" cy="1583634"/>
          </a:xfrm>
          <a:prstGeom prst="rect">
            <a:avLst/>
          </a:prstGeom>
          <a:gradFill flip="none" rotWithShape="1">
            <a:gsLst>
              <a:gs pos="0">
                <a:srgbClr val="002D72">
                  <a:shade val="30000"/>
                  <a:satMod val="115000"/>
                </a:srgbClr>
              </a:gs>
              <a:gs pos="50000">
                <a:srgbClr val="002D72">
                  <a:shade val="67500"/>
                  <a:satMod val="115000"/>
                </a:srgbClr>
              </a:gs>
              <a:gs pos="100000">
                <a:srgbClr val="002D72">
                  <a:shade val="100000"/>
                  <a:satMod val="115000"/>
                </a:srgb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35E57361-756C-1EF8-A20B-34F47C4CA4DB}"/>
              </a:ext>
            </a:extLst>
          </p:cNvPr>
          <p:cNvSpPr>
            <a:spLocks noGrp="1"/>
          </p:cNvSpPr>
          <p:nvPr>
            <p:ph type="body" sz="quarter" idx="13" hasCustomPrompt="1"/>
          </p:nvPr>
        </p:nvSpPr>
        <p:spPr>
          <a:xfrm>
            <a:off x="266700" y="5605462"/>
            <a:ext cx="9247777" cy="528638"/>
          </a:xfrm>
        </p:spPr>
        <p:txBody>
          <a:bodyPr anchor="ctr">
            <a:normAutofit/>
          </a:bodyPr>
          <a:lstStyle>
            <a:lvl1pPr marL="0" indent="0">
              <a:lnSpc>
                <a:spcPts val="1260"/>
              </a:lnSpc>
              <a:buNone/>
              <a:defRPr sz="180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Image caption</a:t>
            </a:r>
          </a:p>
        </p:txBody>
      </p:sp>
    </p:spTree>
    <p:extLst>
      <p:ext uri="{BB962C8B-B14F-4D97-AF65-F5344CB8AC3E}">
        <p14:creationId xmlns:p14="http://schemas.microsoft.com/office/powerpoint/2010/main" val="3009445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6" name="Content Placeholder 8">
            <a:extLst>
              <a:ext uri="{FF2B5EF4-FFF2-40B4-BE49-F238E27FC236}">
                <a16:creationId xmlns:a16="http://schemas.microsoft.com/office/drawing/2014/main" id="{7C024065-7E6C-8CAE-4BFC-708DD5ABDF72}"/>
              </a:ext>
            </a:extLst>
          </p:cNvPr>
          <p:cNvSpPr>
            <a:spLocks noGrp="1"/>
          </p:cNvSpPr>
          <p:nvPr>
            <p:ph sz="quarter" idx="13"/>
          </p:nvPr>
        </p:nvSpPr>
        <p:spPr>
          <a:xfrm>
            <a:off x="266701" y="952500"/>
            <a:ext cx="11621982" cy="5181599"/>
          </a:xfrm>
        </p:spPr>
        <p:txBody>
          <a:bodyPr/>
          <a:lstStyle>
            <a:lvl2pPr>
              <a:defRPr sz="2000"/>
            </a:lvl2pPr>
            <a:lvl3pPr marL="1143000" indent="-228600">
              <a:buFont typeface="System Font Regular"/>
              <a:buChar cha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9296FAC1-DAD3-8ADC-4F81-DC0F1CC64FB7}"/>
              </a:ext>
            </a:extLst>
          </p:cNvPr>
          <p:cNvCxnSpPr>
            <a:cxnSpLocks/>
          </p:cNvCxnSpPr>
          <p:nvPr userDrawn="1"/>
        </p:nvCxnSpPr>
        <p:spPr>
          <a:xfrm>
            <a:off x="303317" y="794776"/>
            <a:ext cx="11585366"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6" name="Slide Number Placeholder 15">
            <a:extLst>
              <a:ext uri="{FF2B5EF4-FFF2-40B4-BE49-F238E27FC236}">
                <a16:creationId xmlns:a16="http://schemas.microsoft.com/office/drawing/2014/main" id="{2D131D2B-40EF-191C-E868-B98E49C48068}"/>
              </a:ext>
            </a:extLst>
          </p:cNvPr>
          <p:cNvSpPr>
            <a:spLocks noGrp="1"/>
          </p:cNvSpPr>
          <p:nvPr>
            <p:ph type="sldNum" sz="quarter" idx="16"/>
          </p:nvPr>
        </p:nvSpPr>
        <p:spPr/>
        <p:txBody>
          <a:bodyPr/>
          <a:lstStyle/>
          <a:p>
            <a:fld id="{1876332E-97D2-CC49-9E46-E6E0DDE407EB}" type="slidenum">
              <a:rPr lang="en-US" smtClean="0"/>
              <a:pPr/>
              <a:t>‹#›</a:t>
            </a:fld>
            <a:endParaRPr lang="en-US"/>
          </a:p>
        </p:txBody>
      </p:sp>
      <p:sp>
        <p:nvSpPr>
          <p:cNvPr id="17" name="Title 16">
            <a:extLst>
              <a:ext uri="{FF2B5EF4-FFF2-40B4-BE49-F238E27FC236}">
                <a16:creationId xmlns:a16="http://schemas.microsoft.com/office/drawing/2014/main" id="{D74036E4-C55C-EA02-B734-36F87EDACA5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774438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_60/40">
    <p:spTree>
      <p:nvGrpSpPr>
        <p:cNvPr id="1" name=""/>
        <p:cNvGrpSpPr/>
        <p:nvPr/>
      </p:nvGrpSpPr>
      <p:grpSpPr>
        <a:xfrm>
          <a:off x="0" y="0"/>
          <a:ext cx="0" cy="0"/>
          <a:chOff x="0" y="0"/>
          <a:chExt cx="0" cy="0"/>
        </a:xfrm>
      </p:grpSpPr>
      <p:sp>
        <p:nvSpPr>
          <p:cNvPr id="7" name="Content Placeholder 8">
            <a:extLst>
              <a:ext uri="{FF2B5EF4-FFF2-40B4-BE49-F238E27FC236}">
                <a16:creationId xmlns:a16="http://schemas.microsoft.com/office/drawing/2014/main" id="{209356EC-295E-5603-B486-43CADD66F6A8}"/>
              </a:ext>
            </a:extLst>
          </p:cNvPr>
          <p:cNvSpPr>
            <a:spLocks noGrp="1"/>
          </p:cNvSpPr>
          <p:nvPr>
            <p:ph sz="quarter" idx="13" hasCustomPrompt="1"/>
          </p:nvPr>
        </p:nvSpPr>
        <p:spPr>
          <a:xfrm>
            <a:off x="303317" y="2054087"/>
            <a:ext cx="6654074" cy="4080013"/>
          </a:xfrm>
        </p:spPr>
        <p:txBody>
          <a:bodyPr>
            <a:normAutofit/>
          </a:bodyPr>
          <a:lstStyle>
            <a:lvl1pPr marL="0" indent="0">
              <a:lnSpc>
                <a:spcPts val="2600"/>
              </a:lnSpc>
              <a:buFont typeface="Arial" panose="020B0604020202020204" pitchFamily="34" charset="0"/>
              <a:buNone/>
              <a:defRPr sz="2000"/>
            </a:lvl1pPr>
            <a:lvl2pPr marL="457200" indent="0">
              <a:buNone/>
              <a:defRPr sz="2000"/>
            </a:lvl2pPr>
            <a:lvl3pPr marL="914400" indent="0">
              <a:buFont typeface="System Font Regular"/>
              <a:buNone/>
              <a:defRPr sz="1800"/>
            </a:lvl3pPr>
            <a:lvl4pPr marL="1371600" indent="0">
              <a:buNone/>
              <a:defRPr sz="1600"/>
            </a:lvl4pPr>
            <a:lvl5pPr marL="1828800" indent="0">
              <a:buNone/>
              <a:defRPr sz="1600"/>
            </a:lvl5pPr>
          </a:lstStyle>
          <a:p>
            <a:pPr lvl="0"/>
            <a:r>
              <a:rPr lang="en-US"/>
              <a:t>For text heavy slides, consider this layout option that uses smaller not bulleted text</a:t>
            </a:r>
          </a:p>
          <a:p>
            <a:pPr lvl="0"/>
            <a:endParaRPr lang="en-US"/>
          </a:p>
          <a:p>
            <a:pPr lvl="0"/>
            <a:r>
              <a:rPr lang="en-US"/>
              <a:t>Bullets can be added if needed</a:t>
            </a:r>
          </a:p>
        </p:txBody>
      </p:sp>
      <p:sp>
        <p:nvSpPr>
          <p:cNvPr id="10" name="Slide Number Placeholder 9">
            <a:extLst>
              <a:ext uri="{FF2B5EF4-FFF2-40B4-BE49-F238E27FC236}">
                <a16:creationId xmlns:a16="http://schemas.microsoft.com/office/drawing/2014/main" id="{5A6BE6B5-4DC4-B1E9-5F84-01E6D86F86B7}"/>
              </a:ext>
            </a:extLst>
          </p:cNvPr>
          <p:cNvSpPr>
            <a:spLocks noGrp="1"/>
          </p:cNvSpPr>
          <p:nvPr>
            <p:ph type="sldNum" sz="quarter" idx="16"/>
          </p:nvPr>
        </p:nvSpPr>
        <p:spPr/>
        <p:txBody>
          <a:bodyPr/>
          <a:lstStyle/>
          <a:p>
            <a:fld id="{1876332E-97D2-CC49-9E46-E6E0DDE407EB}" type="slidenum">
              <a:rPr lang="en-US" smtClean="0"/>
              <a:pPr/>
              <a:t>‹#›</a:t>
            </a:fld>
            <a:endParaRPr lang="en-US"/>
          </a:p>
        </p:txBody>
      </p:sp>
      <p:cxnSp>
        <p:nvCxnSpPr>
          <p:cNvPr id="2" name="Straight Connector 1">
            <a:extLst>
              <a:ext uri="{FF2B5EF4-FFF2-40B4-BE49-F238E27FC236}">
                <a16:creationId xmlns:a16="http://schemas.microsoft.com/office/drawing/2014/main" id="{EBBA4FE0-B93E-8941-C17B-03FD59A778DC}"/>
              </a:ext>
            </a:extLst>
          </p:cNvPr>
          <p:cNvCxnSpPr>
            <a:cxnSpLocks/>
          </p:cNvCxnSpPr>
          <p:nvPr userDrawn="1"/>
        </p:nvCxnSpPr>
        <p:spPr>
          <a:xfrm>
            <a:off x="303317" y="794776"/>
            <a:ext cx="11585366"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3" name="Title 16">
            <a:extLst>
              <a:ext uri="{FF2B5EF4-FFF2-40B4-BE49-F238E27FC236}">
                <a16:creationId xmlns:a16="http://schemas.microsoft.com/office/drawing/2014/main" id="{C4AAA89D-E180-20A4-47AC-311E8945492E}"/>
              </a:ext>
            </a:extLst>
          </p:cNvPr>
          <p:cNvSpPr>
            <a:spLocks noGrp="1"/>
          </p:cNvSpPr>
          <p:nvPr>
            <p:ph type="title"/>
          </p:nvPr>
        </p:nvSpPr>
        <p:spPr>
          <a:xfrm>
            <a:off x="303317" y="244386"/>
            <a:ext cx="11585366" cy="524541"/>
          </a:xfrm>
        </p:spPr>
        <p:txBody>
          <a:bodyPr/>
          <a:lstStyle/>
          <a:p>
            <a:r>
              <a:rPr lang="en-US"/>
              <a:t>Click to edit Master title style</a:t>
            </a:r>
          </a:p>
        </p:txBody>
      </p:sp>
      <p:sp>
        <p:nvSpPr>
          <p:cNvPr id="4" name="Picture Placeholder 3">
            <a:extLst>
              <a:ext uri="{FF2B5EF4-FFF2-40B4-BE49-F238E27FC236}">
                <a16:creationId xmlns:a16="http://schemas.microsoft.com/office/drawing/2014/main" id="{FECA534C-9414-13D4-979B-668555B852D5}"/>
              </a:ext>
            </a:extLst>
          </p:cNvPr>
          <p:cNvSpPr>
            <a:spLocks noGrp="1"/>
          </p:cNvSpPr>
          <p:nvPr>
            <p:ph type="pic" sz="quarter" idx="14"/>
          </p:nvPr>
        </p:nvSpPr>
        <p:spPr>
          <a:xfrm>
            <a:off x="7076661" y="992842"/>
            <a:ext cx="4812022" cy="5141258"/>
          </a:xfrm>
        </p:spPr>
        <p:txBody>
          <a:bodyPr/>
          <a:lstStyle>
            <a:lvl1pPr marL="0" indent="0">
              <a:buNone/>
              <a:defRPr/>
            </a:lvl1pPr>
          </a:lstStyle>
          <a:p>
            <a:r>
              <a:rPr lang="en-US"/>
              <a:t>Click icon to add picture</a:t>
            </a:r>
          </a:p>
        </p:txBody>
      </p:sp>
      <p:sp>
        <p:nvSpPr>
          <p:cNvPr id="5" name="Content Placeholder 8">
            <a:extLst>
              <a:ext uri="{FF2B5EF4-FFF2-40B4-BE49-F238E27FC236}">
                <a16:creationId xmlns:a16="http://schemas.microsoft.com/office/drawing/2014/main" id="{FF3F1551-9A0A-137E-0C7C-8D33E2549EC9}"/>
              </a:ext>
            </a:extLst>
          </p:cNvPr>
          <p:cNvSpPr>
            <a:spLocks noGrp="1"/>
          </p:cNvSpPr>
          <p:nvPr>
            <p:ph sz="quarter" idx="17" hasCustomPrompt="1"/>
          </p:nvPr>
        </p:nvSpPr>
        <p:spPr>
          <a:xfrm>
            <a:off x="303316" y="992842"/>
            <a:ext cx="6654075" cy="964912"/>
          </a:xfrm>
        </p:spPr>
        <p:txBody>
          <a:bodyPr anchor="ctr">
            <a:normAutofit/>
          </a:bodyPr>
          <a:lstStyle>
            <a:lvl1pPr marL="0" indent="0">
              <a:buNone/>
              <a:defRPr sz="2200">
                <a:solidFill>
                  <a:schemeClr val="accent2"/>
                </a:solidFill>
              </a:defRPr>
            </a:lvl1pPr>
            <a:lvl2pPr>
              <a:defRPr sz="2000"/>
            </a:lvl2pPr>
            <a:lvl3pPr marL="1143000" indent="-228600">
              <a:buFont typeface="System Font Regular"/>
              <a:buChar char="–"/>
              <a:defRPr sz="1800"/>
            </a:lvl3pPr>
            <a:lvl4pPr>
              <a:defRPr sz="1800"/>
            </a:lvl4pPr>
            <a:lvl5pPr>
              <a:defRPr sz="1800"/>
            </a:lvl5pPr>
          </a:lstStyle>
          <a:p>
            <a:pPr lvl="0"/>
            <a:r>
              <a:rPr lang="en-US"/>
              <a:t>Click to add slide introduction sentence</a:t>
            </a:r>
          </a:p>
        </p:txBody>
      </p:sp>
    </p:spTree>
    <p:extLst>
      <p:ext uri="{BB962C8B-B14F-4D97-AF65-F5344CB8AC3E}">
        <p14:creationId xmlns:p14="http://schemas.microsoft.com/office/powerpoint/2010/main" val="270602892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_50/50">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39FD01-6F3D-63A2-0253-0AF855236B9E}"/>
              </a:ext>
            </a:extLst>
          </p:cNvPr>
          <p:cNvSpPr>
            <a:spLocks noGrp="1"/>
          </p:cNvSpPr>
          <p:nvPr>
            <p:ph type="pic" sz="quarter" idx="14"/>
          </p:nvPr>
        </p:nvSpPr>
        <p:spPr>
          <a:xfrm>
            <a:off x="6188765" y="0"/>
            <a:ext cx="6003235" cy="6858000"/>
          </a:xfrm>
        </p:spPr>
        <p:txBody>
          <a:bodyPr/>
          <a:lstStyle/>
          <a:p>
            <a:r>
              <a:rPr lang="en-US"/>
              <a:t>Click icon to add picture</a:t>
            </a:r>
          </a:p>
        </p:txBody>
      </p:sp>
      <p:sp>
        <p:nvSpPr>
          <p:cNvPr id="9" name="Slide Number Placeholder 8">
            <a:extLst>
              <a:ext uri="{FF2B5EF4-FFF2-40B4-BE49-F238E27FC236}">
                <a16:creationId xmlns:a16="http://schemas.microsoft.com/office/drawing/2014/main" id="{3F8D463F-0025-C992-6AEC-0AA43D7F2CAF}"/>
              </a:ext>
            </a:extLst>
          </p:cNvPr>
          <p:cNvSpPr>
            <a:spLocks noGrp="1"/>
          </p:cNvSpPr>
          <p:nvPr>
            <p:ph type="sldNum" sz="quarter" idx="17"/>
          </p:nvPr>
        </p:nvSpPr>
        <p:spPr/>
        <p:txBody>
          <a:bodyPr/>
          <a:lstStyle/>
          <a:p>
            <a:fld id="{1876332E-97D2-CC49-9E46-E6E0DDE407EB}" type="slidenum">
              <a:rPr lang="en-US" smtClean="0"/>
              <a:pPr/>
              <a:t>‹#›</a:t>
            </a:fld>
            <a:endParaRPr lang="en-US"/>
          </a:p>
        </p:txBody>
      </p:sp>
      <p:sp>
        <p:nvSpPr>
          <p:cNvPr id="10" name="Title 9">
            <a:extLst>
              <a:ext uri="{FF2B5EF4-FFF2-40B4-BE49-F238E27FC236}">
                <a16:creationId xmlns:a16="http://schemas.microsoft.com/office/drawing/2014/main" id="{F4C77AE1-1500-C1E6-7E7B-44BDADCE051C}"/>
              </a:ext>
            </a:extLst>
          </p:cNvPr>
          <p:cNvSpPr>
            <a:spLocks noGrp="1"/>
          </p:cNvSpPr>
          <p:nvPr>
            <p:ph type="title" hasCustomPrompt="1"/>
          </p:nvPr>
        </p:nvSpPr>
        <p:spPr>
          <a:xfrm>
            <a:off x="303317" y="244386"/>
            <a:ext cx="5695739" cy="550385"/>
          </a:xfrm>
        </p:spPr>
        <p:txBody>
          <a:bodyPr anchor="ctr"/>
          <a:lstStyle/>
          <a:p>
            <a:r>
              <a:rPr lang="en-US"/>
              <a:t>Click to edit title</a:t>
            </a:r>
          </a:p>
        </p:txBody>
      </p:sp>
      <p:cxnSp>
        <p:nvCxnSpPr>
          <p:cNvPr id="2" name="Straight Connector 1">
            <a:extLst>
              <a:ext uri="{FF2B5EF4-FFF2-40B4-BE49-F238E27FC236}">
                <a16:creationId xmlns:a16="http://schemas.microsoft.com/office/drawing/2014/main" id="{18680618-A88A-876A-8969-104E127B336D}"/>
              </a:ext>
            </a:extLst>
          </p:cNvPr>
          <p:cNvCxnSpPr>
            <a:cxnSpLocks/>
          </p:cNvCxnSpPr>
          <p:nvPr userDrawn="1"/>
        </p:nvCxnSpPr>
        <p:spPr>
          <a:xfrm>
            <a:off x="303317" y="794776"/>
            <a:ext cx="11585366"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3" name="Content Placeholder 8">
            <a:extLst>
              <a:ext uri="{FF2B5EF4-FFF2-40B4-BE49-F238E27FC236}">
                <a16:creationId xmlns:a16="http://schemas.microsoft.com/office/drawing/2014/main" id="{A86DE1F0-3790-E00F-94D7-F6BF8C020852}"/>
              </a:ext>
            </a:extLst>
          </p:cNvPr>
          <p:cNvSpPr>
            <a:spLocks noGrp="1"/>
          </p:cNvSpPr>
          <p:nvPr>
            <p:ph sz="quarter" idx="13"/>
          </p:nvPr>
        </p:nvSpPr>
        <p:spPr>
          <a:xfrm>
            <a:off x="303317" y="952500"/>
            <a:ext cx="5695741"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049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511FF8-3303-EA6D-2092-61820AC40EBA}"/>
              </a:ext>
            </a:extLst>
          </p:cNvPr>
          <p:cNvSpPr>
            <a:spLocks noGrp="1"/>
          </p:cNvSpPr>
          <p:nvPr>
            <p:ph type="body" idx="1"/>
          </p:nvPr>
        </p:nvSpPr>
        <p:spPr>
          <a:xfrm>
            <a:off x="303317" y="966354"/>
            <a:ext cx="11585366" cy="51561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CD998A8C-F91E-2561-5295-7822C1343BDE}"/>
              </a:ext>
            </a:extLst>
          </p:cNvPr>
          <p:cNvSpPr>
            <a:spLocks noGrp="1"/>
          </p:cNvSpPr>
          <p:nvPr>
            <p:ph type="sldNum" sz="quarter" idx="4"/>
          </p:nvPr>
        </p:nvSpPr>
        <p:spPr>
          <a:xfrm>
            <a:off x="10218545" y="6248487"/>
            <a:ext cx="1232722" cy="365125"/>
          </a:xfrm>
          <a:prstGeom prst="rect">
            <a:avLst/>
          </a:prstGeom>
        </p:spPr>
        <p:txBody>
          <a:bodyPr vert="horz" lIns="0" tIns="0" rIns="0" bIns="0" rtlCol="0" anchor="ctr"/>
          <a:lstStyle>
            <a:lvl1pPr algn="r">
              <a:defRPr sz="1100">
                <a:solidFill>
                  <a:schemeClr val="tx1">
                    <a:tint val="82000"/>
                  </a:schemeClr>
                </a:solidFill>
                <a:latin typeface="Tahoma" panose="020B0604030504040204" pitchFamily="34" charset="0"/>
                <a:ea typeface="Tahoma" panose="020B0604030504040204" pitchFamily="34" charset="0"/>
                <a:cs typeface="Tahoma" panose="020B0604030504040204" pitchFamily="34" charset="0"/>
              </a:defRPr>
            </a:lvl1pPr>
          </a:lstStyle>
          <a:p>
            <a:fld id="{1876332E-97D2-CC49-9E46-E6E0DDE407EB}" type="slidenum">
              <a:rPr lang="en-US" smtClean="0"/>
              <a:pPr/>
              <a:t>‹#›</a:t>
            </a:fld>
            <a:endParaRPr lang="en-US"/>
          </a:p>
        </p:txBody>
      </p:sp>
      <p:pic>
        <p:nvPicPr>
          <p:cNvPr id="8" name="Picture 7" descr="A blue shield with a book and a globe&#10;&#10;Description automatically generated">
            <a:extLst>
              <a:ext uri="{FF2B5EF4-FFF2-40B4-BE49-F238E27FC236}">
                <a16:creationId xmlns:a16="http://schemas.microsoft.com/office/drawing/2014/main" id="{F9F559AB-D836-7FEC-22E7-0E9D0BA2459F}"/>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1537907" y="6234732"/>
            <a:ext cx="350776" cy="375831"/>
          </a:xfrm>
          <a:prstGeom prst="rect">
            <a:avLst/>
          </a:prstGeom>
        </p:spPr>
      </p:pic>
      <p:sp>
        <p:nvSpPr>
          <p:cNvPr id="9" name="Title Placeholder 8">
            <a:extLst>
              <a:ext uri="{FF2B5EF4-FFF2-40B4-BE49-F238E27FC236}">
                <a16:creationId xmlns:a16="http://schemas.microsoft.com/office/drawing/2014/main" id="{44886E26-62DC-86B0-AFD4-D076A2541189}"/>
              </a:ext>
            </a:extLst>
          </p:cNvPr>
          <p:cNvSpPr>
            <a:spLocks noGrp="1"/>
          </p:cNvSpPr>
          <p:nvPr>
            <p:ph type="title"/>
          </p:nvPr>
        </p:nvSpPr>
        <p:spPr>
          <a:xfrm>
            <a:off x="303317" y="244386"/>
            <a:ext cx="11585366" cy="524541"/>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237123374"/>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80" r:id="rId3"/>
    <p:sldLayoutId id="2147483669" r:id="rId4"/>
    <p:sldLayoutId id="2147483672" r:id="rId5"/>
    <p:sldLayoutId id="2147483686" r:id="rId6"/>
    <p:sldLayoutId id="2147483652" r:id="rId7"/>
    <p:sldLayoutId id="2147483682" r:id="rId8"/>
    <p:sldLayoutId id="2147483661" r:id="rId9"/>
    <p:sldLayoutId id="2147483677" r:id="rId10"/>
    <p:sldLayoutId id="2147483687" r:id="rId11"/>
    <p:sldLayoutId id="2147483689" r:id="rId12"/>
    <p:sldLayoutId id="2147483688" r:id="rId13"/>
    <p:sldLayoutId id="2147483662" r:id="rId14"/>
    <p:sldLayoutId id="2147483675" r:id="rId15"/>
    <p:sldLayoutId id="2147483663" r:id="rId16"/>
    <p:sldLayoutId id="2147483676" r:id="rId17"/>
    <p:sldLayoutId id="2147483670" r:id="rId18"/>
    <p:sldLayoutId id="2147483671" r:id="rId19"/>
  </p:sldLayoutIdLst>
  <p:hf hdr="0"/>
  <p:txStyles>
    <p:titleStyle>
      <a:lvl1pPr algn="l" defTabSz="914400" rtl="0" eaLnBrk="1" latinLnBrk="0" hangingPunct="1">
        <a:lnSpc>
          <a:spcPct val="90000"/>
        </a:lnSpc>
        <a:spcBef>
          <a:spcPct val="0"/>
        </a:spcBef>
        <a:buNone/>
        <a:defRPr sz="3000" b="1"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i="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00" userDrawn="1">
          <p15:clr>
            <a:srgbClr val="F26B43"/>
          </p15:clr>
        </p15:guide>
        <p15:guide id="2" pos="3840" userDrawn="1">
          <p15:clr>
            <a:srgbClr val="F26B43"/>
          </p15:clr>
        </p15:guide>
        <p15:guide id="3" orient="horz" pos="3864" userDrawn="1">
          <p15:clr>
            <a:srgbClr val="F26B43"/>
          </p15:clr>
        </p15:guide>
        <p15:guide id="4" orient="horz" pos="1224" userDrawn="1">
          <p15:clr>
            <a:srgbClr val="F26B43"/>
          </p15:clr>
        </p15:guide>
        <p15:guide id="5" pos="7488" userDrawn="1">
          <p15:clr>
            <a:srgbClr val="F26B43"/>
          </p15:clr>
        </p15:guide>
        <p15:guide id="6" pos="1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arxiv.org/abs/2505.0612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rxiv.org/pdf/2507.11538"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arxiv.org/pdf/2507.11538"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3" Type="http://schemas.openxmlformats.org/officeDocument/2006/relationships/image" Target="../media/image51.png"/><Relationship Id="rId18" Type="http://schemas.openxmlformats.org/officeDocument/2006/relationships/image" Target="../media/image56.png"/><Relationship Id="rId26" Type="http://schemas.openxmlformats.org/officeDocument/2006/relationships/image" Target="../media/image64.png"/><Relationship Id="rId39" Type="http://schemas.openxmlformats.org/officeDocument/2006/relationships/image" Target="../media/image76.png"/><Relationship Id="rId21" Type="http://schemas.openxmlformats.org/officeDocument/2006/relationships/image" Target="../media/image59.png"/><Relationship Id="rId34" Type="http://schemas.openxmlformats.org/officeDocument/2006/relationships/image" Target="../media/image71.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5" Type="http://schemas.openxmlformats.org/officeDocument/2006/relationships/image" Target="../media/image63.png"/><Relationship Id="rId33" Type="http://schemas.openxmlformats.org/officeDocument/2006/relationships/image" Target="../media/image70.png"/><Relationship Id="rId38" Type="http://schemas.openxmlformats.org/officeDocument/2006/relationships/image" Target="../media/image75.png"/><Relationship Id="rId2" Type="http://schemas.openxmlformats.org/officeDocument/2006/relationships/image" Target="../media/image40.png"/><Relationship Id="rId16" Type="http://schemas.openxmlformats.org/officeDocument/2006/relationships/image" Target="../media/image54.png"/><Relationship Id="rId20" Type="http://schemas.openxmlformats.org/officeDocument/2006/relationships/image" Target="../media/image58.png"/><Relationship Id="rId29"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png"/><Relationship Id="rId24" Type="http://schemas.openxmlformats.org/officeDocument/2006/relationships/image" Target="../media/image62.png"/><Relationship Id="rId32" Type="http://schemas.openxmlformats.org/officeDocument/2006/relationships/image" Target="../media/image69.png"/><Relationship Id="rId37" Type="http://schemas.openxmlformats.org/officeDocument/2006/relationships/image" Target="../media/image74.png"/><Relationship Id="rId5" Type="http://schemas.openxmlformats.org/officeDocument/2006/relationships/image" Target="../media/image43.png"/><Relationship Id="rId15" Type="http://schemas.openxmlformats.org/officeDocument/2006/relationships/image" Target="../media/image53.png"/><Relationship Id="rId23" Type="http://schemas.openxmlformats.org/officeDocument/2006/relationships/image" Target="../media/image61.png"/><Relationship Id="rId28" Type="http://schemas.openxmlformats.org/officeDocument/2006/relationships/image" Target="../media/image28.png"/><Relationship Id="rId36" Type="http://schemas.openxmlformats.org/officeDocument/2006/relationships/image" Target="../media/image73.png"/><Relationship Id="rId10" Type="http://schemas.openxmlformats.org/officeDocument/2006/relationships/image" Target="../media/image48.png"/><Relationship Id="rId19" Type="http://schemas.openxmlformats.org/officeDocument/2006/relationships/image" Target="../media/image57.png"/><Relationship Id="rId31" Type="http://schemas.openxmlformats.org/officeDocument/2006/relationships/image" Target="../media/image6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png"/><Relationship Id="rId27" Type="http://schemas.openxmlformats.org/officeDocument/2006/relationships/image" Target="../media/image65.png"/><Relationship Id="rId30" Type="http://schemas.openxmlformats.org/officeDocument/2006/relationships/image" Target="../media/image67.png"/><Relationship Id="rId35" Type="http://schemas.openxmlformats.org/officeDocument/2006/relationships/image" Target="../media/image72.png"/><Relationship Id="rId8" Type="http://schemas.openxmlformats.org/officeDocument/2006/relationships/image" Target="../media/image46.png"/><Relationship Id="rId3"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4719F4-45CE-CCE4-1585-B198B1D945FC}"/>
              </a:ext>
            </a:extLst>
          </p:cNvPr>
          <p:cNvSpPr>
            <a:spLocks noGrp="1"/>
          </p:cNvSpPr>
          <p:nvPr>
            <p:ph type="ctrTitle"/>
          </p:nvPr>
        </p:nvSpPr>
        <p:spPr/>
        <p:txBody>
          <a:bodyPr/>
          <a:lstStyle/>
          <a:p>
            <a:r>
              <a:rPr lang="en-US" b="0"/>
              <a:t>How robustly can LLMs process lengthy context?</a:t>
            </a:r>
            <a:endParaRPr lang="en-US"/>
          </a:p>
        </p:txBody>
      </p:sp>
      <p:sp>
        <p:nvSpPr>
          <p:cNvPr id="2" name="Subtitle 1">
            <a:extLst>
              <a:ext uri="{FF2B5EF4-FFF2-40B4-BE49-F238E27FC236}">
                <a16:creationId xmlns:a16="http://schemas.microsoft.com/office/drawing/2014/main" id="{110271A1-8B15-CEC5-FBA2-99AB0F5A5A5F}"/>
              </a:ext>
            </a:extLst>
          </p:cNvPr>
          <p:cNvSpPr>
            <a:spLocks noGrp="1"/>
          </p:cNvSpPr>
          <p:nvPr>
            <p:ph type="subTitle" idx="1"/>
          </p:nvPr>
        </p:nvSpPr>
        <p:spPr>
          <a:xfrm>
            <a:off x="576649" y="3692901"/>
            <a:ext cx="9231027" cy="784095"/>
          </a:xfrm>
        </p:spPr>
        <p:txBody>
          <a:bodyPr/>
          <a:lstStyle/>
          <a:p>
            <a:r>
              <a:rPr lang="en-US"/>
              <a:t>Presenter: Hanxiang Qin, Zhengguang Wang </a:t>
            </a:r>
          </a:p>
        </p:txBody>
      </p:sp>
      <p:sp>
        <p:nvSpPr>
          <p:cNvPr id="3" name="Text Placeholder 2">
            <a:extLst>
              <a:ext uri="{FF2B5EF4-FFF2-40B4-BE49-F238E27FC236}">
                <a16:creationId xmlns:a16="http://schemas.microsoft.com/office/drawing/2014/main" id="{30C726C2-6AEA-68BC-585C-6C762369CFB2}"/>
              </a:ext>
            </a:extLst>
          </p:cNvPr>
          <p:cNvSpPr>
            <a:spLocks noGrp="1"/>
          </p:cNvSpPr>
          <p:nvPr>
            <p:ph type="body" sz="quarter" idx="10"/>
          </p:nvPr>
        </p:nvSpPr>
        <p:spPr>
          <a:xfrm>
            <a:off x="576262" y="4476750"/>
            <a:ext cx="5519738" cy="784095"/>
          </a:xfrm>
        </p:spPr>
        <p:txBody>
          <a:bodyPr/>
          <a:lstStyle/>
          <a:p>
            <a:r>
              <a:rPr lang="en-US">
                <a:hlinkClick r:id="rId3"/>
              </a:rPr>
              <a:t>LLMs Get Lost In Multi-Turn Conversation</a:t>
            </a:r>
            <a:endParaRPr lang="en-US"/>
          </a:p>
          <a:p>
            <a:r>
              <a:rPr lang="en-US">
                <a:hlinkClick r:id="rId4"/>
              </a:rPr>
              <a:t>How Many Instructions Can LLMs Follow at Once?</a:t>
            </a:r>
            <a:endParaRPr lang="en-US"/>
          </a:p>
          <a:p>
            <a:endParaRPr lang="en-US"/>
          </a:p>
        </p:txBody>
      </p:sp>
    </p:spTree>
    <p:extLst>
      <p:ext uri="{BB962C8B-B14F-4D97-AF65-F5344CB8AC3E}">
        <p14:creationId xmlns:p14="http://schemas.microsoft.com/office/powerpoint/2010/main" val="1450990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DEEC55-E613-8682-87BE-79AFBFA4022A}"/>
              </a:ext>
            </a:extLst>
          </p:cNvPr>
          <p:cNvSpPr>
            <a:spLocks noGrp="1"/>
          </p:cNvSpPr>
          <p:nvPr>
            <p:ph type="sldNum" sz="quarter" idx="16"/>
          </p:nvPr>
        </p:nvSpPr>
        <p:spPr/>
        <p:txBody>
          <a:bodyPr/>
          <a:lstStyle/>
          <a:p>
            <a:fld id="{1876332E-97D2-CC49-9E46-E6E0DDE407EB}" type="slidenum">
              <a:rPr lang="en-US" smtClean="0"/>
              <a:pPr/>
              <a:t>10</a:t>
            </a:fld>
            <a:endParaRPr lang="en-US"/>
          </a:p>
        </p:txBody>
      </p:sp>
      <p:sp>
        <p:nvSpPr>
          <p:cNvPr id="5" name="Title 1">
            <a:extLst>
              <a:ext uri="{FF2B5EF4-FFF2-40B4-BE49-F238E27FC236}">
                <a16:creationId xmlns:a16="http://schemas.microsoft.com/office/drawing/2014/main" id="{9D4C87BD-96E6-21C5-9007-B663DEB1DE0B}"/>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a:t>Methodology – </a:t>
            </a:r>
            <a:r>
              <a:rPr lang="en-US" sz="3000"/>
              <a:t>Semi-Automatic Sharding</a:t>
            </a:r>
            <a:endParaRPr lang="en-US" sz="3000" b="1"/>
          </a:p>
        </p:txBody>
      </p:sp>
      <p:pic>
        <p:nvPicPr>
          <p:cNvPr id="6" name="Picture 5">
            <a:extLst>
              <a:ext uri="{FF2B5EF4-FFF2-40B4-BE49-F238E27FC236}">
                <a16:creationId xmlns:a16="http://schemas.microsoft.com/office/drawing/2014/main" id="{B9EA3188-8E60-DBEC-ECC2-5E3FFB3AB4D5}"/>
              </a:ext>
            </a:extLst>
          </p:cNvPr>
          <p:cNvPicPr>
            <a:picLocks noChangeAspect="1"/>
          </p:cNvPicPr>
          <p:nvPr/>
        </p:nvPicPr>
        <p:blipFill>
          <a:blip r:embed="rId3"/>
          <a:stretch>
            <a:fillRect/>
          </a:stretch>
        </p:blipFill>
        <p:spPr>
          <a:xfrm>
            <a:off x="2097" y="1690687"/>
            <a:ext cx="12189903" cy="4063301"/>
          </a:xfrm>
          <a:prstGeom prst="rect">
            <a:avLst/>
          </a:prstGeom>
        </p:spPr>
      </p:pic>
      <p:sp>
        <p:nvSpPr>
          <p:cNvPr id="2" name="TextBox 1">
            <a:extLst>
              <a:ext uri="{FF2B5EF4-FFF2-40B4-BE49-F238E27FC236}">
                <a16:creationId xmlns:a16="http://schemas.microsoft.com/office/drawing/2014/main" id="{F58FFF54-C7B9-8443-6F87-3718B902A8F2}"/>
              </a:ext>
            </a:extLst>
          </p:cNvPr>
          <p:cNvSpPr txBox="1"/>
          <p:nvPr/>
        </p:nvSpPr>
        <p:spPr>
          <a:xfrm>
            <a:off x="303317" y="5844751"/>
            <a:ext cx="10872683" cy="830997"/>
          </a:xfrm>
          <a:prstGeom prst="rect">
            <a:avLst/>
          </a:prstGeom>
          <a:noFill/>
        </p:spPr>
        <p:txBody>
          <a:bodyPr wrap="square" rtlCol="0">
            <a:spAutoFit/>
          </a:bodyPr>
          <a:lstStyle/>
          <a:p>
            <a:r>
              <a:rPr lang="en-US" sz="2400"/>
              <a:t>P1:Information Preservation | P2:Clear Initial Intent | P3:Order Insensitive | </a:t>
            </a:r>
          </a:p>
          <a:p>
            <a:r>
              <a:rPr lang="en-US" sz="2400">
                <a:solidFill>
                  <a:schemeClr val="accent6">
                    <a:lumMod val="60000"/>
                    <a:lumOff val="40000"/>
                  </a:schemeClr>
                </a:solidFill>
              </a:rPr>
              <a:t>P4:Maximal Sharding</a:t>
            </a:r>
            <a:r>
              <a:rPr lang="en-US" sz="2400"/>
              <a:t> |  P5:Minimal Transformation</a:t>
            </a:r>
          </a:p>
        </p:txBody>
      </p:sp>
      <p:sp>
        <p:nvSpPr>
          <p:cNvPr id="4" name="Down Arrow 3">
            <a:extLst>
              <a:ext uri="{FF2B5EF4-FFF2-40B4-BE49-F238E27FC236}">
                <a16:creationId xmlns:a16="http://schemas.microsoft.com/office/drawing/2014/main" id="{EB560C15-0B94-CB90-381C-2D1576AC3ADD}"/>
              </a:ext>
            </a:extLst>
          </p:cNvPr>
          <p:cNvSpPr/>
          <p:nvPr/>
        </p:nvSpPr>
        <p:spPr>
          <a:xfrm>
            <a:off x="3670300" y="1041124"/>
            <a:ext cx="45719" cy="558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6615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E3875-D916-7B2A-A882-4B0EA97B59A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BF8062-9290-1201-6175-57C66BCEB454}"/>
              </a:ext>
            </a:extLst>
          </p:cNvPr>
          <p:cNvSpPr>
            <a:spLocks noGrp="1"/>
          </p:cNvSpPr>
          <p:nvPr>
            <p:ph type="sldNum" sz="quarter" idx="16"/>
          </p:nvPr>
        </p:nvSpPr>
        <p:spPr/>
        <p:txBody>
          <a:bodyPr/>
          <a:lstStyle/>
          <a:p>
            <a:fld id="{1876332E-97D2-CC49-9E46-E6E0DDE407EB}" type="slidenum">
              <a:rPr lang="en-US" smtClean="0"/>
              <a:pPr/>
              <a:t>11</a:t>
            </a:fld>
            <a:endParaRPr lang="en-US"/>
          </a:p>
        </p:txBody>
      </p:sp>
      <p:pic>
        <p:nvPicPr>
          <p:cNvPr id="5" name="Picture 4">
            <a:extLst>
              <a:ext uri="{FF2B5EF4-FFF2-40B4-BE49-F238E27FC236}">
                <a16:creationId xmlns:a16="http://schemas.microsoft.com/office/drawing/2014/main" id="{77BF9D29-E304-6427-9044-5F71E2CDD6CE}"/>
              </a:ext>
            </a:extLst>
          </p:cNvPr>
          <p:cNvPicPr>
            <a:picLocks noChangeAspect="1"/>
          </p:cNvPicPr>
          <p:nvPr/>
        </p:nvPicPr>
        <p:blipFill>
          <a:blip r:embed="rId3"/>
          <a:stretch>
            <a:fillRect/>
          </a:stretch>
        </p:blipFill>
        <p:spPr>
          <a:xfrm>
            <a:off x="2097" y="1690687"/>
            <a:ext cx="12189903" cy="4063301"/>
          </a:xfrm>
          <a:prstGeom prst="rect">
            <a:avLst/>
          </a:prstGeom>
        </p:spPr>
      </p:pic>
      <p:sp>
        <p:nvSpPr>
          <p:cNvPr id="4" name="TextBox 3">
            <a:extLst>
              <a:ext uri="{FF2B5EF4-FFF2-40B4-BE49-F238E27FC236}">
                <a16:creationId xmlns:a16="http://schemas.microsoft.com/office/drawing/2014/main" id="{927F761A-333D-B3EC-BB76-F88241E23108}"/>
              </a:ext>
            </a:extLst>
          </p:cNvPr>
          <p:cNvSpPr txBox="1"/>
          <p:nvPr/>
        </p:nvSpPr>
        <p:spPr>
          <a:xfrm>
            <a:off x="303317" y="5844751"/>
            <a:ext cx="10872683" cy="830997"/>
          </a:xfrm>
          <a:prstGeom prst="rect">
            <a:avLst/>
          </a:prstGeom>
          <a:noFill/>
        </p:spPr>
        <p:txBody>
          <a:bodyPr wrap="square" rtlCol="0">
            <a:spAutoFit/>
          </a:bodyPr>
          <a:lstStyle/>
          <a:p>
            <a:r>
              <a:rPr lang="en-US" sz="2400">
                <a:solidFill>
                  <a:schemeClr val="accent6">
                    <a:lumMod val="60000"/>
                    <a:lumOff val="40000"/>
                  </a:schemeClr>
                </a:solidFill>
              </a:rPr>
              <a:t>P1:Information Preservation </a:t>
            </a:r>
            <a:r>
              <a:rPr lang="en-US" sz="2400"/>
              <a:t>| </a:t>
            </a:r>
            <a:r>
              <a:rPr lang="en-US" sz="2400">
                <a:solidFill>
                  <a:schemeClr val="accent6">
                    <a:lumMod val="60000"/>
                    <a:lumOff val="40000"/>
                  </a:schemeClr>
                </a:solidFill>
              </a:rPr>
              <a:t>P2:Clear Initial Intent </a:t>
            </a:r>
            <a:r>
              <a:rPr lang="en-US" sz="2400"/>
              <a:t>| </a:t>
            </a:r>
            <a:r>
              <a:rPr lang="en-US" sz="2400">
                <a:solidFill>
                  <a:schemeClr val="accent6">
                    <a:lumMod val="60000"/>
                    <a:lumOff val="40000"/>
                  </a:schemeClr>
                </a:solidFill>
              </a:rPr>
              <a:t>P3:Order Insensitive </a:t>
            </a:r>
            <a:r>
              <a:rPr lang="en-US" sz="2400"/>
              <a:t>| </a:t>
            </a:r>
          </a:p>
          <a:p>
            <a:r>
              <a:rPr lang="en-US" sz="2400"/>
              <a:t>P4:Maximal Sharding |  </a:t>
            </a:r>
            <a:r>
              <a:rPr lang="en-US" sz="2400">
                <a:solidFill>
                  <a:schemeClr val="accent6">
                    <a:lumMod val="60000"/>
                    <a:lumOff val="40000"/>
                  </a:schemeClr>
                </a:solidFill>
              </a:rPr>
              <a:t>P5:Minimal Transformation</a:t>
            </a:r>
          </a:p>
        </p:txBody>
      </p:sp>
      <p:sp>
        <p:nvSpPr>
          <p:cNvPr id="9" name="Title 1">
            <a:extLst>
              <a:ext uri="{FF2B5EF4-FFF2-40B4-BE49-F238E27FC236}">
                <a16:creationId xmlns:a16="http://schemas.microsoft.com/office/drawing/2014/main" id="{51B7A1DE-33CA-713D-5DB0-108E049238E3}"/>
              </a:ext>
            </a:extLst>
          </p:cNvPr>
          <p:cNvSpPr txBox="1">
            <a:spLocks noGrp="1"/>
          </p:cNvSpPr>
          <p:nvPr>
            <p:ph type="title"/>
          </p:nvPr>
        </p:nvSpPr>
        <p:spPr>
          <a:xfrm>
            <a:off x="303317" y="244386"/>
            <a:ext cx="11585366" cy="5245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a:t>Methodology – </a:t>
            </a:r>
            <a:r>
              <a:rPr lang="en-US" sz="3000"/>
              <a:t>Semi-Automatic Sharding</a:t>
            </a:r>
            <a:endParaRPr lang="en-US" sz="3000" b="1"/>
          </a:p>
        </p:txBody>
      </p:sp>
      <p:sp>
        <p:nvSpPr>
          <p:cNvPr id="2" name="Down Arrow 1">
            <a:extLst>
              <a:ext uri="{FF2B5EF4-FFF2-40B4-BE49-F238E27FC236}">
                <a16:creationId xmlns:a16="http://schemas.microsoft.com/office/drawing/2014/main" id="{DDF97ED3-C7F7-D349-FCF2-24F570297B7C}"/>
              </a:ext>
            </a:extLst>
          </p:cNvPr>
          <p:cNvSpPr/>
          <p:nvPr/>
        </p:nvSpPr>
        <p:spPr>
          <a:xfrm>
            <a:off x="6134100" y="1041124"/>
            <a:ext cx="45719" cy="558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26371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018A8-BD65-689F-9A9E-44E6B78EE42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C67139-D182-BE5B-0DE5-116A7A12A04A}"/>
              </a:ext>
            </a:extLst>
          </p:cNvPr>
          <p:cNvSpPr>
            <a:spLocks noGrp="1"/>
          </p:cNvSpPr>
          <p:nvPr>
            <p:ph type="sldNum" sz="quarter" idx="16"/>
          </p:nvPr>
        </p:nvSpPr>
        <p:spPr/>
        <p:txBody>
          <a:bodyPr/>
          <a:lstStyle/>
          <a:p>
            <a:fld id="{1876332E-97D2-CC49-9E46-E6E0DDE407EB}" type="slidenum">
              <a:rPr lang="en-US" smtClean="0"/>
              <a:pPr/>
              <a:t>12</a:t>
            </a:fld>
            <a:endParaRPr lang="en-US"/>
          </a:p>
        </p:txBody>
      </p:sp>
      <p:pic>
        <p:nvPicPr>
          <p:cNvPr id="5" name="Picture 4">
            <a:extLst>
              <a:ext uri="{FF2B5EF4-FFF2-40B4-BE49-F238E27FC236}">
                <a16:creationId xmlns:a16="http://schemas.microsoft.com/office/drawing/2014/main" id="{73CFCFAE-F5B5-AA5C-3A2A-06D1CF343A07}"/>
              </a:ext>
            </a:extLst>
          </p:cNvPr>
          <p:cNvPicPr>
            <a:picLocks noChangeAspect="1"/>
          </p:cNvPicPr>
          <p:nvPr/>
        </p:nvPicPr>
        <p:blipFill>
          <a:blip r:embed="rId3"/>
          <a:stretch>
            <a:fillRect/>
          </a:stretch>
        </p:blipFill>
        <p:spPr>
          <a:xfrm>
            <a:off x="2097" y="1690687"/>
            <a:ext cx="12189903" cy="4063301"/>
          </a:xfrm>
          <a:prstGeom prst="rect">
            <a:avLst/>
          </a:prstGeom>
        </p:spPr>
      </p:pic>
      <p:sp>
        <p:nvSpPr>
          <p:cNvPr id="4" name="TextBox 3">
            <a:extLst>
              <a:ext uri="{FF2B5EF4-FFF2-40B4-BE49-F238E27FC236}">
                <a16:creationId xmlns:a16="http://schemas.microsoft.com/office/drawing/2014/main" id="{D92744DF-04EF-7E2F-382A-39862CE5463F}"/>
              </a:ext>
            </a:extLst>
          </p:cNvPr>
          <p:cNvSpPr txBox="1"/>
          <p:nvPr/>
        </p:nvSpPr>
        <p:spPr>
          <a:xfrm>
            <a:off x="303317" y="5844751"/>
            <a:ext cx="10872683" cy="830997"/>
          </a:xfrm>
          <a:prstGeom prst="rect">
            <a:avLst/>
          </a:prstGeom>
          <a:noFill/>
        </p:spPr>
        <p:txBody>
          <a:bodyPr wrap="square" rtlCol="0">
            <a:spAutoFit/>
          </a:bodyPr>
          <a:lstStyle/>
          <a:p>
            <a:r>
              <a:rPr lang="en-US" sz="2400">
                <a:solidFill>
                  <a:schemeClr val="accent6">
                    <a:lumMod val="60000"/>
                    <a:lumOff val="40000"/>
                  </a:schemeClr>
                </a:solidFill>
              </a:rPr>
              <a:t>P1:Information Preservation </a:t>
            </a:r>
            <a:r>
              <a:rPr lang="en-US" sz="2400"/>
              <a:t>| P2:Clear Initial Intent | P3:Order Insensitive | </a:t>
            </a:r>
          </a:p>
          <a:p>
            <a:r>
              <a:rPr lang="en-US" sz="2400"/>
              <a:t>P4:Maximal Sharding |  </a:t>
            </a:r>
            <a:r>
              <a:rPr lang="en-US" sz="2400">
                <a:solidFill>
                  <a:schemeClr val="accent6">
                    <a:lumMod val="60000"/>
                    <a:lumOff val="40000"/>
                  </a:schemeClr>
                </a:solidFill>
              </a:rPr>
              <a:t>P5:Minimal Transformation</a:t>
            </a:r>
          </a:p>
        </p:txBody>
      </p:sp>
      <p:sp>
        <p:nvSpPr>
          <p:cNvPr id="13" name="Title 1">
            <a:extLst>
              <a:ext uri="{FF2B5EF4-FFF2-40B4-BE49-F238E27FC236}">
                <a16:creationId xmlns:a16="http://schemas.microsoft.com/office/drawing/2014/main" id="{0D107A49-0F27-4E24-7752-5F944C52E45D}"/>
              </a:ext>
            </a:extLst>
          </p:cNvPr>
          <p:cNvSpPr txBox="1">
            <a:spLocks noGrp="1"/>
          </p:cNvSpPr>
          <p:nvPr>
            <p:ph type="title"/>
          </p:nvPr>
        </p:nvSpPr>
        <p:spPr>
          <a:xfrm>
            <a:off x="303317" y="244386"/>
            <a:ext cx="11585366" cy="5245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a:t>Methodology – </a:t>
            </a:r>
            <a:r>
              <a:rPr lang="en-US" sz="3000"/>
              <a:t>Semi-Automatic Sharding</a:t>
            </a:r>
            <a:endParaRPr lang="en-US" sz="3000" b="1"/>
          </a:p>
        </p:txBody>
      </p:sp>
      <p:sp>
        <p:nvSpPr>
          <p:cNvPr id="2" name="Down Arrow 1">
            <a:extLst>
              <a:ext uri="{FF2B5EF4-FFF2-40B4-BE49-F238E27FC236}">
                <a16:creationId xmlns:a16="http://schemas.microsoft.com/office/drawing/2014/main" id="{098038ED-A7D7-A20B-0FA5-E2FF1AB5E413}"/>
              </a:ext>
            </a:extLst>
          </p:cNvPr>
          <p:cNvSpPr/>
          <p:nvPr/>
        </p:nvSpPr>
        <p:spPr>
          <a:xfrm>
            <a:off x="8597900" y="1041124"/>
            <a:ext cx="45719" cy="558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176207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83FC1-F5B2-A2E6-91B5-3CE76F08F6E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9B77A8-8BD0-F474-3698-661B3C72F94E}"/>
              </a:ext>
            </a:extLst>
          </p:cNvPr>
          <p:cNvSpPr>
            <a:spLocks noGrp="1"/>
          </p:cNvSpPr>
          <p:nvPr>
            <p:ph type="sldNum" sz="quarter" idx="16"/>
          </p:nvPr>
        </p:nvSpPr>
        <p:spPr/>
        <p:txBody>
          <a:bodyPr/>
          <a:lstStyle/>
          <a:p>
            <a:fld id="{1876332E-97D2-CC49-9E46-E6E0DDE407EB}" type="slidenum">
              <a:rPr lang="en-US" smtClean="0"/>
              <a:pPr/>
              <a:t>13</a:t>
            </a:fld>
            <a:endParaRPr lang="en-US"/>
          </a:p>
        </p:txBody>
      </p:sp>
      <p:pic>
        <p:nvPicPr>
          <p:cNvPr id="5" name="Picture 4">
            <a:extLst>
              <a:ext uri="{FF2B5EF4-FFF2-40B4-BE49-F238E27FC236}">
                <a16:creationId xmlns:a16="http://schemas.microsoft.com/office/drawing/2014/main" id="{864761E6-20D7-0DA1-C85F-0573C22A6BAF}"/>
              </a:ext>
            </a:extLst>
          </p:cNvPr>
          <p:cNvPicPr>
            <a:picLocks noChangeAspect="1"/>
          </p:cNvPicPr>
          <p:nvPr/>
        </p:nvPicPr>
        <p:blipFill>
          <a:blip r:embed="rId3"/>
          <a:stretch>
            <a:fillRect/>
          </a:stretch>
        </p:blipFill>
        <p:spPr>
          <a:xfrm>
            <a:off x="2097" y="1690687"/>
            <a:ext cx="12189903" cy="4063301"/>
          </a:xfrm>
          <a:prstGeom prst="rect">
            <a:avLst/>
          </a:prstGeom>
        </p:spPr>
      </p:pic>
      <p:sp>
        <p:nvSpPr>
          <p:cNvPr id="8" name="TextBox 7">
            <a:extLst>
              <a:ext uri="{FF2B5EF4-FFF2-40B4-BE49-F238E27FC236}">
                <a16:creationId xmlns:a16="http://schemas.microsoft.com/office/drawing/2014/main" id="{08861C26-1C71-C4FB-4443-3515B3E0A5B2}"/>
              </a:ext>
            </a:extLst>
          </p:cNvPr>
          <p:cNvSpPr txBox="1"/>
          <p:nvPr/>
        </p:nvSpPr>
        <p:spPr>
          <a:xfrm>
            <a:off x="303317" y="5844751"/>
            <a:ext cx="10872683" cy="830997"/>
          </a:xfrm>
          <a:prstGeom prst="rect">
            <a:avLst/>
          </a:prstGeom>
          <a:noFill/>
        </p:spPr>
        <p:txBody>
          <a:bodyPr wrap="square" rtlCol="0">
            <a:spAutoFit/>
          </a:bodyPr>
          <a:lstStyle/>
          <a:p>
            <a:r>
              <a:rPr lang="en-US" sz="2400">
                <a:solidFill>
                  <a:schemeClr val="accent6">
                    <a:lumMod val="60000"/>
                    <a:lumOff val="40000"/>
                  </a:schemeClr>
                </a:solidFill>
              </a:rPr>
              <a:t>P1:Information Preservation </a:t>
            </a:r>
            <a:r>
              <a:rPr lang="en-US" sz="2400"/>
              <a:t>| </a:t>
            </a:r>
            <a:r>
              <a:rPr lang="en-US" sz="2400">
                <a:solidFill>
                  <a:schemeClr val="accent6">
                    <a:lumMod val="60000"/>
                    <a:lumOff val="40000"/>
                  </a:schemeClr>
                </a:solidFill>
              </a:rPr>
              <a:t>P2:Clear Initial Intent </a:t>
            </a:r>
            <a:r>
              <a:rPr lang="en-US" sz="2400"/>
              <a:t>| </a:t>
            </a:r>
            <a:r>
              <a:rPr lang="en-US" sz="2400">
                <a:solidFill>
                  <a:schemeClr val="accent6">
                    <a:lumMod val="60000"/>
                    <a:lumOff val="40000"/>
                  </a:schemeClr>
                </a:solidFill>
              </a:rPr>
              <a:t>P3:Order Insensitive </a:t>
            </a:r>
            <a:r>
              <a:rPr lang="en-US" sz="2400"/>
              <a:t>| </a:t>
            </a:r>
          </a:p>
          <a:p>
            <a:r>
              <a:rPr lang="en-US" sz="2400">
                <a:solidFill>
                  <a:schemeClr val="accent6">
                    <a:lumMod val="60000"/>
                    <a:lumOff val="40000"/>
                  </a:schemeClr>
                </a:solidFill>
              </a:rPr>
              <a:t>P4:Maximal Sharding </a:t>
            </a:r>
            <a:r>
              <a:rPr lang="en-US" sz="2400"/>
              <a:t>|  </a:t>
            </a:r>
            <a:r>
              <a:rPr lang="en-US" sz="2400">
                <a:solidFill>
                  <a:schemeClr val="accent6">
                    <a:lumMod val="60000"/>
                    <a:lumOff val="40000"/>
                  </a:schemeClr>
                </a:solidFill>
              </a:rPr>
              <a:t>P5:Minimal Transformation</a:t>
            </a:r>
          </a:p>
        </p:txBody>
      </p:sp>
      <p:sp>
        <p:nvSpPr>
          <p:cNvPr id="14" name="Title 1">
            <a:extLst>
              <a:ext uri="{FF2B5EF4-FFF2-40B4-BE49-F238E27FC236}">
                <a16:creationId xmlns:a16="http://schemas.microsoft.com/office/drawing/2014/main" id="{1A4E414E-82C5-FAAB-6511-C04ECA799BD2}"/>
              </a:ext>
            </a:extLst>
          </p:cNvPr>
          <p:cNvSpPr txBox="1">
            <a:spLocks noGrp="1"/>
          </p:cNvSpPr>
          <p:nvPr>
            <p:ph type="title"/>
          </p:nvPr>
        </p:nvSpPr>
        <p:spPr>
          <a:xfrm>
            <a:off x="303317" y="244386"/>
            <a:ext cx="11585366" cy="5245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a:t>Methodology – </a:t>
            </a:r>
            <a:r>
              <a:rPr lang="en-US" sz="3000"/>
              <a:t>Semi-Automatic Sharding</a:t>
            </a:r>
            <a:endParaRPr lang="en-US" sz="3000" b="1"/>
          </a:p>
        </p:txBody>
      </p:sp>
      <p:sp>
        <p:nvSpPr>
          <p:cNvPr id="2" name="Down Arrow 1">
            <a:extLst>
              <a:ext uri="{FF2B5EF4-FFF2-40B4-BE49-F238E27FC236}">
                <a16:creationId xmlns:a16="http://schemas.microsoft.com/office/drawing/2014/main" id="{789E4BE1-358E-6707-381C-B97493D6AEFB}"/>
              </a:ext>
            </a:extLst>
          </p:cNvPr>
          <p:cNvSpPr/>
          <p:nvPr/>
        </p:nvSpPr>
        <p:spPr>
          <a:xfrm>
            <a:off x="10998200" y="1041124"/>
            <a:ext cx="45719" cy="558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248792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915F8-E78C-CD6C-AB70-C7EE719975C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A88511D-DC1E-BEB1-1904-0F80124D575B}"/>
              </a:ext>
            </a:extLst>
          </p:cNvPr>
          <p:cNvSpPr>
            <a:spLocks noGrp="1"/>
          </p:cNvSpPr>
          <p:nvPr>
            <p:ph type="sldNum" sz="quarter" idx="16"/>
          </p:nvPr>
        </p:nvSpPr>
        <p:spPr/>
        <p:txBody>
          <a:bodyPr/>
          <a:lstStyle/>
          <a:p>
            <a:fld id="{1876332E-97D2-CC49-9E46-E6E0DDE407EB}" type="slidenum">
              <a:rPr lang="en-US" smtClean="0"/>
              <a:pPr/>
              <a:t>14</a:t>
            </a:fld>
            <a:endParaRPr lang="en-US"/>
          </a:p>
        </p:txBody>
      </p:sp>
      <p:sp>
        <p:nvSpPr>
          <p:cNvPr id="2" name="Title 1">
            <a:extLst>
              <a:ext uri="{FF2B5EF4-FFF2-40B4-BE49-F238E27FC236}">
                <a16:creationId xmlns:a16="http://schemas.microsoft.com/office/drawing/2014/main" id="{775E027B-FE48-34C5-93D3-D5CF4681A03A}"/>
              </a:ext>
            </a:extLst>
          </p:cNvPr>
          <p:cNvSpPr>
            <a:spLocks noGrp="1"/>
          </p:cNvSpPr>
          <p:nvPr>
            <p:ph type="title"/>
          </p:nvPr>
        </p:nvSpPr>
        <p:spPr>
          <a:xfrm>
            <a:off x="303317" y="240040"/>
            <a:ext cx="11585366" cy="528887"/>
          </a:xfrm>
        </p:spPr>
        <p:txBody>
          <a:bodyPr>
            <a:normAutofit/>
          </a:bodyPr>
          <a:lstStyle/>
          <a:p>
            <a:r>
              <a:rPr lang="en-US" b="1"/>
              <a:t>Methodology – </a:t>
            </a:r>
            <a:r>
              <a:rPr lang="en-US"/>
              <a:t>Conversation Simulation</a:t>
            </a:r>
            <a:endParaRPr lang="en-US" b="1"/>
          </a:p>
        </p:txBody>
      </p:sp>
      <p:pic>
        <p:nvPicPr>
          <p:cNvPr id="6" name="Picture 5">
            <a:extLst>
              <a:ext uri="{FF2B5EF4-FFF2-40B4-BE49-F238E27FC236}">
                <a16:creationId xmlns:a16="http://schemas.microsoft.com/office/drawing/2014/main" id="{A8C50D5F-EA25-0D4D-C61F-A6D8DE0898BA}"/>
              </a:ext>
            </a:extLst>
          </p:cNvPr>
          <p:cNvPicPr>
            <a:picLocks noChangeAspect="1"/>
          </p:cNvPicPr>
          <p:nvPr/>
        </p:nvPicPr>
        <p:blipFill>
          <a:blip r:embed="rId3"/>
          <a:stretch>
            <a:fillRect/>
          </a:stretch>
        </p:blipFill>
        <p:spPr>
          <a:xfrm>
            <a:off x="33018" y="1775460"/>
            <a:ext cx="12125963" cy="3307080"/>
          </a:xfrm>
          <a:prstGeom prst="rect">
            <a:avLst/>
          </a:prstGeom>
        </p:spPr>
      </p:pic>
      <p:sp>
        <p:nvSpPr>
          <p:cNvPr id="7" name="TextBox 6">
            <a:extLst>
              <a:ext uri="{FF2B5EF4-FFF2-40B4-BE49-F238E27FC236}">
                <a16:creationId xmlns:a16="http://schemas.microsoft.com/office/drawing/2014/main" id="{F1E71107-6612-1092-BA6C-FAD45986499F}"/>
              </a:ext>
            </a:extLst>
          </p:cNvPr>
          <p:cNvSpPr txBox="1"/>
          <p:nvPr/>
        </p:nvSpPr>
        <p:spPr>
          <a:xfrm>
            <a:off x="1315183" y="6094740"/>
            <a:ext cx="4392549" cy="523220"/>
          </a:xfrm>
          <a:prstGeom prst="rect">
            <a:avLst/>
          </a:prstGeom>
          <a:noFill/>
          <a:ln>
            <a:solidFill>
              <a:schemeClr val="tx2">
                <a:lumMod val="75000"/>
                <a:lumOff val="25000"/>
              </a:schemeClr>
            </a:solidFill>
          </a:ln>
        </p:spPr>
        <p:txBody>
          <a:bodyPr wrap="none" rtlCol="0">
            <a:spAutoFit/>
          </a:bodyPr>
          <a:lstStyle/>
          <a:p>
            <a:r>
              <a:rPr lang="en-US" sz="2800">
                <a:solidFill>
                  <a:schemeClr val="tx2">
                    <a:lumMod val="75000"/>
                    <a:lumOff val="25000"/>
                  </a:schemeClr>
                </a:solidFill>
              </a:rPr>
              <a:t>Prompt-based GPT-4o-mini</a:t>
            </a:r>
          </a:p>
        </p:txBody>
      </p:sp>
      <p:cxnSp>
        <p:nvCxnSpPr>
          <p:cNvPr id="8" name="Straight Arrow Connector 7">
            <a:extLst>
              <a:ext uri="{FF2B5EF4-FFF2-40B4-BE49-F238E27FC236}">
                <a16:creationId xmlns:a16="http://schemas.microsoft.com/office/drawing/2014/main" id="{79D0147B-5221-BA6C-7BA2-26A69490C253}"/>
              </a:ext>
            </a:extLst>
          </p:cNvPr>
          <p:cNvCxnSpPr>
            <a:cxnSpLocks/>
            <a:stCxn id="7" idx="0"/>
          </p:cNvCxnSpPr>
          <p:nvPr/>
        </p:nvCxnSpPr>
        <p:spPr>
          <a:xfrm flipH="1" flipV="1">
            <a:off x="1072896" y="4279392"/>
            <a:ext cx="2438562" cy="18153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7D08F6E2-910E-E49E-E1B1-0FBB81558AD2}"/>
              </a:ext>
            </a:extLst>
          </p:cNvPr>
          <p:cNvCxnSpPr>
            <a:stCxn id="7" idx="0"/>
          </p:cNvCxnSpPr>
          <p:nvPr/>
        </p:nvCxnSpPr>
        <p:spPr>
          <a:xfrm flipV="1">
            <a:off x="3511458" y="4279392"/>
            <a:ext cx="3157566" cy="18153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1D1C3CF3-EA8F-046E-A4CF-C1397B3EEDB7}"/>
              </a:ext>
            </a:extLst>
          </p:cNvPr>
          <p:cNvCxnSpPr>
            <a:stCxn id="7" idx="0"/>
          </p:cNvCxnSpPr>
          <p:nvPr/>
        </p:nvCxnSpPr>
        <p:spPr>
          <a:xfrm flipV="1">
            <a:off x="3511458" y="4279392"/>
            <a:ext cx="6242142" cy="18153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47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FBCFE-252E-88BC-C163-D25FF921BCB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6F7591-A2E7-3B3F-0B95-A61A31C8E638}"/>
              </a:ext>
            </a:extLst>
          </p:cNvPr>
          <p:cNvSpPr>
            <a:spLocks noGrp="1"/>
          </p:cNvSpPr>
          <p:nvPr>
            <p:ph type="sldNum" sz="quarter" idx="16"/>
          </p:nvPr>
        </p:nvSpPr>
        <p:spPr/>
        <p:txBody>
          <a:bodyPr/>
          <a:lstStyle/>
          <a:p>
            <a:fld id="{1876332E-97D2-CC49-9E46-E6E0DDE407EB}" type="slidenum">
              <a:rPr lang="en-US" smtClean="0"/>
              <a:pPr/>
              <a:t>15</a:t>
            </a:fld>
            <a:endParaRPr lang="en-US"/>
          </a:p>
        </p:txBody>
      </p:sp>
      <p:sp>
        <p:nvSpPr>
          <p:cNvPr id="4" name="Title 3">
            <a:extLst>
              <a:ext uri="{FF2B5EF4-FFF2-40B4-BE49-F238E27FC236}">
                <a16:creationId xmlns:a16="http://schemas.microsoft.com/office/drawing/2014/main" id="{02113C1F-3167-F44A-A2B9-D3C54EE0655F}"/>
              </a:ext>
            </a:extLst>
          </p:cNvPr>
          <p:cNvSpPr>
            <a:spLocks noGrp="1"/>
          </p:cNvSpPr>
          <p:nvPr>
            <p:ph type="title"/>
          </p:nvPr>
        </p:nvSpPr>
        <p:spPr/>
        <p:txBody>
          <a:bodyPr/>
          <a:lstStyle/>
          <a:p>
            <a:r>
              <a:rPr lang="en-US"/>
              <a:t>Methodology – Conversation Types</a:t>
            </a:r>
          </a:p>
        </p:txBody>
      </p:sp>
      <p:pic>
        <p:nvPicPr>
          <p:cNvPr id="2" name="Picture 1">
            <a:extLst>
              <a:ext uri="{FF2B5EF4-FFF2-40B4-BE49-F238E27FC236}">
                <a16:creationId xmlns:a16="http://schemas.microsoft.com/office/drawing/2014/main" id="{08E2F275-4BF8-8F18-B2EF-EF5CDE2ABA37}"/>
              </a:ext>
            </a:extLst>
          </p:cNvPr>
          <p:cNvPicPr>
            <a:picLocks noChangeAspect="1"/>
          </p:cNvPicPr>
          <p:nvPr/>
        </p:nvPicPr>
        <p:blipFill>
          <a:blip r:embed="rId3"/>
          <a:stretch>
            <a:fillRect/>
          </a:stretch>
        </p:blipFill>
        <p:spPr>
          <a:xfrm>
            <a:off x="1424939" y="1325563"/>
            <a:ext cx="9342120" cy="4671060"/>
          </a:xfrm>
          <a:prstGeom prst="rect">
            <a:avLst/>
          </a:prstGeom>
        </p:spPr>
      </p:pic>
    </p:spTree>
    <p:extLst>
      <p:ext uri="{BB962C8B-B14F-4D97-AF65-F5344CB8AC3E}">
        <p14:creationId xmlns:p14="http://schemas.microsoft.com/office/powerpoint/2010/main" val="102528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CC04C-7E58-CCE5-D94E-B9E23DE4D72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813E05-AB80-0BE1-723A-8E3ED27725C0}"/>
              </a:ext>
            </a:extLst>
          </p:cNvPr>
          <p:cNvSpPr>
            <a:spLocks noGrp="1"/>
          </p:cNvSpPr>
          <p:nvPr>
            <p:ph type="sldNum" sz="quarter" idx="16"/>
          </p:nvPr>
        </p:nvSpPr>
        <p:spPr/>
        <p:txBody>
          <a:bodyPr/>
          <a:lstStyle/>
          <a:p>
            <a:fld id="{1876332E-97D2-CC49-9E46-E6E0DDE407EB}" type="slidenum">
              <a:rPr lang="en-US" smtClean="0"/>
              <a:pPr/>
              <a:t>16</a:t>
            </a:fld>
            <a:endParaRPr lang="en-US"/>
          </a:p>
        </p:txBody>
      </p:sp>
      <p:sp>
        <p:nvSpPr>
          <p:cNvPr id="4" name="Title 3">
            <a:extLst>
              <a:ext uri="{FF2B5EF4-FFF2-40B4-BE49-F238E27FC236}">
                <a16:creationId xmlns:a16="http://schemas.microsoft.com/office/drawing/2014/main" id="{0644465D-8E53-C5FA-C0F6-2AD70A60B536}"/>
              </a:ext>
            </a:extLst>
          </p:cNvPr>
          <p:cNvSpPr>
            <a:spLocks noGrp="1"/>
          </p:cNvSpPr>
          <p:nvPr>
            <p:ph type="title"/>
          </p:nvPr>
        </p:nvSpPr>
        <p:spPr/>
        <p:txBody>
          <a:bodyPr/>
          <a:lstStyle/>
          <a:p>
            <a:r>
              <a:rPr lang="en-US"/>
              <a:t>Results – Averaged Performance</a:t>
            </a:r>
          </a:p>
        </p:txBody>
      </p:sp>
      <p:pic>
        <p:nvPicPr>
          <p:cNvPr id="2" name="Picture 1">
            <a:extLst>
              <a:ext uri="{FF2B5EF4-FFF2-40B4-BE49-F238E27FC236}">
                <a16:creationId xmlns:a16="http://schemas.microsoft.com/office/drawing/2014/main" id="{F6B2AA65-239D-59BF-947B-48294AF118FF}"/>
              </a:ext>
            </a:extLst>
          </p:cNvPr>
          <p:cNvPicPr>
            <a:picLocks noChangeAspect="1"/>
          </p:cNvPicPr>
          <p:nvPr/>
        </p:nvPicPr>
        <p:blipFill>
          <a:blip r:embed="rId3"/>
          <a:srcRect t="1002"/>
          <a:stretch>
            <a:fillRect/>
          </a:stretch>
        </p:blipFill>
        <p:spPr>
          <a:xfrm>
            <a:off x="274821" y="1011935"/>
            <a:ext cx="11642356" cy="5480939"/>
          </a:xfrm>
          <a:prstGeom prst="rect">
            <a:avLst/>
          </a:prstGeom>
        </p:spPr>
      </p:pic>
    </p:spTree>
    <p:extLst>
      <p:ext uri="{BB962C8B-B14F-4D97-AF65-F5344CB8AC3E}">
        <p14:creationId xmlns:p14="http://schemas.microsoft.com/office/powerpoint/2010/main" val="2297083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84A28-8D4F-EBDF-5E88-21F5F4D47FF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FA1FBE-A3C7-DF29-2B7E-34D1DB90990F}"/>
              </a:ext>
            </a:extLst>
          </p:cNvPr>
          <p:cNvSpPr>
            <a:spLocks noGrp="1"/>
          </p:cNvSpPr>
          <p:nvPr>
            <p:ph type="sldNum" sz="quarter" idx="16"/>
          </p:nvPr>
        </p:nvSpPr>
        <p:spPr/>
        <p:txBody>
          <a:bodyPr/>
          <a:lstStyle/>
          <a:p>
            <a:fld id="{1876332E-97D2-CC49-9E46-E6E0DDE407EB}" type="slidenum">
              <a:rPr lang="en-US" smtClean="0"/>
              <a:pPr/>
              <a:t>17</a:t>
            </a:fld>
            <a:endParaRPr lang="en-US"/>
          </a:p>
        </p:txBody>
      </p:sp>
      <p:sp>
        <p:nvSpPr>
          <p:cNvPr id="2" name="Title 1">
            <a:extLst>
              <a:ext uri="{FF2B5EF4-FFF2-40B4-BE49-F238E27FC236}">
                <a16:creationId xmlns:a16="http://schemas.microsoft.com/office/drawing/2014/main" id="{B84B1135-1439-DAB6-1119-42833C7D9058}"/>
              </a:ext>
            </a:extLst>
          </p:cNvPr>
          <p:cNvSpPr>
            <a:spLocks noGrp="1"/>
          </p:cNvSpPr>
          <p:nvPr>
            <p:ph type="title"/>
          </p:nvPr>
        </p:nvSpPr>
        <p:spPr/>
        <p:txBody>
          <a:bodyPr/>
          <a:lstStyle/>
          <a:p>
            <a:r>
              <a:rPr lang="en-US" b="1"/>
              <a:t>Results – </a:t>
            </a:r>
            <a:r>
              <a:rPr lang="en-US"/>
              <a:t>Box-plot Visualization</a:t>
            </a:r>
            <a:endParaRPr lang="en-US" b="1"/>
          </a:p>
        </p:txBody>
      </p:sp>
      <p:pic>
        <p:nvPicPr>
          <p:cNvPr id="5" name="Picture 4">
            <a:extLst>
              <a:ext uri="{FF2B5EF4-FFF2-40B4-BE49-F238E27FC236}">
                <a16:creationId xmlns:a16="http://schemas.microsoft.com/office/drawing/2014/main" id="{8D8CB60B-A73E-23DF-925A-4ED3FA5E9A2E}"/>
              </a:ext>
            </a:extLst>
          </p:cNvPr>
          <p:cNvPicPr>
            <a:picLocks noChangeAspect="1"/>
          </p:cNvPicPr>
          <p:nvPr/>
        </p:nvPicPr>
        <p:blipFill>
          <a:blip r:embed="rId3"/>
          <a:srcRect b="13420"/>
          <a:stretch>
            <a:fillRect/>
          </a:stretch>
        </p:blipFill>
        <p:spPr>
          <a:xfrm>
            <a:off x="621791" y="921741"/>
            <a:ext cx="10948416" cy="5911875"/>
          </a:xfrm>
          <a:prstGeom prst="rect">
            <a:avLst/>
          </a:prstGeom>
        </p:spPr>
      </p:pic>
    </p:spTree>
    <p:extLst>
      <p:ext uri="{BB962C8B-B14F-4D97-AF65-F5344CB8AC3E}">
        <p14:creationId xmlns:p14="http://schemas.microsoft.com/office/powerpoint/2010/main" val="656688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6DF51-EF42-7DEA-F426-C6F923C1361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DFB1C2-0ABA-813E-1F11-D1FD27661D9E}"/>
              </a:ext>
            </a:extLst>
          </p:cNvPr>
          <p:cNvSpPr>
            <a:spLocks noGrp="1"/>
          </p:cNvSpPr>
          <p:nvPr>
            <p:ph type="sldNum" sz="quarter" idx="16"/>
          </p:nvPr>
        </p:nvSpPr>
        <p:spPr/>
        <p:txBody>
          <a:bodyPr/>
          <a:lstStyle/>
          <a:p>
            <a:fld id="{1876332E-97D2-CC49-9E46-E6E0DDE407EB}" type="slidenum">
              <a:rPr lang="en-US" smtClean="0"/>
              <a:pPr/>
              <a:t>18</a:t>
            </a:fld>
            <a:endParaRPr lang="en-US"/>
          </a:p>
        </p:txBody>
      </p:sp>
      <p:sp>
        <p:nvSpPr>
          <p:cNvPr id="4" name="Title 3">
            <a:extLst>
              <a:ext uri="{FF2B5EF4-FFF2-40B4-BE49-F238E27FC236}">
                <a16:creationId xmlns:a16="http://schemas.microsoft.com/office/drawing/2014/main" id="{032DBE61-60A7-29F2-A3EA-3DD09A00F032}"/>
              </a:ext>
            </a:extLst>
          </p:cNvPr>
          <p:cNvSpPr>
            <a:spLocks noGrp="1"/>
          </p:cNvSpPr>
          <p:nvPr>
            <p:ph type="title"/>
          </p:nvPr>
        </p:nvSpPr>
        <p:spPr/>
        <p:txBody>
          <a:bodyPr/>
          <a:lstStyle/>
          <a:p>
            <a:r>
              <a:rPr lang="en-US"/>
              <a:t>Why Do Models Get Lost?</a:t>
            </a:r>
          </a:p>
        </p:txBody>
      </p:sp>
      <p:sp>
        <p:nvSpPr>
          <p:cNvPr id="2" name="Content Placeholder 2">
            <a:extLst>
              <a:ext uri="{FF2B5EF4-FFF2-40B4-BE49-F238E27FC236}">
                <a16:creationId xmlns:a16="http://schemas.microsoft.com/office/drawing/2014/main" id="{112637A6-59D1-B60E-F8F8-FEFC8A8FD9C1}"/>
              </a:ext>
            </a:extLst>
          </p:cNvPr>
          <p:cNvSpPr txBox="1">
            <a:spLocks/>
          </p:cNvSpPr>
          <p:nvPr/>
        </p:nvSpPr>
        <p:spPr>
          <a:xfrm>
            <a:off x="838200" y="2032889"/>
            <a:ext cx="6038088" cy="4351338"/>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i="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Premature Answer Attempts</a:t>
            </a:r>
            <a:r>
              <a:rPr lang="en-US"/>
              <a:t>: Models rush to give a full solution early on, making incorrect assumptions that they fail to correct later.</a:t>
            </a:r>
          </a:p>
        </p:txBody>
      </p:sp>
      <p:pic>
        <p:nvPicPr>
          <p:cNvPr id="5" name="Picture 4">
            <a:extLst>
              <a:ext uri="{FF2B5EF4-FFF2-40B4-BE49-F238E27FC236}">
                <a16:creationId xmlns:a16="http://schemas.microsoft.com/office/drawing/2014/main" id="{3E3013FD-3603-93FE-73E6-5AC73ECAB7EC}"/>
              </a:ext>
            </a:extLst>
          </p:cNvPr>
          <p:cNvPicPr>
            <a:picLocks noChangeAspect="1"/>
          </p:cNvPicPr>
          <p:nvPr/>
        </p:nvPicPr>
        <p:blipFill>
          <a:blip r:embed="rId3"/>
          <a:stretch>
            <a:fillRect/>
          </a:stretch>
        </p:blipFill>
        <p:spPr>
          <a:xfrm>
            <a:off x="7078980" y="0"/>
            <a:ext cx="5113020" cy="6128926"/>
          </a:xfrm>
          <a:prstGeom prst="rect">
            <a:avLst/>
          </a:prstGeom>
        </p:spPr>
      </p:pic>
    </p:spTree>
    <p:extLst>
      <p:ext uri="{BB962C8B-B14F-4D97-AF65-F5344CB8AC3E}">
        <p14:creationId xmlns:p14="http://schemas.microsoft.com/office/powerpoint/2010/main" val="355082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D3DA4-F7BA-2DFD-EE5B-A61AB59DB0F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C79D1D-398E-D2AD-A35E-B94BA509C1BD}"/>
              </a:ext>
            </a:extLst>
          </p:cNvPr>
          <p:cNvSpPr>
            <a:spLocks noGrp="1"/>
          </p:cNvSpPr>
          <p:nvPr>
            <p:ph type="sldNum" sz="quarter" idx="16"/>
          </p:nvPr>
        </p:nvSpPr>
        <p:spPr/>
        <p:txBody>
          <a:bodyPr/>
          <a:lstStyle/>
          <a:p>
            <a:fld id="{1876332E-97D2-CC49-9E46-E6E0DDE407EB}" type="slidenum">
              <a:rPr lang="en-US" smtClean="0"/>
              <a:pPr/>
              <a:t>19</a:t>
            </a:fld>
            <a:endParaRPr lang="en-US"/>
          </a:p>
        </p:txBody>
      </p:sp>
      <p:sp>
        <p:nvSpPr>
          <p:cNvPr id="4" name="Title 3">
            <a:extLst>
              <a:ext uri="{FF2B5EF4-FFF2-40B4-BE49-F238E27FC236}">
                <a16:creationId xmlns:a16="http://schemas.microsoft.com/office/drawing/2014/main" id="{1B83B539-EA70-266A-0317-841544735336}"/>
              </a:ext>
            </a:extLst>
          </p:cNvPr>
          <p:cNvSpPr>
            <a:spLocks noGrp="1"/>
          </p:cNvSpPr>
          <p:nvPr>
            <p:ph type="title"/>
          </p:nvPr>
        </p:nvSpPr>
        <p:spPr/>
        <p:txBody>
          <a:bodyPr/>
          <a:lstStyle/>
          <a:p>
            <a:r>
              <a:rPr lang="en-US"/>
              <a:t>Why Do Models Get Lost?</a:t>
            </a:r>
          </a:p>
        </p:txBody>
      </p:sp>
      <p:sp>
        <p:nvSpPr>
          <p:cNvPr id="2" name="Content Placeholder 2">
            <a:extLst>
              <a:ext uri="{FF2B5EF4-FFF2-40B4-BE49-F238E27FC236}">
                <a16:creationId xmlns:a16="http://schemas.microsoft.com/office/drawing/2014/main" id="{95B3F624-C9AF-FDD9-C605-DB063B6D7343}"/>
              </a:ext>
            </a:extLst>
          </p:cNvPr>
          <p:cNvSpPr txBox="1">
            <a:spLocks/>
          </p:cNvSpPr>
          <p:nvPr/>
        </p:nvSpPr>
        <p:spPr>
          <a:xfrm>
            <a:off x="838200" y="1703705"/>
            <a:ext cx="10515600" cy="1325563"/>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i="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Answer Bloat</a:t>
            </a:r>
            <a:r>
              <a:rPr lang="en-US"/>
              <a:t>: Models overly rely on their previous incorrect attempts, leading to final answers that are needlessly long and complex compared to single-turn solutions.</a:t>
            </a:r>
          </a:p>
        </p:txBody>
      </p:sp>
      <p:pic>
        <p:nvPicPr>
          <p:cNvPr id="5" name="Picture 4">
            <a:extLst>
              <a:ext uri="{FF2B5EF4-FFF2-40B4-BE49-F238E27FC236}">
                <a16:creationId xmlns:a16="http://schemas.microsoft.com/office/drawing/2014/main" id="{DF756F00-D697-8386-0818-B78A4D3958D7}"/>
              </a:ext>
            </a:extLst>
          </p:cNvPr>
          <p:cNvPicPr>
            <a:picLocks noChangeAspect="1"/>
          </p:cNvPicPr>
          <p:nvPr/>
        </p:nvPicPr>
        <p:blipFill>
          <a:blip r:embed="rId3"/>
          <a:stretch>
            <a:fillRect/>
          </a:stretch>
        </p:blipFill>
        <p:spPr>
          <a:xfrm>
            <a:off x="1158823" y="3029268"/>
            <a:ext cx="9874354" cy="3499548"/>
          </a:xfrm>
          <a:prstGeom prst="rect">
            <a:avLst/>
          </a:prstGeom>
        </p:spPr>
      </p:pic>
    </p:spTree>
    <p:extLst>
      <p:ext uri="{BB962C8B-B14F-4D97-AF65-F5344CB8AC3E}">
        <p14:creationId xmlns:p14="http://schemas.microsoft.com/office/powerpoint/2010/main" val="3866922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20CBB-179B-96D1-4F0D-87732430788C}"/>
              </a:ext>
            </a:extLst>
          </p:cNvPr>
          <p:cNvSpPr>
            <a:spLocks noGrp="1"/>
          </p:cNvSpPr>
          <p:nvPr>
            <p:ph type="ctrTitle"/>
          </p:nvPr>
        </p:nvSpPr>
        <p:spPr/>
        <p:txBody>
          <a:bodyPr/>
          <a:lstStyle/>
          <a:p>
            <a:r>
              <a:rPr lang="en-US"/>
              <a:t>LLMs get Lost in Multi-turn Conversation</a:t>
            </a:r>
          </a:p>
        </p:txBody>
      </p:sp>
      <p:sp>
        <p:nvSpPr>
          <p:cNvPr id="3" name="Subtitle 2">
            <a:extLst>
              <a:ext uri="{FF2B5EF4-FFF2-40B4-BE49-F238E27FC236}">
                <a16:creationId xmlns:a16="http://schemas.microsoft.com/office/drawing/2014/main" id="{FFB3932C-63ED-C531-8B47-3CED579A8A4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29922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FCCD7-F5B6-3474-6F4A-9CA229E542F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F237842-C008-4932-4F37-40CE8ED1B069}"/>
              </a:ext>
            </a:extLst>
          </p:cNvPr>
          <p:cNvSpPr>
            <a:spLocks noGrp="1"/>
          </p:cNvSpPr>
          <p:nvPr>
            <p:ph type="sldNum" sz="quarter" idx="16"/>
          </p:nvPr>
        </p:nvSpPr>
        <p:spPr/>
        <p:txBody>
          <a:bodyPr/>
          <a:lstStyle/>
          <a:p>
            <a:fld id="{1876332E-97D2-CC49-9E46-E6E0DDE407EB}" type="slidenum">
              <a:rPr lang="en-US" smtClean="0"/>
              <a:pPr/>
              <a:t>20</a:t>
            </a:fld>
            <a:endParaRPr lang="en-US"/>
          </a:p>
        </p:txBody>
      </p:sp>
      <p:sp>
        <p:nvSpPr>
          <p:cNvPr id="2" name="Title 1">
            <a:extLst>
              <a:ext uri="{FF2B5EF4-FFF2-40B4-BE49-F238E27FC236}">
                <a16:creationId xmlns:a16="http://schemas.microsoft.com/office/drawing/2014/main" id="{13FA4F65-81D3-6FCA-E12D-E21109C37A5F}"/>
              </a:ext>
            </a:extLst>
          </p:cNvPr>
          <p:cNvSpPr>
            <a:spLocks noGrp="1"/>
          </p:cNvSpPr>
          <p:nvPr>
            <p:ph type="title"/>
          </p:nvPr>
        </p:nvSpPr>
        <p:spPr/>
        <p:txBody>
          <a:bodyPr>
            <a:normAutofit/>
          </a:bodyPr>
          <a:lstStyle/>
          <a:p>
            <a:r>
              <a:rPr lang="en-US" b="1"/>
              <a:t>Why Do Models Get Lost?</a:t>
            </a:r>
          </a:p>
        </p:txBody>
      </p:sp>
      <p:sp>
        <p:nvSpPr>
          <p:cNvPr id="5" name="Content Placeholder 2">
            <a:extLst>
              <a:ext uri="{FF2B5EF4-FFF2-40B4-BE49-F238E27FC236}">
                <a16:creationId xmlns:a16="http://schemas.microsoft.com/office/drawing/2014/main" id="{DD035A62-7CEC-894E-6219-0F9C905C1B91}"/>
              </a:ext>
            </a:extLst>
          </p:cNvPr>
          <p:cNvSpPr txBox="1">
            <a:spLocks/>
          </p:cNvSpPr>
          <p:nvPr/>
        </p:nvSpPr>
        <p:spPr>
          <a:xfrm>
            <a:off x="838200" y="2032889"/>
            <a:ext cx="6172200" cy="4351338"/>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i="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Loss-in-Middle-Turns</a:t>
            </a:r>
            <a:r>
              <a:rPr lang="en-US"/>
              <a:t>: In long conversations, models tend to focus on information from the first and last turns, forgetting details provided in the middle.</a:t>
            </a:r>
          </a:p>
        </p:txBody>
      </p:sp>
      <p:pic>
        <p:nvPicPr>
          <p:cNvPr id="6" name="Picture 5">
            <a:extLst>
              <a:ext uri="{FF2B5EF4-FFF2-40B4-BE49-F238E27FC236}">
                <a16:creationId xmlns:a16="http://schemas.microsoft.com/office/drawing/2014/main" id="{B529BACD-A359-15D2-B421-6B2DA49F3004}"/>
              </a:ext>
            </a:extLst>
          </p:cNvPr>
          <p:cNvPicPr>
            <a:picLocks noChangeAspect="1"/>
          </p:cNvPicPr>
          <p:nvPr/>
        </p:nvPicPr>
        <p:blipFill>
          <a:blip r:embed="rId3"/>
          <a:stretch>
            <a:fillRect/>
          </a:stretch>
        </p:blipFill>
        <p:spPr>
          <a:xfrm>
            <a:off x="7607808" y="11462"/>
            <a:ext cx="4157472" cy="6588623"/>
          </a:xfrm>
          <a:prstGeom prst="rect">
            <a:avLst/>
          </a:prstGeom>
        </p:spPr>
      </p:pic>
    </p:spTree>
    <p:extLst>
      <p:ext uri="{BB962C8B-B14F-4D97-AF65-F5344CB8AC3E}">
        <p14:creationId xmlns:p14="http://schemas.microsoft.com/office/powerpoint/2010/main" val="3819106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BD124-0944-E51C-0F0F-F303C6C82CD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BD5B06-EAA6-84A8-8B3A-A262FC675108}"/>
              </a:ext>
            </a:extLst>
          </p:cNvPr>
          <p:cNvSpPr>
            <a:spLocks noGrp="1"/>
          </p:cNvSpPr>
          <p:nvPr>
            <p:ph type="sldNum" sz="quarter" idx="16"/>
          </p:nvPr>
        </p:nvSpPr>
        <p:spPr/>
        <p:txBody>
          <a:bodyPr/>
          <a:lstStyle/>
          <a:p>
            <a:fld id="{1876332E-97D2-CC49-9E46-E6E0DDE407EB}" type="slidenum">
              <a:rPr lang="en-US" smtClean="0"/>
              <a:pPr/>
              <a:t>21</a:t>
            </a:fld>
            <a:endParaRPr lang="en-US"/>
          </a:p>
        </p:txBody>
      </p:sp>
      <p:sp>
        <p:nvSpPr>
          <p:cNvPr id="2" name="Title 1">
            <a:extLst>
              <a:ext uri="{FF2B5EF4-FFF2-40B4-BE49-F238E27FC236}">
                <a16:creationId xmlns:a16="http://schemas.microsoft.com/office/drawing/2014/main" id="{06344960-946D-BCE8-DE41-B787A29B6EBA}"/>
              </a:ext>
            </a:extLst>
          </p:cNvPr>
          <p:cNvSpPr>
            <a:spLocks noGrp="1"/>
          </p:cNvSpPr>
          <p:nvPr>
            <p:ph type="title"/>
          </p:nvPr>
        </p:nvSpPr>
        <p:spPr/>
        <p:txBody>
          <a:bodyPr>
            <a:normAutofit/>
          </a:bodyPr>
          <a:lstStyle/>
          <a:p>
            <a:r>
              <a:rPr lang="en-US" b="1"/>
              <a:t>Why Do Models Get Lost?</a:t>
            </a:r>
          </a:p>
        </p:txBody>
      </p:sp>
      <p:sp>
        <p:nvSpPr>
          <p:cNvPr id="5" name="Content Placeholder 2">
            <a:extLst>
              <a:ext uri="{FF2B5EF4-FFF2-40B4-BE49-F238E27FC236}">
                <a16:creationId xmlns:a16="http://schemas.microsoft.com/office/drawing/2014/main" id="{01C0DAB8-EE7E-0060-AEAF-D9D4FF4F6A71}"/>
              </a:ext>
            </a:extLst>
          </p:cNvPr>
          <p:cNvSpPr txBox="1">
            <a:spLocks/>
          </p:cNvSpPr>
          <p:nvPr/>
        </p:nvSpPr>
        <p:spPr>
          <a:xfrm>
            <a:off x="704088" y="2005012"/>
            <a:ext cx="5026152" cy="4351338"/>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i="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Overly Verbose Responses</a:t>
            </a:r>
            <a:r>
              <a:rPr lang="en-US"/>
              <a:t>: Longer assistant responses are correlated with lower performance, likely because they introduce more self-made assumptions that confuse the model.</a:t>
            </a:r>
          </a:p>
        </p:txBody>
      </p:sp>
      <p:pic>
        <p:nvPicPr>
          <p:cNvPr id="6" name="Picture 5">
            <a:extLst>
              <a:ext uri="{FF2B5EF4-FFF2-40B4-BE49-F238E27FC236}">
                <a16:creationId xmlns:a16="http://schemas.microsoft.com/office/drawing/2014/main" id="{FD1CAB2B-C53D-CDD1-A09D-BE9A9F38ABF6}"/>
              </a:ext>
            </a:extLst>
          </p:cNvPr>
          <p:cNvPicPr>
            <a:picLocks noChangeAspect="1"/>
          </p:cNvPicPr>
          <p:nvPr/>
        </p:nvPicPr>
        <p:blipFill>
          <a:blip r:embed="rId3"/>
          <a:stretch>
            <a:fillRect/>
          </a:stretch>
        </p:blipFill>
        <p:spPr>
          <a:xfrm>
            <a:off x="5730240" y="1571849"/>
            <a:ext cx="6155594" cy="4494561"/>
          </a:xfrm>
          <a:prstGeom prst="rect">
            <a:avLst/>
          </a:prstGeom>
        </p:spPr>
      </p:pic>
    </p:spTree>
    <p:extLst>
      <p:ext uri="{BB962C8B-B14F-4D97-AF65-F5344CB8AC3E}">
        <p14:creationId xmlns:p14="http://schemas.microsoft.com/office/powerpoint/2010/main" val="3097739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4E812-A931-8813-3E22-09A84743A91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1475E8-D59B-B901-9161-89961061FD50}"/>
              </a:ext>
            </a:extLst>
          </p:cNvPr>
          <p:cNvSpPr>
            <a:spLocks noGrp="1"/>
          </p:cNvSpPr>
          <p:nvPr>
            <p:ph type="sldNum" sz="quarter" idx="16"/>
          </p:nvPr>
        </p:nvSpPr>
        <p:spPr/>
        <p:txBody>
          <a:bodyPr/>
          <a:lstStyle/>
          <a:p>
            <a:fld id="{1876332E-97D2-CC49-9E46-E6E0DDE407EB}" type="slidenum">
              <a:rPr lang="en-US" smtClean="0"/>
              <a:pPr/>
              <a:t>22</a:t>
            </a:fld>
            <a:endParaRPr lang="en-US"/>
          </a:p>
        </p:txBody>
      </p:sp>
      <p:sp>
        <p:nvSpPr>
          <p:cNvPr id="4" name="Title 3">
            <a:extLst>
              <a:ext uri="{FF2B5EF4-FFF2-40B4-BE49-F238E27FC236}">
                <a16:creationId xmlns:a16="http://schemas.microsoft.com/office/drawing/2014/main" id="{5A9D3F6D-8868-DDE3-9686-881D4443676E}"/>
              </a:ext>
            </a:extLst>
          </p:cNvPr>
          <p:cNvSpPr>
            <a:spLocks noGrp="1"/>
          </p:cNvSpPr>
          <p:nvPr>
            <p:ph type="title"/>
          </p:nvPr>
        </p:nvSpPr>
        <p:spPr/>
        <p:txBody>
          <a:bodyPr/>
          <a:lstStyle/>
          <a:p>
            <a:r>
              <a:rPr lang="en-US"/>
              <a:t>What can we learn from this?</a:t>
            </a:r>
          </a:p>
        </p:txBody>
      </p:sp>
      <p:sp>
        <p:nvSpPr>
          <p:cNvPr id="2" name="Content Placeholder 2">
            <a:extLst>
              <a:ext uri="{FF2B5EF4-FFF2-40B4-BE49-F238E27FC236}">
                <a16:creationId xmlns:a16="http://schemas.microsoft.com/office/drawing/2014/main" id="{FB6CE9AF-AF5E-CD5C-65F8-8314530A08C5}"/>
              </a:ext>
            </a:extLst>
          </p:cNvPr>
          <p:cNvSpPr txBox="1">
            <a:spLocks/>
          </p:cNvSpPr>
          <p:nvPr/>
        </p:nvSpPr>
        <p:spPr>
          <a:xfrm>
            <a:off x="838200" y="2032889"/>
            <a:ext cx="7772400" cy="4351338"/>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i="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Does any amount of shards hurt?</a:t>
            </a:r>
          </a:p>
          <a:p>
            <a:r>
              <a:rPr lang="en-US"/>
              <a:t>Yes. The "gradual sharding" experiment shows performance drops significantly even in a simple two-turn conversation. Providing all information in a single turn is the only way to ensure high reliability.</a:t>
            </a:r>
          </a:p>
        </p:txBody>
      </p:sp>
      <p:pic>
        <p:nvPicPr>
          <p:cNvPr id="5" name="Picture 4">
            <a:extLst>
              <a:ext uri="{FF2B5EF4-FFF2-40B4-BE49-F238E27FC236}">
                <a16:creationId xmlns:a16="http://schemas.microsoft.com/office/drawing/2014/main" id="{95B55C72-EC86-6D65-C301-E0B1244DF395}"/>
              </a:ext>
            </a:extLst>
          </p:cNvPr>
          <p:cNvPicPr>
            <a:picLocks noChangeAspect="1"/>
          </p:cNvPicPr>
          <p:nvPr/>
        </p:nvPicPr>
        <p:blipFill>
          <a:blip r:embed="rId3"/>
          <a:stretch>
            <a:fillRect/>
          </a:stretch>
        </p:blipFill>
        <p:spPr>
          <a:xfrm>
            <a:off x="8423656" y="861822"/>
            <a:ext cx="2743200" cy="5416420"/>
          </a:xfrm>
          <a:prstGeom prst="rect">
            <a:avLst/>
          </a:prstGeom>
        </p:spPr>
      </p:pic>
    </p:spTree>
    <p:extLst>
      <p:ext uri="{BB962C8B-B14F-4D97-AF65-F5344CB8AC3E}">
        <p14:creationId xmlns:p14="http://schemas.microsoft.com/office/powerpoint/2010/main" val="1186924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B9589-641C-85BF-B580-5A15A45FCC7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596CCB-00A5-6DD6-E3B4-D07721E98E97}"/>
              </a:ext>
            </a:extLst>
          </p:cNvPr>
          <p:cNvSpPr>
            <a:spLocks noGrp="1"/>
          </p:cNvSpPr>
          <p:nvPr>
            <p:ph type="sldNum" sz="quarter" idx="16"/>
          </p:nvPr>
        </p:nvSpPr>
        <p:spPr/>
        <p:txBody>
          <a:bodyPr/>
          <a:lstStyle/>
          <a:p>
            <a:fld id="{1876332E-97D2-CC49-9E46-E6E0DDE407EB}" type="slidenum">
              <a:rPr lang="en-US" smtClean="0"/>
              <a:pPr/>
              <a:t>23</a:t>
            </a:fld>
            <a:endParaRPr lang="en-US"/>
          </a:p>
        </p:txBody>
      </p:sp>
      <p:sp>
        <p:nvSpPr>
          <p:cNvPr id="4" name="Title 3">
            <a:extLst>
              <a:ext uri="{FF2B5EF4-FFF2-40B4-BE49-F238E27FC236}">
                <a16:creationId xmlns:a16="http://schemas.microsoft.com/office/drawing/2014/main" id="{E9B9CBE5-C044-D3EF-70E9-B989E8D191B1}"/>
              </a:ext>
            </a:extLst>
          </p:cNvPr>
          <p:cNvSpPr>
            <a:spLocks noGrp="1"/>
          </p:cNvSpPr>
          <p:nvPr>
            <p:ph type="title"/>
          </p:nvPr>
        </p:nvSpPr>
        <p:spPr/>
        <p:txBody>
          <a:bodyPr/>
          <a:lstStyle/>
          <a:p>
            <a:r>
              <a:rPr lang="en-US"/>
              <a:t>What can we learn from this?</a:t>
            </a:r>
          </a:p>
        </p:txBody>
      </p:sp>
      <p:sp>
        <p:nvSpPr>
          <p:cNvPr id="2" name="Content Placeholder 2">
            <a:extLst>
              <a:ext uri="{FF2B5EF4-FFF2-40B4-BE49-F238E27FC236}">
                <a16:creationId xmlns:a16="http://schemas.microsoft.com/office/drawing/2014/main" id="{8D2022D5-1D77-BEFD-A2E0-77B63728D985}"/>
              </a:ext>
            </a:extLst>
          </p:cNvPr>
          <p:cNvSpPr txBox="1">
            <a:spLocks/>
          </p:cNvSpPr>
          <p:nvPr/>
        </p:nvSpPr>
        <p:spPr>
          <a:xfrm>
            <a:off x="630936" y="2141537"/>
            <a:ext cx="6196584" cy="4351338"/>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i="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Can agent-like frameworks fix this?</a:t>
            </a:r>
          </a:p>
          <a:p>
            <a:r>
              <a:rPr lang="en-US"/>
              <a:t>Strategies like RECAP (summarizing all info at the end) and SNOWBALL (repeating all previous info each turn) help, but don't fully close the performance gap. Native multi-turn reliability is needed.</a:t>
            </a:r>
          </a:p>
        </p:txBody>
      </p:sp>
      <p:pic>
        <p:nvPicPr>
          <p:cNvPr id="5" name="Picture 4">
            <a:extLst>
              <a:ext uri="{FF2B5EF4-FFF2-40B4-BE49-F238E27FC236}">
                <a16:creationId xmlns:a16="http://schemas.microsoft.com/office/drawing/2014/main" id="{32C659FE-4569-84BE-E749-6F13B63E1BD4}"/>
              </a:ext>
            </a:extLst>
          </p:cNvPr>
          <p:cNvPicPr>
            <a:picLocks noChangeAspect="1"/>
          </p:cNvPicPr>
          <p:nvPr/>
        </p:nvPicPr>
        <p:blipFill>
          <a:blip r:embed="rId3"/>
          <a:stretch>
            <a:fillRect/>
          </a:stretch>
        </p:blipFill>
        <p:spPr>
          <a:xfrm>
            <a:off x="6827520" y="1984756"/>
            <a:ext cx="5054600" cy="3327400"/>
          </a:xfrm>
          <a:prstGeom prst="rect">
            <a:avLst/>
          </a:prstGeom>
        </p:spPr>
      </p:pic>
    </p:spTree>
    <p:extLst>
      <p:ext uri="{BB962C8B-B14F-4D97-AF65-F5344CB8AC3E}">
        <p14:creationId xmlns:p14="http://schemas.microsoft.com/office/powerpoint/2010/main" val="1808979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3BA4A-AD71-AFD2-5F24-E6DA3CF4DC7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408BC2-FAFB-7279-3DE2-97EE2447CB8E}"/>
              </a:ext>
            </a:extLst>
          </p:cNvPr>
          <p:cNvSpPr>
            <a:spLocks noGrp="1"/>
          </p:cNvSpPr>
          <p:nvPr>
            <p:ph type="sldNum" sz="quarter" idx="16"/>
          </p:nvPr>
        </p:nvSpPr>
        <p:spPr/>
        <p:txBody>
          <a:bodyPr/>
          <a:lstStyle/>
          <a:p>
            <a:fld id="{1876332E-97D2-CC49-9E46-E6E0DDE407EB}" type="slidenum">
              <a:rPr lang="en-US" smtClean="0"/>
              <a:pPr/>
              <a:t>24</a:t>
            </a:fld>
            <a:endParaRPr lang="en-US"/>
          </a:p>
        </p:txBody>
      </p:sp>
      <p:sp>
        <p:nvSpPr>
          <p:cNvPr id="4" name="Title 3">
            <a:extLst>
              <a:ext uri="{FF2B5EF4-FFF2-40B4-BE49-F238E27FC236}">
                <a16:creationId xmlns:a16="http://schemas.microsoft.com/office/drawing/2014/main" id="{E5D42DFF-E0BB-1741-8174-3C472134867A}"/>
              </a:ext>
            </a:extLst>
          </p:cNvPr>
          <p:cNvSpPr>
            <a:spLocks noGrp="1"/>
          </p:cNvSpPr>
          <p:nvPr>
            <p:ph type="title"/>
          </p:nvPr>
        </p:nvSpPr>
        <p:spPr/>
        <p:txBody>
          <a:bodyPr/>
          <a:lstStyle/>
          <a:p>
            <a:r>
              <a:rPr lang="en-US"/>
              <a:t>What can we learn from this?</a:t>
            </a:r>
          </a:p>
        </p:txBody>
      </p:sp>
      <p:sp>
        <p:nvSpPr>
          <p:cNvPr id="2" name="Content Placeholder 2">
            <a:extLst>
              <a:ext uri="{FF2B5EF4-FFF2-40B4-BE49-F238E27FC236}">
                <a16:creationId xmlns:a16="http://schemas.microsoft.com/office/drawing/2014/main" id="{F81264BC-4424-DEBC-B2D6-382FEAB236B0}"/>
              </a:ext>
            </a:extLst>
          </p:cNvPr>
          <p:cNvSpPr txBox="1">
            <a:spLocks/>
          </p:cNvSpPr>
          <p:nvPr/>
        </p:nvSpPr>
        <p:spPr>
          <a:xfrm>
            <a:off x="838200" y="1690687"/>
            <a:ext cx="5257800" cy="4802187"/>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i="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Can we just lower the temperature to T=0?</a:t>
            </a:r>
          </a:p>
          <a:p>
            <a:r>
              <a:rPr lang="en-US"/>
              <a:t>No. While lowering temperature improves reliability in single-turn settings, it is ineffective in multi-turn conversations. The unreliability remains high because small, early deviations cascade into wildly different conversational paths.</a:t>
            </a:r>
          </a:p>
        </p:txBody>
      </p:sp>
      <p:pic>
        <p:nvPicPr>
          <p:cNvPr id="5" name="Picture 4">
            <a:extLst>
              <a:ext uri="{FF2B5EF4-FFF2-40B4-BE49-F238E27FC236}">
                <a16:creationId xmlns:a16="http://schemas.microsoft.com/office/drawing/2014/main" id="{ED04542A-6119-EABC-A27B-EF87AF62675E}"/>
              </a:ext>
            </a:extLst>
          </p:cNvPr>
          <p:cNvPicPr>
            <a:picLocks noChangeAspect="1"/>
          </p:cNvPicPr>
          <p:nvPr/>
        </p:nvPicPr>
        <p:blipFill>
          <a:blip r:embed="rId3"/>
          <a:stretch>
            <a:fillRect/>
          </a:stretch>
        </p:blipFill>
        <p:spPr>
          <a:xfrm>
            <a:off x="6279134" y="1690688"/>
            <a:ext cx="5778500" cy="3911600"/>
          </a:xfrm>
          <a:prstGeom prst="rect">
            <a:avLst/>
          </a:prstGeom>
        </p:spPr>
      </p:pic>
    </p:spTree>
    <p:extLst>
      <p:ext uri="{BB962C8B-B14F-4D97-AF65-F5344CB8AC3E}">
        <p14:creationId xmlns:p14="http://schemas.microsoft.com/office/powerpoint/2010/main" val="3340518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D3CC8-F193-15BD-BEF1-D8BC9BE1D29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9DD495-F0B6-4CDB-595D-0FB8CB703406}"/>
              </a:ext>
            </a:extLst>
          </p:cNvPr>
          <p:cNvSpPr>
            <a:spLocks noGrp="1"/>
          </p:cNvSpPr>
          <p:nvPr>
            <p:ph type="sldNum" sz="quarter" idx="16"/>
          </p:nvPr>
        </p:nvSpPr>
        <p:spPr/>
        <p:txBody>
          <a:bodyPr/>
          <a:lstStyle/>
          <a:p>
            <a:fld id="{1876332E-97D2-CC49-9E46-E6E0DDE407EB}" type="slidenum">
              <a:rPr lang="en-US" smtClean="0"/>
              <a:pPr/>
              <a:t>25</a:t>
            </a:fld>
            <a:endParaRPr lang="en-US"/>
          </a:p>
        </p:txBody>
      </p:sp>
      <p:sp>
        <p:nvSpPr>
          <p:cNvPr id="4" name="Title 3">
            <a:extLst>
              <a:ext uri="{FF2B5EF4-FFF2-40B4-BE49-F238E27FC236}">
                <a16:creationId xmlns:a16="http://schemas.microsoft.com/office/drawing/2014/main" id="{B87CC23D-8A0A-895B-9E8A-D7750CDE9A78}"/>
              </a:ext>
            </a:extLst>
          </p:cNvPr>
          <p:cNvSpPr>
            <a:spLocks noGrp="1"/>
          </p:cNvSpPr>
          <p:nvPr>
            <p:ph type="title"/>
          </p:nvPr>
        </p:nvSpPr>
        <p:spPr/>
        <p:txBody>
          <a:bodyPr/>
          <a:lstStyle/>
          <a:p>
            <a:r>
              <a:rPr lang="en-US"/>
              <a:t>Implications</a:t>
            </a:r>
          </a:p>
        </p:txBody>
      </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AA302B15-187B-EA5E-2E53-3C8AE6E3A496}"/>
                  </a:ext>
                </a:extLst>
              </p:cNvPr>
              <p:cNvSpPr txBox="1">
                <a:spLocks/>
              </p:cNvSpPr>
              <p:nvPr/>
            </p:nvSpPr>
            <p:spPr>
              <a:xfrm>
                <a:off x="838200" y="1690687"/>
                <a:ext cx="10329672" cy="4802187"/>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i="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t>For LLM Builders</a:t>
                </a:r>
              </a:p>
              <a:p>
                <a:pPr marL="0" indent="0">
                  <a:buFont typeface="Arial" panose="020B0604020202020204" pitchFamily="34" charset="0"/>
                  <a:buNone/>
                </a:pPr>
                <a:r>
                  <a:rPr lang="en-US"/>
                  <a:t>A reliable LLM should: </a:t>
                </a:r>
              </a:p>
              <a:p>
                <a:pPr marL="514350" indent="-514350">
                  <a:buFont typeface="Arial" panose="020B0604020202020204" pitchFamily="34" charset="0"/>
                  <a:buAutoNum type="arabicParenBoth"/>
                </a:pPr>
                <a:r>
                  <a:rPr lang="en-US"/>
                  <a:t>achieve similar aptitude in single- and multi-turn settings, </a:t>
                </a:r>
              </a:p>
              <a:p>
                <a:pPr marL="514350" indent="-514350">
                  <a:buFont typeface="Arial" panose="020B0604020202020204" pitchFamily="34" charset="0"/>
                  <a:buAutoNum type="arabicParenBoth"/>
                </a:pPr>
                <a:r>
                  <a:rPr lang="en-US"/>
                  <a:t>have small unreliability (</a:t>
                </a:r>
                <a14:m>
                  <m:oMath xmlns:m="http://schemas.openxmlformats.org/officeDocument/2006/math">
                    <m:sSubSup>
                      <m:sSubSupPr>
                        <m:ctrlPr>
                          <a:rPr lang="en-US" b="0" i="1" smtClean="0">
                            <a:latin typeface="Cambria Math" panose="02040503050406030204" pitchFamily="18" charset="0"/>
                          </a:rPr>
                        </m:ctrlPr>
                      </m:sSubSupPr>
                      <m:e>
                        <m:r>
                          <m:rPr>
                            <m:sty m:val="p"/>
                          </m:rPr>
                          <a:rPr lang="en-US" b="0" i="1" smtClean="0">
                            <a:latin typeface="Cambria Math" panose="02040503050406030204" pitchFamily="18" charset="0"/>
                          </a:rPr>
                          <m:t>U</m:t>
                        </m:r>
                      </m:e>
                      <m:sub>
                        <m:r>
                          <a:rPr lang="en-US" b="0" i="1" smtClean="0">
                            <a:latin typeface="Cambria Math" panose="02040503050406030204" pitchFamily="18" charset="0"/>
                          </a:rPr>
                          <m:t>10</m:t>
                        </m:r>
                      </m:sub>
                      <m:sup>
                        <m:r>
                          <a:rPr lang="en-US" b="0" i="1" smtClean="0">
                            <a:latin typeface="Cambria Math" panose="02040503050406030204" pitchFamily="18" charset="0"/>
                          </a:rPr>
                          <m:t>90</m:t>
                        </m:r>
                      </m:sup>
                    </m:sSubSup>
                  </m:oMath>
                </a14:m>
                <a:r>
                  <a:rPr lang="en-US"/>
                  <a:t> &lt; 15) in multi-turn settings, </a:t>
                </a:r>
              </a:p>
              <a:p>
                <a:pPr marL="514350" indent="-514350">
                  <a:buFont typeface="Arial" panose="020B0604020202020204" pitchFamily="34" charset="0"/>
                  <a:buAutoNum type="arabicParenBoth"/>
                </a:pPr>
                <a:r>
                  <a:rPr lang="en-US"/>
                  <a:t>achieve these at unmodified temperature (T = 1.0), </a:t>
                </a:r>
              </a:p>
            </p:txBody>
          </p:sp>
        </mc:Choice>
        <mc:Fallback xmlns="">
          <p:sp>
            <p:nvSpPr>
              <p:cNvPr id="2" name="Content Placeholder 2">
                <a:extLst>
                  <a:ext uri="{FF2B5EF4-FFF2-40B4-BE49-F238E27FC236}">
                    <a16:creationId xmlns:a16="http://schemas.microsoft.com/office/drawing/2014/main" id="{AA302B15-187B-EA5E-2E53-3C8AE6E3A496}"/>
                  </a:ext>
                </a:extLst>
              </p:cNvPr>
              <p:cNvSpPr txBox="1">
                <a:spLocks noRot="1" noChangeAspect="1" noMove="1" noResize="1" noEditPoints="1" noAdjustHandles="1" noChangeArrowheads="1" noChangeShapeType="1" noTextEdit="1"/>
              </p:cNvSpPr>
              <p:nvPr/>
            </p:nvSpPr>
            <p:spPr>
              <a:xfrm>
                <a:off x="838200" y="1690687"/>
                <a:ext cx="10329672" cy="4802187"/>
              </a:xfrm>
              <a:prstGeom prst="rect">
                <a:avLst/>
              </a:prstGeom>
              <a:blipFill>
                <a:blip r:embed="rId2"/>
                <a:stretch>
                  <a:fillRect l="-945" t="-1015"/>
                </a:stretch>
              </a:blipFill>
            </p:spPr>
            <p:txBody>
              <a:bodyPr/>
              <a:lstStyle/>
              <a:p>
                <a:r>
                  <a:rPr lang="en-US">
                    <a:noFill/>
                  </a:rPr>
                  <a:t> </a:t>
                </a:r>
              </a:p>
            </p:txBody>
          </p:sp>
        </mc:Fallback>
      </mc:AlternateContent>
    </p:spTree>
    <p:extLst>
      <p:ext uri="{BB962C8B-B14F-4D97-AF65-F5344CB8AC3E}">
        <p14:creationId xmlns:p14="http://schemas.microsoft.com/office/powerpoint/2010/main" val="3776091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870EE-0865-29EA-D899-DE3254784CC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2FBF2C-47BA-909A-EFC5-4C6FDA4F9F5F}"/>
              </a:ext>
            </a:extLst>
          </p:cNvPr>
          <p:cNvSpPr>
            <a:spLocks noGrp="1"/>
          </p:cNvSpPr>
          <p:nvPr>
            <p:ph type="sldNum" sz="quarter" idx="16"/>
          </p:nvPr>
        </p:nvSpPr>
        <p:spPr/>
        <p:txBody>
          <a:bodyPr/>
          <a:lstStyle/>
          <a:p>
            <a:fld id="{1876332E-97D2-CC49-9E46-E6E0DDE407EB}" type="slidenum">
              <a:rPr lang="en-US" smtClean="0"/>
              <a:pPr/>
              <a:t>26</a:t>
            </a:fld>
            <a:endParaRPr lang="en-US"/>
          </a:p>
        </p:txBody>
      </p:sp>
      <p:sp>
        <p:nvSpPr>
          <p:cNvPr id="4" name="Title 3">
            <a:extLst>
              <a:ext uri="{FF2B5EF4-FFF2-40B4-BE49-F238E27FC236}">
                <a16:creationId xmlns:a16="http://schemas.microsoft.com/office/drawing/2014/main" id="{FC1AE1CF-FEC2-1749-4A31-E8E3EC0ABE3D}"/>
              </a:ext>
            </a:extLst>
          </p:cNvPr>
          <p:cNvSpPr>
            <a:spLocks noGrp="1"/>
          </p:cNvSpPr>
          <p:nvPr>
            <p:ph type="title"/>
          </p:nvPr>
        </p:nvSpPr>
        <p:spPr/>
        <p:txBody>
          <a:bodyPr/>
          <a:lstStyle/>
          <a:p>
            <a:r>
              <a:rPr lang="en-US"/>
              <a:t>Implications</a:t>
            </a:r>
          </a:p>
        </p:txBody>
      </p:sp>
      <p:sp>
        <p:nvSpPr>
          <p:cNvPr id="5" name="Content Placeholder 2">
            <a:extLst>
              <a:ext uri="{FF2B5EF4-FFF2-40B4-BE49-F238E27FC236}">
                <a16:creationId xmlns:a16="http://schemas.microsoft.com/office/drawing/2014/main" id="{A8653074-2FB8-4241-7287-BA5F953A730F}"/>
              </a:ext>
            </a:extLst>
          </p:cNvPr>
          <p:cNvSpPr txBox="1">
            <a:spLocks/>
          </p:cNvSpPr>
          <p:nvPr/>
        </p:nvSpPr>
        <p:spPr>
          <a:xfrm>
            <a:off x="838200" y="1690687"/>
            <a:ext cx="10329672" cy="4802187"/>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i="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t>For NLP Practitioners</a:t>
            </a:r>
          </a:p>
          <a:p>
            <a:pPr marL="0" indent="0">
              <a:buFont typeface="Arial" panose="020B0604020202020204" pitchFamily="34" charset="0"/>
              <a:buNone/>
            </a:pPr>
            <a:r>
              <a:rPr lang="en-US"/>
              <a:t>Encourage NLP practitioners to experiment with sharding and release sharded versions of their tasks and instructions alongside fully specified ones</a:t>
            </a:r>
          </a:p>
        </p:txBody>
      </p:sp>
    </p:spTree>
    <p:extLst>
      <p:ext uri="{BB962C8B-B14F-4D97-AF65-F5344CB8AC3E}">
        <p14:creationId xmlns:p14="http://schemas.microsoft.com/office/powerpoint/2010/main" val="1344468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D7631-2799-2440-56A7-72AFB8F68E8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356A1E-0910-9847-4DD9-C9ACAE9D211A}"/>
              </a:ext>
            </a:extLst>
          </p:cNvPr>
          <p:cNvSpPr>
            <a:spLocks noGrp="1"/>
          </p:cNvSpPr>
          <p:nvPr>
            <p:ph type="sldNum" sz="quarter" idx="16"/>
          </p:nvPr>
        </p:nvSpPr>
        <p:spPr/>
        <p:txBody>
          <a:bodyPr/>
          <a:lstStyle/>
          <a:p>
            <a:fld id="{1876332E-97D2-CC49-9E46-E6E0DDE407EB}" type="slidenum">
              <a:rPr lang="en-US" smtClean="0"/>
              <a:pPr/>
              <a:t>27</a:t>
            </a:fld>
            <a:endParaRPr lang="en-US"/>
          </a:p>
        </p:txBody>
      </p:sp>
      <p:sp>
        <p:nvSpPr>
          <p:cNvPr id="4" name="Title 3">
            <a:extLst>
              <a:ext uri="{FF2B5EF4-FFF2-40B4-BE49-F238E27FC236}">
                <a16:creationId xmlns:a16="http://schemas.microsoft.com/office/drawing/2014/main" id="{C885E88A-0308-67A1-2ED8-B103E250808A}"/>
              </a:ext>
            </a:extLst>
          </p:cNvPr>
          <p:cNvSpPr>
            <a:spLocks noGrp="1"/>
          </p:cNvSpPr>
          <p:nvPr>
            <p:ph type="title"/>
          </p:nvPr>
        </p:nvSpPr>
        <p:spPr/>
        <p:txBody>
          <a:bodyPr/>
          <a:lstStyle/>
          <a:p>
            <a:r>
              <a:rPr lang="en-US"/>
              <a:t>Implications</a:t>
            </a:r>
          </a:p>
        </p:txBody>
      </p:sp>
      <p:sp>
        <p:nvSpPr>
          <p:cNvPr id="5" name="Content Placeholder 2">
            <a:extLst>
              <a:ext uri="{FF2B5EF4-FFF2-40B4-BE49-F238E27FC236}">
                <a16:creationId xmlns:a16="http://schemas.microsoft.com/office/drawing/2014/main" id="{2110ACFB-452C-1185-3D39-22BCB9A53213}"/>
              </a:ext>
            </a:extLst>
          </p:cNvPr>
          <p:cNvSpPr txBox="1">
            <a:spLocks/>
          </p:cNvSpPr>
          <p:nvPr/>
        </p:nvSpPr>
        <p:spPr>
          <a:xfrm>
            <a:off x="838200" y="1718397"/>
            <a:ext cx="10329672" cy="4802187"/>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i="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t>For Users</a:t>
            </a:r>
          </a:p>
          <a:p>
            <a:pPr marL="514350" indent="-514350">
              <a:buFont typeface="Arial" panose="020B0604020202020204" pitchFamily="34" charset="0"/>
              <a:buAutoNum type="arabicParenBoth"/>
            </a:pPr>
            <a:r>
              <a:rPr lang="en-US"/>
              <a:t>If time allows, try again</a:t>
            </a:r>
          </a:p>
          <a:p>
            <a:pPr marL="514350" indent="-514350">
              <a:buFont typeface="Arial" panose="020B0604020202020204" pitchFamily="34" charset="0"/>
              <a:buAutoNum type="arabicParenBoth"/>
            </a:pPr>
            <a:r>
              <a:rPr lang="en-US"/>
              <a:t>Consolidate before retrying</a:t>
            </a:r>
          </a:p>
          <a:p>
            <a:pPr marL="514350" indent="-514350">
              <a:buFont typeface="Arial" panose="020B0604020202020204" pitchFamily="34" charset="0"/>
              <a:buAutoNum type="arabicParenBoth"/>
            </a:pPr>
            <a:endParaRPr lang="en-US"/>
          </a:p>
        </p:txBody>
      </p:sp>
    </p:spTree>
    <p:extLst>
      <p:ext uri="{BB962C8B-B14F-4D97-AF65-F5344CB8AC3E}">
        <p14:creationId xmlns:p14="http://schemas.microsoft.com/office/powerpoint/2010/main" val="2233490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F5B98-5E0D-3EF1-A7B6-2B755DF2593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9CECAD-6162-7382-50D1-1DD788FF38B4}"/>
              </a:ext>
            </a:extLst>
          </p:cNvPr>
          <p:cNvSpPr>
            <a:spLocks noGrp="1"/>
          </p:cNvSpPr>
          <p:nvPr>
            <p:ph type="sldNum" sz="quarter" idx="16"/>
          </p:nvPr>
        </p:nvSpPr>
        <p:spPr/>
        <p:txBody>
          <a:bodyPr/>
          <a:lstStyle/>
          <a:p>
            <a:fld id="{1876332E-97D2-CC49-9E46-E6E0DDE407EB}" type="slidenum">
              <a:rPr lang="en-US" smtClean="0"/>
              <a:pPr/>
              <a:t>28</a:t>
            </a:fld>
            <a:endParaRPr lang="en-US"/>
          </a:p>
        </p:txBody>
      </p:sp>
      <p:sp>
        <p:nvSpPr>
          <p:cNvPr id="4" name="Title 3">
            <a:extLst>
              <a:ext uri="{FF2B5EF4-FFF2-40B4-BE49-F238E27FC236}">
                <a16:creationId xmlns:a16="http://schemas.microsoft.com/office/drawing/2014/main" id="{854B054B-53EB-EF50-730B-A1E72D3930A1}"/>
              </a:ext>
            </a:extLst>
          </p:cNvPr>
          <p:cNvSpPr>
            <a:spLocks noGrp="1"/>
          </p:cNvSpPr>
          <p:nvPr>
            <p:ph type="title"/>
          </p:nvPr>
        </p:nvSpPr>
        <p:spPr/>
        <p:txBody>
          <a:bodyPr/>
          <a:lstStyle/>
          <a:p>
            <a:r>
              <a:rPr lang="en-US"/>
              <a:t>My takeaway</a:t>
            </a:r>
          </a:p>
        </p:txBody>
      </p:sp>
      <p:sp>
        <p:nvSpPr>
          <p:cNvPr id="6" name="Content Placeholder 2">
            <a:extLst>
              <a:ext uri="{FF2B5EF4-FFF2-40B4-BE49-F238E27FC236}">
                <a16:creationId xmlns:a16="http://schemas.microsoft.com/office/drawing/2014/main" id="{336197FD-4871-C09F-5A47-116316411108}"/>
              </a:ext>
            </a:extLst>
          </p:cNvPr>
          <p:cNvSpPr txBox="1">
            <a:spLocks/>
          </p:cNvSpPr>
          <p:nvPr/>
        </p:nvSpPr>
        <p:spPr>
          <a:xfrm>
            <a:off x="931164" y="5897332"/>
            <a:ext cx="10329672" cy="716280"/>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i="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solidFill>
                  <a:schemeClr val="accent6">
                    <a:lumMod val="75000"/>
                  </a:schemeClr>
                </a:solidFill>
              </a:rPr>
              <a:t>We are also being trained to be in-distribution of the LLMs 😀</a:t>
            </a:r>
          </a:p>
        </p:txBody>
      </p:sp>
      <p:sp>
        <p:nvSpPr>
          <p:cNvPr id="2" name="Content Placeholder 2">
            <a:extLst>
              <a:ext uri="{FF2B5EF4-FFF2-40B4-BE49-F238E27FC236}">
                <a16:creationId xmlns:a16="http://schemas.microsoft.com/office/drawing/2014/main" id="{C08A4CD7-FDF5-251B-3BBD-4EA1D46A1CA4}"/>
              </a:ext>
            </a:extLst>
          </p:cNvPr>
          <p:cNvSpPr txBox="1">
            <a:spLocks/>
          </p:cNvSpPr>
          <p:nvPr/>
        </p:nvSpPr>
        <p:spPr>
          <a:xfrm>
            <a:off x="838200" y="1718397"/>
            <a:ext cx="10329672" cy="4802187"/>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i="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arenBoth"/>
            </a:pPr>
            <a:r>
              <a:rPr lang="en-US"/>
              <a:t>Mostly problems associated with dataset mismatch (in- or out-of-distribution)</a:t>
            </a:r>
          </a:p>
          <a:p>
            <a:pPr marL="514350" indent="-514350">
              <a:buFont typeface="Arial" panose="020B0604020202020204" pitchFamily="34" charset="0"/>
              <a:buAutoNum type="arabicParenBoth"/>
            </a:pPr>
            <a:r>
              <a:rPr lang="en-US"/>
              <a:t>This method in the paper also introduced a certain level of mismatch</a:t>
            </a:r>
          </a:p>
          <a:p>
            <a:pPr marL="514350" indent="-514350">
              <a:buFont typeface="Arial" panose="020B0604020202020204" pitchFamily="34" charset="0"/>
              <a:buAutoNum type="arabicParenBoth"/>
            </a:pPr>
            <a:r>
              <a:rPr lang="en-US"/>
              <a:t>LLMs are trained to give answers and make assumption if some key information are not given at the beginning.</a:t>
            </a:r>
          </a:p>
          <a:p>
            <a:pPr marL="514350" indent="-514350">
              <a:buFont typeface="Arial" panose="020B0604020202020204" pitchFamily="34" charset="0"/>
              <a:buAutoNum type="arabicParenBoth"/>
            </a:pPr>
            <a:r>
              <a:rPr lang="en-US"/>
              <a:t>It may get corrected if the users prompt the LLMs to abandon extra assumptions in the end.</a:t>
            </a:r>
          </a:p>
        </p:txBody>
      </p:sp>
    </p:spTree>
    <p:extLst>
      <p:ext uri="{BB962C8B-B14F-4D97-AF65-F5344CB8AC3E}">
        <p14:creationId xmlns:p14="http://schemas.microsoft.com/office/powerpoint/2010/main" val="4101868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24147-74CB-4033-962C-9436D0D8ECE2}"/>
              </a:ext>
            </a:extLst>
          </p:cNvPr>
          <p:cNvSpPr>
            <a:spLocks noGrp="1"/>
          </p:cNvSpPr>
          <p:nvPr>
            <p:ph type="ctrTitle"/>
          </p:nvPr>
        </p:nvSpPr>
        <p:spPr/>
        <p:txBody>
          <a:bodyPr/>
          <a:lstStyle/>
          <a:p>
            <a:r>
              <a:rPr lang="en-US">
                <a:hlinkClick r:id="rId2">
                  <a:extLst>
                    <a:ext uri="{A12FA001-AC4F-418D-AE19-62706E023703}">
                      <ahyp:hlinkClr xmlns:ahyp="http://schemas.microsoft.com/office/drawing/2018/hyperlinkcolor" val="tx"/>
                    </a:ext>
                  </a:extLst>
                </a:hlinkClick>
              </a:rPr>
              <a:t>How Many Instructions Can LLMs Follow at Once?</a:t>
            </a:r>
            <a:endParaRPr lang="en-US"/>
          </a:p>
        </p:txBody>
      </p:sp>
    </p:spTree>
    <p:extLst>
      <p:ext uri="{BB962C8B-B14F-4D97-AF65-F5344CB8AC3E}">
        <p14:creationId xmlns:p14="http://schemas.microsoft.com/office/powerpoint/2010/main" val="2258018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368F35-3943-8A68-EBB9-550311ED454C}"/>
              </a:ext>
            </a:extLst>
          </p:cNvPr>
          <p:cNvSpPr>
            <a:spLocks noGrp="1"/>
          </p:cNvSpPr>
          <p:nvPr>
            <p:ph type="sldNum" sz="quarter" idx="16"/>
          </p:nvPr>
        </p:nvSpPr>
        <p:spPr/>
        <p:txBody>
          <a:bodyPr/>
          <a:lstStyle/>
          <a:p>
            <a:fld id="{1876332E-97D2-CC49-9E46-E6E0DDE407EB}" type="slidenum">
              <a:rPr lang="en-US" smtClean="0"/>
              <a:pPr/>
              <a:t>3</a:t>
            </a:fld>
            <a:endParaRPr lang="en-US"/>
          </a:p>
        </p:txBody>
      </p:sp>
      <p:sp>
        <p:nvSpPr>
          <p:cNvPr id="4" name="Title 3">
            <a:extLst>
              <a:ext uri="{FF2B5EF4-FFF2-40B4-BE49-F238E27FC236}">
                <a16:creationId xmlns:a16="http://schemas.microsoft.com/office/drawing/2014/main" id="{55497C5F-018D-0E64-7F71-FDE3DD29CB89}"/>
              </a:ext>
            </a:extLst>
          </p:cNvPr>
          <p:cNvSpPr>
            <a:spLocks noGrp="1"/>
          </p:cNvSpPr>
          <p:nvPr>
            <p:ph type="title"/>
          </p:nvPr>
        </p:nvSpPr>
        <p:spPr/>
        <p:txBody>
          <a:bodyPr/>
          <a:lstStyle/>
          <a:p>
            <a:r>
              <a:rPr lang="en-US"/>
              <a:t>The Gap</a:t>
            </a:r>
          </a:p>
        </p:txBody>
      </p:sp>
      <p:sp>
        <p:nvSpPr>
          <p:cNvPr id="5" name="Content Placeholder 2">
            <a:extLst>
              <a:ext uri="{FF2B5EF4-FFF2-40B4-BE49-F238E27FC236}">
                <a16:creationId xmlns:a16="http://schemas.microsoft.com/office/drawing/2014/main" id="{5A39DA69-9469-E6F7-C2F8-E918092EDCF7}"/>
              </a:ext>
            </a:extLst>
          </p:cNvPr>
          <p:cNvSpPr>
            <a:spLocks noGrp="1"/>
          </p:cNvSpPr>
          <p:nvPr>
            <p:ph sz="quarter" idx="13"/>
          </p:nvPr>
        </p:nvSpPr>
        <p:spPr/>
        <p:txBody>
          <a:bodyPr>
            <a:normAutofit/>
          </a:bodyPr>
          <a:lstStyle/>
          <a:p>
            <a:r>
              <a:rPr lang="en-US"/>
              <a:t>LLMs are commonly used in a conversation way (e.g., ChatGPT, Gemini, Claude).</a:t>
            </a:r>
          </a:p>
          <a:p>
            <a:r>
              <a:rPr lang="en-US"/>
              <a:t>Real-world users often </a:t>
            </a:r>
            <a:r>
              <a:rPr lang="en-US" b="1"/>
              <a:t>clarify</a:t>
            </a:r>
            <a:r>
              <a:rPr lang="en-US"/>
              <a:t> their needs over several turns.</a:t>
            </a:r>
          </a:p>
          <a:p>
            <a:r>
              <a:rPr lang="en-US"/>
              <a:t>However, LLM evaluation focused on the </a:t>
            </a:r>
            <a:r>
              <a:rPr lang="en-US" b="1"/>
              <a:t>single-turn, fully-specified</a:t>
            </a:r>
            <a:r>
              <a:rPr lang="en-US"/>
              <a:t> setting.</a:t>
            </a:r>
          </a:p>
          <a:p>
            <a:pPr marL="171450" indent="-171450"/>
            <a:r>
              <a:rPr lang="en-US"/>
              <a:t>This paper also argues that most multi-turn benchmarks designed each turn as a distinct subtask. They miss the key challenge of integrating information over time to solve a single, evolving problem. </a:t>
            </a:r>
          </a:p>
          <a:p>
            <a:endParaRPr lang="en-US"/>
          </a:p>
          <a:p>
            <a:endParaRPr lang="en-US"/>
          </a:p>
        </p:txBody>
      </p:sp>
    </p:spTree>
    <p:extLst>
      <p:ext uri="{BB962C8B-B14F-4D97-AF65-F5344CB8AC3E}">
        <p14:creationId xmlns:p14="http://schemas.microsoft.com/office/powerpoint/2010/main" val="3334335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C80FE3-C2F8-F368-D89C-69CE3A3C4CA5}"/>
              </a:ext>
            </a:extLst>
          </p:cNvPr>
          <p:cNvSpPr>
            <a:spLocks noGrp="1"/>
          </p:cNvSpPr>
          <p:nvPr>
            <p:ph type="sldNum" sz="quarter" idx="19"/>
          </p:nvPr>
        </p:nvSpPr>
        <p:spPr/>
        <p:txBody>
          <a:bodyPr/>
          <a:lstStyle/>
          <a:p>
            <a:fld id="{1876332E-97D2-CC49-9E46-E6E0DDE407EB}" type="slidenum">
              <a:rPr lang="en-US" smtClean="0"/>
              <a:pPr/>
              <a:t>30</a:t>
            </a:fld>
            <a:endParaRPr lang="en-US"/>
          </a:p>
        </p:txBody>
      </p:sp>
      <p:sp>
        <p:nvSpPr>
          <p:cNvPr id="5" name="Title 4">
            <a:extLst>
              <a:ext uri="{FF2B5EF4-FFF2-40B4-BE49-F238E27FC236}">
                <a16:creationId xmlns:a16="http://schemas.microsoft.com/office/drawing/2014/main" id="{2455557C-DA16-C8CF-6A74-D67E6D6ACE1D}"/>
              </a:ext>
            </a:extLst>
          </p:cNvPr>
          <p:cNvSpPr>
            <a:spLocks noGrp="1"/>
          </p:cNvSpPr>
          <p:nvPr>
            <p:ph type="title"/>
          </p:nvPr>
        </p:nvSpPr>
        <p:spPr/>
        <p:txBody>
          <a:bodyPr/>
          <a:lstStyle/>
          <a:p>
            <a:r>
              <a:rPr lang="en-US"/>
              <a:t>Motivation+ Research Questions + Contributions </a:t>
            </a:r>
          </a:p>
        </p:txBody>
      </p:sp>
      <p:sp>
        <p:nvSpPr>
          <p:cNvPr id="6" name="Content Placeholder 5">
            <a:extLst>
              <a:ext uri="{FF2B5EF4-FFF2-40B4-BE49-F238E27FC236}">
                <a16:creationId xmlns:a16="http://schemas.microsoft.com/office/drawing/2014/main" id="{36E4BA26-1B4C-E74F-7C88-AF777A746773}"/>
              </a:ext>
            </a:extLst>
          </p:cNvPr>
          <p:cNvSpPr>
            <a:spLocks noGrp="1"/>
          </p:cNvSpPr>
          <p:nvPr>
            <p:ph sz="quarter" idx="17"/>
          </p:nvPr>
        </p:nvSpPr>
        <p:spPr/>
        <p:txBody>
          <a:bodyPr>
            <a:normAutofit fontScale="92500"/>
          </a:bodyPr>
          <a:lstStyle/>
          <a:p>
            <a:r>
              <a:rPr lang="en-US"/>
              <a:t>Motivation: Production-grade LLM require robust adherence to dozens or even hundreds of</a:t>
            </a:r>
          </a:p>
          <a:p>
            <a:r>
              <a:rPr lang="en-US"/>
              <a:t>instructions simultaneously. Yet, there is no such benchmark and analysis to evaluate this. </a:t>
            </a:r>
          </a:p>
        </p:txBody>
      </p:sp>
      <p:sp>
        <p:nvSpPr>
          <p:cNvPr id="2" name="Content Placeholder 1">
            <a:extLst>
              <a:ext uri="{FF2B5EF4-FFF2-40B4-BE49-F238E27FC236}">
                <a16:creationId xmlns:a16="http://schemas.microsoft.com/office/drawing/2014/main" id="{255D3473-CA1C-7D90-6EA3-EF47E55A1A59}"/>
              </a:ext>
            </a:extLst>
          </p:cNvPr>
          <p:cNvSpPr>
            <a:spLocks noGrp="1"/>
          </p:cNvSpPr>
          <p:nvPr>
            <p:ph sz="quarter" idx="13"/>
          </p:nvPr>
        </p:nvSpPr>
        <p:spPr/>
        <p:txBody>
          <a:bodyPr/>
          <a:lstStyle/>
          <a:p>
            <a:pPr marL="0" indent="0">
              <a:buNone/>
            </a:pPr>
            <a:r>
              <a:rPr lang="en-US" b="1"/>
              <a:t>Research Question </a:t>
            </a:r>
          </a:p>
          <a:p>
            <a:r>
              <a:rPr lang="en-US"/>
              <a:t>Context window has grown big; reasoning capabilities has extended; what about instruction-following?</a:t>
            </a:r>
          </a:p>
          <a:p>
            <a:r>
              <a:rPr lang="en-US"/>
              <a:t>How many instructions can models actually handle before performance meaningfully degrade? </a:t>
            </a:r>
          </a:p>
          <a:p>
            <a:endParaRPr lang="en-US"/>
          </a:p>
        </p:txBody>
      </p:sp>
      <p:sp>
        <p:nvSpPr>
          <p:cNvPr id="3" name="Content Placeholder 2">
            <a:extLst>
              <a:ext uri="{FF2B5EF4-FFF2-40B4-BE49-F238E27FC236}">
                <a16:creationId xmlns:a16="http://schemas.microsoft.com/office/drawing/2014/main" id="{C21B4775-6996-A73A-739B-78CB1F109FA9}"/>
              </a:ext>
            </a:extLst>
          </p:cNvPr>
          <p:cNvSpPr>
            <a:spLocks noGrp="1"/>
          </p:cNvSpPr>
          <p:nvPr>
            <p:ph sz="quarter" idx="14"/>
          </p:nvPr>
        </p:nvSpPr>
        <p:spPr/>
        <p:txBody>
          <a:bodyPr/>
          <a:lstStyle/>
          <a:p>
            <a:pPr marL="0" indent="0">
              <a:buNone/>
            </a:pPr>
            <a:r>
              <a:rPr lang="en-US" b="1"/>
              <a:t>Contributions</a:t>
            </a:r>
          </a:p>
          <a:p>
            <a:r>
              <a:rPr lang="en-US"/>
              <a:t>Purpose a benchmark IFScale to evaluate such abilities </a:t>
            </a:r>
          </a:p>
          <a:p>
            <a:r>
              <a:rPr lang="en-US"/>
              <a:t>Conduct comprehensive ananlysis on the IFScale results </a:t>
            </a:r>
          </a:p>
        </p:txBody>
      </p:sp>
    </p:spTree>
    <p:extLst>
      <p:ext uri="{BB962C8B-B14F-4D97-AF65-F5344CB8AC3E}">
        <p14:creationId xmlns:p14="http://schemas.microsoft.com/office/powerpoint/2010/main" val="4206594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721A904-5FC3-6BE2-C8E0-E121C23DEF67}"/>
              </a:ext>
            </a:extLst>
          </p:cNvPr>
          <p:cNvSpPr>
            <a:spLocks noGrp="1"/>
          </p:cNvSpPr>
          <p:nvPr>
            <p:ph type="sldNum" sz="quarter" idx="19"/>
          </p:nvPr>
        </p:nvSpPr>
        <p:spPr/>
        <p:txBody>
          <a:bodyPr/>
          <a:lstStyle/>
          <a:p>
            <a:fld id="{1876332E-97D2-CC49-9E46-E6E0DDE407EB}" type="slidenum">
              <a:rPr lang="en-US" smtClean="0"/>
              <a:pPr/>
              <a:t>31</a:t>
            </a:fld>
            <a:endParaRPr lang="en-US"/>
          </a:p>
        </p:txBody>
      </p:sp>
      <p:sp>
        <p:nvSpPr>
          <p:cNvPr id="7" name="Title 6">
            <a:extLst>
              <a:ext uri="{FF2B5EF4-FFF2-40B4-BE49-F238E27FC236}">
                <a16:creationId xmlns:a16="http://schemas.microsoft.com/office/drawing/2014/main" id="{C2718127-1687-9D74-9F5E-52C9F0815486}"/>
              </a:ext>
            </a:extLst>
          </p:cNvPr>
          <p:cNvSpPr>
            <a:spLocks noGrp="1"/>
          </p:cNvSpPr>
          <p:nvPr>
            <p:ph type="title"/>
          </p:nvPr>
        </p:nvSpPr>
        <p:spPr>
          <a:xfrm>
            <a:off x="303317" y="369077"/>
            <a:ext cx="11585366" cy="524541"/>
          </a:xfrm>
        </p:spPr>
        <p:txBody>
          <a:bodyPr/>
          <a:lstStyle/>
          <a:p>
            <a:r>
              <a:rPr lang="en-US"/>
              <a:t>Implementing the Research Questions </a:t>
            </a:r>
          </a:p>
        </p:txBody>
      </p:sp>
      <p:sp>
        <p:nvSpPr>
          <p:cNvPr id="8" name="Content Placeholder 7">
            <a:extLst>
              <a:ext uri="{FF2B5EF4-FFF2-40B4-BE49-F238E27FC236}">
                <a16:creationId xmlns:a16="http://schemas.microsoft.com/office/drawing/2014/main" id="{5CF386C0-D12A-C90D-AA99-A8BAD45FD113}"/>
              </a:ext>
            </a:extLst>
          </p:cNvPr>
          <p:cNvSpPr>
            <a:spLocks noGrp="1"/>
          </p:cNvSpPr>
          <p:nvPr>
            <p:ph sz="quarter" idx="17"/>
          </p:nvPr>
        </p:nvSpPr>
        <p:spPr>
          <a:xfrm>
            <a:off x="303315" y="1101128"/>
            <a:ext cx="11585365" cy="416255"/>
          </a:xfrm>
        </p:spPr>
        <p:txBody>
          <a:bodyPr>
            <a:normAutofit fontScale="25000" lnSpcReduction="20000"/>
          </a:bodyPr>
          <a:lstStyle/>
          <a:p>
            <a:r>
              <a:rPr lang="en-US" sz="6400"/>
              <a:t>Basically, the RQ is a abstract, but we need to implement this RQ.</a:t>
            </a:r>
          </a:p>
          <a:p>
            <a:r>
              <a:rPr lang="en-US" sz="6400" i="1"/>
              <a:t>How many </a:t>
            </a:r>
            <a:r>
              <a:rPr lang="en-US" sz="6400" b="1" i="1"/>
              <a:t>instructions </a:t>
            </a:r>
            <a:r>
              <a:rPr lang="en-US" sz="6400" i="1"/>
              <a:t>can </a:t>
            </a:r>
            <a:r>
              <a:rPr lang="en-US" sz="6400" b="1" i="1"/>
              <a:t>models</a:t>
            </a:r>
            <a:r>
              <a:rPr lang="en-US" sz="6400" i="1"/>
              <a:t> actually handle before </a:t>
            </a:r>
            <a:r>
              <a:rPr lang="en-US" sz="6400" b="1" i="1"/>
              <a:t>performance</a:t>
            </a:r>
            <a:r>
              <a:rPr lang="en-US" sz="6400" i="1"/>
              <a:t> meaningfully </a:t>
            </a:r>
            <a:r>
              <a:rPr lang="en-US" sz="6400" b="1" i="1"/>
              <a:t>degrade</a:t>
            </a:r>
            <a:r>
              <a:rPr lang="en-US" sz="6400" i="1"/>
              <a:t>? </a:t>
            </a:r>
          </a:p>
          <a:p>
            <a:endParaRPr lang="en-US"/>
          </a:p>
        </p:txBody>
      </p:sp>
      <p:sp>
        <p:nvSpPr>
          <p:cNvPr id="2" name="Content Placeholder 1">
            <a:extLst>
              <a:ext uri="{FF2B5EF4-FFF2-40B4-BE49-F238E27FC236}">
                <a16:creationId xmlns:a16="http://schemas.microsoft.com/office/drawing/2014/main" id="{6E74D176-C6F2-5A4A-663C-B5F56D0A83C4}"/>
              </a:ext>
            </a:extLst>
          </p:cNvPr>
          <p:cNvSpPr>
            <a:spLocks noGrp="1"/>
          </p:cNvSpPr>
          <p:nvPr>
            <p:ph sz="quarter" idx="13"/>
          </p:nvPr>
        </p:nvSpPr>
        <p:spPr/>
        <p:txBody>
          <a:bodyPr/>
          <a:lstStyle/>
          <a:p>
            <a:pPr marL="0" indent="0">
              <a:buNone/>
            </a:pPr>
            <a:r>
              <a:rPr lang="en-US" b="1"/>
              <a:t>Instructions</a:t>
            </a:r>
          </a:p>
          <a:p>
            <a:pPr marL="342900" indent="-342900">
              <a:buFont typeface="Arial" panose="020B0604020202020204" pitchFamily="34" charset="0"/>
              <a:buChar char="•"/>
            </a:pPr>
            <a:r>
              <a:rPr lang="en-US"/>
              <a:t>Asks a model to generate a business report, including certain number of must-include words </a:t>
            </a:r>
          </a:p>
          <a:p>
            <a:pPr marL="342900" indent="-342900">
              <a:buFont typeface="Arial" panose="020B0604020202020204" pitchFamily="34" charset="0"/>
              <a:buChar char="•"/>
            </a:pPr>
            <a:r>
              <a:rPr lang="en-US"/>
              <a:t>“How many” is implemented by the </a:t>
            </a:r>
            <a:r>
              <a:rPr lang="en-US" b="1"/>
              <a:t>number of must-include words</a:t>
            </a:r>
          </a:p>
          <a:p>
            <a:pPr marL="342900" indent="-342900">
              <a:buFont typeface="Arial" panose="020B0604020202020204" pitchFamily="34" charset="0"/>
              <a:buChar char="•"/>
            </a:pPr>
            <a:r>
              <a:rPr lang="en-US" b="1"/>
              <a:t>(10,20,30...500)</a:t>
            </a:r>
          </a:p>
        </p:txBody>
      </p:sp>
      <p:sp>
        <p:nvSpPr>
          <p:cNvPr id="3" name="Content Placeholder 2">
            <a:extLst>
              <a:ext uri="{FF2B5EF4-FFF2-40B4-BE49-F238E27FC236}">
                <a16:creationId xmlns:a16="http://schemas.microsoft.com/office/drawing/2014/main" id="{585B81F5-7331-83E5-99A0-8DC30CFBAE07}"/>
              </a:ext>
            </a:extLst>
          </p:cNvPr>
          <p:cNvSpPr>
            <a:spLocks noGrp="1"/>
          </p:cNvSpPr>
          <p:nvPr>
            <p:ph sz="quarter" idx="14"/>
          </p:nvPr>
        </p:nvSpPr>
        <p:spPr/>
        <p:txBody>
          <a:bodyPr/>
          <a:lstStyle/>
          <a:p>
            <a:pPr marL="0" indent="0">
              <a:buNone/>
            </a:pPr>
            <a:r>
              <a:rPr lang="en-US" b="1"/>
              <a:t>Models</a:t>
            </a:r>
          </a:p>
          <a:p>
            <a:r>
              <a:rPr lang="en-US"/>
              <a:t>20 Models spanning from 7 providers, with 5 random independent seeds</a:t>
            </a:r>
          </a:p>
        </p:txBody>
      </p:sp>
      <p:sp>
        <p:nvSpPr>
          <p:cNvPr id="4" name="Content Placeholder 3">
            <a:extLst>
              <a:ext uri="{FF2B5EF4-FFF2-40B4-BE49-F238E27FC236}">
                <a16:creationId xmlns:a16="http://schemas.microsoft.com/office/drawing/2014/main" id="{F0E77912-7093-4C98-7986-6FE627CEC925}"/>
              </a:ext>
            </a:extLst>
          </p:cNvPr>
          <p:cNvSpPr>
            <a:spLocks noGrp="1"/>
          </p:cNvSpPr>
          <p:nvPr>
            <p:ph sz="quarter" idx="15"/>
          </p:nvPr>
        </p:nvSpPr>
        <p:spPr/>
        <p:txBody>
          <a:bodyPr>
            <a:normAutofit lnSpcReduction="10000"/>
          </a:bodyPr>
          <a:lstStyle/>
          <a:p>
            <a:pPr marL="0" indent="0">
              <a:buNone/>
            </a:pPr>
            <a:r>
              <a:rPr lang="en-US" b="1"/>
              <a:t>Performance</a:t>
            </a:r>
          </a:p>
          <a:p>
            <a:r>
              <a:rPr lang="en-US"/>
              <a:t>Measured by case-insensitive, style-insensitive exact-match</a:t>
            </a:r>
            <a:r>
              <a:rPr lang="zh-CN" altLang="en-US"/>
              <a:t> </a:t>
            </a:r>
            <a:r>
              <a:rPr lang="en-US"/>
              <a:t>of keyword </a:t>
            </a:r>
          </a:p>
          <a:p>
            <a:r>
              <a:rPr lang="en-US"/>
              <a:t>Two kinds of errors</a:t>
            </a:r>
          </a:p>
          <a:p>
            <a:r>
              <a:rPr lang="en-US"/>
              <a:t>-</a:t>
            </a:r>
            <a:r>
              <a:rPr lang="en-US" b="1"/>
              <a:t>omission error </a:t>
            </a:r>
            <a:r>
              <a:rPr lang="en-US"/>
              <a:t>(No such words)</a:t>
            </a:r>
            <a:endParaRPr lang="en-US" b="1"/>
          </a:p>
          <a:p>
            <a:r>
              <a:rPr lang="en-US" altLang="zh-CN"/>
              <a:t>-</a:t>
            </a:r>
            <a:r>
              <a:rPr lang="en-US" b="1"/>
              <a:t>modification errors</a:t>
            </a:r>
            <a:r>
              <a:rPr lang="zh-CN" altLang="en-US" b="1"/>
              <a:t> </a:t>
            </a:r>
            <a:r>
              <a:rPr lang="zh-CN" altLang="en-US"/>
              <a:t>（</a:t>
            </a:r>
            <a:r>
              <a:rPr lang="en-US"/>
              <a:t>at least an 80%-length prefix of each term</a:t>
            </a:r>
            <a:r>
              <a:rPr lang="zh-CN" altLang="en-US"/>
              <a:t>）</a:t>
            </a:r>
            <a:endParaRPr lang="en-US" altLang="zh-CN"/>
          </a:p>
          <a:p>
            <a:r>
              <a:rPr lang="en-US" b="1"/>
              <a:t>O-M Ratio</a:t>
            </a:r>
          </a:p>
          <a:p>
            <a:endParaRPr lang="en-US"/>
          </a:p>
        </p:txBody>
      </p:sp>
      <p:sp>
        <p:nvSpPr>
          <p:cNvPr id="5" name="Content Placeholder 4">
            <a:extLst>
              <a:ext uri="{FF2B5EF4-FFF2-40B4-BE49-F238E27FC236}">
                <a16:creationId xmlns:a16="http://schemas.microsoft.com/office/drawing/2014/main" id="{C214B820-F345-823F-8966-D62548ADCDD9}"/>
              </a:ext>
            </a:extLst>
          </p:cNvPr>
          <p:cNvSpPr>
            <a:spLocks noGrp="1"/>
          </p:cNvSpPr>
          <p:nvPr>
            <p:ph sz="quarter" idx="16"/>
          </p:nvPr>
        </p:nvSpPr>
        <p:spPr/>
        <p:txBody>
          <a:bodyPr/>
          <a:lstStyle/>
          <a:p>
            <a:pPr marL="0" indent="0">
              <a:buNone/>
            </a:pPr>
            <a:r>
              <a:rPr lang="en-US" b="1"/>
              <a:t>Degrade</a:t>
            </a:r>
          </a:p>
          <a:p>
            <a:r>
              <a:rPr lang="en-US"/>
              <a:t>Percentage of inclusion of key words </a:t>
            </a:r>
          </a:p>
          <a:p>
            <a:r>
              <a:rPr lang="en-US" b="1"/>
              <a:t>Variance Analysis</a:t>
            </a:r>
          </a:p>
          <a:p>
            <a:r>
              <a:rPr lang="en-US" b="1"/>
              <a:t>Primacy Analysis</a:t>
            </a:r>
          </a:p>
          <a:p>
            <a:r>
              <a:rPr lang="en-US" altLang="zh-CN" b="1"/>
              <a:t>O-M Ratio Analysis</a:t>
            </a:r>
            <a:endParaRPr lang="en-US" b="1"/>
          </a:p>
          <a:p>
            <a:r>
              <a:rPr lang="en-US" b="1"/>
              <a:t>Core Task Performance Analysis</a:t>
            </a:r>
          </a:p>
        </p:txBody>
      </p:sp>
    </p:spTree>
    <p:extLst>
      <p:ext uri="{BB962C8B-B14F-4D97-AF65-F5344CB8AC3E}">
        <p14:creationId xmlns:p14="http://schemas.microsoft.com/office/powerpoint/2010/main" val="1966371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close-up of words&#10;&#10;AI-generated content may be incorrect.">
            <a:extLst>
              <a:ext uri="{FF2B5EF4-FFF2-40B4-BE49-F238E27FC236}">
                <a16:creationId xmlns:a16="http://schemas.microsoft.com/office/drawing/2014/main" id="{06E51041-F0C6-542D-0499-FC5B3439CF07}"/>
              </a:ext>
            </a:extLst>
          </p:cNvPr>
          <p:cNvPicPr>
            <a:picLocks noGrp="1" noChangeAspect="1"/>
          </p:cNvPicPr>
          <p:nvPr>
            <p:ph sz="quarter" idx="13"/>
          </p:nvPr>
        </p:nvPicPr>
        <p:blipFill>
          <a:blip r:embed="rId3"/>
          <a:stretch>
            <a:fillRect/>
          </a:stretch>
        </p:blipFill>
        <p:spPr>
          <a:xfrm>
            <a:off x="303317" y="952500"/>
            <a:ext cx="3232150" cy="3232150"/>
          </a:xfrm>
        </p:spPr>
      </p:pic>
      <p:pic>
        <p:nvPicPr>
          <p:cNvPr id="7" name="Picture Placeholder 6" descr="A screenshot of a computer screen&#10;&#10;AI-generated content may be incorrect.">
            <a:extLst>
              <a:ext uri="{FF2B5EF4-FFF2-40B4-BE49-F238E27FC236}">
                <a16:creationId xmlns:a16="http://schemas.microsoft.com/office/drawing/2014/main" id="{08BE5D8E-2B2E-0E0D-6955-2FD5C07ADF3B}"/>
              </a:ext>
            </a:extLst>
          </p:cNvPr>
          <p:cNvPicPr>
            <a:picLocks noGrp="1" noChangeAspect="1"/>
          </p:cNvPicPr>
          <p:nvPr>
            <p:ph type="pic" sz="quarter" idx="15"/>
          </p:nvPr>
        </p:nvPicPr>
        <p:blipFill>
          <a:blip r:embed="rId4"/>
          <a:srcRect t="8348" b="8348"/>
          <a:stretch>
            <a:fillRect/>
          </a:stretch>
        </p:blipFill>
        <p:spPr/>
      </p:pic>
      <p:sp>
        <p:nvSpPr>
          <p:cNvPr id="4" name="Slide Number Placeholder 3">
            <a:extLst>
              <a:ext uri="{FF2B5EF4-FFF2-40B4-BE49-F238E27FC236}">
                <a16:creationId xmlns:a16="http://schemas.microsoft.com/office/drawing/2014/main" id="{D5943DED-72DB-6467-67BB-098EEB26ABDA}"/>
              </a:ext>
            </a:extLst>
          </p:cNvPr>
          <p:cNvSpPr>
            <a:spLocks noGrp="1"/>
          </p:cNvSpPr>
          <p:nvPr>
            <p:ph type="sldNum" sz="quarter" idx="18"/>
          </p:nvPr>
        </p:nvSpPr>
        <p:spPr/>
        <p:txBody>
          <a:bodyPr/>
          <a:lstStyle/>
          <a:p>
            <a:fld id="{1876332E-97D2-CC49-9E46-E6E0DDE407EB}" type="slidenum">
              <a:rPr lang="en-US" smtClean="0"/>
              <a:pPr/>
              <a:t>32</a:t>
            </a:fld>
            <a:endParaRPr lang="en-US"/>
          </a:p>
        </p:txBody>
      </p:sp>
      <p:sp>
        <p:nvSpPr>
          <p:cNvPr id="5" name="Title 4">
            <a:extLst>
              <a:ext uri="{FF2B5EF4-FFF2-40B4-BE49-F238E27FC236}">
                <a16:creationId xmlns:a16="http://schemas.microsoft.com/office/drawing/2014/main" id="{59B348F7-99C2-7929-7231-EB10AFEC18C1}"/>
              </a:ext>
            </a:extLst>
          </p:cNvPr>
          <p:cNvSpPr>
            <a:spLocks noGrp="1"/>
          </p:cNvSpPr>
          <p:nvPr>
            <p:ph type="title"/>
          </p:nvPr>
        </p:nvSpPr>
        <p:spPr/>
        <p:txBody>
          <a:bodyPr/>
          <a:lstStyle/>
          <a:p>
            <a:r>
              <a:rPr lang="en-US"/>
              <a:t>Instructions</a:t>
            </a:r>
          </a:p>
        </p:txBody>
      </p:sp>
      <p:cxnSp>
        <p:nvCxnSpPr>
          <p:cNvPr id="11" name="Straight Arrow Connector 10">
            <a:extLst>
              <a:ext uri="{FF2B5EF4-FFF2-40B4-BE49-F238E27FC236}">
                <a16:creationId xmlns:a16="http://schemas.microsoft.com/office/drawing/2014/main" id="{B19C19DB-78C3-3932-EDDA-2E36971447E8}"/>
              </a:ext>
            </a:extLst>
          </p:cNvPr>
          <p:cNvCxnSpPr>
            <a:cxnSpLocks/>
            <a:stCxn id="9" idx="2"/>
          </p:cNvCxnSpPr>
          <p:nvPr/>
        </p:nvCxnSpPr>
        <p:spPr>
          <a:xfrm>
            <a:off x="1919392" y="4184650"/>
            <a:ext cx="1997288" cy="1720850"/>
          </a:xfrm>
          <a:prstGeom prst="straightConnector1">
            <a:avLst/>
          </a:prstGeom>
          <a:ln w="6032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9341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CFB968-37A9-93D8-BC1D-DDA4446D9166}"/>
              </a:ext>
            </a:extLst>
          </p:cNvPr>
          <p:cNvSpPr>
            <a:spLocks noGrp="1"/>
          </p:cNvSpPr>
          <p:nvPr>
            <p:ph type="sldNum" sz="quarter" idx="16"/>
          </p:nvPr>
        </p:nvSpPr>
        <p:spPr/>
        <p:txBody>
          <a:bodyPr/>
          <a:lstStyle/>
          <a:p>
            <a:fld id="{1876332E-97D2-CC49-9E46-E6E0DDE407EB}" type="slidenum">
              <a:rPr lang="en-US" smtClean="0"/>
              <a:pPr/>
              <a:t>33</a:t>
            </a:fld>
            <a:endParaRPr lang="en-US"/>
          </a:p>
        </p:txBody>
      </p:sp>
      <p:sp>
        <p:nvSpPr>
          <p:cNvPr id="4" name="Title 3">
            <a:extLst>
              <a:ext uri="{FF2B5EF4-FFF2-40B4-BE49-F238E27FC236}">
                <a16:creationId xmlns:a16="http://schemas.microsoft.com/office/drawing/2014/main" id="{93117FAB-7EF5-2C4D-ED28-4AEEF5214687}"/>
              </a:ext>
            </a:extLst>
          </p:cNvPr>
          <p:cNvSpPr>
            <a:spLocks noGrp="1"/>
          </p:cNvSpPr>
          <p:nvPr>
            <p:ph type="title"/>
          </p:nvPr>
        </p:nvSpPr>
        <p:spPr/>
        <p:txBody>
          <a:bodyPr>
            <a:normAutofit/>
          </a:bodyPr>
          <a:lstStyle/>
          <a:p>
            <a:r>
              <a:rPr lang="en-US" sz="2800"/>
              <a:t>Performance</a:t>
            </a:r>
          </a:p>
        </p:txBody>
      </p:sp>
      <p:pic>
        <p:nvPicPr>
          <p:cNvPr id="6" name="Picture 5" descr="A chart of numbers and graphs&#10;&#10;AI-generated content may be incorrect.">
            <a:extLst>
              <a:ext uri="{FF2B5EF4-FFF2-40B4-BE49-F238E27FC236}">
                <a16:creationId xmlns:a16="http://schemas.microsoft.com/office/drawing/2014/main" id="{D283235C-E518-8F18-8CE0-852F09BD09E4}"/>
              </a:ext>
            </a:extLst>
          </p:cNvPr>
          <p:cNvPicPr>
            <a:picLocks noChangeAspect="1"/>
          </p:cNvPicPr>
          <p:nvPr/>
        </p:nvPicPr>
        <p:blipFill>
          <a:blip r:embed="rId2"/>
          <a:stretch>
            <a:fillRect/>
          </a:stretch>
        </p:blipFill>
        <p:spPr>
          <a:xfrm>
            <a:off x="2975794" y="45993"/>
            <a:ext cx="8281507" cy="6766014"/>
          </a:xfrm>
          <a:prstGeom prst="rect">
            <a:avLst/>
          </a:prstGeom>
        </p:spPr>
      </p:pic>
    </p:spTree>
    <p:extLst>
      <p:ext uri="{BB962C8B-B14F-4D97-AF65-F5344CB8AC3E}">
        <p14:creationId xmlns:p14="http://schemas.microsoft.com/office/powerpoint/2010/main" val="2775534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AD7F3A6-7DF5-C6A4-AFC2-D63A889905CC}"/>
              </a:ext>
            </a:extLst>
          </p:cNvPr>
          <p:cNvSpPr>
            <a:spLocks noGrp="1"/>
          </p:cNvSpPr>
          <p:nvPr>
            <p:ph type="sldNum" sz="quarter" idx="21"/>
          </p:nvPr>
        </p:nvSpPr>
        <p:spPr/>
        <p:txBody>
          <a:bodyPr/>
          <a:lstStyle/>
          <a:p>
            <a:fld id="{1876332E-97D2-CC49-9E46-E6E0DDE407EB}" type="slidenum">
              <a:rPr lang="en-US" smtClean="0"/>
              <a:pPr/>
              <a:t>34</a:t>
            </a:fld>
            <a:endParaRPr lang="en-US"/>
          </a:p>
        </p:txBody>
      </p:sp>
      <p:sp>
        <p:nvSpPr>
          <p:cNvPr id="6" name="Title 5">
            <a:extLst>
              <a:ext uri="{FF2B5EF4-FFF2-40B4-BE49-F238E27FC236}">
                <a16:creationId xmlns:a16="http://schemas.microsoft.com/office/drawing/2014/main" id="{55A078DE-07FB-72CD-18A1-A8FCCF6AE98C}"/>
              </a:ext>
            </a:extLst>
          </p:cNvPr>
          <p:cNvSpPr>
            <a:spLocks noGrp="1"/>
          </p:cNvSpPr>
          <p:nvPr>
            <p:ph type="title"/>
          </p:nvPr>
        </p:nvSpPr>
        <p:spPr/>
        <p:txBody>
          <a:bodyPr/>
          <a:lstStyle/>
          <a:p>
            <a:r>
              <a:rPr lang="en-US"/>
              <a:t>Degradation</a:t>
            </a:r>
            <a:r>
              <a:rPr lang="zh-CN" altLang="en-US"/>
              <a:t> </a:t>
            </a:r>
            <a:r>
              <a:rPr lang="en-US" altLang="zh-CN"/>
              <a:t>Pattern</a:t>
            </a:r>
            <a:r>
              <a:rPr lang="en-US"/>
              <a:t> Analysis</a:t>
            </a:r>
            <a:r>
              <a:rPr lang="en-US" altLang="zh-CN"/>
              <a:t>---Three Patterns</a:t>
            </a:r>
            <a:r>
              <a:rPr lang="en-US"/>
              <a:t> </a:t>
            </a:r>
          </a:p>
        </p:txBody>
      </p:sp>
      <p:sp>
        <p:nvSpPr>
          <p:cNvPr id="7" name="Content Placeholder 6">
            <a:extLst>
              <a:ext uri="{FF2B5EF4-FFF2-40B4-BE49-F238E27FC236}">
                <a16:creationId xmlns:a16="http://schemas.microsoft.com/office/drawing/2014/main" id="{74B790F1-5556-8085-796C-E2EDAD720836}"/>
              </a:ext>
            </a:extLst>
          </p:cNvPr>
          <p:cNvSpPr>
            <a:spLocks noGrp="1"/>
          </p:cNvSpPr>
          <p:nvPr>
            <p:ph sz="quarter" idx="22"/>
          </p:nvPr>
        </p:nvSpPr>
        <p:spPr/>
        <p:txBody>
          <a:bodyPr>
            <a:normAutofit fontScale="92500" lnSpcReduction="10000"/>
          </a:bodyPr>
          <a:lstStyle/>
          <a:p>
            <a:r>
              <a:rPr lang="en-US"/>
              <a:t>Accuracy degradation curve shows three patterns </a:t>
            </a:r>
          </a:p>
        </p:txBody>
      </p:sp>
      <p:sp>
        <p:nvSpPr>
          <p:cNvPr id="2" name="Content Placeholder 1">
            <a:extLst>
              <a:ext uri="{FF2B5EF4-FFF2-40B4-BE49-F238E27FC236}">
                <a16:creationId xmlns:a16="http://schemas.microsoft.com/office/drawing/2014/main" id="{4525070A-4312-2565-FDB3-4BCEA9552676}"/>
              </a:ext>
            </a:extLst>
          </p:cNvPr>
          <p:cNvSpPr>
            <a:spLocks noGrp="1"/>
          </p:cNvSpPr>
          <p:nvPr>
            <p:ph sz="quarter" idx="13"/>
          </p:nvPr>
        </p:nvSpPr>
        <p:spPr>
          <a:xfrm>
            <a:off x="303317" y="1530122"/>
            <a:ext cx="3602718" cy="5083490"/>
          </a:xfrm>
        </p:spPr>
        <p:txBody>
          <a:bodyPr/>
          <a:lstStyle/>
          <a:p>
            <a:pPr marL="0" indent="0">
              <a:buNone/>
            </a:pPr>
            <a:r>
              <a:rPr lang="en-US" b="1"/>
              <a:t>Threshold Decay</a:t>
            </a:r>
          </a:p>
          <a:p>
            <a:r>
              <a:rPr lang="en-US"/>
              <a:t>Such decay means the model performance remains stable until a threshold has been reached, followed by steep decline in performance and increased variance</a:t>
            </a:r>
          </a:p>
          <a:p>
            <a:r>
              <a:rPr lang="en-US"/>
              <a:t>**Evident in Reasoning Models** (e.g Gemini-2.5-pro, o3)</a:t>
            </a:r>
            <a:r>
              <a:rPr lang="zh-CN" altLang="en-US"/>
              <a:t>**</a:t>
            </a:r>
            <a:endParaRPr lang="en-US"/>
          </a:p>
          <a:p>
            <a:endParaRPr lang="en-US"/>
          </a:p>
        </p:txBody>
      </p:sp>
      <p:sp>
        <p:nvSpPr>
          <p:cNvPr id="3" name="Content Placeholder 2">
            <a:extLst>
              <a:ext uri="{FF2B5EF4-FFF2-40B4-BE49-F238E27FC236}">
                <a16:creationId xmlns:a16="http://schemas.microsoft.com/office/drawing/2014/main" id="{17892260-65D0-11B7-E185-0A588BEB3502}"/>
              </a:ext>
            </a:extLst>
          </p:cNvPr>
          <p:cNvSpPr>
            <a:spLocks noGrp="1"/>
          </p:cNvSpPr>
          <p:nvPr>
            <p:ph sz="quarter" idx="17"/>
          </p:nvPr>
        </p:nvSpPr>
        <p:spPr>
          <a:xfrm>
            <a:off x="4292249" y="1562746"/>
            <a:ext cx="3602718" cy="4603975"/>
          </a:xfrm>
        </p:spPr>
        <p:txBody>
          <a:bodyPr>
            <a:normAutofit/>
          </a:bodyPr>
          <a:lstStyle/>
          <a:p>
            <a:pPr marL="0" indent="0">
              <a:buNone/>
            </a:pPr>
            <a:r>
              <a:rPr lang="en-US" b="1"/>
              <a:t>Linear Decay</a:t>
            </a:r>
          </a:p>
          <a:p>
            <a:r>
              <a:rPr lang="en-US"/>
              <a:t>Such decay characterizes steady, predictable decline in performance</a:t>
            </a:r>
          </a:p>
          <a:p>
            <a:r>
              <a:rPr lang="en-US"/>
              <a:t>**Evident in models like gpt-4.1 and claude-3.7-sonnet**</a:t>
            </a:r>
          </a:p>
          <a:p>
            <a:pPr marL="0" indent="0">
              <a:buNone/>
            </a:pPr>
            <a:endParaRPr lang="en-US" b="1"/>
          </a:p>
        </p:txBody>
      </p:sp>
      <p:sp>
        <p:nvSpPr>
          <p:cNvPr id="4" name="Content Placeholder 3">
            <a:extLst>
              <a:ext uri="{FF2B5EF4-FFF2-40B4-BE49-F238E27FC236}">
                <a16:creationId xmlns:a16="http://schemas.microsoft.com/office/drawing/2014/main" id="{88397BAD-2789-E908-EDE9-BFC7A9F53D05}"/>
              </a:ext>
            </a:extLst>
          </p:cNvPr>
          <p:cNvSpPr>
            <a:spLocks noGrp="1"/>
          </p:cNvSpPr>
          <p:nvPr>
            <p:ph sz="quarter" idx="18"/>
          </p:nvPr>
        </p:nvSpPr>
        <p:spPr/>
        <p:txBody>
          <a:bodyPr/>
          <a:lstStyle/>
          <a:p>
            <a:pPr marL="0" indent="0">
              <a:buNone/>
            </a:pPr>
            <a:r>
              <a:rPr lang="en-US" b="1"/>
              <a:t>Exponential Decay</a:t>
            </a:r>
          </a:p>
          <a:p>
            <a:r>
              <a:rPr lang="en-US"/>
              <a:t>Such decay characterizes rapid early degradation followed by performance stabilization at low accuracy floors.</a:t>
            </a:r>
          </a:p>
          <a:p>
            <a:r>
              <a:rPr lang="en-US"/>
              <a:t>**Evident in claude-3.5-haiku and llama-4-scout** </a:t>
            </a:r>
          </a:p>
          <a:p>
            <a:endParaRPr lang="en-US"/>
          </a:p>
          <a:p>
            <a:pPr marL="0" indent="0">
              <a:buNone/>
            </a:pPr>
            <a:endParaRPr lang="en-US"/>
          </a:p>
        </p:txBody>
      </p:sp>
      <p:pic>
        <p:nvPicPr>
          <p:cNvPr id="8" name="Picture 7" descr="Pencil writing icon">
            <a:extLst>
              <a:ext uri="{FF2B5EF4-FFF2-40B4-BE49-F238E27FC236}">
                <a16:creationId xmlns:a16="http://schemas.microsoft.com/office/drawing/2014/main" id="{B74E4325-27C8-2CCE-1271-C6D74D43B1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42383" y="92765"/>
            <a:ext cx="676162" cy="676162"/>
          </a:xfrm>
          <a:prstGeom prst="rect">
            <a:avLst/>
          </a:prstGeom>
        </p:spPr>
      </p:pic>
    </p:spTree>
    <p:extLst>
      <p:ext uri="{BB962C8B-B14F-4D97-AF65-F5344CB8AC3E}">
        <p14:creationId xmlns:p14="http://schemas.microsoft.com/office/powerpoint/2010/main" val="1769904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19ABB-A2F9-2019-7975-D2CBB58B591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F4E1AB-099D-5648-460F-5E2D092E84A4}"/>
              </a:ext>
            </a:extLst>
          </p:cNvPr>
          <p:cNvSpPr>
            <a:spLocks noGrp="1"/>
          </p:cNvSpPr>
          <p:nvPr>
            <p:ph type="sldNum" sz="quarter" idx="21"/>
          </p:nvPr>
        </p:nvSpPr>
        <p:spPr/>
        <p:txBody>
          <a:bodyPr/>
          <a:lstStyle/>
          <a:p>
            <a:fld id="{1876332E-97D2-CC49-9E46-E6E0DDE407EB}" type="slidenum">
              <a:rPr lang="en-US" smtClean="0"/>
              <a:pPr/>
              <a:t>35</a:t>
            </a:fld>
            <a:endParaRPr lang="en-US"/>
          </a:p>
        </p:txBody>
      </p:sp>
      <p:sp>
        <p:nvSpPr>
          <p:cNvPr id="6" name="Title 5">
            <a:extLst>
              <a:ext uri="{FF2B5EF4-FFF2-40B4-BE49-F238E27FC236}">
                <a16:creationId xmlns:a16="http://schemas.microsoft.com/office/drawing/2014/main" id="{3728EC96-457F-D5CE-2C2D-9416C5E7B3C9}"/>
              </a:ext>
            </a:extLst>
          </p:cNvPr>
          <p:cNvSpPr>
            <a:spLocks noGrp="1"/>
          </p:cNvSpPr>
          <p:nvPr>
            <p:ph type="title"/>
          </p:nvPr>
        </p:nvSpPr>
        <p:spPr/>
        <p:txBody>
          <a:bodyPr/>
          <a:lstStyle/>
          <a:p>
            <a:r>
              <a:rPr lang="en-US"/>
              <a:t>Degradation</a:t>
            </a:r>
            <a:r>
              <a:rPr lang="zh-CN" altLang="en-US"/>
              <a:t> </a:t>
            </a:r>
            <a:r>
              <a:rPr lang="en-US" altLang="zh-CN"/>
              <a:t>Pattern</a:t>
            </a:r>
            <a:r>
              <a:rPr lang="en-US"/>
              <a:t> Analysis</a:t>
            </a:r>
            <a:r>
              <a:rPr lang="en-US" altLang="zh-CN"/>
              <a:t>---Three Patterns</a:t>
            </a:r>
            <a:r>
              <a:rPr lang="en-US"/>
              <a:t> </a:t>
            </a:r>
          </a:p>
        </p:txBody>
      </p:sp>
      <p:sp>
        <p:nvSpPr>
          <p:cNvPr id="7" name="Content Placeholder 6">
            <a:extLst>
              <a:ext uri="{FF2B5EF4-FFF2-40B4-BE49-F238E27FC236}">
                <a16:creationId xmlns:a16="http://schemas.microsoft.com/office/drawing/2014/main" id="{01D4EF7D-234E-B7FC-C834-D1C1B00C8DC3}"/>
              </a:ext>
            </a:extLst>
          </p:cNvPr>
          <p:cNvSpPr>
            <a:spLocks noGrp="1"/>
          </p:cNvSpPr>
          <p:nvPr>
            <p:ph sz="quarter" idx="22"/>
          </p:nvPr>
        </p:nvSpPr>
        <p:spPr/>
        <p:txBody>
          <a:bodyPr>
            <a:normAutofit fontScale="85000" lnSpcReduction="10000"/>
          </a:bodyPr>
          <a:lstStyle/>
          <a:p>
            <a:r>
              <a:rPr lang="en-US"/>
              <a:t>Accuracy degradation curve shows three patterns: X-axis: number of instructions, Y-axis: accuracy</a:t>
            </a:r>
          </a:p>
        </p:txBody>
      </p:sp>
      <p:sp>
        <p:nvSpPr>
          <p:cNvPr id="2" name="Content Placeholder 1">
            <a:extLst>
              <a:ext uri="{FF2B5EF4-FFF2-40B4-BE49-F238E27FC236}">
                <a16:creationId xmlns:a16="http://schemas.microsoft.com/office/drawing/2014/main" id="{C8975909-82B3-562E-BCC7-733FE00DCDB8}"/>
              </a:ext>
            </a:extLst>
          </p:cNvPr>
          <p:cNvSpPr>
            <a:spLocks noGrp="1"/>
          </p:cNvSpPr>
          <p:nvPr>
            <p:ph sz="quarter" idx="13"/>
          </p:nvPr>
        </p:nvSpPr>
        <p:spPr>
          <a:xfrm>
            <a:off x="342369" y="1508533"/>
            <a:ext cx="3602718" cy="5083490"/>
          </a:xfrm>
        </p:spPr>
        <p:txBody>
          <a:bodyPr/>
          <a:lstStyle/>
          <a:p>
            <a:pPr marL="0" indent="0">
              <a:buNone/>
            </a:pPr>
            <a:r>
              <a:rPr lang="en-US" b="1"/>
              <a:t>Threshold Decay</a:t>
            </a:r>
          </a:p>
          <a:p>
            <a:endParaRPr lang="en-US"/>
          </a:p>
        </p:txBody>
      </p:sp>
      <p:sp>
        <p:nvSpPr>
          <p:cNvPr id="3" name="Content Placeholder 2">
            <a:extLst>
              <a:ext uri="{FF2B5EF4-FFF2-40B4-BE49-F238E27FC236}">
                <a16:creationId xmlns:a16="http://schemas.microsoft.com/office/drawing/2014/main" id="{97EAA79C-E175-8A9D-EB14-AC9135935B9E}"/>
              </a:ext>
            </a:extLst>
          </p:cNvPr>
          <p:cNvSpPr>
            <a:spLocks noGrp="1"/>
          </p:cNvSpPr>
          <p:nvPr>
            <p:ph sz="quarter" idx="17"/>
          </p:nvPr>
        </p:nvSpPr>
        <p:spPr/>
        <p:txBody>
          <a:bodyPr/>
          <a:lstStyle/>
          <a:p>
            <a:pPr marL="0" indent="0">
              <a:buNone/>
            </a:pPr>
            <a:r>
              <a:rPr lang="en-US" b="1"/>
              <a:t>Linear Decay</a:t>
            </a:r>
          </a:p>
        </p:txBody>
      </p:sp>
      <p:sp>
        <p:nvSpPr>
          <p:cNvPr id="4" name="Content Placeholder 3">
            <a:extLst>
              <a:ext uri="{FF2B5EF4-FFF2-40B4-BE49-F238E27FC236}">
                <a16:creationId xmlns:a16="http://schemas.microsoft.com/office/drawing/2014/main" id="{CFE2EB10-00E9-D71E-A6AC-8DFAC8318EB8}"/>
              </a:ext>
            </a:extLst>
          </p:cNvPr>
          <p:cNvSpPr>
            <a:spLocks noGrp="1"/>
          </p:cNvSpPr>
          <p:nvPr>
            <p:ph sz="quarter" idx="18"/>
          </p:nvPr>
        </p:nvSpPr>
        <p:spPr/>
        <p:txBody>
          <a:bodyPr/>
          <a:lstStyle/>
          <a:p>
            <a:pPr marL="0" indent="0">
              <a:buNone/>
            </a:pPr>
            <a:r>
              <a:rPr lang="en-US" b="1"/>
              <a:t>Exponential Decay</a:t>
            </a:r>
          </a:p>
        </p:txBody>
      </p:sp>
      <p:pic>
        <p:nvPicPr>
          <p:cNvPr id="8" name="Picture 7" descr="Pencil writing icon">
            <a:extLst>
              <a:ext uri="{FF2B5EF4-FFF2-40B4-BE49-F238E27FC236}">
                <a16:creationId xmlns:a16="http://schemas.microsoft.com/office/drawing/2014/main" id="{697539D6-7910-9AC6-522C-A5E7112A1B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42383" y="92765"/>
            <a:ext cx="676162" cy="676162"/>
          </a:xfrm>
          <a:prstGeom prst="rect">
            <a:avLst/>
          </a:prstGeom>
        </p:spPr>
      </p:pic>
      <p:pic>
        <p:nvPicPr>
          <p:cNvPr id="10" name="Picture 9" descr="A graph showing a line of blue and green lines&#10;&#10;AI-generated content may be incorrect.">
            <a:extLst>
              <a:ext uri="{FF2B5EF4-FFF2-40B4-BE49-F238E27FC236}">
                <a16:creationId xmlns:a16="http://schemas.microsoft.com/office/drawing/2014/main" id="{89894519-F172-53F0-6F51-93C0C08F0631}"/>
              </a:ext>
            </a:extLst>
          </p:cNvPr>
          <p:cNvPicPr>
            <a:picLocks noChangeAspect="1"/>
          </p:cNvPicPr>
          <p:nvPr/>
        </p:nvPicPr>
        <p:blipFill>
          <a:blip r:embed="rId3"/>
          <a:stretch>
            <a:fillRect/>
          </a:stretch>
        </p:blipFill>
        <p:spPr>
          <a:xfrm>
            <a:off x="303316" y="1921564"/>
            <a:ext cx="3544771" cy="2294283"/>
          </a:xfrm>
          <a:prstGeom prst="rect">
            <a:avLst/>
          </a:prstGeom>
        </p:spPr>
      </p:pic>
      <p:pic>
        <p:nvPicPr>
          <p:cNvPr id="12" name="Picture 11" descr="A graph showing a graph&#10;&#10;AI-generated content may be incorrect.">
            <a:extLst>
              <a:ext uri="{FF2B5EF4-FFF2-40B4-BE49-F238E27FC236}">
                <a16:creationId xmlns:a16="http://schemas.microsoft.com/office/drawing/2014/main" id="{B69FFE23-72E3-C89F-C163-0B5462EBDFB4}"/>
              </a:ext>
            </a:extLst>
          </p:cNvPr>
          <p:cNvPicPr>
            <a:picLocks noChangeAspect="1"/>
          </p:cNvPicPr>
          <p:nvPr/>
        </p:nvPicPr>
        <p:blipFill>
          <a:blip r:embed="rId4"/>
          <a:stretch>
            <a:fillRect/>
          </a:stretch>
        </p:blipFill>
        <p:spPr>
          <a:xfrm>
            <a:off x="547951" y="4167622"/>
            <a:ext cx="3113449" cy="2320511"/>
          </a:xfrm>
          <a:prstGeom prst="rect">
            <a:avLst/>
          </a:prstGeom>
        </p:spPr>
      </p:pic>
      <p:grpSp>
        <p:nvGrpSpPr>
          <p:cNvPr id="20" name="Group 19">
            <a:extLst>
              <a:ext uri="{FF2B5EF4-FFF2-40B4-BE49-F238E27FC236}">
                <a16:creationId xmlns:a16="http://schemas.microsoft.com/office/drawing/2014/main" id="{71BCA5DB-E374-76D4-814F-48E06175BB7A}"/>
              </a:ext>
            </a:extLst>
          </p:cNvPr>
          <p:cNvGrpSpPr/>
          <p:nvPr/>
        </p:nvGrpSpPr>
        <p:grpSpPr>
          <a:xfrm>
            <a:off x="4430133" y="2065548"/>
            <a:ext cx="2925064" cy="2006313"/>
            <a:chOff x="4301449" y="1934631"/>
            <a:chExt cx="3255545" cy="2232991"/>
          </a:xfrm>
        </p:grpSpPr>
        <p:pic>
          <p:nvPicPr>
            <p:cNvPr id="14" name="Picture 13" descr="A graph with green lines and black text&#10;&#10;AI-generated content may be incorrect.">
              <a:extLst>
                <a:ext uri="{FF2B5EF4-FFF2-40B4-BE49-F238E27FC236}">
                  <a16:creationId xmlns:a16="http://schemas.microsoft.com/office/drawing/2014/main" id="{FB5C1914-5DB7-24C1-1C71-73730CAA08D1}"/>
                </a:ext>
              </a:extLst>
            </p:cNvPr>
            <p:cNvPicPr>
              <a:picLocks noChangeAspect="1"/>
            </p:cNvPicPr>
            <p:nvPr/>
          </p:nvPicPr>
          <p:blipFill>
            <a:blip r:embed="rId5"/>
            <a:stretch>
              <a:fillRect/>
            </a:stretch>
          </p:blipFill>
          <p:spPr>
            <a:xfrm>
              <a:off x="4465835" y="1995922"/>
              <a:ext cx="2857500" cy="2171700"/>
            </a:xfrm>
            <a:prstGeom prst="rect">
              <a:avLst/>
            </a:prstGeom>
          </p:spPr>
        </p:pic>
        <p:sp>
          <p:nvSpPr>
            <p:cNvPr id="15" name="Rectangle 14">
              <a:extLst>
                <a:ext uri="{FF2B5EF4-FFF2-40B4-BE49-F238E27FC236}">
                  <a16:creationId xmlns:a16="http://schemas.microsoft.com/office/drawing/2014/main" id="{EB04A262-DB8F-817A-5E9A-E64CCB9842B5}"/>
                </a:ext>
              </a:extLst>
            </p:cNvPr>
            <p:cNvSpPr/>
            <p:nvPr/>
          </p:nvSpPr>
          <p:spPr>
            <a:xfrm>
              <a:off x="4301449" y="1934631"/>
              <a:ext cx="3255545" cy="212318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grpSp>
      <p:pic>
        <p:nvPicPr>
          <p:cNvPr id="17" name="Picture 16" descr="A green line graph with black text&#10;&#10;AI-generated content may be incorrect.">
            <a:extLst>
              <a:ext uri="{FF2B5EF4-FFF2-40B4-BE49-F238E27FC236}">
                <a16:creationId xmlns:a16="http://schemas.microsoft.com/office/drawing/2014/main" id="{82D70CEF-8C5F-4F11-4C58-3438DE40DC29}"/>
              </a:ext>
            </a:extLst>
          </p:cNvPr>
          <p:cNvPicPr>
            <a:picLocks noChangeAspect="1"/>
          </p:cNvPicPr>
          <p:nvPr/>
        </p:nvPicPr>
        <p:blipFill>
          <a:blip r:embed="rId6"/>
          <a:stretch>
            <a:fillRect/>
          </a:stretch>
        </p:blipFill>
        <p:spPr>
          <a:xfrm>
            <a:off x="4292250" y="4167622"/>
            <a:ext cx="3200830" cy="2087498"/>
          </a:xfrm>
          <a:prstGeom prst="rect">
            <a:avLst/>
          </a:prstGeom>
        </p:spPr>
      </p:pic>
      <p:pic>
        <p:nvPicPr>
          <p:cNvPr id="19" name="Picture 18" descr="A graph with a green line&#10;&#10;AI-generated content may be incorrect.">
            <a:extLst>
              <a:ext uri="{FF2B5EF4-FFF2-40B4-BE49-F238E27FC236}">
                <a16:creationId xmlns:a16="http://schemas.microsoft.com/office/drawing/2014/main" id="{87855E79-1C4F-698C-10C5-37779CD64619}"/>
              </a:ext>
            </a:extLst>
          </p:cNvPr>
          <p:cNvPicPr>
            <a:picLocks noChangeAspect="1"/>
          </p:cNvPicPr>
          <p:nvPr/>
        </p:nvPicPr>
        <p:blipFill>
          <a:blip r:embed="rId7"/>
          <a:stretch>
            <a:fillRect/>
          </a:stretch>
        </p:blipFill>
        <p:spPr>
          <a:xfrm>
            <a:off x="8184181" y="1921564"/>
            <a:ext cx="2760910" cy="2180718"/>
          </a:xfrm>
          <a:prstGeom prst="rect">
            <a:avLst/>
          </a:prstGeom>
        </p:spPr>
      </p:pic>
      <p:pic>
        <p:nvPicPr>
          <p:cNvPr id="22" name="Picture 21" descr="A graph with numbers and lines&#10;&#10;AI-generated content may be incorrect.">
            <a:extLst>
              <a:ext uri="{FF2B5EF4-FFF2-40B4-BE49-F238E27FC236}">
                <a16:creationId xmlns:a16="http://schemas.microsoft.com/office/drawing/2014/main" id="{60EB65EA-479D-98EE-4876-1FC47EAD40EE}"/>
              </a:ext>
            </a:extLst>
          </p:cNvPr>
          <p:cNvPicPr>
            <a:picLocks noChangeAspect="1"/>
          </p:cNvPicPr>
          <p:nvPr/>
        </p:nvPicPr>
        <p:blipFill>
          <a:blip r:embed="rId8"/>
          <a:stretch>
            <a:fillRect/>
          </a:stretch>
        </p:blipFill>
        <p:spPr>
          <a:xfrm>
            <a:off x="8443006" y="4102282"/>
            <a:ext cx="2599085" cy="2181948"/>
          </a:xfrm>
          <a:prstGeom prst="rect">
            <a:avLst/>
          </a:prstGeom>
        </p:spPr>
      </p:pic>
    </p:spTree>
    <p:extLst>
      <p:ext uri="{BB962C8B-B14F-4D97-AF65-F5344CB8AC3E}">
        <p14:creationId xmlns:p14="http://schemas.microsoft.com/office/powerpoint/2010/main" val="2129493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72F921-6768-6E9C-C77A-695081FA099B}"/>
              </a:ext>
            </a:extLst>
          </p:cNvPr>
          <p:cNvSpPr>
            <a:spLocks noGrp="1"/>
          </p:cNvSpPr>
          <p:nvPr>
            <p:ph type="sldNum" sz="quarter" idx="16"/>
          </p:nvPr>
        </p:nvSpPr>
        <p:spPr/>
        <p:txBody>
          <a:bodyPr/>
          <a:lstStyle/>
          <a:p>
            <a:fld id="{1876332E-97D2-CC49-9E46-E6E0DDE407EB}" type="slidenum">
              <a:rPr lang="en-US" smtClean="0"/>
              <a:pPr/>
              <a:t>36</a:t>
            </a:fld>
            <a:endParaRPr lang="en-US"/>
          </a:p>
        </p:txBody>
      </p:sp>
      <p:sp>
        <p:nvSpPr>
          <p:cNvPr id="4" name="Title 3">
            <a:extLst>
              <a:ext uri="{FF2B5EF4-FFF2-40B4-BE49-F238E27FC236}">
                <a16:creationId xmlns:a16="http://schemas.microsoft.com/office/drawing/2014/main" id="{78C7B55E-C510-1F90-9134-DF401B041361}"/>
              </a:ext>
            </a:extLst>
          </p:cNvPr>
          <p:cNvSpPr>
            <a:spLocks noGrp="1"/>
          </p:cNvSpPr>
          <p:nvPr>
            <p:ph type="title"/>
          </p:nvPr>
        </p:nvSpPr>
        <p:spPr/>
        <p:txBody>
          <a:bodyPr/>
          <a:lstStyle/>
          <a:p>
            <a:r>
              <a:rPr lang="en-US"/>
              <a:t>Variance Analysis</a:t>
            </a:r>
          </a:p>
        </p:txBody>
      </p:sp>
      <p:pic>
        <p:nvPicPr>
          <p:cNvPr id="6" name="Picture 5" descr="A graph with different colored lines&#10;&#10;AI-generated content may be incorrect.">
            <a:extLst>
              <a:ext uri="{FF2B5EF4-FFF2-40B4-BE49-F238E27FC236}">
                <a16:creationId xmlns:a16="http://schemas.microsoft.com/office/drawing/2014/main" id="{10EC7501-2AD6-5037-92DD-719643344054}"/>
              </a:ext>
            </a:extLst>
          </p:cNvPr>
          <p:cNvPicPr>
            <a:picLocks noChangeAspect="1"/>
          </p:cNvPicPr>
          <p:nvPr/>
        </p:nvPicPr>
        <p:blipFill>
          <a:blip r:embed="rId2"/>
          <a:srcRect r="5407"/>
          <a:stretch>
            <a:fillRect/>
          </a:stretch>
        </p:blipFill>
        <p:spPr>
          <a:xfrm>
            <a:off x="10400" y="1633012"/>
            <a:ext cx="11916459" cy="4232146"/>
          </a:xfrm>
          <a:prstGeom prst="rect">
            <a:avLst/>
          </a:prstGeom>
        </p:spPr>
      </p:pic>
      <p:sp>
        <p:nvSpPr>
          <p:cNvPr id="9" name="Content Placeholder 6">
            <a:extLst>
              <a:ext uri="{FF2B5EF4-FFF2-40B4-BE49-F238E27FC236}">
                <a16:creationId xmlns:a16="http://schemas.microsoft.com/office/drawing/2014/main" id="{AACD4348-A5DB-D418-C53B-B584AF4E18B7}"/>
              </a:ext>
            </a:extLst>
          </p:cNvPr>
          <p:cNvSpPr txBox="1">
            <a:spLocks/>
          </p:cNvSpPr>
          <p:nvPr/>
        </p:nvSpPr>
        <p:spPr>
          <a:xfrm>
            <a:off x="303316" y="992842"/>
            <a:ext cx="11585365" cy="1126903"/>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i="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solidFill>
                  <a:schemeClr val="accent2"/>
                </a:solidFill>
              </a:rPr>
              <a:t>Top Performing Models display steady increase in variance, indicating reduced reliability as intension density. Mid-tier performing models show mid-range variance peaks in the 15—300 range. </a:t>
            </a:r>
          </a:p>
        </p:txBody>
      </p:sp>
    </p:spTree>
    <p:extLst>
      <p:ext uri="{BB962C8B-B14F-4D97-AF65-F5344CB8AC3E}">
        <p14:creationId xmlns:p14="http://schemas.microsoft.com/office/powerpoint/2010/main" val="2909638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F99B45-4719-D995-9C0E-2D45C9C40405}"/>
              </a:ext>
            </a:extLst>
          </p:cNvPr>
          <p:cNvSpPr>
            <a:spLocks noGrp="1"/>
          </p:cNvSpPr>
          <p:nvPr>
            <p:ph type="sldNum" sz="quarter" idx="16"/>
          </p:nvPr>
        </p:nvSpPr>
        <p:spPr/>
        <p:txBody>
          <a:bodyPr/>
          <a:lstStyle/>
          <a:p>
            <a:fld id="{1876332E-97D2-CC49-9E46-E6E0DDE407EB}" type="slidenum">
              <a:rPr lang="en-US" smtClean="0"/>
              <a:pPr/>
              <a:t>37</a:t>
            </a:fld>
            <a:endParaRPr lang="en-US"/>
          </a:p>
        </p:txBody>
      </p:sp>
      <p:sp>
        <p:nvSpPr>
          <p:cNvPr id="4" name="Title 3">
            <a:extLst>
              <a:ext uri="{FF2B5EF4-FFF2-40B4-BE49-F238E27FC236}">
                <a16:creationId xmlns:a16="http://schemas.microsoft.com/office/drawing/2014/main" id="{1CA56E50-A284-8E17-8161-2389AA237B19}"/>
              </a:ext>
            </a:extLst>
          </p:cNvPr>
          <p:cNvSpPr>
            <a:spLocks noGrp="1"/>
          </p:cNvSpPr>
          <p:nvPr>
            <p:ph type="title"/>
          </p:nvPr>
        </p:nvSpPr>
        <p:spPr/>
        <p:txBody>
          <a:bodyPr/>
          <a:lstStyle/>
          <a:p>
            <a:r>
              <a:rPr lang="en-US"/>
              <a:t>Primacy Effects </a:t>
            </a:r>
          </a:p>
        </p:txBody>
      </p:sp>
      <p:pic>
        <p:nvPicPr>
          <p:cNvPr id="5" name="Picture 4" descr="A graph with colored lines&#10;&#10;AI-generated content may be incorrect.">
            <a:extLst>
              <a:ext uri="{FF2B5EF4-FFF2-40B4-BE49-F238E27FC236}">
                <a16:creationId xmlns:a16="http://schemas.microsoft.com/office/drawing/2014/main" id="{19160047-8597-72E7-E0B7-6F64E72CE026}"/>
              </a:ext>
            </a:extLst>
          </p:cNvPr>
          <p:cNvPicPr>
            <a:picLocks noChangeAspect="1"/>
          </p:cNvPicPr>
          <p:nvPr/>
        </p:nvPicPr>
        <p:blipFill>
          <a:blip r:embed="rId2"/>
          <a:stretch>
            <a:fillRect/>
          </a:stretch>
        </p:blipFill>
        <p:spPr>
          <a:xfrm>
            <a:off x="324411" y="2120991"/>
            <a:ext cx="11745864" cy="3614791"/>
          </a:xfrm>
          <a:prstGeom prst="rect">
            <a:avLst/>
          </a:prstGeom>
        </p:spPr>
      </p:pic>
      <p:sp>
        <p:nvSpPr>
          <p:cNvPr id="6" name="Content Placeholder 6">
            <a:extLst>
              <a:ext uri="{FF2B5EF4-FFF2-40B4-BE49-F238E27FC236}">
                <a16:creationId xmlns:a16="http://schemas.microsoft.com/office/drawing/2014/main" id="{848ED00D-5076-93EB-FB69-3B7E001B683F}"/>
              </a:ext>
            </a:extLst>
          </p:cNvPr>
          <p:cNvSpPr txBox="1">
            <a:spLocks/>
          </p:cNvSpPr>
          <p:nvPr/>
        </p:nvSpPr>
        <p:spPr>
          <a:xfrm>
            <a:off x="404660" y="952025"/>
            <a:ext cx="11585365" cy="1126903"/>
          </a:xfrm>
          <a:prstGeom prst="rect">
            <a:avLst/>
          </a:prstGeom>
        </p:spPr>
        <p:txBody>
          <a:bodyPr>
            <a:normAutofit fontScale="850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i="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solidFill>
                  <a:schemeClr val="accent2"/>
                </a:solidFill>
              </a:rPr>
              <a:t>Primacy effect is the ratio of error rates in the final third of instructions to error rates in the first third of instructions. A ratio greater than 1.0 indicates that later instructions are more likely to be violated.</a:t>
            </a:r>
          </a:p>
          <a:p>
            <a:pPr marL="0" indent="0">
              <a:buNone/>
            </a:pPr>
            <a:r>
              <a:rPr lang="en-US" sz="2000">
                <a:solidFill>
                  <a:schemeClr val="accent2"/>
                </a:solidFill>
              </a:rPr>
              <a:t>Mmid-range peak suggests that models exhibit the most bias as they begin to struggleunder cognitive load at moderate densities.</a:t>
            </a:r>
          </a:p>
          <a:p>
            <a:pPr marL="0" indent="0">
              <a:buNone/>
            </a:pPr>
            <a:endParaRPr lang="en-US" sz="2000">
              <a:solidFill>
                <a:schemeClr val="accent2"/>
              </a:solidFill>
            </a:endParaRPr>
          </a:p>
        </p:txBody>
      </p:sp>
    </p:spTree>
    <p:extLst>
      <p:ext uri="{BB962C8B-B14F-4D97-AF65-F5344CB8AC3E}">
        <p14:creationId xmlns:p14="http://schemas.microsoft.com/office/powerpoint/2010/main" val="418360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6F14C-8872-3F85-01BF-8C79CFBB92A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156F17-D1D3-66AC-9B35-F54533BA54AE}"/>
              </a:ext>
            </a:extLst>
          </p:cNvPr>
          <p:cNvSpPr>
            <a:spLocks noGrp="1"/>
          </p:cNvSpPr>
          <p:nvPr>
            <p:ph type="sldNum" sz="quarter" idx="16"/>
          </p:nvPr>
        </p:nvSpPr>
        <p:spPr/>
        <p:txBody>
          <a:bodyPr/>
          <a:lstStyle/>
          <a:p>
            <a:fld id="{1876332E-97D2-CC49-9E46-E6E0DDE407EB}" type="slidenum">
              <a:rPr lang="en-US" smtClean="0"/>
              <a:pPr/>
              <a:t>38</a:t>
            </a:fld>
            <a:endParaRPr lang="en-US"/>
          </a:p>
        </p:txBody>
      </p:sp>
      <p:sp>
        <p:nvSpPr>
          <p:cNvPr id="4" name="Title 3">
            <a:extLst>
              <a:ext uri="{FF2B5EF4-FFF2-40B4-BE49-F238E27FC236}">
                <a16:creationId xmlns:a16="http://schemas.microsoft.com/office/drawing/2014/main" id="{2C905C9E-9F74-A79E-FBA8-E39A0B9D0964}"/>
              </a:ext>
            </a:extLst>
          </p:cNvPr>
          <p:cNvSpPr>
            <a:spLocks noGrp="1"/>
          </p:cNvSpPr>
          <p:nvPr>
            <p:ph type="title"/>
          </p:nvPr>
        </p:nvSpPr>
        <p:spPr/>
        <p:txBody>
          <a:bodyPr/>
          <a:lstStyle/>
          <a:p>
            <a:r>
              <a:rPr lang="en-US"/>
              <a:t>O-M Ratio Analysis</a:t>
            </a:r>
          </a:p>
        </p:txBody>
      </p:sp>
      <p:pic>
        <p:nvPicPr>
          <p:cNvPr id="5" name="Picture 4" descr="A graph with different colored lines&#10;&#10;AI-generated content may be incorrect.">
            <a:extLst>
              <a:ext uri="{FF2B5EF4-FFF2-40B4-BE49-F238E27FC236}">
                <a16:creationId xmlns:a16="http://schemas.microsoft.com/office/drawing/2014/main" id="{026A830A-66DE-A3CF-2EAC-D4C78AB61CBE}"/>
              </a:ext>
            </a:extLst>
          </p:cNvPr>
          <p:cNvPicPr>
            <a:picLocks noChangeAspect="1"/>
          </p:cNvPicPr>
          <p:nvPr/>
        </p:nvPicPr>
        <p:blipFill>
          <a:blip r:embed="rId2"/>
          <a:srcRect r="8087"/>
          <a:stretch>
            <a:fillRect/>
          </a:stretch>
        </p:blipFill>
        <p:spPr>
          <a:xfrm>
            <a:off x="36485" y="1687491"/>
            <a:ext cx="12119030" cy="4239266"/>
          </a:xfrm>
          <a:prstGeom prst="rect">
            <a:avLst/>
          </a:prstGeom>
        </p:spPr>
      </p:pic>
      <p:sp>
        <p:nvSpPr>
          <p:cNvPr id="9" name="Content Placeholder 6">
            <a:extLst>
              <a:ext uri="{FF2B5EF4-FFF2-40B4-BE49-F238E27FC236}">
                <a16:creationId xmlns:a16="http://schemas.microsoft.com/office/drawing/2014/main" id="{4BB9C885-0C09-E954-F7E0-6F9352CAD3D9}"/>
              </a:ext>
            </a:extLst>
          </p:cNvPr>
          <p:cNvSpPr txBox="1">
            <a:spLocks/>
          </p:cNvSpPr>
          <p:nvPr/>
        </p:nvSpPr>
        <p:spPr>
          <a:xfrm>
            <a:off x="404660" y="952025"/>
            <a:ext cx="11585365" cy="1126903"/>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i="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en-US" sz="1800">
                <a:solidFill>
                  <a:schemeClr val="accent2"/>
                </a:solidFill>
              </a:rPr>
              <a:t>Models overwhelmingly err toward omission errors as instruction density increases. At low densities, many</a:t>
            </a:r>
          </a:p>
          <a:p>
            <a:pPr marL="0" indent="0">
              <a:lnSpc>
                <a:spcPct val="90000"/>
              </a:lnSpc>
              <a:buNone/>
            </a:pPr>
            <a:r>
              <a:rPr lang="en-US" sz="1800">
                <a:solidFill>
                  <a:schemeClr val="accent2"/>
                </a:solidFill>
              </a:rPr>
              <a:t>models show relatively balanced error types, but this shifts dramatically at high densities. </a:t>
            </a:r>
          </a:p>
          <a:p>
            <a:pPr marL="0" indent="0">
              <a:buNone/>
            </a:pPr>
            <a:endParaRPr lang="en-US" sz="2000">
              <a:solidFill>
                <a:schemeClr val="accent2"/>
              </a:solidFill>
            </a:endParaRPr>
          </a:p>
        </p:txBody>
      </p:sp>
    </p:spTree>
    <p:extLst>
      <p:ext uri="{BB962C8B-B14F-4D97-AF65-F5344CB8AC3E}">
        <p14:creationId xmlns:p14="http://schemas.microsoft.com/office/powerpoint/2010/main" val="1106842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7083A-73A6-1F26-90E7-F04719A671D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CC015C-879B-0DA9-98F8-55450CA7B7D8}"/>
              </a:ext>
            </a:extLst>
          </p:cNvPr>
          <p:cNvSpPr>
            <a:spLocks noGrp="1"/>
          </p:cNvSpPr>
          <p:nvPr>
            <p:ph type="sldNum" sz="quarter" idx="16"/>
          </p:nvPr>
        </p:nvSpPr>
        <p:spPr/>
        <p:txBody>
          <a:bodyPr/>
          <a:lstStyle/>
          <a:p>
            <a:fld id="{1876332E-97D2-CC49-9E46-E6E0DDE407EB}" type="slidenum">
              <a:rPr lang="en-US" smtClean="0"/>
              <a:pPr/>
              <a:t>39</a:t>
            </a:fld>
            <a:endParaRPr lang="en-US"/>
          </a:p>
        </p:txBody>
      </p:sp>
      <p:sp>
        <p:nvSpPr>
          <p:cNvPr id="4" name="Title 3">
            <a:extLst>
              <a:ext uri="{FF2B5EF4-FFF2-40B4-BE49-F238E27FC236}">
                <a16:creationId xmlns:a16="http://schemas.microsoft.com/office/drawing/2014/main" id="{0B35D227-A4E4-6B19-5F7B-D4D9116464A3}"/>
              </a:ext>
            </a:extLst>
          </p:cNvPr>
          <p:cNvSpPr>
            <a:spLocks noGrp="1"/>
          </p:cNvSpPr>
          <p:nvPr>
            <p:ph type="title"/>
          </p:nvPr>
        </p:nvSpPr>
        <p:spPr/>
        <p:txBody>
          <a:bodyPr/>
          <a:lstStyle/>
          <a:p>
            <a:r>
              <a:rPr lang="en-US"/>
              <a:t>Efficiency Analysis</a:t>
            </a:r>
          </a:p>
        </p:txBody>
      </p:sp>
      <p:pic>
        <p:nvPicPr>
          <p:cNvPr id="6" name="Picture 5" descr="A graph of different colored lines&#10;&#10;AI-generated content may be incorrect.">
            <a:extLst>
              <a:ext uri="{FF2B5EF4-FFF2-40B4-BE49-F238E27FC236}">
                <a16:creationId xmlns:a16="http://schemas.microsoft.com/office/drawing/2014/main" id="{22B8E180-5E10-C401-8990-199484C976FD}"/>
              </a:ext>
            </a:extLst>
          </p:cNvPr>
          <p:cNvPicPr>
            <a:picLocks noChangeAspect="1"/>
          </p:cNvPicPr>
          <p:nvPr/>
        </p:nvPicPr>
        <p:blipFill>
          <a:blip r:embed="rId2"/>
          <a:stretch>
            <a:fillRect/>
          </a:stretch>
        </p:blipFill>
        <p:spPr>
          <a:xfrm>
            <a:off x="54679" y="1846918"/>
            <a:ext cx="12137321" cy="3827243"/>
          </a:xfrm>
          <a:prstGeom prst="rect">
            <a:avLst/>
          </a:prstGeom>
        </p:spPr>
      </p:pic>
    </p:spTree>
    <p:extLst>
      <p:ext uri="{BB962C8B-B14F-4D97-AF65-F5344CB8AC3E}">
        <p14:creationId xmlns:p14="http://schemas.microsoft.com/office/powerpoint/2010/main" val="4174834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C70C64-3CC9-A87E-F598-4DF94C3A4CEF}"/>
              </a:ext>
            </a:extLst>
          </p:cNvPr>
          <p:cNvSpPr>
            <a:spLocks noGrp="1"/>
          </p:cNvSpPr>
          <p:nvPr>
            <p:ph type="sldNum" sz="quarter" idx="16"/>
          </p:nvPr>
        </p:nvSpPr>
        <p:spPr/>
        <p:txBody>
          <a:bodyPr/>
          <a:lstStyle/>
          <a:p>
            <a:fld id="{1876332E-97D2-CC49-9E46-E6E0DDE407EB}" type="slidenum">
              <a:rPr lang="en-US" smtClean="0"/>
              <a:pPr/>
              <a:t>4</a:t>
            </a:fld>
            <a:endParaRPr lang="en-US"/>
          </a:p>
        </p:txBody>
      </p:sp>
      <p:sp>
        <p:nvSpPr>
          <p:cNvPr id="5" name="Title 1">
            <a:extLst>
              <a:ext uri="{FF2B5EF4-FFF2-40B4-BE49-F238E27FC236}">
                <a16:creationId xmlns:a16="http://schemas.microsoft.com/office/drawing/2014/main" id="{DC1931C9-5E53-DD13-7414-8743AC5DA5ED}"/>
              </a:ext>
            </a:extLst>
          </p:cNvPr>
          <p:cNvSpPr>
            <a:spLocks noGrp="1"/>
          </p:cNvSpPr>
          <p:nvPr>
            <p:ph type="title"/>
          </p:nvPr>
        </p:nvSpPr>
        <p:spPr/>
        <p:txBody>
          <a:bodyPr/>
          <a:lstStyle/>
          <a:p>
            <a:r>
              <a:rPr lang="en-US" b="1"/>
              <a:t>Motivation</a:t>
            </a:r>
          </a:p>
        </p:txBody>
      </p:sp>
      <p:pic>
        <p:nvPicPr>
          <p:cNvPr id="6" name="Content Placeholder 4">
            <a:extLst>
              <a:ext uri="{FF2B5EF4-FFF2-40B4-BE49-F238E27FC236}">
                <a16:creationId xmlns:a16="http://schemas.microsoft.com/office/drawing/2014/main" id="{6B9E698A-12FB-71A6-30A2-F8D7B277BF37}"/>
              </a:ext>
            </a:extLst>
          </p:cNvPr>
          <p:cNvPicPr>
            <a:picLocks noChangeAspect="1"/>
          </p:cNvPicPr>
          <p:nvPr/>
        </p:nvPicPr>
        <p:blipFill>
          <a:blip r:embed="rId3"/>
          <a:stretch>
            <a:fillRect/>
          </a:stretch>
        </p:blipFill>
        <p:spPr>
          <a:xfrm>
            <a:off x="572139" y="1021976"/>
            <a:ext cx="11047719" cy="5728447"/>
          </a:xfrm>
          <a:prstGeom prst="rect">
            <a:avLst/>
          </a:prstGeom>
        </p:spPr>
      </p:pic>
    </p:spTree>
    <p:extLst>
      <p:ext uri="{BB962C8B-B14F-4D97-AF65-F5344CB8AC3E}">
        <p14:creationId xmlns:p14="http://schemas.microsoft.com/office/powerpoint/2010/main" val="3319554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A427B-D6ED-D756-82D7-85E2DBD28DD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6DB30FA-879D-5D06-CD25-BEC01252E027}"/>
              </a:ext>
            </a:extLst>
          </p:cNvPr>
          <p:cNvSpPr>
            <a:spLocks noGrp="1"/>
          </p:cNvSpPr>
          <p:nvPr>
            <p:ph type="sldNum" sz="quarter" idx="16"/>
          </p:nvPr>
        </p:nvSpPr>
        <p:spPr/>
        <p:txBody>
          <a:bodyPr/>
          <a:lstStyle/>
          <a:p>
            <a:fld id="{1876332E-97D2-CC49-9E46-E6E0DDE407EB}" type="slidenum">
              <a:rPr lang="en-US" smtClean="0"/>
              <a:pPr/>
              <a:t>40</a:t>
            </a:fld>
            <a:endParaRPr lang="en-US"/>
          </a:p>
        </p:txBody>
      </p:sp>
      <p:sp>
        <p:nvSpPr>
          <p:cNvPr id="4" name="Title 3">
            <a:extLst>
              <a:ext uri="{FF2B5EF4-FFF2-40B4-BE49-F238E27FC236}">
                <a16:creationId xmlns:a16="http://schemas.microsoft.com/office/drawing/2014/main" id="{86AEFD8F-B499-A80D-E3EE-9AF306A8CB11}"/>
              </a:ext>
            </a:extLst>
          </p:cNvPr>
          <p:cNvSpPr>
            <a:spLocks noGrp="1"/>
          </p:cNvSpPr>
          <p:nvPr>
            <p:ph type="title"/>
          </p:nvPr>
        </p:nvSpPr>
        <p:spPr/>
        <p:txBody>
          <a:bodyPr/>
          <a:lstStyle/>
          <a:p>
            <a:r>
              <a:rPr lang="en-US"/>
              <a:t>Coherence Analysis</a:t>
            </a:r>
          </a:p>
        </p:txBody>
      </p:sp>
      <p:pic>
        <p:nvPicPr>
          <p:cNvPr id="5" name="Picture 4" descr="A graph of different colored lines&#10;&#10;AI-generated content may be incorrect.">
            <a:extLst>
              <a:ext uri="{FF2B5EF4-FFF2-40B4-BE49-F238E27FC236}">
                <a16:creationId xmlns:a16="http://schemas.microsoft.com/office/drawing/2014/main" id="{A74C80B0-22C6-3EB9-B386-6E4DDBB48933}"/>
              </a:ext>
            </a:extLst>
          </p:cNvPr>
          <p:cNvPicPr>
            <a:picLocks noChangeAspect="1"/>
          </p:cNvPicPr>
          <p:nvPr/>
        </p:nvPicPr>
        <p:blipFill>
          <a:blip r:embed="rId2"/>
          <a:stretch>
            <a:fillRect/>
          </a:stretch>
        </p:blipFill>
        <p:spPr>
          <a:xfrm>
            <a:off x="0" y="1925782"/>
            <a:ext cx="12089343" cy="3865418"/>
          </a:xfrm>
          <a:prstGeom prst="rect">
            <a:avLst/>
          </a:prstGeom>
        </p:spPr>
      </p:pic>
      <p:sp>
        <p:nvSpPr>
          <p:cNvPr id="8" name="Content Placeholder 5">
            <a:extLst>
              <a:ext uri="{FF2B5EF4-FFF2-40B4-BE49-F238E27FC236}">
                <a16:creationId xmlns:a16="http://schemas.microsoft.com/office/drawing/2014/main" id="{727CDA9F-4B23-A8CD-1E69-A5B9D4269FA4}"/>
              </a:ext>
            </a:extLst>
          </p:cNvPr>
          <p:cNvSpPr txBox="1">
            <a:spLocks/>
          </p:cNvSpPr>
          <p:nvPr/>
        </p:nvSpPr>
        <p:spPr>
          <a:xfrm>
            <a:off x="303316" y="992842"/>
            <a:ext cx="11585365" cy="964912"/>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i="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solidFill>
                  <a:schemeClr val="accent2"/>
                </a:solidFill>
              </a:rPr>
              <a:t>Uses o4-mini to judge the coherence, no sign showing coherence decreasing significantly as instruction density increases for the majority of models</a:t>
            </a:r>
          </a:p>
          <a:p>
            <a:endParaRPr lang="en-US"/>
          </a:p>
        </p:txBody>
      </p:sp>
    </p:spTree>
    <p:extLst>
      <p:ext uri="{BB962C8B-B14F-4D97-AF65-F5344CB8AC3E}">
        <p14:creationId xmlns:p14="http://schemas.microsoft.com/office/powerpoint/2010/main" val="2097167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D1343-3DEA-9F5E-AB1C-01B19F2FAF64}"/>
              </a:ext>
            </a:extLst>
          </p:cNvPr>
          <p:cNvSpPr>
            <a:spLocks noGrp="1"/>
          </p:cNvSpPr>
          <p:nvPr>
            <p:ph type="ctrTitle"/>
          </p:nvPr>
        </p:nvSpPr>
        <p:spPr/>
        <p:txBody>
          <a:bodyPr/>
          <a:lstStyle/>
          <a:p>
            <a:r>
              <a:rPr lang="en-US"/>
              <a:t>Thank You!</a:t>
            </a:r>
          </a:p>
        </p:txBody>
      </p:sp>
    </p:spTree>
    <p:extLst>
      <p:ext uri="{BB962C8B-B14F-4D97-AF65-F5344CB8AC3E}">
        <p14:creationId xmlns:p14="http://schemas.microsoft.com/office/powerpoint/2010/main" val="442868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6D1C9C-1008-0CAE-0BF5-07D07B4CC9B7}"/>
              </a:ext>
            </a:extLst>
          </p:cNvPr>
          <p:cNvSpPr>
            <a:spLocks noGrp="1"/>
          </p:cNvSpPr>
          <p:nvPr>
            <p:ph type="sldNum" sz="quarter" idx="16"/>
          </p:nvPr>
        </p:nvSpPr>
        <p:spPr/>
        <p:txBody>
          <a:bodyPr/>
          <a:lstStyle/>
          <a:p>
            <a:fld id="{1876332E-97D2-CC49-9E46-E6E0DDE407EB}" type="slidenum">
              <a:rPr lang="en-US" smtClean="0"/>
              <a:pPr/>
              <a:t>42</a:t>
            </a:fld>
            <a:endParaRPr lang="en-US"/>
          </a:p>
        </p:txBody>
      </p:sp>
      <p:sp>
        <p:nvSpPr>
          <p:cNvPr id="4" name="Title 3">
            <a:extLst>
              <a:ext uri="{FF2B5EF4-FFF2-40B4-BE49-F238E27FC236}">
                <a16:creationId xmlns:a16="http://schemas.microsoft.com/office/drawing/2014/main" id="{2539BD1A-AE86-6254-C5AB-01BDC831F47C}"/>
              </a:ext>
            </a:extLst>
          </p:cNvPr>
          <p:cNvSpPr>
            <a:spLocks noGrp="1"/>
          </p:cNvSpPr>
          <p:nvPr>
            <p:ph type="title"/>
          </p:nvPr>
        </p:nvSpPr>
        <p:spPr/>
        <p:txBody>
          <a:bodyPr/>
          <a:lstStyle/>
          <a:p>
            <a:r>
              <a:rPr lang="en-US"/>
              <a:t>Commonly Used Icons</a:t>
            </a:r>
          </a:p>
        </p:txBody>
      </p:sp>
      <p:sp>
        <p:nvSpPr>
          <p:cNvPr id="2" name="Content Placeholder 1">
            <a:extLst>
              <a:ext uri="{FF2B5EF4-FFF2-40B4-BE49-F238E27FC236}">
                <a16:creationId xmlns:a16="http://schemas.microsoft.com/office/drawing/2014/main" id="{A466D994-9137-712E-09E3-2B33EDBC47C8}"/>
              </a:ext>
            </a:extLst>
          </p:cNvPr>
          <p:cNvSpPr>
            <a:spLocks noGrp="1"/>
          </p:cNvSpPr>
          <p:nvPr>
            <p:ph sz="quarter" idx="13"/>
          </p:nvPr>
        </p:nvSpPr>
        <p:spPr/>
        <p:txBody>
          <a:bodyPr/>
          <a:lstStyle/>
          <a:p>
            <a:pPr marL="0" indent="0">
              <a:buNone/>
            </a:pPr>
            <a:r>
              <a:rPr lang="en-US" sz="2400">
                <a:solidFill>
                  <a:schemeClr val="accent2"/>
                </a:solidFill>
                <a:latin typeface="Tahoma" panose="020B0604030504040204" pitchFamily="34" charset="0"/>
                <a:ea typeface="Tahoma" panose="020B0604030504040204" pitchFamily="34" charset="0"/>
                <a:cs typeface="Tahoma" panose="020B0604030504040204" pitchFamily="34" charset="0"/>
              </a:rPr>
              <a:t>Copy and paste onto your desired slide. Resize by dragging corners.  </a:t>
            </a:r>
          </a:p>
          <a:p>
            <a:pPr marL="0" indent="0">
              <a:buNone/>
            </a:pPr>
            <a:endParaRPr lang="en-US"/>
          </a:p>
        </p:txBody>
      </p:sp>
      <p:pic>
        <p:nvPicPr>
          <p:cNvPr id="5" name="Picture 4" descr="Briefcase icon">
            <a:extLst>
              <a:ext uri="{FF2B5EF4-FFF2-40B4-BE49-F238E27FC236}">
                <a16:creationId xmlns:a16="http://schemas.microsoft.com/office/drawing/2014/main" id="{87D79638-5174-9115-3266-F1B1B1368D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8076" y="1817856"/>
            <a:ext cx="889000" cy="889000"/>
          </a:xfrm>
          <a:prstGeom prst="rect">
            <a:avLst/>
          </a:prstGeom>
        </p:spPr>
      </p:pic>
      <p:pic>
        <p:nvPicPr>
          <p:cNvPr id="12" name="Picture 11" descr="Calendar icon">
            <a:extLst>
              <a:ext uri="{FF2B5EF4-FFF2-40B4-BE49-F238E27FC236}">
                <a16:creationId xmlns:a16="http://schemas.microsoft.com/office/drawing/2014/main" id="{44A700C7-F1E4-15BA-B653-830F8E7139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0913" y="1900142"/>
            <a:ext cx="806714" cy="806714"/>
          </a:xfrm>
          <a:prstGeom prst="rect">
            <a:avLst/>
          </a:prstGeom>
        </p:spPr>
      </p:pic>
      <p:pic>
        <p:nvPicPr>
          <p:cNvPr id="6" name="Picture 5" descr="Name badge icon">
            <a:extLst>
              <a:ext uri="{FF2B5EF4-FFF2-40B4-BE49-F238E27FC236}">
                <a16:creationId xmlns:a16="http://schemas.microsoft.com/office/drawing/2014/main" id="{ED39B3BC-D3EA-7ACC-6404-FC266038D2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84053" y="1849834"/>
            <a:ext cx="909917" cy="909917"/>
          </a:xfrm>
          <a:prstGeom prst="rect">
            <a:avLst/>
          </a:prstGeom>
        </p:spPr>
      </p:pic>
      <p:pic>
        <p:nvPicPr>
          <p:cNvPr id="10" name="Picture 9" descr="Gears icon">
            <a:extLst>
              <a:ext uri="{FF2B5EF4-FFF2-40B4-BE49-F238E27FC236}">
                <a16:creationId xmlns:a16="http://schemas.microsoft.com/office/drawing/2014/main" id="{57CEEF0A-B164-F276-5F5F-4714A56168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84560" y="1903647"/>
            <a:ext cx="813360" cy="813360"/>
          </a:xfrm>
          <a:prstGeom prst="rect">
            <a:avLst/>
          </a:prstGeom>
        </p:spPr>
      </p:pic>
      <p:pic>
        <p:nvPicPr>
          <p:cNvPr id="15" name="Picture 14" descr="Star icon">
            <a:extLst>
              <a:ext uri="{FF2B5EF4-FFF2-40B4-BE49-F238E27FC236}">
                <a16:creationId xmlns:a16="http://schemas.microsoft.com/office/drawing/2014/main" id="{89B14F99-3CBE-B7B0-623B-A776DBBF6C4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56312" y="1839708"/>
            <a:ext cx="889000" cy="889000"/>
          </a:xfrm>
          <a:prstGeom prst="rect">
            <a:avLst/>
          </a:prstGeom>
        </p:spPr>
      </p:pic>
      <p:pic>
        <p:nvPicPr>
          <p:cNvPr id="13" name="Picture 12" descr="Graduation cap icon">
            <a:extLst>
              <a:ext uri="{FF2B5EF4-FFF2-40B4-BE49-F238E27FC236}">
                <a16:creationId xmlns:a16="http://schemas.microsoft.com/office/drawing/2014/main" id="{948C2798-3016-0685-0A13-97419BE6C72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97362" y="1828007"/>
            <a:ext cx="889000" cy="889000"/>
          </a:xfrm>
          <a:prstGeom prst="rect">
            <a:avLst/>
          </a:prstGeom>
        </p:spPr>
      </p:pic>
      <p:pic>
        <p:nvPicPr>
          <p:cNvPr id="17" name="Picture 16" descr="Hand shake icon">
            <a:extLst>
              <a:ext uri="{FF2B5EF4-FFF2-40B4-BE49-F238E27FC236}">
                <a16:creationId xmlns:a16="http://schemas.microsoft.com/office/drawing/2014/main" id="{65BB410D-9A88-B1BB-30B8-48812004C83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88089" y="1817856"/>
            <a:ext cx="909917" cy="909917"/>
          </a:xfrm>
          <a:prstGeom prst="rect">
            <a:avLst/>
          </a:prstGeom>
        </p:spPr>
      </p:pic>
      <p:pic>
        <p:nvPicPr>
          <p:cNvPr id="19" name="Picture 18" descr="Thumbs up icon">
            <a:extLst>
              <a:ext uri="{FF2B5EF4-FFF2-40B4-BE49-F238E27FC236}">
                <a16:creationId xmlns:a16="http://schemas.microsoft.com/office/drawing/2014/main" id="{CA6C50BB-0F16-7E21-7130-25843074BA3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623953" y="1857438"/>
            <a:ext cx="778458" cy="778458"/>
          </a:xfrm>
          <a:prstGeom prst="rect">
            <a:avLst/>
          </a:prstGeom>
        </p:spPr>
      </p:pic>
      <p:pic>
        <p:nvPicPr>
          <p:cNvPr id="20" name="Picture 19" descr="Heart icon">
            <a:extLst>
              <a:ext uri="{FF2B5EF4-FFF2-40B4-BE49-F238E27FC236}">
                <a16:creationId xmlns:a16="http://schemas.microsoft.com/office/drawing/2014/main" id="{2EC47E59-DE40-0C33-4C6D-D9879872DBF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604138" y="1839708"/>
            <a:ext cx="806714" cy="806714"/>
          </a:xfrm>
          <a:prstGeom prst="rect">
            <a:avLst/>
          </a:prstGeom>
        </p:spPr>
      </p:pic>
      <p:pic>
        <p:nvPicPr>
          <p:cNvPr id="23" name="Picture 22" descr="Blue jay feather icon">
            <a:extLst>
              <a:ext uri="{FF2B5EF4-FFF2-40B4-BE49-F238E27FC236}">
                <a16:creationId xmlns:a16="http://schemas.microsoft.com/office/drawing/2014/main" id="{376D9BDF-03F1-5005-1D2B-6673158F903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2225104">
            <a:off x="10532419" y="1755800"/>
            <a:ext cx="1013111" cy="1013111"/>
          </a:xfrm>
          <a:prstGeom prst="rect">
            <a:avLst/>
          </a:prstGeom>
        </p:spPr>
      </p:pic>
      <p:pic>
        <p:nvPicPr>
          <p:cNvPr id="7" name="Picture 6" descr="Upward progress chart icon">
            <a:extLst>
              <a:ext uri="{FF2B5EF4-FFF2-40B4-BE49-F238E27FC236}">
                <a16:creationId xmlns:a16="http://schemas.microsoft.com/office/drawing/2014/main" id="{B541E894-6B21-2CCF-8BE3-9A60ED85BED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08076" y="2911224"/>
            <a:ext cx="831931" cy="831931"/>
          </a:xfrm>
          <a:prstGeom prst="rect">
            <a:avLst/>
          </a:prstGeom>
        </p:spPr>
      </p:pic>
      <p:pic>
        <p:nvPicPr>
          <p:cNvPr id="8" name="Picture 7" descr="Downward progress chart icon">
            <a:extLst>
              <a:ext uri="{FF2B5EF4-FFF2-40B4-BE49-F238E27FC236}">
                <a16:creationId xmlns:a16="http://schemas.microsoft.com/office/drawing/2014/main" id="{B8B52985-8663-FEB5-2B00-EDE1B0FC4CD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760913" y="2902925"/>
            <a:ext cx="848528" cy="848528"/>
          </a:xfrm>
          <a:prstGeom prst="rect">
            <a:avLst/>
          </a:prstGeom>
        </p:spPr>
      </p:pic>
      <p:pic>
        <p:nvPicPr>
          <p:cNvPr id="11" name="Picture 10" descr="Thumbtack icon">
            <a:extLst>
              <a:ext uri="{FF2B5EF4-FFF2-40B4-BE49-F238E27FC236}">
                <a16:creationId xmlns:a16="http://schemas.microsoft.com/office/drawing/2014/main" id="{E84BBE52-5D93-3B69-911C-16B8662A35F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882807" y="2925562"/>
            <a:ext cx="803255" cy="803255"/>
          </a:xfrm>
          <a:prstGeom prst="rect">
            <a:avLst/>
          </a:prstGeom>
        </p:spPr>
      </p:pic>
      <p:pic>
        <p:nvPicPr>
          <p:cNvPr id="9" name="Picture 8" descr="Money icon">
            <a:extLst>
              <a:ext uri="{FF2B5EF4-FFF2-40B4-BE49-F238E27FC236}">
                <a16:creationId xmlns:a16="http://schemas.microsoft.com/office/drawing/2014/main" id="{D5A6E93F-7B5C-58B5-1408-6D1BEC99A74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984014" y="2902925"/>
            <a:ext cx="848528" cy="848528"/>
          </a:xfrm>
          <a:prstGeom prst="rect">
            <a:avLst/>
          </a:prstGeom>
        </p:spPr>
      </p:pic>
      <p:pic>
        <p:nvPicPr>
          <p:cNvPr id="16" name="Picture 15" descr="Lightbulb icon">
            <a:extLst>
              <a:ext uri="{FF2B5EF4-FFF2-40B4-BE49-F238E27FC236}">
                <a16:creationId xmlns:a16="http://schemas.microsoft.com/office/drawing/2014/main" id="{F6E5DC09-0F28-652C-9258-7AFB4D926E81}"/>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126222" y="2882689"/>
            <a:ext cx="889000" cy="889000"/>
          </a:xfrm>
          <a:prstGeom prst="rect">
            <a:avLst/>
          </a:prstGeom>
        </p:spPr>
      </p:pic>
      <p:pic>
        <p:nvPicPr>
          <p:cNvPr id="18" name="Picture 17" descr="Global network icon">
            <a:extLst>
              <a:ext uri="{FF2B5EF4-FFF2-40B4-BE49-F238E27FC236}">
                <a16:creationId xmlns:a16="http://schemas.microsoft.com/office/drawing/2014/main" id="{F9DC95B5-2F5D-96B5-D9BF-F0B55702C669}"/>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272702" y="2870359"/>
            <a:ext cx="913660" cy="913660"/>
          </a:xfrm>
          <a:prstGeom prst="rect">
            <a:avLst/>
          </a:prstGeom>
        </p:spPr>
      </p:pic>
      <p:pic>
        <p:nvPicPr>
          <p:cNvPr id="21" name="Picture 20" descr="Recycle icon">
            <a:extLst>
              <a:ext uri="{FF2B5EF4-FFF2-40B4-BE49-F238E27FC236}">
                <a16:creationId xmlns:a16="http://schemas.microsoft.com/office/drawing/2014/main" id="{F8E66CA9-404C-4AAA-DE4F-CBA58A2F499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447404" y="2923832"/>
            <a:ext cx="806714" cy="806714"/>
          </a:xfrm>
          <a:prstGeom prst="rect">
            <a:avLst/>
          </a:prstGeom>
        </p:spPr>
      </p:pic>
      <p:pic>
        <p:nvPicPr>
          <p:cNvPr id="24" name="Picture 23" descr="JHU foam finger icon">
            <a:extLst>
              <a:ext uri="{FF2B5EF4-FFF2-40B4-BE49-F238E27FC236}">
                <a16:creationId xmlns:a16="http://schemas.microsoft.com/office/drawing/2014/main" id="{97CFE67E-1E1D-56A2-6AED-48573E78D261}"/>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8390562" y="2834254"/>
            <a:ext cx="985870" cy="985870"/>
          </a:xfrm>
          <a:prstGeom prst="rect">
            <a:avLst/>
          </a:prstGeom>
        </p:spPr>
      </p:pic>
      <p:pic>
        <p:nvPicPr>
          <p:cNvPr id="14" name="Picture 13" descr="Book icon">
            <a:extLst>
              <a:ext uri="{FF2B5EF4-FFF2-40B4-BE49-F238E27FC236}">
                <a16:creationId xmlns:a16="http://schemas.microsoft.com/office/drawing/2014/main" id="{8ABA191C-37EA-62A3-BEF4-333254D341E1}"/>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9562995" y="2882689"/>
            <a:ext cx="889000" cy="889000"/>
          </a:xfrm>
          <a:prstGeom prst="rect">
            <a:avLst/>
          </a:prstGeom>
        </p:spPr>
      </p:pic>
      <p:pic>
        <p:nvPicPr>
          <p:cNvPr id="22" name="Picture 21" descr="JHU pennant icon">
            <a:extLst>
              <a:ext uri="{FF2B5EF4-FFF2-40B4-BE49-F238E27FC236}">
                <a16:creationId xmlns:a16="http://schemas.microsoft.com/office/drawing/2014/main" id="{8DFBC72C-24DC-4D30-9FBE-C7EC908B4743}"/>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0451995" y="2608845"/>
            <a:ext cx="1436688" cy="1436688"/>
          </a:xfrm>
          <a:prstGeom prst="rect">
            <a:avLst/>
          </a:prstGeom>
        </p:spPr>
      </p:pic>
      <p:pic>
        <p:nvPicPr>
          <p:cNvPr id="28" name="Picture 27" descr="Clock icon">
            <a:extLst>
              <a:ext uri="{FF2B5EF4-FFF2-40B4-BE49-F238E27FC236}">
                <a16:creationId xmlns:a16="http://schemas.microsoft.com/office/drawing/2014/main" id="{6AAEB512-AF3F-B0AE-7A95-2BB86FE90161}"/>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60000" y="3935605"/>
            <a:ext cx="754686" cy="754686"/>
          </a:xfrm>
          <a:prstGeom prst="rect">
            <a:avLst/>
          </a:prstGeom>
        </p:spPr>
      </p:pic>
      <p:pic>
        <p:nvPicPr>
          <p:cNvPr id="25" name="Picture 24" descr="Trophy icon">
            <a:extLst>
              <a:ext uri="{FF2B5EF4-FFF2-40B4-BE49-F238E27FC236}">
                <a16:creationId xmlns:a16="http://schemas.microsoft.com/office/drawing/2014/main" id="{DED66F6A-8535-AF08-99DB-1CE29393153B}"/>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784078" y="3935605"/>
            <a:ext cx="754686" cy="754686"/>
          </a:xfrm>
          <a:prstGeom prst="rect">
            <a:avLst/>
          </a:prstGeom>
        </p:spPr>
      </p:pic>
      <p:pic>
        <p:nvPicPr>
          <p:cNvPr id="27" name="Picture 26" descr="Winning ribbon icon">
            <a:extLst>
              <a:ext uri="{FF2B5EF4-FFF2-40B4-BE49-F238E27FC236}">
                <a16:creationId xmlns:a16="http://schemas.microsoft.com/office/drawing/2014/main" id="{A06A82DC-CC45-E134-0211-7A39D95F6A8E}"/>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2908156" y="3935605"/>
            <a:ext cx="754686" cy="754686"/>
          </a:xfrm>
          <a:prstGeom prst="rect">
            <a:avLst/>
          </a:prstGeom>
        </p:spPr>
      </p:pic>
      <p:pic>
        <p:nvPicPr>
          <p:cNvPr id="26" name="Picture 25" descr="Arrow on target icon">
            <a:extLst>
              <a:ext uri="{FF2B5EF4-FFF2-40B4-BE49-F238E27FC236}">
                <a16:creationId xmlns:a16="http://schemas.microsoft.com/office/drawing/2014/main" id="{C459207D-3E2B-6523-DE2C-928F913F6591}"/>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4087655" y="3946926"/>
            <a:ext cx="754686" cy="754686"/>
          </a:xfrm>
          <a:prstGeom prst="rect">
            <a:avLst/>
          </a:prstGeom>
        </p:spPr>
      </p:pic>
      <p:pic>
        <p:nvPicPr>
          <p:cNvPr id="29" name="Picture 28" descr="Cell phone icon">
            <a:extLst>
              <a:ext uri="{FF2B5EF4-FFF2-40B4-BE49-F238E27FC236}">
                <a16:creationId xmlns:a16="http://schemas.microsoft.com/office/drawing/2014/main" id="{60EE0262-BF5D-ADE0-8D92-504D527F58B4}"/>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5156312" y="3909591"/>
            <a:ext cx="806714" cy="806714"/>
          </a:xfrm>
          <a:prstGeom prst="rect">
            <a:avLst/>
          </a:prstGeom>
        </p:spPr>
      </p:pic>
      <p:pic>
        <p:nvPicPr>
          <p:cNvPr id="32" name="Picture 31" descr="Megaphone icon">
            <a:extLst>
              <a:ext uri="{FF2B5EF4-FFF2-40B4-BE49-F238E27FC236}">
                <a16:creationId xmlns:a16="http://schemas.microsoft.com/office/drawing/2014/main" id="{A13B2BC2-D65D-12DA-1088-289A837251BA}"/>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6332418" y="3909591"/>
            <a:ext cx="806714" cy="806714"/>
          </a:xfrm>
          <a:prstGeom prst="rect">
            <a:avLst/>
          </a:prstGeom>
        </p:spPr>
      </p:pic>
      <p:pic>
        <p:nvPicPr>
          <p:cNvPr id="33" name="Picture 32" descr="Pencil writing icon">
            <a:extLst>
              <a:ext uri="{FF2B5EF4-FFF2-40B4-BE49-F238E27FC236}">
                <a16:creationId xmlns:a16="http://schemas.microsoft.com/office/drawing/2014/main" id="{A45EE11E-76F1-EC17-C169-5AA172891C0F}"/>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7508524" y="3944739"/>
            <a:ext cx="736418" cy="736418"/>
          </a:xfrm>
          <a:prstGeom prst="rect">
            <a:avLst/>
          </a:prstGeom>
        </p:spPr>
      </p:pic>
      <p:pic>
        <p:nvPicPr>
          <p:cNvPr id="34" name="Picture 33" descr="Play button icon">
            <a:extLst>
              <a:ext uri="{FF2B5EF4-FFF2-40B4-BE49-F238E27FC236}">
                <a16:creationId xmlns:a16="http://schemas.microsoft.com/office/drawing/2014/main" id="{E46F8BD5-8393-68FC-11AD-815D592BA758}"/>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8614334" y="3952737"/>
            <a:ext cx="720423" cy="720423"/>
          </a:xfrm>
          <a:prstGeom prst="rect">
            <a:avLst/>
          </a:prstGeom>
        </p:spPr>
      </p:pic>
      <p:pic>
        <p:nvPicPr>
          <p:cNvPr id="35" name="Picture 34" descr="Link icon">
            <a:extLst>
              <a:ext uri="{FF2B5EF4-FFF2-40B4-BE49-F238E27FC236}">
                <a16:creationId xmlns:a16="http://schemas.microsoft.com/office/drawing/2014/main" id="{9CD9F1A3-B1D9-CBD4-5749-7B555C9F9817}"/>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9704149" y="4002206"/>
            <a:ext cx="621485" cy="621485"/>
          </a:xfrm>
          <a:prstGeom prst="rect">
            <a:avLst/>
          </a:prstGeom>
        </p:spPr>
      </p:pic>
      <p:pic>
        <p:nvPicPr>
          <p:cNvPr id="36" name="Picture 35" descr="Download icon">
            <a:extLst>
              <a:ext uri="{FF2B5EF4-FFF2-40B4-BE49-F238E27FC236}">
                <a16:creationId xmlns:a16="http://schemas.microsoft.com/office/drawing/2014/main" id="{7DF4DBA8-A035-2F1D-3E7A-0CD373AA81B1}"/>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10695030" y="3952737"/>
            <a:ext cx="720423" cy="720423"/>
          </a:xfrm>
          <a:prstGeom prst="rect">
            <a:avLst/>
          </a:prstGeom>
        </p:spPr>
      </p:pic>
      <p:pic>
        <p:nvPicPr>
          <p:cNvPr id="30" name="Picture 29" descr="Internet browser icon">
            <a:extLst>
              <a:ext uri="{FF2B5EF4-FFF2-40B4-BE49-F238E27FC236}">
                <a16:creationId xmlns:a16="http://schemas.microsoft.com/office/drawing/2014/main" id="{4D8CF04D-1DD6-E909-8B1F-03B5B7171AE7}"/>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607972" y="4825443"/>
            <a:ext cx="806714" cy="806714"/>
          </a:xfrm>
          <a:prstGeom prst="rect">
            <a:avLst/>
          </a:prstGeom>
        </p:spPr>
      </p:pic>
      <p:pic>
        <p:nvPicPr>
          <p:cNvPr id="31" name="Picture 30" descr="Text chat icon">
            <a:extLst>
              <a:ext uri="{FF2B5EF4-FFF2-40B4-BE49-F238E27FC236}">
                <a16:creationId xmlns:a16="http://schemas.microsoft.com/office/drawing/2014/main" id="{AD378334-C823-0B28-2E8A-97E3AA1D8D6F}"/>
              </a:ext>
            </a:extLst>
          </p:cNvPr>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1740339" y="4825443"/>
            <a:ext cx="806714" cy="806714"/>
          </a:xfrm>
          <a:prstGeom prst="rect">
            <a:avLst/>
          </a:prstGeom>
        </p:spPr>
      </p:pic>
      <p:pic>
        <p:nvPicPr>
          <p:cNvPr id="37" name="Picture 36" descr="Location pinpoint icon">
            <a:extLst>
              <a:ext uri="{FF2B5EF4-FFF2-40B4-BE49-F238E27FC236}">
                <a16:creationId xmlns:a16="http://schemas.microsoft.com/office/drawing/2014/main" id="{93E8F117-7A38-FA13-C6CF-5ED1245AFA59}"/>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2872706" y="4847215"/>
            <a:ext cx="763171" cy="763171"/>
          </a:xfrm>
          <a:prstGeom prst="rect">
            <a:avLst/>
          </a:prstGeom>
        </p:spPr>
      </p:pic>
      <p:pic>
        <p:nvPicPr>
          <p:cNvPr id="39" name="Picture 38" descr="Flag icon">
            <a:extLst>
              <a:ext uri="{FF2B5EF4-FFF2-40B4-BE49-F238E27FC236}">
                <a16:creationId xmlns:a16="http://schemas.microsoft.com/office/drawing/2014/main" id="{4E2697D5-0752-055A-D2FB-CEC96A4ABB11}"/>
              </a:ext>
            </a:extLst>
          </p:cNvPr>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3961530" y="4847215"/>
            <a:ext cx="763171" cy="763171"/>
          </a:xfrm>
          <a:prstGeom prst="rect">
            <a:avLst/>
          </a:prstGeom>
        </p:spPr>
      </p:pic>
      <p:pic>
        <p:nvPicPr>
          <p:cNvPr id="38" name="Picture 37" descr="Globe icon">
            <a:extLst>
              <a:ext uri="{FF2B5EF4-FFF2-40B4-BE49-F238E27FC236}">
                <a16:creationId xmlns:a16="http://schemas.microsoft.com/office/drawing/2014/main" id="{7A0C123D-0E62-3CCC-2B10-8452B86A7981}"/>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5050354" y="4847215"/>
            <a:ext cx="763171" cy="763171"/>
          </a:xfrm>
          <a:prstGeom prst="rect">
            <a:avLst/>
          </a:prstGeom>
        </p:spPr>
      </p:pic>
      <p:pic>
        <p:nvPicPr>
          <p:cNvPr id="40" name="Picture 39" descr="Sun icon">
            <a:extLst>
              <a:ext uri="{FF2B5EF4-FFF2-40B4-BE49-F238E27FC236}">
                <a16:creationId xmlns:a16="http://schemas.microsoft.com/office/drawing/2014/main" id="{EAFEED78-0884-95E9-6A5C-9A465334CC5B}"/>
              </a:ext>
            </a:extLst>
          </p:cNvPr>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6139178" y="4774708"/>
            <a:ext cx="908185" cy="908185"/>
          </a:xfrm>
          <a:prstGeom prst="rect">
            <a:avLst/>
          </a:prstGeom>
        </p:spPr>
      </p:pic>
      <p:pic>
        <p:nvPicPr>
          <p:cNvPr id="41" name="Picture 40" descr="Storm cloud with lightning icon">
            <a:extLst>
              <a:ext uri="{FF2B5EF4-FFF2-40B4-BE49-F238E27FC236}">
                <a16:creationId xmlns:a16="http://schemas.microsoft.com/office/drawing/2014/main" id="{4B2C78D3-73AC-ACAF-14C9-1194980109D1}"/>
              </a:ext>
            </a:extLst>
          </p:cNvPr>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7373016" y="4774708"/>
            <a:ext cx="908185" cy="908185"/>
          </a:xfrm>
          <a:prstGeom prst="rect">
            <a:avLst/>
          </a:prstGeom>
        </p:spPr>
      </p:pic>
      <p:pic>
        <p:nvPicPr>
          <p:cNvPr id="42" name="Picture 41" descr="Hand with growing plant icon">
            <a:extLst>
              <a:ext uri="{FF2B5EF4-FFF2-40B4-BE49-F238E27FC236}">
                <a16:creationId xmlns:a16="http://schemas.microsoft.com/office/drawing/2014/main" id="{DBFDECB5-5E56-D073-5343-E35A52367FA8}"/>
              </a:ext>
            </a:extLst>
          </p:cNvPr>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8606851" y="4774708"/>
            <a:ext cx="908185" cy="908185"/>
          </a:xfrm>
          <a:prstGeom prst="rect">
            <a:avLst/>
          </a:prstGeom>
        </p:spPr>
      </p:pic>
    </p:spTree>
    <p:extLst>
      <p:ext uri="{BB962C8B-B14F-4D97-AF65-F5344CB8AC3E}">
        <p14:creationId xmlns:p14="http://schemas.microsoft.com/office/powerpoint/2010/main" val="2510836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1975F4-1654-1CDA-3B88-CA317C94FE7E}"/>
              </a:ext>
            </a:extLst>
          </p:cNvPr>
          <p:cNvSpPr>
            <a:spLocks noGrp="1"/>
          </p:cNvSpPr>
          <p:nvPr>
            <p:ph type="sldNum" sz="quarter" idx="16"/>
          </p:nvPr>
        </p:nvSpPr>
        <p:spPr/>
        <p:txBody>
          <a:bodyPr/>
          <a:lstStyle/>
          <a:p>
            <a:fld id="{1876332E-97D2-CC49-9E46-E6E0DDE407EB}" type="slidenum">
              <a:rPr lang="en-US" smtClean="0"/>
              <a:pPr/>
              <a:t>5</a:t>
            </a:fld>
            <a:endParaRPr lang="en-US"/>
          </a:p>
        </p:txBody>
      </p:sp>
      <p:sp>
        <p:nvSpPr>
          <p:cNvPr id="5" name="Title 1">
            <a:extLst>
              <a:ext uri="{FF2B5EF4-FFF2-40B4-BE49-F238E27FC236}">
                <a16:creationId xmlns:a16="http://schemas.microsoft.com/office/drawing/2014/main" id="{3336FD97-DF46-037D-45FA-6565B41821A4}"/>
              </a:ext>
            </a:extLst>
          </p:cNvPr>
          <p:cNvSpPr>
            <a:spLocks noGrp="1"/>
          </p:cNvSpPr>
          <p:nvPr>
            <p:ph type="title"/>
          </p:nvPr>
        </p:nvSpPr>
        <p:spPr/>
        <p:txBody>
          <a:bodyPr/>
          <a:lstStyle/>
          <a:p>
            <a:r>
              <a:rPr lang="en-US" b="1"/>
              <a:t>Key Finding</a:t>
            </a:r>
          </a:p>
        </p:txBody>
      </p:sp>
      <p:pic>
        <p:nvPicPr>
          <p:cNvPr id="6" name="Content Placeholder 4">
            <a:extLst>
              <a:ext uri="{FF2B5EF4-FFF2-40B4-BE49-F238E27FC236}">
                <a16:creationId xmlns:a16="http://schemas.microsoft.com/office/drawing/2014/main" id="{B62448B7-58C3-081F-A793-7C5D28E1089D}"/>
              </a:ext>
            </a:extLst>
          </p:cNvPr>
          <p:cNvPicPr>
            <a:picLocks noChangeAspect="1"/>
          </p:cNvPicPr>
          <p:nvPr/>
        </p:nvPicPr>
        <p:blipFill>
          <a:blip r:embed="rId3"/>
          <a:srcRect l="26825" t="11318" r="27376"/>
          <a:stretch>
            <a:fillRect/>
          </a:stretch>
        </p:blipFill>
        <p:spPr>
          <a:xfrm>
            <a:off x="560832" y="1325563"/>
            <a:ext cx="5059680" cy="5080119"/>
          </a:xfrm>
          <a:prstGeom prst="rect">
            <a:avLst/>
          </a:prstGeom>
        </p:spPr>
      </p:pic>
      <p:sp>
        <p:nvSpPr>
          <p:cNvPr id="7" name="Content Placeholder 2">
            <a:extLst>
              <a:ext uri="{FF2B5EF4-FFF2-40B4-BE49-F238E27FC236}">
                <a16:creationId xmlns:a16="http://schemas.microsoft.com/office/drawing/2014/main" id="{EED2AB54-C72E-BBC8-5866-2B5C7337D1E3}"/>
              </a:ext>
            </a:extLst>
          </p:cNvPr>
          <p:cNvSpPr txBox="1">
            <a:spLocks/>
          </p:cNvSpPr>
          <p:nvPr/>
        </p:nvSpPr>
        <p:spPr>
          <a:xfrm>
            <a:off x="5897880" y="1689953"/>
            <a:ext cx="589178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Lost in conversation</a:t>
            </a:r>
          </a:p>
          <a:p>
            <a:r>
              <a:rPr lang="en-US"/>
              <a:t>An average performance drop of </a:t>
            </a:r>
            <a:r>
              <a:rPr lang="en-US" b="1"/>
              <a:t>39% </a:t>
            </a:r>
            <a:r>
              <a:rPr lang="en-US"/>
              <a:t>across 6 generation tasks</a:t>
            </a:r>
          </a:p>
          <a:p>
            <a:r>
              <a:rPr lang="en-US"/>
              <a:t>A loss in Aptitude (</a:t>
            </a:r>
            <a:r>
              <a:rPr lang="en-US" b="1"/>
              <a:t>-15%</a:t>
            </a:r>
            <a:r>
              <a:rPr lang="en-US"/>
              <a:t>)</a:t>
            </a:r>
          </a:p>
          <a:p>
            <a:r>
              <a:rPr lang="en-US"/>
              <a:t>A significant increase in Unreliability (</a:t>
            </a:r>
            <a:r>
              <a:rPr lang="en-US" b="1"/>
              <a:t>+112%</a:t>
            </a:r>
            <a:r>
              <a:rPr lang="en-US"/>
              <a:t>).</a:t>
            </a:r>
          </a:p>
          <a:p>
            <a:endParaRPr lang="en-US"/>
          </a:p>
        </p:txBody>
      </p:sp>
    </p:spTree>
    <p:extLst>
      <p:ext uri="{BB962C8B-B14F-4D97-AF65-F5344CB8AC3E}">
        <p14:creationId xmlns:p14="http://schemas.microsoft.com/office/powerpoint/2010/main" val="410789519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61EC1D-3D70-5849-6190-27D23D97E045}"/>
              </a:ext>
            </a:extLst>
          </p:cNvPr>
          <p:cNvSpPr>
            <a:spLocks noGrp="1"/>
          </p:cNvSpPr>
          <p:nvPr>
            <p:ph type="sldNum" sz="quarter" idx="16"/>
          </p:nvPr>
        </p:nvSpPr>
        <p:spPr/>
        <p:txBody>
          <a:bodyPr/>
          <a:lstStyle/>
          <a:p>
            <a:fld id="{1876332E-97D2-CC49-9E46-E6E0DDE407EB}" type="slidenum">
              <a:rPr lang="en-US" smtClean="0"/>
              <a:pPr/>
              <a:t>6</a:t>
            </a:fld>
            <a:endParaRPr lang="en-US"/>
          </a:p>
        </p:txBody>
      </p:sp>
      <p:sp>
        <p:nvSpPr>
          <p:cNvPr id="4" name="Title 3">
            <a:extLst>
              <a:ext uri="{FF2B5EF4-FFF2-40B4-BE49-F238E27FC236}">
                <a16:creationId xmlns:a16="http://schemas.microsoft.com/office/drawing/2014/main" id="{78F94CC5-DE7F-9E65-2136-ECC73A224875}"/>
              </a:ext>
            </a:extLst>
          </p:cNvPr>
          <p:cNvSpPr>
            <a:spLocks noGrp="1"/>
          </p:cNvSpPr>
          <p:nvPr>
            <p:ph type="title"/>
          </p:nvPr>
        </p:nvSpPr>
        <p:spPr/>
        <p:txBody>
          <a:bodyPr/>
          <a:lstStyle/>
          <a:p>
            <a:r>
              <a:rPr lang="en-US"/>
              <a:t>Metrics</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BCC43BA7-DA2D-6BF9-D2AC-5663B2C20174}"/>
                  </a:ext>
                </a:extLst>
              </p:cNvPr>
              <p:cNvSpPr txBox="1">
                <a:spLocks/>
              </p:cNvSpPr>
              <p:nvPr/>
            </p:nvSpPr>
            <p:spPr>
              <a:xfrm>
                <a:off x="377951" y="2634724"/>
                <a:ext cx="10975849" cy="44915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t>Averaged Performance </a:t>
                </a:r>
                <a:r>
                  <a:rPr lang="en-US"/>
                  <a:t>–</a:t>
                </a:r>
                <a:r>
                  <a:rPr lang="en-US" b="1"/>
                  <a:t> </a:t>
                </a:r>
                <a:r>
                  <a:rPr lang="en-US"/>
                  <a:t>Averaged scores</a:t>
                </a:r>
              </a:p>
              <a:p>
                <a:pPr marL="0" indent="0">
                  <a:lnSpc>
                    <a:spcPct val="100000"/>
                  </a:lnSpc>
                  <a:buNone/>
                </a:pPr>
                <a14:m>
                  <m:oMathPara xmlns:m="http://schemas.openxmlformats.org/officeDocument/2006/math">
                    <m:oMathParaPr>
                      <m:jc m:val="left"/>
                    </m:oMathParaPr>
                    <m:oMath xmlns:m="http://schemas.openxmlformats.org/officeDocument/2006/math">
                      <m:bar>
                        <m:barPr>
                          <m:pos m:val="top"/>
                          <m:ctrlPr>
                            <a:rPr lang="en-US" i="1" smtClean="0">
                              <a:latin typeface="Cambria Math" panose="02040503050406030204" pitchFamily="18" charset="0"/>
                            </a:rPr>
                          </m:ctrlPr>
                        </m:barPr>
                        <m:e>
                          <m:r>
                            <a:rPr lang="en-US" i="1" smtClean="0">
                              <a:latin typeface="Cambria Math" panose="02040503050406030204" pitchFamily="18" charset="0"/>
                            </a:rPr>
                            <m:t>𝑃</m:t>
                          </m:r>
                        </m:e>
                      </m:bar>
                      <m:r>
                        <a:rPr lang="en-US" i="1" smtClean="0">
                          <a:latin typeface="Cambria Math" panose="02040503050406030204" pitchFamily="18" charset="0"/>
                        </a:rPr>
                        <m:t>=</m:t>
                      </m:r>
                      <m:nary>
                        <m:naryPr>
                          <m:chr m:val="∑"/>
                          <m:ctrlPr>
                            <a:rPr lang="en-US" i="1" smtClean="0">
                              <a:latin typeface="Cambria Math" panose="02040503050406030204" pitchFamily="18" charset="0"/>
                            </a:rPr>
                          </m:ctrlPr>
                        </m:naryPr>
                        <m:sub>
                          <m:r>
                            <a:rPr lang="en-US" i="1" smtClean="0">
                              <a:latin typeface="Cambria Math" panose="02040503050406030204" pitchFamily="18" charset="0"/>
                            </a:rPr>
                            <m:t>𝑖</m:t>
                          </m:r>
                          <m:r>
                            <a:rPr lang="en-US" i="1" smtClean="0">
                              <a:latin typeface="Cambria Math" panose="02040503050406030204" pitchFamily="18" charset="0"/>
                            </a:rPr>
                            <m:t>=1</m:t>
                          </m:r>
                        </m:sub>
                        <m:sup>
                          <m:r>
                            <a:rPr lang="en-US" i="1" smtClean="0">
                              <a:latin typeface="Cambria Math" panose="02040503050406030204" pitchFamily="18" charset="0"/>
                            </a:rPr>
                            <m:t>𝑁</m:t>
                          </m:r>
                        </m:sup>
                        <m:e>
                          <m:sSub>
                            <m:sSubPr>
                              <m:ctrlPr>
                                <a:rPr lang="en-US" i="1" smtClean="0">
                                  <a:latin typeface="Cambria Math" panose="02040503050406030204" pitchFamily="18" charset="0"/>
                                </a:rPr>
                              </m:ctrlPr>
                            </m:sSubPr>
                            <m:e>
                              <m:r>
                                <a:rPr lang="en-US" i="1" smtClean="0">
                                  <a:latin typeface="Cambria Math" panose="02040503050406030204" pitchFamily="18" charset="0"/>
                                </a:rPr>
                                <m:t>𝑆</m:t>
                              </m:r>
                            </m:e>
                            <m:sub>
                              <m:r>
                                <a:rPr lang="en-US" i="1" smtClean="0">
                                  <a:latin typeface="Cambria Math" panose="02040503050406030204" pitchFamily="18" charset="0"/>
                                </a:rPr>
                                <m:t>𝑖</m:t>
                              </m:r>
                            </m:sub>
                          </m:sSub>
                          <m:r>
                            <m:rPr>
                              <m:lit/>
                            </m:rPr>
                            <a:rPr lang="en-US" i="1" smtClean="0">
                              <a:latin typeface="Cambria Math" panose="02040503050406030204" pitchFamily="18" charset="0"/>
                            </a:rPr>
                            <m:t>/</m:t>
                          </m:r>
                        </m:e>
                      </m:nary>
                      <m:r>
                        <a:rPr lang="en-US" i="1" smtClean="0">
                          <a:latin typeface="Cambria Math" panose="02040503050406030204" pitchFamily="18" charset="0"/>
                        </a:rPr>
                        <m:t>𝑁</m:t>
                      </m:r>
                    </m:oMath>
                  </m:oMathPara>
                </a14:m>
                <a:endParaRPr lang="en-US" b="1"/>
              </a:p>
              <a:p>
                <a:pPr marL="0" indent="0">
                  <a:lnSpc>
                    <a:spcPct val="100000"/>
                  </a:lnSpc>
                  <a:buNone/>
                </a:pPr>
                <a:r>
                  <a:rPr lang="en-US" b="1"/>
                  <a:t>Aptitude </a:t>
                </a:r>
                <a:r>
                  <a:rPr lang="en-US"/>
                  <a:t>–</a:t>
                </a:r>
                <a:r>
                  <a:rPr lang="en-US" b="1"/>
                  <a:t> </a:t>
                </a:r>
                <a:r>
                  <a:rPr lang="en-US"/>
                  <a:t>90</a:t>
                </a:r>
                <a:r>
                  <a:rPr lang="en-US" baseline="30000"/>
                  <a:t>th</a:t>
                </a:r>
                <a:r>
                  <a:rPr lang="en-US"/>
                  <a:t> percentile score</a:t>
                </a:r>
              </a:p>
              <a:p>
                <a:pPr marL="0" indent="0">
                  <a:lnSpc>
                    <a:spcPct val="100000"/>
                  </a:lnSpc>
                  <a:buNone/>
                </a:pPr>
                <a14:m>
                  <m:oMathPara xmlns:m="http://schemas.openxmlformats.org/officeDocument/2006/math">
                    <m:oMathParaPr>
                      <m:jc m:val="left"/>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rPr>
                            <m:t>𝐴</m:t>
                          </m:r>
                        </m:e>
                        <m:sup>
                          <m:r>
                            <a:rPr lang="en-US" i="1" smtClean="0">
                              <a:latin typeface="Cambria Math" panose="02040503050406030204" pitchFamily="18" charset="0"/>
                            </a:rPr>
                            <m:t>90</m:t>
                          </m:r>
                        </m:sup>
                      </m:sSup>
                      <m:r>
                        <a:rPr lang="en-US" i="1" smtClean="0">
                          <a:latin typeface="Cambria Math" panose="02040503050406030204" pitchFamily="18" charset="0"/>
                        </a:rPr>
                        <m:t>=</m:t>
                      </m:r>
                      <m:r>
                        <a:rPr lang="en-US" i="1" smtClean="0">
                          <a:latin typeface="Cambria Math" panose="02040503050406030204" pitchFamily="18" charset="0"/>
                        </a:rPr>
                        <m:t>𝑝𝑒𝑟𝑐𝑒𝑛𝑡𝑖𝑙</m:t>
                      </m:r>
                      <m:sSub>
                        <m:sSubPr>
                          <m:ctrlPr>
                            <a:rPr lang="en-US" i="1" smtClean="0">
                              <a:latin typeface="Cambria Math" panose="02040503050406030204" pitchFamily="18" charset="0"/>
                            </a:rPr>
                          </m:ctrlPr>
                        </m:sSubPr>
                        <m:e>
                          <m:r>
                            <a:rPr lang="en-US" i="1" smtClean="0">
                              <a:latin typeface="Cambria Math" panose="02040503050406030204" pitchFamily="18" charset="0"/>
                            </a:rPr>
                            <m:t>𝑒</m:t>
                          </m:r>
                        </m:e>
                        <m:sub>
                          <m:r>
                            <a:rPr lang="en-US" i="1" smtClean="0">
                              <a:latin typeface="Cambria Math" panose="02040503050406030204" pitchFamily="18" charset="0"/>
                            </a:rPr>
                            <m:t>90</m:t>
                          </m:r>
                        </m:sub>
                      </m:sSub>
                      <m:d>
                        <m:dPr>
                          <m:ctrlPr>
                            <a:rPr lang="en-US" i="1" smtClean="0">
                              <a:latin typeface="Cambria Math" panose="02040503050406030204" pitchFamily="18" charset="0"/>
                            </a:rPr>
                          </m:ctrlPr>
                        </m:dPr>
                        <m:e>
                          <m:r>
                            <a:rPr lang="en-US" i="1" smtClean="0">
                              <a:latin typeface="Cambria Math" panose="02040503050406030204" pitchFamily="18" charset="0"/>
                            </a:rPr>
                            <m:t>𝑆</m:t>
                          </m:r>
                        </m:e>
                      </m:d>
                    </m:oMath>
                  </m:oMathPara>
                </a14:m>
                <a:endParaRPr lang="en-US"/>
              </a:p>
              <a:p>
                <a:pPr marL="0" indent="0">
                  <a:lnSpc>
                    <a:spcPct val="100000"/>
                  </a:lnSpc>
                  <a:buNone/>
                </a:pPr>
                <a:r>
                  <a:rPr lang="en-US" b="1"/>
                  <a:t>Unreliability</a:t>
                </a:r>
                <a:r>
                  <a:rPr lang="en-US"/>
                  <a:t> – the difference between the 90</a:t>
                </a:r>
                <a:r>
                  <a:rPr lang="en-US" baseline="30000"/>
                  <a:t>th</a:t>
                </a:r>
                <a:r>
                  <a:rPr lang="en-US"/>
                  <a:t> percentile score and 10</a:t>
                </a:r>
                <a:r>
                  <a:rPr lang="en-US" baseline="30000"/>
                  <a:t>th</a:t>
                </a:r>
                <a:r>
                  <a:rPr lang="en-US"/>
                  <a:t> percentile score</a:t>
                </a:r>
              </a:p>
              <a:p>
                <a:pPr marL="0" indent="0">
                  <a:lnSpc>
                    <a:spcPct val="100000"/>
                  </a:lnSpc>
                  <a:buNone/>
                </a:pPr>
                <a14:m>
                  <m:oMathPara xmlns:m="http://schemas.openxmlformats.org/officeDocument/2006/math">
                    <m:oMathParaPr>
                      <m:jc m:val="left"/>
                    </m:oMathParaPr>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rPr>
                            <m:t>𝑈</m:t>
                          </m:r>
                        </m:e>
                        <m:sub>
                          <m:r>
                            <a:rPr lang="en-US" i="1" smtClean="0">
                              <a:latin typeface="Cambria Math" panose="02040503050406030204" pitchFamily="18" charset="0"/>
                            </a:rPr>
                            <m:t>10</m:t>
                          </m:r>
                        </m:sub>
                        <m:sup>
                          <m:r>
                            <a:rPr lang="en-US" i="1" smtClean="0">
                              <a:latin typeface="Cambria Math" panose="02040503050406030204" pitchFamily="18" charset="0"/>
                            </a:rPr>
                            <m:t>90</m:t>
                          </m:r>
                        </m:sup>
                      </m:sSubSup>
                      <m:r>
                        <a:rPr lang="en-US" i="1" smtClean="0">
                          <a:latin typeface="Cambria Math" panose="02040503050406030204" pitchFamily="18" charset="0"/>
                        </a:rPr>
                        <m:t>=</m:t>
                      </m:r>
                      <m:r>
                        <a:rPr lang="en-US" i="1" smtClean="0">
                          <a:latin typeface="Cambria Math" panose="02040503050406030204" pitchFamily="18" charset="0"/>
                        </a:rPr>
                        <m:t>𝑝𝑒𝑟𝑐𝑒𝑛𝑡𝑖𝑙</m:t>
                      </m:r>
                      <m:sSub>
                        <m:sSubPr>
                          <m:ctrlPr>
                            <a:rPr lang="en-US" i="1" smtClean="0">
                              <a:latin typeface="Cambria Math" panose="02040503050406030204" pitchFamily="18" charset="0"/>
                            </a:rPr>
                          </m:ctrlPr>
                        </m:sSubPr>
                        <m:e>
                          <m:r>
                            <a:rPr lang="en-US" i="1" smtClean="0">
                              <a:latin typeface="Cambria Math" panose="02040503050406030204" pitchFamily="18" charset="0"/>
                            </a:rPr>
                            <m:t>𝑒</m:t>
                          </m:r>
                        </m:e>
                        <m:sub>
                          <m:r>
                            <a:rPr lang="en-US" i="1" smtClean="0">
                              <a:latin typeface="Cambria Math" panose="02040503050406030204" pitchFamily="18" charset="0"/>
                            </a:rPr>
                            <m:t>90</m:t>
                          </m:r>
                        </m:sub>
                      </m:sSub>
                      <m:d>
                        <m:dPr>
                          <m:ctrlPr>
                            <a:rPr lang="en-US" i="1" smtClean="0">
                              <a:latin typeface="Cambria Math" panose="02040503050406030204" pitchFamily="18" charset="0"/>
                            </a:rPr>
                          </m:ctrlPr>
                        </m:dPr>
                        <m:e>
                          <m:r>
                            <a:rPr lang="en-US" i="1" smtClean="0">
                              <a:latin typeface="Cambria Math" panose="02040503050406030204" pitchFamily="18" charset="0"/>
                            </a:rPr>
                            <m:t>𝑆</m:t>
                          </m:r>
                        </m:e>
                      </m:d>
                      <m:r>
                        <a:rPr lang="en-US" i="1" smtClean="0">
                          <a:latin typeface="Cambria Math" panose="02040503050406030204" pitchFamily="18" charset="0"/>
                        </a:rPr>
                        <m:t>−</m:t>
                      </m:r>
                      <m:r>
                        <a:rPr lang="en-US" i="1" smtClean="0">
                          <a:latin typeface="Cambria Math" panose="02040503050406030204" pitchFamily="18" charset="0"/>
                        </a:rPr>
                        <m:t>𝑝𝑒𝑟𝑐𝑒𝑛𝑡𝑖𝑙</m:t>
                      </m:r>
                      <m:sSub>
                        <m:sSubPr>
                          <m:ctrlPr>
                            <a:rPr lang="en-US" i="1" smtClean="0">
                              <a:latin typeface="Cambria Math" panose="02040503050406030204" pitchFamily="18" charset="0"/>
                            </a:rPr>
                          </m:ctrlPr>
                        </m:sSubPr>
                        <m:e>
                          <m:r>
                            <a:rPr lang="en-US" i="1" smtClean="0">
                              <a:latin typeface="Cambria Math" panose="02040503050406030204" pitchFamily="18" charset="0"/>
                            </a:rPr>
                            <m:t>𝑒</m:t>
                          </m:r>
                        </m:e>
                        <m:sub>
                          <m:r>
                            <a:rPr lang="en-US" i="1" smtClean="0">
                              <a:latin typeface="Cambria Math" panose="02040503050406030204" pitchFamily="18" charset="0"/>
                            </a:rPr>
                            <m:t>10</m:t>
                          </m:r>
                        </m:sub>
                      </m:sSub>
                      <m:d>
                        <m:dPr>
                          <m:ctrlPr>
                            <a:rPr lang="en-US" i="1" smtClean="0">
                              <a:latin typeface="Cambria Math" panose="02040503050406030204" pitchFamily="18" charset="0"/>
                            </a:rPr>
                          </m:ctrlPr>
                        </m:dPr>
                        <m:e>
                          <m:r>
                            <a:rPr lang="en-US" i="1" smtClean="0">
                              <a:latin typeface="Cambria Math" panose="02040503050406030204" pitchFamily="18" charset="0"/>
                            </a:rPr>
                            <m:t>𝑆</m:t>
                          </m:r>
                        </m:e>
                      </m:d>
                      <m:r>
                        <a:rPr lang="en-US" i="1" smtClean="0">
                          <a:latin typeface="Cambria Math" panose="02040503050406030204" pitchFamily="18" charset="0"/>
                        </a:rPr>
                        <m:t>.</m:t>
                      </m:r>
                    </m:oMath>
                  </m:oMathPara>
                </a14:m>
                <a:endParaRPr lang="en-US"/>
              </a:p>
            </p:txBody>
          </p:sp>
        </mc:Choice>
        <mc:Fallback xmlns="">
          <p:sp>
            <p:nvSpPr>
              <p:cNvPr id="8" name="Content Placeholder 2">
                <a:extLst>
                  <a:ext uri="{FF2B5EF4-FFF2-40B4-BE49-F238E27FC236}">
                    <a16:creationId xmlns:a16="http://schemas.microsoft.com/office/drawing/2014/main" id="{BCC43BA7-DA2D-6BF9-D2AC-5663B2C20174}"/>
                  </a:ext>
                </a:extLst>
              </p:cNvPr>
              <p:cNvSpPr txBox="1">
                <a:spLocks noRot="1" noChangeAspect="1" noMove="1" noResize="1" noEditPoints="1" noAdjustHandles="1" noChangeArrowheads="1" noChangeShapeType="1" noTextEdit="1"/>
              </p:cNvSpPr>
              <p:nvPr/>
            </p:nvSpPr>
            <p:spPr>
              <a:xfrm>
                <a:off x="377951" y="2634724"/>
                <a:ext cx="10975849" cy="4491500"/>
              </a:xfrm>
              <a:prstGeom prst="rect">
                <a:avLst/>
              </a:prstGeom>
              <a:blipFill>
                <a:blip r:embed="rId3"/>
                <a:stretch>
                  <a:fillRect l="-1110" t="-1357" r="-444"/>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1942AAB2-0137-CC6D-3D1F-54272E0FF845}"/>
              </a:ext>
            </a:extLst>
          </p:cNvPr>
          <p:cNvPicPr>
            <a:picLocks noChangeAspect="1"/>
          </p:cNvPicPr>
          <p:nvPr/>
        </p:nvPicPr>
        <p:blipFill>
          <a:blip r:embed="rId4"/>
          <a:stretch>
            <a:fillRect/>
          </a:stretch>
        </p:blipFill>
        <p:spPr>
          <a:xfrm>
            <a:off x="2295703" y="231905"/>
            <a:ext cx="9904969" cy="779557"/>
          </a:xfrm>
          <a:prstGeom prst="rect">
            <a:avLst/>
          </a:prstGeom>
        </p:spPr>
      </p:pic>
      <p:pic>
        <p:nvPicPr>
          <p:cNvPr id="10" name="Picture 9">
            <a:extLst>
              <a:ext uri="{FF2B5EF4-FFF2-40B4-BE49-F238E27FC236}">
                <a16:creationId xmlns:a16="http://schemas.microsoft.com/office/drawing/2014/main" id="{E5CB8DC5-633C-6532-8389-CA19013D7BA6}"/>
              </a:ext>
            </a:extLst>
          </p:cNvPr>
          <p:cNvPicPr>
            <a:picLocks noChangeAspect="1"/>
          </p:cNvPicPr>
          <p:nvPr/>
        </p:nvPicPr>
        <p:blipFill>
          <a:blip r:embed="rId5"/>
          <a:stretch>
            <a:fillRect/>
          </a:stretch>
        </p:blipFill>
        <p:spPr>
          <a:xfrm>
            <a:off x="2224919" y="964636"/>
            <a:ext cx="9981294" cy="1546916"/>
          </a:xfrm>
          <a:prstGeom prst="rect">
            <a:avLst/>
          </a:prstGeom>
        </p:spPr>
      </p:pic>
      <p:sp>
        <p:nvSpPr>
          <p:cNvPr id="2" name="TextBox 1">
            <a:extLst>
              <a:ext uri="{FF2B5EF4-FFF2-40B4-BE49-F238E27FC236}">
                <a16:creationId xmlns:a16="http://schemas.microsoft.com/office/drawing/2014/main" id="{1B069BD5-F668-3192-7C1F-DC848FCB9014}"/>
              </a:ext>
            </a:extLst>
          </p:cNvPr>
          <p:cNvSpPr txBox="1"/>
          <p:nvPr/>
        </p:nvSpPr>
        <p:spPr>
          <a:xfrm>
            <a:off x="5689716" y="3173882"/>
            <a:ext cx="1425390" cy="954107"/>
          </a:xfrm>
          <a:prstGeom prst="rect">
            <a:avLst/>
          </a:prstGeom>
          <a:noFill/>
        </p:spPr>
        <p:txBody>
          <a:bodyPr wrap="none" rtlCol="0">
            <a:spAutoFit/>
          </a:bodyPr>
          <a:lstStyle/>
          <a:p>
            <a:r>
              <a:rPr lang="en-US" sz="2800">
                <a:solidFill>
                  <a:schemeClr val="accent3">
                    <a:lumMod val="75000"/>
                  </a:schemeClr>
                </a:solidFill>
              </a:rPr>
              <a:t>Binary</a:t>
            </a:r>
          </a:p>
          <a:p>
            <a:r>
              <a:rPr lang="en-US" sz="2800">
                <a:solidFill>
                  <a:schemeClr val="accent3">
                    <a:lumMod val="75000"/>
                  </a:schemeClr>
                </a:solidFill>
              </a:rPr>
              <a:t>{0, 100}</a:t>
            </a:r>
          </a:p>
        </p:txBody>
      </p:sp>
      <p:sp>
        <p:nvSpPr>
          <p:cNvPr id="5" name="TextBox 4">
            <a:extLst>
              <a:ext uri="{FF2B5EF4-FFF2-40B4-BE49-F238E27FC236}">
                <a16:creationId xmlns:a16="http://schemas.microsoft.com/office/drawing/2014/main" id="{08D37B34-945C-1776-68AE-C40A1FBF9259}"/>
              </a:ext>
            </a:extLst>
          </p:cNvPr>
          <p:cNvSpPr txBox="1"/>
          <p:nvPr/>
        </p:nvSpPr>
        <p:spPr>
          <a:xfrm>
            <a:off x="7347376" y="3225426"/>
            <a:ext cx="2000869" cy="954107"/>
          </a:xfrm>
          <a:prstGeom prst="rect">
            <a:avLst/>
          </a:prstGeom>
          <a:noFill/>
        </p:spPr>
        <p:txBody>
          <a:bodyPr wrap="none" rtlCol="0">
            <a:spAutoFit/>
          </a:bodyPr>
          <a:lstStyle/>
          <a:p>
            <a:r>
              <a:rPr lang="en-US" sz="2800">
                <a:solidFill>
                  <a:schemeClr val="accent3">
                    <a:lumMod val="75000"/>
                  </a:schemeClr>
                </a:solidFill>
              </a:rPr>
              <a:t>Continuous</a:t>
            </a:r>
          </a:p>
          <a:p>
            <a:r>
              <a:rPr lang="en-US" sz="2800">
                <a:solidFill>
                  <a:schemeClr val="accent3">
                    <a:lumMod val="75000"/>
                  </a:schemeClr>
                </a:solidFill>
              </a:rPr>
              <a:t>[0 - 100]</a:t>
            </a:r>
          </a:p>
        </p:txBody>
      </p:sp>
      <p:sp>
        <p:nvSpPr>
          <p:cNvPr id="6" name="TextBox 5">
            <a:extLst>
              <a:ext uri="{FF2B5EF4-FFF2-40B4-BE49-F238E27FC236}">
                <a16:creationId xmlns:a16="http://schemas.microsoft.com/office/drawing/2014/main" id="{2173CA90-3A53-0A52-DEF5-0016250F8E21}"/>
              </a:ext>
            </a:extLst>
          </p:cNvPr>
          <p:cNvSpPr txBox="1"/>
          <p:nvPr/>
        </p:nvSpPr>
        <p:spPr>
          <a:xfrm>
            <a:off x="9663871" y="2987312"/>
            <a:ext cx="2707793" cy="523220"/>
          </a:xfrm>
          <a:prstGeom prst="rect">
            <a:avLst/>
          </a:prstGeom>
          <a:noFill/>
        </p:spPr>
        <p:txBody>
          <a:bodyPr wrap="none" rtlCol="0">
            <a:spAutoFit/>
          </a:bodyPr>
          <a:lstStyle/>
          <a:p>
            <a:r>
              <a:rPr lang="en-US" sz="2800">
                <a:solidFill>
                  <a:schemeClr val="accent5">
                    <a:lumMod val="75000"/>
                  </a:schemeClr>
                </a:solidFill>
              </a:rPr>
              <a:t>LLM-as-a-judge</a:t>
            </a:r>
          </a:p>
        </p:txBody>
      </p:sp>
      <p:cxnSp>
        <p:nvCxnSpPr>
          <p:cNvPr id="7" name="Straight Arrow Connector 6">
            <a:extLst>
              <a:ext uri="{FF2B5EF4-FFF2-40B4-BE49-F238E27FC236}">
                <a16:creationId xmlns:a16="http://schemas.microsoft.com/office/drawing/2014/main" id="{29858B09-BC2B-A65B-B659-025BC0A781BC}"/>
              </a:ext>
            </a:extLst>
          </p:cNvPr>
          <p:cNvCxnSpPr>
            <a:stCxn id="2" idx="0"/>
          </p:cNvCxnSpPr>
          <p:nvPr/>
        </p:nvCxnSpPr>
        <p:spPr>
          <a:xfrm flipH="1" flipV="1">
            <a:off x="3060192" y="2340864"/>
            <a:ext cx="3342219" cy="8330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944DCF52-3533-2652-BDC2-4C9D44001C09}"/>
              </a:ext>
            </a:extLst>
          </p:cNvPr>
          <p:cNvCxnSpPr>
            <a:stCxn id="2" idx="0"/>
          </p:cNvCxnSpPr>
          <p:nvPr/>
        </p:nvCxnSpPr>
        <p:spPr>
          <a:xfrm flipH="1" flipV="1">
            <a:off x="4852416" y="2353056"/>
            <a:ext cx="1549995" cy="8208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756DF831-42D6-32A2-7FEE-83B79F13A4FB}"/>
              </a:ext>
            </a:extLst>
          </p:cNvPr>
          <p:cNvCxnSpPr/>
          <p:nvPr/>
        </p:nvCxnSpPr>
        <p:spPr>
          <a:xfrm flipV="1">
            <a:off x="6360733" y="2340864"/>
            <a:ext cx="88835" cy="8330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3D0FAD36-AE45-EDF9-D01B-F8202DDE9EAB}"/>
              </a:ext>
            </a:extLst>
          </p:cNvPr>
          <p:cNvCxnSpPr>
            <a:stCxn id="2" idx="0"/>
          </p:cNvCxnSpPr>
          <p:nvPr/>
        </p:nvCxnSpPr>
        <p:spPr>
          <a:xfrm flipV="1">
            <a:off x="6402411" y="2340864"/>
            <a:ext cx="1705269" cy="8330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D1A4B94B-618B-3680-F1A8-19C842ADDB1F}"/>
              </a:ext>
            </a:extLst>
          </p:cNvPr>
          <p:cNvCxnSpPr/>
          <p:nvPr/>
        </p:nvCxnSpPr>
        <p:spPr>
          <a:xfrm flipV="1">
            <a:off x="8347810" y="2340864"/>
            <a:ext cx="1316061" cy="8330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D2E7563C-601E-55A9-DE46-0D0C843C8B62}"/>
              </a:ext>
            </a:extLst>
          </p:cNvPr>
          <p:cNvCxnSpPr/>
          <p:nvPr/>
        </p:nvCxnSpPr>
        <p:spPr>
          <a:xfrm flipV="1">
            <a:off x="8347810" y="2340864"/>
            <a:ext cx="3005990" cy="8330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684DB71E-54A5-1AE5-E964-CA4DDF8B691C}"/>
              </a:ext>
            </a:extLst>
          </p:cNvPr>
          <p:cNvCxnSpPr>
            <a:stCxn id="6" idx="0"/>
          </p:cNvCxnSpPr>
          <p:nvPr/>
        </p:nvCxnSpPr>
        <p:spPr>
          <a:xfrm flipV="1">
            <a:off x="11017768" y="2353056"/>
            <a:ext cx="336032" cy="634256"/>
          </a:xfrm>
          <a:prstGeom prst="straightConnector1">
            <a:avLst/>
          </a:prstGeom>
          <a:ln>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110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E5837-9316-B74D-BA24-EBE44E34631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18C8E4-5027-F5F4-2E46-DF510FD77750}"/>
              </a:ext>
            </a:extLst>
          </p:cNvPr>
          <p:cNvSpPr>
            <a:spLocks noGrp="1"/>
          </p:cNvSpPr>
          <p:nvPr>
            <p:ph type="sldNum" sz="quarter" idx="16"/>
          </p:nvPr>
        </p:nvSpPr>
        <p:spPr/>
        <p:txBody>
          <a:bodyPr/>
          <a:lstStyle/>
          <a:p>
            <a:fld id="{1876332E-97D2-CC49-9E46-E6E0DDE407EB}" type="slidenum">
              <a:rPr lang="en-US" smtClean="0"/>
              <a:pPr/>
              <a:t>7</a:t>
            </a:fld>
            <a:endParaRPr lang="en-US"/>
          </a:p>
        </p:txBody>
      </p:sp>
      <p:sp>
        <p:nvSpPr>
          <p:cNvPr id="5" name="Title 1">
            <a:extLst>
              <a:ext uri="{FF2B5EF4-FFF2-40B4-BE49-F238E27FC236}">
                <a16:creationId xmlns:a16="http://schemas.microsoft.com/office/drawing/2014/main" id="{7BF16191-93A0-B1B9-B731-46E6C033C630}"/>
              </a:ext>
            </a:extLst>
          </p:cNvPr>
          <p:cNvSpPr>
            <a:spLocks noGrp="1"/>
          </p:cNvSpPr>
          <p:nvPr>
            <p:ph type="title"/>
          </p:nvPr>
        </p:nvSpPr>
        <p:spPr/>
        <p:txBody>
          <a:bodyPr/>
          <a:lstStyle/>
          <a:p>
            <a:r>
              <a:rPr lang="en-US" b="1"/>
              <a:t>Key Finding</a:t>
            </a:r>
          </a:p>
        </p:txBody>
      </p:sp>
      <p:pic>
        <p:nvPicPr>
          <p:cNvPr id="6" name="Content Placeholder 4">
            <a:extLst>
              <a:ext uri="{FF2B5EF4-FFF2-40B4-BE49-F238E27FC236}">
                <a16:creationId xmlns:a16="http://schemas.microsoft.com/office/drawing/2014/main" id="{DB1B6DBB-587A-E43B-8B74-78B9841F154F}"/>
              </a:ext>
            </a:extLst>
          </p:cNvPr>
          <p:cNvPicPr>
            <a:picLocks noChangeAspect="1"/>
          </p:cNvPicPr>
          <p:nvPr/>
        </p:nvPicPr>
        <p:blipFill>
          <a:blip r:embed="rId3"/>
          <a:srcRect l="26825" t="11318" r="27376"/>
          <a:stretch>
            <a:fillRect/>
          </a:stretch>
        </p:blipFill>
        <p:spPr>
          <a:xfrm>
            <a:off x="560832" y="1325563"/>
            <a:ext cx="5059680" cy="5080119"/>
          </a:xfrm>
          <a:prstGeom prst="rect">
            <a:avLst/>
          </a:prstGeom>
        </p:spPr>
      </p:pic>
      <p:sp>
        <p:nvSpPr>
          <p:cNvPr id="7" name="Content Placeholder 2">
            <a:extLst>
              <a:ext uri="{FF2B5EF4-FFF2-40B4-BE49-F238E27FC236}">
                <a16:creationId xmlns:a16="http://schemas.microsoft.com/office/drawing/2014/main" id="{205075BB-1C89-A299-CBC3-1AE80673E263}"/>
              </a:ext>
            </a:extLst>
          </p:cNvPr>
          <p:cNvSpPr txBox="1">
            <a:spLocks/>
          </p:cNvSpPr>
          <p:nvPr/>
        </p:nvSpPr>
        <p:spPr>
          <a:xfrm>
            <a:off x="5897880" y="1689953"/>
            <a:ext cx="589178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Lost in conversation</a:t>
            </a:r>
          </a:p>
          <a:p>
            <a:r>
              <a:rPr lang="en-US"/>
              <a:t>An average performance drop of </a:t>
            </a:r>
            <a:r>
              <a:rPr lang="en-US" b="1"/>
              <a:t>39% </a:t>
            </a:r>
            <a:r>
              <a:rPr lang="en-US"/>
              <a:t>across 6 generation tasks</a:t>
            </a:r>
          </a:p>
          <a:p>
            <a:r>
              <a:rPr lang="en-US"/>
              <a:t>A loss in Aptitude (</a:t>
            </a:r>
            <a:r>
              <a:rPr lang="en-US" b="1"/>
              <a:t>-15%</a:t>
            </a:r>
            <a:r>
              <a:rPr lang="en-US"/>
              <a:t>)</a:t>
            </a:r>
          </a:p>
          <a:p>
            <a:r>
              <a:rPr lang="en-US"/>
              <a:t>A significant increase in Unreliability (</a:t>
            </a:r>
            <a:r>
              <a:rPr lang="en-US" b="1"/>
              <a:t>+112%</a:t>
            </a:r>
            <a:r>
              <a:rPr lang="en-US"/>
              <a:t>).</a:t>
            </a:r>
          </a:p>
          <a:p>
            <a:endParaRPr lang="en-US"/>
          </a:p>
        </p:txBody>
      </p:sp>
    </p:spTree>
    <p:extLst>
      <p:ext uri="{BB962C8B-B14F-4D97-AF65-F5344CB8AC3E}">
        <p14:creationId xmlns:p14="http://schemas.microsoft.com/office/powerpoint/2010/main" val="70023849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D4F857-FC25-F06E-1960-60C985103C06}"/>
              </a:ext>
            </a:extLst>
          </p:cNvPr>
          <p:cNvSpPr>
            <a:spLocks noGrp="1"/>
          </p:cNvSpPr>
          <p:nvPr>
            <p:ph type="sldNum" sz="quarter" idx="16"/>
          </p:nvPr>
        </p:nvSpPr>
        <p:spPr/>
        <p:txBody>
          <a:bodyPr/>
          <a:lstStyle/>
          <a:p>
            <a:fld id="{1876332E-97D2-CC49-9E46-E6E0DDE407EB}" type="slidenum">
              <a:rPr lang="en-US" smtClean="0"/>
              <a:pPr/>
              <a:t>8</a:t>
            </a:fld>
            <a:endParaRPr lang="en-US"/>
          </a:p>
        </p:txBody>
      </p:sp>
      <p:sp>
        <p:nvSpPr>
          <p:cNvPr id="5" name="Title 1">
            <a:extLst>
              <a:ext uri="{FF2B5EF4-FFF2-40B4-BE49-F238E27FC236}">
                <a16:creationId xmlns:a16="http://schemas.microsoft.com/office/drawing/2014/main" id="{888C67BF-0118-87B7-BE2C-879BBE2BF42E}"/>
              </a:ext>
            </a:extLst>
          </p:cNvPr>
          <p:cNvSpPr>
            <a:spLocks noGrp="1"/>
          </p:cNvSpPr>
          <p:nvPr>
            <p:ph type="title"/>
          </p:nvPr>
        </p:nvSpPr>
        <p:spPr/>
        <p:txBody>
          <a:bodyPr/>
          <a:lstStyle/>
          <a:p>
            <a:r>
              <a:rPr lang="en-US" b="1"/>
              <a:t>Methodology – </a:t>
            </a:r>
            <a:r>
              <a:rPr lang="en-US"/>
              <a:t>Instruction "Sharding"</a:t>
            </a:r>
            <a:endParaRPr lang="en-US" b="1"/>
          </a:p>
        </p:txBody>
      </p:sp>
      <p:pic>
        <p:nvPicPr>
          <p:cNvPr id="6" name="Picture 5">
            <a:extLst>
              <a:ext uri="{FF2B5EF4-FFF2-40B4-BE49-F238E27FC236}">
                <a16:creationId xmlns:a16="http://schemas.microsoft.com/office/drawing/2014/main" id="{19811A49-4443-54EC-EA93-5469CBFFF052}"/>
              </a:ext>
            </a:extLst>
          </p:cNvPr>
          <p:cNvPicPr>
            <a:picLocks noChangeAspect="1"/>
          </p:cNvPicPr>
          <p:nvPr/>
        </p:nvPicPr>
        <p:blipFill>
          <a:blip r:embed="rId3"/>
          <a:stretch>
            <a:fillRect/>
          </a:stretch>
        </p:blipFill>
        <p:spPr>
          <a:xfrm>
            <a:off x="182243" y="870185"/>
            <a:ext cx="11827512" cy="3352011"/>
          </a:xfrm>
          <a:prstGeom prst="rect">
            <a:avLst/>
          </a:prstGeom>
        </p:spPr>
      </p:pic>
      <p:sp>
        <p:nvSpPr>
          <p:cNvPr id="7" name="TextBox 6">
            <a:extLst>
              <a:ext uri="{FF2B5EF4-FFF2-40B4-BE49-F238E27FC236}">
                <a16:creationId xmlns:a16="http://schemas.microsoft.com/office/drawing/2014/main" id="{4AB72DF8-DE46-8C55-C756-D5157E2718E8}"/>
              </a:ext>
            </a:extLst>
          </p:cNvPr>
          <p:cNvSpPr txBox="1"/>
          <p:nvPr/>
        </p:nvSpPr>
        <p:spPr>
          <a:xfrm>
            <a:off x="5730875" y="4474706"/>
            <a:ext cx="5107813" cy="2246769"/>
          </a:xfrm>
          <a:prstGeom prst="rect">
            <a:avLst/>
          </a:prstGeom>
          <a:noFill/>
        </p:spPr>
        <p:txBody>
          <a:bodyPr wrap="square" rtlCol="0">
            <a:spAutoFit/>
          </a:bodyPr>
          <a:lstStyle/>
          <a:p>
            <a:pPr marL="457200" indent="-457200">
              <a:buFont typeface="Arial" panose="020B0604020202020204" pitchFamily="34" charset="0"/>
              <a:buChar char="•"/>
            </a:pPr>
            <a:r>
              <a:rPr lang="en-US" sz="2800"/>
              <a:t>Clear Initial Intent</a:t>
            </a:r>
          </a:p>
          <a:p>
            <a:pPr marL="457200" indent="-457200">
              <a:buFont typeface="Arial" panose="020B0604020202020204" pitchFamily="34" charset="0"/>
              <a:buChar char="•"/>
            </a:pPr>
            <a:r>
              <a:rPr lang="en-US" sz="2800"/>
              <a:t>Order Insensitive</a:t>
            </a:r>
          </a:p>
          <a:p>
            <a:pPr marL="457200" indent="-457200">
              <a:buFont typeface="Arial" panose="020B0604020202020204" pitchFamily="34" charset="0"/>
              <a:buChar char="•"/>
            </a:pPr>
            <a:r>
              <a:rPr lang="en-US" sz="2800"/>
              <a:t>Information Preservation</a:t>
            </a:r>
          </a:p>
          <a:p>
            <a:pPr marL="457200" indent="-457200">
              <a:buFont typeface="Arial" panose="020B0604020202020204" pitchFamily="34" charset="0"/>
              <a:buChar char="•"/>
            </a:pPr>
            <a:r>
              <a:rPr lang="en-US" sz="2800"/>
              <a:t>Minimal Transformation</a:t>
            </a:r>
          </a:p>
          <a:p>
            <a:pPr marL="457200" indent="-457200">
              <a:buFont typeface="Arial" panose="020B0604020202020204" pitchFamily="34" charset="0"/>
              <a:buChar char="•"/>
            </a:pPr>
            <a:r>
              <a:rPr lang="en-US" sz="2800"/>
              <a:t>Maximal Sharding</a:t>
            </a:r>
          </a:p>
        </p:txBody>
      </p:sp>
      <p:sp>
        <p:nvSpPr>
          <p:cNvPr id="8" name="TextBox 7">
            <a:extLst>
              <a:ext uri="{FF2B5EF4-FFF2-40B4-BE49-F238E27FC236}">
                <a16:creationId xmlns:a16="http://schemas.microsoft.com/office/drawing/2014/main" id="{3830255E-B5CF-250F-2BA9-F4E9F160A8C0}"/>
              </a:ext>
            </a:extLst>
          </p:cNvPr>
          <p:cNvSpPr txBox="1"/>
          <p:nvPr/>
        </p:nvSpPr>
        <p:spPr>
          <a:xfrm>
            <a:off x="2036064" y="5274924"/>
            <a:ext cx="2367892" cy="646331"/>
          </a:xfrm>
          <a:prstGeom prst="rect">
            <a:avLst/>
          </a:prstGeom>
          <a:noFill/>
        </p:spPr>
        <p:txBody>
          <a:bodyPr wrap="none" rtlCol="0">
            <a:spAutoFit/>
          </a:bodyPr>
          <a:lstStyle/>
          <a:p>
            <a:r>
              <a:rPr lang="en-US" sz="3600" b="1"/>
              <a:t>Properties</a:t>
            </a:r>
          </a:p>
        </p:txBody>
      </p:sp>
    </p:spTree>
    <p:extLst>
      <p:ext uri="{BB962C8B-B14F-4D97-AF65-F5344CB8AC3E}">
        <p14:creationId xmlns:p14="http://schemas.microsoft.com/office/powerpoint/2010/main" val="3779148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03CBB-E98F-A4D7-6502-7FCB1C4D699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54E9C8-34AD-1CBF-0B7F-FF3E55AF95A2}"/>
              </a:ext>
            </a:extLst>
          </p:cNvPr>
          <p:cNvSpPr>
            <a:spLocks noGrp="1"/>
          </p:cNvSpPr>
          <p:nvPr>
            <p:ph type="sldNum" sz="quarter" idx="16"/>
          </p:nvPr>
        </p:nvSpPr>
        <p:spPr/>
        <p:txBody>
          <a:bodyPr/>
          <a:lstStyle/>
          <a:p>
            <a:fld id="{1876332E-97D2-CC49-9E46-E6E0DDE407EB}" type="slidenum">
              <a:rPr lang="en-US" smtClean="0"/>
              <a:pPr/>
              <a:t>9</a:t>
            </a:fld>
            <a:endParaRPr lang="en-US"/>
          </a:p>
        </p:txBody>
      </p:sp>
      <p:sp>
        <p:nvSpPr>
          <p:cNvPr id="5" name="Title 1">
            <a:extLst>
              <a:ext uri="{FF2B5EF4-FFF2-40B4-BE49-F238E27FC236}">
                <a16:creationId xmlns:a16="http://schemas.microsoft.com/office/drawing/2014/main" id="{14981378-6C70-590B-B9F1-F2BA3E056E4E}"/>
              </a:ext>
            </a:extLst>
          </p:cNvPr>
          <p:cNvSpPr>
            <a:spLocks noGrp="1"/>
          </p:cNvSpPr>
          <p:nvPr>
            <p:ph type="title"/>
          </p:nvPr>
        </p:nvSpPr>
        <p:spPr/>
        <p:txBody>
          <a:bodyPr/>
          <a:lstStyle/>
          <a:p>
            <a:r>
              <a:rPr lang="en-US" b="1"/>
              <a:t>Methodology – </a:t>
            </a:r>
            <a:r>
              <a:rPr lang="en-US"/>
              <a:t>Instruction "Sharding"</a:t>
            </a:r>
            <a:endParaRPr lang="en-US" b="1"/>
          </a:p>
        </p:txBody>
      </p:sp>
      <p:pic>
        <p:nvPicPr>
          <p:cNvPr id="2" name="Picture 1">
            <a:extLst>
              <a:ext uri="{FF2B5EF4-FFF2-40B4-BE49-F238E27FC236}">
                <a16:creationId xmlns:a16="http://schemas.microsoft.com/office/drawing/2014/main" id="{1F879240-9406-891D-F538-E69273D89715}"/>
              </a:ext>
            </a:extLst>
          </p:cNvPr>
          <p:cNvPicPr>
            <a:picLocks noChangeAspect="1"/>
          </p:cNvPicPr>
          <p:nvPr/>
        </p:nvPicPr>
        <p:blipFill>
          <a:blip r:embed="rId3"/>
          <a:stretch>
            <a:fillRect/>
          </a:stretch>
        </p:blipFill>
        <p:spPr>
          <a:xfrm>
            <a:off x="52663" y="820720"/>
            <a:ext cx="12086672" cy="5535630"/>
          </a:xfrm>
          <a:prstGeom prst="rect">
            <a:avLst/>
          </a:prstGeom>
        </p:spPr>
      </p:pic>
    </p:spTree>
    <p:extLst>
      <p:ext uri="{BB962C8B-B14F-4D97-AF65-F5344CB8AC3E}">
        <p14:creationId xmlns:p14="http://schemas.microsoft.com/office/powerpoint/2010/main" val="2415368970"/>
      </p:ext>
    </p:extLst>
  </p:cSld>
  <p:clrMapOvr>
    <a:masterClrMapping/>
  </p:clrMapOvr>
</p:sld>
</file>

<file path=ppt/theme/theme1.xml><?xml version="1.0" encoding="utf-8"?>
<a:theme xmlns:a="http://schemas.openxmlformats.org/drawingml/2006/main" name="Office Theme">
  <a:themeElements>
    <a:clrScheme name="Custom 2">
      <a:dk1>
        <a:srgbClr val="002C71"/>
      </a:dk1>
      <a:lt1>
        <a:srgbClr val="FFFFFF"/>
      </a:lt1>
      <a:dk2>
        <a:srgbClr val="002C71"/>
      </a:dk2>
      <a:lt2>
        <a:srgbClr val="FFFFFF"/>
      </a:lt2>
      <a:accent1>
        <a:srgbClr val="4E97E0"/>
      </a:accent1>
      <a:accent2>
        <a:srgbClr val="0071CE"/>
      </a:accent2>
      <a:accent3>
        <a:srgbClr val="A35C98"/>
      </a:accent3>
      <a:accent4>
        <a:srgbClr val="008767"/>
      </a:accent4>
      <a:accent5>
        <a:srgbClr val="F1C300"/>
      </a:accent5>
      <a:accent6>
        <a:srgbClr val="275E3C"/>
      </a:accent6>
      <a:hlink>
        <a:srgbClr val="0071CE"/>
      </a:hlink>
      <a:folHlink>
        <a:srgbClr val="A0A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HU-Presentation Template_Fa25" id="{E7D7FCDC-CC1D-C44D-BBD8-5602C9AAFB15}" vid="{6B1A63AA-FEFD-654B-A24A-80389F0133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42</Slides>
  <Notes>28</Notes>
  <HiddenSlides>2</HiddenSlide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How robustly can LLMs process lengthy context?</vt:lpstr>
      <vt:lpstr>LLMs get Lost in Multi-turn Conversation</vt:lpstr>
      <vt:lpstr>The Gap</vt:lpstr>
      <vt:lpstr>Motivation</vt:lpstr>
      <vt:lpstr>Key Finding</vt:lpstr>
      <vt:lpstr>Metrics</vt:lpstr>
      <vt:lpstr>Key Finding</vt:lpstr>
      <vt:lpstr>Methodology – Instruction "Sharding"</vt:lpstr>
      <vt:lpstr>Methodology – Instruction "Sharding"</vt:lpstr>
      <vt:lpstr>Methodology – Semi-Automatic Sharding</vt:lpstr>
      <vt:lpstr>Methodology – Semi-Automatic Sharding</vt:lpstr>
      <vt:lpstr>Methodology – Semi-Automatic Sharding</vt:lpstr>
      <vt:lpstr>Methodology – Semi-Automatic Sharding</vt:lpstr>
      <vt:lpstr>Methodology – Conversation Simulation</vt:lpstr>
      <vt:lpstr>Methodology – Conversation Types</vt:lpstr>
      <vt:lpstr>Results – Averaged Performance</vt:lpstr>
      <vt:lpstr>Results – Box-plot Visualization</vt:lpstr>
      <vt:lpstr>Why Do Models Get Lost?</vt:lpstr>
      <vt:lpstr>Why Do Models Get Lost?</vt:lpstr>
      <vt:lpstr>Why Do Models Get Lost?</vt:lpstr>
      <vt:lpstr>Why Do Models Get Lost?</vt:lpstr>
      <vt:lpstr>What can we learn from this?</vt:lpstr>
      <vt:lpstr>What can we learn from this?</vt:lpstr>
      <vt:lpstr>What can we learn from this?</vt:lpstr>
      <vt:lpstr>Implications</vt:lpstr>
      <vt:lpstr>Implications</vt:lpstr>
      <vt:lpstr>Implications</vt:lpstr>
      <vt:lpstr>My takeaway</vt:lpstr>
      <vt:lpstr>How Many Instructions Can LLMs Follow at Once?</vt:lpstr>
      <vt:lpstr>Motivation+ Research Questions + Contributions </vt:lpstr>
      <vt:lpstr>Implementing the Research Questions </vt:lpstr>
      <vt:lpstr>Instructions</vt:lpstr>
      <vt:lpstr>Performance</vt:lpstr>
      <vt:lpstr>Degradation Pattern Analysis---Three Patterns </vt:lpstr>
      <vt:lpstr>Degradation Pattern Analysis---Three Patterns </vt:lpstr>
      <vt:lpstr>Variance Analysis</vt:lpstr>
      <vt:lpstr>Primacy Effects </vt:lpstr>
      <vt:lpstr>O-M Ratio Analysis</vt:lpstr>
      <vt:lpstr>Efficiency Analysis</vt:lpstr>
      <vt:lpstr>Coherence Analysis</vt:lpstr>
      <vt:lpstr>Thank You!</vt:lpstr>
      <vt:lpstr>Commonly Used Icons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Zhengguang Wang</dc:creator>
  <cp:revision>3</cp:revision>
  <dcterms:created xsi:type="dcterms:W3CDTF">2025-09-29T15:28:41Z</dcterms:created>
  <dcterms:modified xsi:type="dcterms:W3CDTF">2025-10-02T20:33:52Z</dcterms:modified>
</cp:coreProperties>
</file>