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Roboto"/>
      <p:regular r:id="rId49"/>
      <p:bold r:id="rId50"/>
      <p:italic r:id="rId51"/>
      <p:boldItalic r:id="rId52"/>
    </p:embeddedFont>
    <p:embeddedFont>
      <p:font typeface="Tahoma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472">
          <p15:clr>
            <a:srgbClr val="A4A3A4"/>
          </p15:clr>
        </p15:guide>
        <p15:guide id="4" pos="288">
          <p15:clr>
            <a:srgbClr val="A4A3A4"/>
          </p15:clr>
        </p15:guide>
        <p15:guide id="5" orient="horz" pos="270">
          <p15:clr>
            <a:srgbClr val="A4A3A4"/>
          </p15:clr>
        </p15:guide>
        <p15:guide id="6" orient="horz" pos="29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472"/>
        <p:guide pos="288"/>
        <p:guide pos="270" orient="horz"/>
        <p:guide pos="29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Robo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Tahoma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schemas.openxmlformats.org/officeDocument/2006/relationships/font" Target="fonts/Tahom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29446f0ce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a29446f0ce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a29446f0ce_2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270e4669e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a270e4669e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a270e4669e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270e4669e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a270e4669e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a270e4669e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270e4669e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270e4669e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a270e4669e_0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270e4669e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270e4669e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u() is reward. Ai is Group Normalized Advantage. </a:t>
            </a:r>
            <a:endParaRPr/>
          </a:p>
        </p:txBody>
      </p:sp>
      <p:sp>
        <p:nvSpPr>
          <p:cNvPr id="157" name="Google Shape;157;g3a270e4669e_0_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01b898efb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701b898efb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u() is reward. Ai is Group Normalized Advantage. </a:t>
            </a:r>
            <a:endParaRPr/>
          </a:p>
        </p:txBody>
      </p:sp>
      <p:sp>
        <p:nvSpPr>
          <p:cNvPr id="173" name="Google Shape;173;g3701b898efb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270e4669e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a270e4669e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a270e4669e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29b19aa89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a29b19aa89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a29b19aa89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90c97cf39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90c97cf39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90c97cf39d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0c97cf39d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90c97cf39d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90c97cf39d_1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29b19aa89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a29b19aa89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a29b19aa89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a29b19aa89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a29b19aa89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a29b19aa89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a29b19aa89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a29b19aa89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a29b19aa89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a29b19aa89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a29b19aa89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3a29b19aa89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29b19aa89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a29b19aa89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a29b19aa89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a29b19aa89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a29b19aa89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a29b19aa89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29b19aa89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a29b19aa89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a29b19aa89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a29b19aa89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a29b19aa89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a29b19aa89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a29b19aa89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a29b19aa89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3a29b19aa89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29b19aa89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a29b19aa89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3a29b19aa89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270e4669e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g3a270e4669e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a29446f0c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3a29446f0c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a29446f0ce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a29446f0c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Current LLMS face significant compute challenges w long textual content.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One such solution is using a single image containing document text, able to represent rich info while using subs tantially fewer tokens than the digital version.</a:t>
            </a:r>
            <a:endParaRPr/>
          </a:p>
        </p:txBody>
      </p:sp>
      <p:sp>
        <p:nvSpPr>
          <p:cNvPr id="300" name="Google Shape;300;g3a29446f0ce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a29446f0ce_1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a29446f0ce_1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Types of Vision Encoders in current VLMs: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Dual-tower architecture (e.g., Vary)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Uses two parallel encoders (like SAM) to process high-resolution images.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Pros: lets you control model size and activation memory.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Cons: needs two image preprocessing steps, which makes training and deployment complex and slow (hard to parallelize).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Tile-based method (e.g., InternVL2.0)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Splits large images into many small tiles, then processes them in parallel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Pros: lowers activation memory, can handle very high-resolution images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Cons: breaks images into too many fragments → produces lots of vision tokens; native encoder resolution is small (≤ 512×512), so overall efficiency drops.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Adaptive-resolution encoder (e.g., Qwen2-VL / NaViT style)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Processes entire images directly using patch segmentation instead of tiling.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Pros: flexible — works with images of many different sizes.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Cons: needs huge activation memory (risk of GPU overflow) and very long token sequences, which slows both training and inference.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Each of these encoders struggles with efficiency so DeepSeek designed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DeepEncoder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to process high-resolution text images with minimal tokens and memory.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a29446f0ce_1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a29446f0ce_1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a29446f0ce_1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 → Adaptive-resolution-style encoder with windowed attention rather than dense global attention</a:t>
            </a:r>
            <a:endParaRPr/>
          </a:p>
        </p:txBody>
      </p:sp>
      <p:sp>
        <p:nvSpPr>
          <p:cNvPr id="317" name="Google Shape;317;g3a29446f0ce_1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a29446f0ce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a29446f0ce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SAM → Adaptive-resolution-style encoder with windowed attention rather than dense global attention</a:t>
            </a:r>
            <a:endParaRPr/>
          </a:p>
        </p:txBody>
      </p:sp>
      <p:sp>
        <p:nvSpPr>
          <p:cNvPr id="325" name="Google Shape;325;g3a29446f0ce_1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a29446f0ce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a29446f0ce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US" sz="1100"/>
              <a:t>CLIP is a pretrained vision-language model originally designed to connect images and text. It learns a shared embedding space where similar images and text sit close together.</a:t>
            </a:r>
            <a:endParaRPr b="1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CLIP looks at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the entire image at once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helping the model understand how all the visual pieces from SAM fit together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336" name="Google Shape;336;g3a29446f0ce_1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a29446f0ce_1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a29446f0ce_1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a29446f0ce_1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90c97cf39d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90c97cf39d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1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They constructed a dataset for DeepSeek-OCR, including OCR 1.0 data (scene image OCR and document OCR), OCR 2.0 data (parsing tasks for complex artificial images such as chemical charts), general vision data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OCR 1.0 data: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We collect 30M pages of diverse PDF data covering about 100 languages from the Internet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OCR 2.0 data: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we refer to chart, chemical formula, and plane geometry parsing data 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General Vision Data: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we generate relevant data for tasks such as caption, detection, and grounding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Only 20% of total data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Text-only data: 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10% of in-house text-only pretrain data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390c97cf39d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a29446f0ce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a29446f0ce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3a29446f0ce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a29446f0ce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a29446f0ce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3a29446f0ce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2d791e1b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a2d791e1b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3a2d791e1b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a29446f0ce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a29446f0ce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3a29446f0ce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a29446f0ce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a29446f0ce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3a29446f0ce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ed9591002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37ed9591002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270e4669e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a270e4669e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a270e4669e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270e4669e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3a270e4669e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29446f0ce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a29446f0ce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a29446f0ce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270e4669e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270e4669e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a270e4669e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270e4669e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a270e4669e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a270e4669e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 Blue">
  <p:cSld name="Title Slide - Dark Blu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dical History Moment - The Founding of Johns Hopkins University ..." id="11" name="Google Shape;11;p2"/>
          <p:cNvPicPr preferRelativeResize="0"/>
          <p:nvPr/>
        </p:nvPicPr>
        <p:blipFill rotWithShape="1">
          <a:blip r:embed="rId2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2" y="-3"/>
            <a:ext cx="9144001" cy="5143499"/>
          </a:xfrm>
          <a:prstGeom prst="rect">
            <a:avLst/>
          </a:prstGeom>
          <a:solidFill>
            <a:schemeClr val="dk2">
              <a:alpha val="84313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28302" l="13149" r="13581" t="29482"/>
          <a:stretch/>
        </p:blipFill>
        <p:spPr>
          <a:xfrm>
            <a:off x="6298808" y="447090"/>
            <a:ext cx="2377440" cy="6214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467751" y="2240842"/>
            <a:ext cx="8208498" cy="544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Tahoma"/>
              <a:buNone/>
              <a:defRPr b="1" i="0" sz="4125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467749" y="2784966"/>
            <a:ext cx="8219053" cy="366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22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">
  <p:cSld name="TItle and Bulle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533919" y="455555"/>
            <a:ext cx="8085415" cy="509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1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533919" y="1390650"/>
            <a:ext cx="8085415" cy="3077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50000"/>
          </a:blip>
          <a:srcRect b="27019" l="12472" r="12906" t="27462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7891462" y="4860169"/>
            <a:ext cx="795338" cy="17621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b="1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1" i="0" sz="1000" u="none" cap="none" strike="noStrik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- Light Blue">
  <p:cSld name="End Slide - Light Blu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 rot="10800000">
            <a:off x="-2" y="-3"/>
            <a:ext cx="9144001" cy="5143499"/>
          </a:xfrm>
          <a:prstGeom prst="rect">
            <a:avLst/>
          </a:prstGeom>
          <a:gradFill>
            <a:gsLst>
              <a:gs pos="0">
                <a:srgbClr val="68ACE5">
                  <a:alpha val="84313"/>
                </a:srgbClr>
              </a:gs>
              <a:gs pos="75000">
                <a:srgbClr val="3B6FAF">
                  <a:alpha val="84313"/>
                </a:srgbClr>
              </a:gs>
              <a:gs pos="100000">
                <a:srgbClr val="3B6FAF">
                  <a:alpha val="8431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21109" l="15642" r="15937" t="22639"/>
          <a:stretch/>
        </p:blipFill>
        <p:spPr>
          <a:xfrm>
            <a:off x="2584969" y="1417162"/>
            <a:ext cx="3974062" cy="230917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0" y="4727386"/>
            <a:ext cx="9144000" cy="21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b="0" i="0" lang="en-US" sz="8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The Johns Hopkins University 2021,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 Blue">
  <p:cSld name="Title Slide - Dark Blu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dical History Moment - The Founding of Johns Hopkins University ..." id="29" name="Google Shape;29;p6"/>
          <p:cNvPicPr preferRelativeResize="0"/>
          <p:nvPr/>
        </p:nvPicPr>
        <p:blipFill rotWithShape="1">
          <a:blip r:embed="rId2">
            <a:alphaModFix/>
          </a:blip>
          <a:srcRect b="7784" l="0" r="0" t="778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/>
          <p:nvPr/>
        </p:nvSpPr>
        <p:spPr>
          <a:xfrm rot="10800000">
            <a:off x="-1" y="-4"/>
            <a:ext cx="9144000" cy="5143500"/>
          </a:xfrm>
          <a:prstGeom prst="rect">
            <a:avLst/>
          </a:prstGeom>
          <a:solidFill>
            <a:schemeClr val="dk2">
              <a:alpha val="84310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b="28301" l="13152" r="13577" t="29483"/>
          <a:stretch/>
        </p:blipFill>
        <p:spPr>
          <a:xfrm>
            <a:off x="6298808" y="447090"/>
            <a:ext cx="2377438" cy="62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type="title"/>
          </p:nvPr>
        </p:nvSpPr>
        <p:spPr>
          <a:xfrm>
            <a:off x="467751" y="2240842"/>
            <a:ext cx="82086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Tahoma"/>
              <a:buNone/>
              <a:defRPr b="1" i="0" sz="4125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67749" y="2784966"/>
            <a:ext cx="82191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22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">
  <p:cSld name="TItle and Bulle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1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7"/>
          <p:cNvSpPr/>
          <p:nvPr/>
        </p:nvSpPr>
        <p:spPr>
          <a:xfrm>
            <a:off x="640080" y="965624"/>
            <a:ext cx="778200" cy="10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 amt="50000"/>
          </a:blip>
          <a:srcRect b="27019" l="12469" r="12909" t="27461"/>
          <a:stretch/>
        </p:blipFill>
        <p:spPr>
          <a:xfrm>
            <a:off x="522712" y="4805340"/>
            <a:ext cx="1033029" cy="28587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/>
        </p:nvSpPr>
        <p:spPr>
          <a:xfrm>
            <a:off x="7891462" y="4860169"/>
            <a:ext cx="795300" cy="1761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fld id="{00000000-1234-1234-1234-123412341234}" type="slidenum">
              <a:rPr b="1" i="0" lang="en-US" sz="10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1" i="0" sz="1000" u="none" cap="none" strike="noStrike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- Light Blue">
  <p:cSld name="End Slide - Light Blu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7784" l="0" r="0" t="778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/>
          <p:nvPr/>
        </p:nvSpPr>
        <p:spPr>
          <a:xfrm rot="10800000">
            <a:off x="-1" y="-4"/>
            <a:ext cx="9144000" cy="5143500"/>
          </a:xfrm>
          <a:prstGeom prst="rect">
            <a:avLst/>
          </a:prstGeom>
          <a:gradFill>
            <a:gsLst>
              <a:gs pos="0">
                <a:srgbClr val="68ACE5">
                  <a:alpha val="84313"/>
                </a:srgbClr>
              </a:gs>
              <a:gs pos="75000">
                <a:srgbClr val="3B6FAF">
                  <a:alpha val="84313"/>
                </a:srgbClr>
              </a:gs>
              <a:gs pos="100000">
                <a:srgbClr val="3B6FAF">
                  <a:alpha val="84313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 b="21105" l="15640" r="15941" t="22641"/>
          <a:stretch/>
        </p:blipFill>
        <p:spPr>
          <a:xfrm>
            <a:off x="2584969" y="1417162"/>
            <a:ext cx="3974063" cy="23091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/>
          <p:nvPr/>
        </p:nvSpPr>
        <p:spPr>
          <a:xfrm>
            <a:off x="0" y="4727386"/>
            <a:ext cx="91440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Arial"/>
              <a:buNone/>
            </a:pPr>
            <a:r>
              <a:rPr b="0" i="0" lang="en-US" sz="8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The Johns Hopkins University 2021,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Relationship Id="rId4" Type="http://schemas.openxmlformats.org/officeDocument/2006/relationships/hyperlink" Target="https://pub.towardsai.net/deepseek-ocr-a-picture-is-worth-a-thousand-words-e2a8b9d74c7f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png"/><Relationship Id="rId4" Type="http://schemas.openxmlformats.org/officeDocument/2006/relationships/image" Target="../media/image4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g9HBb_lyJoBGRQBA256ukzHLk2DnmHUV/view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09838" y="1311965"/>
            <a:ext cx="8751282" cy="1852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5"/>
              <a:buFont typeface="Arial"/>
              <a:buNone/>
            </a:pPr>
            <a:r>
              <a:rPr lang="en-US" sz="2400">
                <a:solidFill>
                  <a:schemeClr val="accent6"/>
                </a:solidFill>
              </a:rPr>
              <a:t>Does Rethinking </a:t>
            </a:r>
            <a:r>
              <a:rPr lang="en-US" sz="2400"/>
              <a:t>Text as Vision Allow us to Scale LLMs Better?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5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5"/>
              <a:buFont typeface="Arial"/>
              <a:buNone/>
            </a:pPr>
            <a:r>
              <a:rPr lang="en-US" sz="2400"/>
              <a:t>	</a:t>
            </a:r>
            <a:r>
              <a:rPr i="1" lang="en-US" sz="1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DeepSeek-OCR:</a:t>
            </a:r>
            <a:r>
              <a:rPr i="1" lang="en-US" sz="1500">
                <a:latin typeface="Roboto"/>
                <a:ea typeface="Roboto"/>
                <a:cs typeface="Roboto"/>
                <a:sym typeface="Roboto"/>
              </a:rPr>
              <a:t> Contexts Optical Compression</a:t>
            </a:r>
            <a:endParaRPr i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rPr i="1" lang="en-US" sz="1500"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i="1" lang="en-US" sz="1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Glyph:</a:t>
            </a:r>
            <a:r>
              <a:rPr i="1" lang="en-US" sz="1500">
                <a:latin typeface="Roboto"/>
                <a:ea typeface="Roboto"/>
                <a:cs typeface="Roboto"/>
                <a:sym typeface="Roboto"/>
              </a:rPr>
              <a:t> Scaling Context Windows via Visual Text Compression</a:t>
            </a:r>
            <a:endParaRPr sz="2400">
              <a:solidFill>
                <a:schemeClr val="accent6"/>
              </a:solidFill>
            </a:endParaRPr>
          </a:p>
        </p:txBody>
      </p:sp>
      <p:sp>
        <p:nvSpPr>
          <p:cNvPr id="50" name="Google Shape;50;p9"/>
          <p:cNvSpPr txBox="1"/>
          <p:nvPr/>
        </p:nvSpPr>
        <p:spPr>
          <a:xfrm>
            <a:off x="290283" y="3496692"/>
            <a:ext cx="8219100" cy="1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accent6"/>
                </a:solidFill>
              </a:rPr>
              <a:t>Authors:</a:t>
            </a:r>
            <a:r>
              <a:rPr b="1" lang="en-US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b="1" i="1" lang="en-US" sz="1100">
                <a:solidFill>
                  <a:schemeClr val="lt1"/>
                </a:solidFill>
              </a:rPr>
              <a:t>Wei et al. @ DeepSeek</a:t>
            </a:r>
            <a:endParaRPr b="1" i="1" sz="1100">
              <a:solidFill>
                <a:schemeClr val="lt1"/>
              </a:solidFill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b="1" i="1" lang="en-US" sz="1100">
                <a:solidFill>
                  <a:schemeClr val="lt1"/>
                </a:solidFill>
              </a:rPr>
              <a:t>Cheng et al. @ Tsinghua University</a:t>
            </a:r>
            <a:endParaRPr b="1" i="1" sz="11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Basics	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400"/>
              <a:t>Any task is defined by the triplet:           - </a:t>
            </a:r>
            <a:r>
              <a:rPr b="1" lang="en-US" sz="1400"/>
              <a:t>I</a:t>
            </a:r>
            <a:r>
              <a:rPr lang="en-US" sz="1400"/>
              <a:t> is a user instruction </a:t>
            </a:r>
            <a:r>
              <a:rPr b="1" lang="en-US" sz="1400"/>
              <a:t>that specifies </a:t>
            </a:r>
            <a:r>
              <a:rPr lang="en-US" sz="1400"/>
              <a:t>the core goal </a:t>
            </a:r>
            <a:r>
              <a:rPr b="1" lang="en-US" sz="1400"/>
              <a:t>C</a:t>
            </a:r>
            <a:r>
              <a:rPr lang="en-US" sz="1400"/>
              <a:t>, where                  is an </a:t>
            </a:r>
            <a:r>
              <a:rPr b="1" lang="en-US" sz="1400"/>
              <a:t>ultra-long </a:t>
            </a:r>
            <a:r>
              <a:rPr lang="en-US" sz="1400"/>
              <a:t>textual context.</a:t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 sz="1400"/>
              <a:t>R</a:t>
            </a:r>
            <a:r>
              <a:rPr lang="en-US" sz="1400"/>
              <a:t> is target </a:t>
            </a:r>
            <a:r>
              <a:rPr lang="en-US" sz="1400"/>
              <a:t>response</a:t>
            </a:r>
            <a:r>
              <a:rPr lang="en-US" sz="1400"/>
              <a:t>.</a:t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400"/>
              <a:t>Traditionally, we would do: P(R | I, C).</a:t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</a:rPr>
              <a:t>GLYPH:</a:t>
            </a:r>
            <a:r>
              <a:rPr b="1" lang="en-US" sz="1400"/>
              <a:t> Render </a:t>
            </a:r>
            <a:r>
              <a:rPr lang="en-US" sz="1400"/>
              <a:t>C as visual pages                       each </a:t>
            </a:r>
            <a:r>
              <a:rPr lang="en-US" sz="1400"/>
              <a:t>containing</a:t>
            </a:r>
            <a:r>
              <a:rPr lang="en-US" sz="1400"/>
              <a:t> </a:t>
            </a:r>
            <a:r>
              <a:rPr i="1" lang="en-US" sz="1400"/>
              <a:t>glyph’s </a:t>
            </a:r>
            <a:r>
              <a:rPr lang="en-US" sz="1400"/>
              <a:t>of multiple text </a:t>
            </a:r>
            <a:r>
              <a:rPr lang="en-US" sz="1400"/>
              <a:t>segments</a:t>
            </a:r>
            <a:r>
              <a:rPr lang="en-US" sz="1400"/>
              <a:t>. Hence, Glyph does:</a:t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 sz="1400"/>
              <a:t>P (R | I, V)</a:t>
            </a:r>
            <a:r>
              <a:rPr lang="en-US" sz="1400"/>
              <a:t> and a task is defined by (I, V, R)</a:t>
            </a:r>
            <a:endParaRPr sz="1400"/>
          </a:p>
        </p:txBody>
      </p:sp>
      <p:pic>
        <p:nvPicPr>
          <p:cNvPr id="119" name="Google Shape;119;p18" title="Screenshot 2025-11-12 at 10.32.28 AM.png"/>
          <p:cNvPicPr preferRelativeResize="0"/>
          <p:nvPr/>
        </p:nvPicPr>
        <p:blipFill rotWithShape="1">
          <a:blip r:embed="rId3">
            <a:alphaModFix/>
          </a:blip>
          <a:srcRect b="0" l="0" r="5944" t="0"/>
          <a:stretch/>
        </p:blipFill>
        <p:spPr>
          <a:xfrm>
            <a:off x="3245800" y="1421225"/>
            <a:ext cx="555375" cy="2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 title="Screenshot 2025-11-12 at 10.33.3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025" y="1641075"/>
            <a:ext cx="921450" cy="1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 title="Screenshot 2025-11-12 at 10.35.49 AM.png"/>
          <p:cNvPicPr preferRelativeResize="0"/>
          <p:nvPr/>
        </p:nvPicPr>
        <p:blipFill rotWithShape="1">
          <a:blip r:embed="rId5">
            <a:alphaModFix/>
          </a:blip>
          <a:srcRect b="11567" l="0" r="0" t="0"/>
          <a:stretch/>
        </p:blipFill>
        <p:spPr>
          <a:xfrm>
            <a:off x="3465450" y="3032225"/>
            <a:ext cx="1144663" cy="2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Glyph: Method</a:t>
            </a:r>
            <a:endParaRPr sz="2200"/>
          </a:p>
        </p:txBody>
      </p:sp>
      <p:pic>
        <p:nvPicPr>
          <p:cNvPr id="128" name="Google Shape;128;p19" title="Screenshot 2025-11-11 at 4.30.5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3" y="1179175"/>
            <a:ext cx="9076977" cy="3895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Glyph: Method</a:t>
            </a:r>
            <a:endParaRPr sz="2200"/>
          </a:p>
        </p:txBody>
      </p:sp>
      <p:pic>
        <p:nvPicPr>
          <p:cNvPr id="135" name="Google Shape;135;p20" title="Screenshot 2025-11-11 at 4.30.5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3" y="1179175"/>
            <a:ext cx="9076977" cy="389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3198075" y="-200"/>
            <a:ext cx="5946000" cy="5143500"/>
          </a:xfrm>
          <a:prstGeom prst="rect">
            <a:avLst/>
          </a:prstGeom>
          <a:solidFill>
            <a:srgbClr val="FFFFFF">
              <a:alpha val="97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3420150" y="1242075"/>
            <a:ext cx="5404800" cy="3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72CE"/>
                </a:solidFill>
                <a:latin typeface="Tahoma"/>
                <a:ea typeface="Tahoma"/>
                <a:cs typeface="Tahoma"/>
                <a:sym typeface="Tahoma"/>
              </a:rPr>
              <a:t>CONTINUAL PRE TRAINING</a:t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Goal: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Transfer long-context from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text tokens → visual tokens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by exposing a VLM to massive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rendered long-text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 diverse typography/layout, so the model learns to read pages as compact carriers of text.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Three tasks:</a:t>
            </a:r>
            <a:endParaRPr b="1"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900"/>
              <a:buFont typeface="Tahoma"/>
              <a:buChar char="-"/>
            </a:pP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OCR reconstruction: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read one/many rendered pages and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transcribe all text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verbatim.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Tahoma"/>
              <a:buChar char="-"/>
            </a:pP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Interleaved LM: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mix text and rendered spans and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predict next tokens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while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switching modalities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900" u="sng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Tahoma"/>
              <a:buChar char="-"/>
            </a:pP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Generation/completion: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given partial pages (beginnings/ends),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complete the missing content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exercising long-range dependencies.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8" name="Google Shape;138;p20" title="Screenshot 2025-11-12 at 10.44.0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649" y="3529150"/>
            <a:ext cx="5045801" cy="6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 title="Screenshot 2025-11-12 at 10.45.25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3674" y="4604874"/>
            <a:ext cx="2374550" cy="34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0"/>
          <p:cNvCxnSpPr>
            <a:endCxn id="139" idx="0"/>
          </p:cNvCxnSpPr>
          <p:nvPr/>
        </p:nvCxnSpPr>
        <p:spPr>
          <a:xfrm flipH="1">
            <a:off x="4840949" y="4087974"/>
            <a:ext cx="9600" cy="51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1" name="Google Shape;141;p20"/>
          <p:cNvSpPr/>
          <p:nvPr/>
        </p:nvSpPr>
        <p:spPr>
          <a:xfrm>
            <a:off x="6479700" y="4417000"/>
            <a:ext cx="2630700" cy="693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Tahoma"/>
                <a:ea typeface="Tahoma"/>
                <a:cs typeface="Tahoma"/>
                <a:sym typeface="Tahoma"/>
              </a:rPr>
              <a:t>Gives us </a:t>
            </a:r>
            <a:r>
              <a:rPr b="1" lang="en-US" sz="900">
                <a:latin typeface="Tahoma"/>
                <a:ea typeface="Tahoma"/>
                <a:cs typeface="Tahoma"/>
                <a:sym typeface="Tahoma"/>
              </a:rPr>
              <a:t>Glyph-Base. </a:t>
            </a:r>
            <a:r>
              <a:rPr lang="en-US" sz="900">
                <a:latin typeface="Tahoma"/>
                <a:ea typeface="Tahoma"/>
                <a:cs typeface="Tahoma"/>
                <a:sym typeface="Tahoma"/>
              </a:rPr>
              <a:t>Where does the ‘theta’ in V come from? Those are the configs of the ‘page’ -&gt; Next step!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457194" y="467330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Glyph: Method</a:t>
            </a:r>
            <a:endParaRPr sz="2200"/>
          </a:p>
        </p:txBody>
      </p:sp>
      <p:pic>
        <p:nvPicPr>
          <p:cNvPr id="148" name="Google Shape;148;p21" title="Screenshot 2025-11-11 at 4.30.5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3" y="1179175"/>
            <a:ext cx="9076977" cy="389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/>
          <p:nvPr/>
        </p:nvSpPr>
        <p:spPr>
          <a:xfrm>
            <a:off x="0" y="1179175"/>
            <a:ext cx="3239400" cy="3964200"/>
          </a:xfrm>
          <a:prstGeom prst="rect">
            <a:avLst/>
          </a:prstGeom>
          <a:solidFill>
            <a:srgbClr val="FFFFFF">
              <a:alpha val="97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6069800" y="1173074"/>
            <a:ext cx="3074400" cy="3964200"/>
          </a:xfrm>
          <a:prstGeom prst="rect">
            <a:avLst/>
          </a:prstGeom>
          <a:solidFill>
            <a:srgbClr val="FFFFFF">
              <a:alpha val="97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489775" y="1336425"/>
            <a:ext cx="2677500" cy="3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72CE"/>
                </a:solidFill>
                <a:latin typeface="Tahoma"/>
                <a:ea typeface="Tahoma"/>
                <a:cs typeface="Tahoma"/>
                <a:sym typeface="Tahoma"/>
              </a:rPr>
              <a:t>Rendering Search</a:t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Why? 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Remember the photos are not </a:t>
            </a:r>
            <a:r>
              <a:rPr lang="en-US" sz="1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‘real’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but instead generated from text. Need configs for how the photo </a:t>
            </a:r>
            <a:r>
              <a:rPr lang="en-US" sz="1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‘looks’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Examples: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Char char="-"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DPI &amp; Page Size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Char char="-"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Font Family and Size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Char char="-"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Borders and Spacing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Char char="-"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Colors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Parametrized by 𝚹. Controlling this </a:t>
            </a:r>
            <a:r>
              <a:rPr b="1"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controls compression ratio from text to vision.</a:t>
            </a:r>
            <a:endParaRPr b="1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6194575" y="1336425"/>
            <a:ext cx="2768400" cy="4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72CE"/>
                </a:solidFill>
                <a:latin typeface="Tahoma"/>
                <a:ea typeface="Tahoma"/>
                <a:cs typeface="Tahoma"/>
                <a:sym typeface="Tahoma"/>
              </a:rPr>
              <a:t>Genetic Algorithm Approach</a:t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accent1"/>
                </a:solidFill>
              </a:rPr>
              <a:t>What is being evolved.</a:t>
            </a:r>
            <a:r>
              <a:rPr lang="en-US" sz="900">
                <a:solidFill>
                  <a:schemeClr val="dk1"/>
                </a:solidFill>
              </a:rPr>
              <a:t> A </a:t>
            </a:r>
            <a:r>
              <a:rPr i="1" lang="en-US" sz="900">
                <a:solidFill>
                  <a:schemeClr val="dk1"/>
                </a:solidFill>
              </a:rPr>
              <a:t>rendering genome</a:t>
            </a:r>
            <a:r>
              <a:rPr lang="en-US" sz="900">
                <a:solidFill>
                  <a:schemeClr val="dk1"/>
                </a:solidFill>
              </a:rPr>
              <a:t> θ. Each θ renders the same long text into images Vθ​, changing </a:t>
            </a:r>
            <a:r>
              <a:rPr b="1" lang="en-US" sz="900">
                <a:solidFill>
                  <a:schemeClr val="dk1"/>
                </a:solidFill>
              </a:rPr>
              <a:t>compression </a:t>
            </a:r>
            <a:r>
              <a:rPr lang="en-US" sz="900">
                <a:solidFill>
                  <a:schemeClr val="dk1"/>
                </a:solidFill>
              </a:rPr>
              <a:t>(visual tokens/page) vs </a:t>
            </a:r>
            <a:r>
              <a:rPr b="1" lang="en-US" sz="900">
                <a:solidFill>
                  <a:schemeClr val="dk1"/>
                </a:solidFill>
              </a:rPr>
              <a:t>readability</a:t>
            </a:r>
            <a:r>
              <a:rPr lang="en-US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accent1"/>
                </a:solidFill>
              </a:rPr>
              <a:t>Mutation-only evolutionary loop.</a:t>
            </a:r>
            <a:r>
              <a:rPr lang="en-US" sz="900">
                <a:solidFill>
                  <a:schemeClr val="dk1"/>
                </a:solidFill>
              </a:rPr>
              <a:t> Start from seed styles (web/code).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For each generation: </a:t>
            </a:r>
            <a:r>
              <a:rPr b="1" lang="en-US" sz="900">
                <a:solidFill>
                  <a:schemeClr val="dk1"/>
                </a:solidFill>
              </a:rPr>
              <a:t>Render</a:t>
            </a:r>
            <a:r>
              <a:rPr lang="en-US" sz="900">
                <a:solidFill>
                  <a:schemeClr val="dk1"/>
                </a:solidFill>
              </a:rPr>
              <a:t>, </a:t>
            </a:r>
            <a:r>
              <a:rPr b="1" lang="en-US" sz="900">
                <a:solidFill>
                  <a:schemeClr val="dk1"/>
                </a:solidFill>
              </a:rPr>
              <a:t>external LLM critiques</a:t>
            </a:r>
            <a:r>
              <a:rPr lang="en-US" sz="900">
                <a:solidFill>
                  <a:schemeClr val="dk1"/>
                </a:solidFill>
              </a:rPr>
              <a:t> outputs (where/why errors happen, readability issues), </a:t>
            </a:r>
            <a:r>
              <a:rPr b="1" lang="en-US" sz="900">
                <a:solidFill>
                  <a:schemeClr val="dk1"/>
                </a:solidFill>
              </a:rPr>
              <a:t>Rank &amp; sample</a:t>
            </a:r>
            <a:r>
              <a:rPr lang="en-US" sz="900">
                <a:solidFill>
                  <a:schemeClr val="dk1"/>
                </a:solidFill>
              </a:rPr>
              <a:t> promising candidates, </a:t>
            </a:r>
            <a:r>
              <a:rPr b="1" lang="en-US" sz="900">
                <a:solidFill>
                  <a:schemeClr val="dk1"/>
                </a:solidFill>
              </a:rPr>
              <a:t>Mutate</a:t>
            </a:r>
            <a:r>
              <a:rPr lang="en-US" sz="900">
                <a:solidFill>
                  <a:schemeClr val="dk1"/>
                </a:solidFill>
              </a:rPr>
              <a:t> parameters.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accent1"/>
                </a:solidFill>
              </a:rPr>
              <a:t>Objective/selection signal.</a:t>
            </a:r>
            <a:r>
              <a:rPr lang="en-US" sz="900">
                <a:solidFill>
                  <a:schemeClr val="dk1"/>
                </a:solidFill>
              </a:rPr>
              <a:t> Keep candidates that </a:t>
            </a:r>
            <a:r>
              <a:rPr b="1" lang="en-US" sz="900">
                <a:solidFill>
                  <a:schemeClr val="dk1"/>
                </a:solidFill>
              </a:rPr>
              <a:t>maximize task utility under high compression</a:t>
            </a:r>
            <a:r>
              <a:rPr lang="en-US" sz="900">
                <a:solidFill>
                  <a:schemeClr val="dk1"/>
                </a:solidFill>
              </a:rPr>
              <a:t>, effectively searching the </a:t>
            </a:r>
            <a:r>
              <a:rPr b="1" lang="en-US" sz="900">
                <a:solidFill>
                  <a:schemeClr val="dk1"/>
                </a:solidFill>
              </a:rPr>
              <a:t>Pareto front</a:t>
            </a:r>
            <a:r>
              <a:rPr lang="en-US" sz="900">
                <a:solidFill>
                  <a:schemeClr val="dk1"/>
                </a:solidFill>
              </a:rPr>
              <a:t> between accuracy and compression ratio; the chosen θ⋆ is the </a:t>
            </a:r>
            <a:r>
              <a:rPr i="1" lang="en-US" sz="900">
                <a:solidFill>
                  <a:schemeClr val="dk1"/>
                </a:solidFill>
              </a:rPr>
              <a:t>best trade-off</a:t>
            </a:r>
            <a:r>
              <a:rPr lang="en-US" sz="900">
                <a:solidFill>
                  <a:schemeClr val="dk1"/>
                </a:solidFill>
              </a:rPr>
              <a:t>.</a:t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3" name="Google Shape;153;p21" title="Screenshot 2025-11-12 at 7.03.1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250" y="4128783"/>
            <a:ext cx="1642450" cy="6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Glyph: Method</a:t>
            </a:r>
            <a:endParaRPr sz="2200"/>
          </a:p>
        </p:txBody>
      </p:sp>
      <p:pic>
        <p:nvPicPr>
          <p:cNvPr id="160" name="Google Shape;160;p22" title="Screenshot 2025-11-11 at 4.30.5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3" y="1179175"/>
            <a:ext cx="9076977" cy="389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/>
          <p:nvPr/>
        </p:nvSpPr>
        <p:spPr>
          <a:xfrm>
            <a:off x="0" y="1140050"/>
            <a:ext cx="6083400" cy="4003500"/>
          </a:xfrm>
          <a:prstGeom prst="rect">
            <a:avLst/>
          </a:prstGeom>
          <a:solidFill>
            <a:srgbClr val="FFFFFF">
              <a:alpha val="97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533925" y="1179175"/>
            <a:ext cx="54408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72CE"/>
                </a:solidFill>
                <a:latin typeface="Tahoma"/>
                <a:ea typeface="Tahoma"/>
                <a:cs typeface="Tahoma"/>
                <a:sym typeface="Tahoma"/>
              </a:rPr>
              <a:t>Post Training</a:t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 tasks to improve “</a:t>
            </a:r>
            <a:r>
              <a:rPr b="1"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Glyph-Base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”: Supervised FT and RL &amp; Auxiliary OCR Alignment Task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SFT: 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Similar to what you would do with a Language Model </a:t>
            </a:r>
            <a:r>
              <a:rPr b="1"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except C is now V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Loss function is written as: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RL: 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Again, like basic LLM training, they </a:t>
            </a:r>
            <a:r>
              <a:rPr b="1"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GRPO 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(C is now V). Importance sampling weight defined as: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3" name="Google Shape;163;p22" title="Screenshot 2025-11-12 at 7.10.24 PM.png"/>
          <p:cNvPicPr preferRelativeResize="0"/>
          <p:nvPr/>
        </p:nvPicPr>
        <p:blipFill rotWithShape="1">
          <a:blip r:embed="rId4">
            <a:alphaModFix/>
          </a:blip>
          <a:srcRect b="5383" l="0" r="0" t="0"/>
          <a:stretch/>
        </p:blipFill>
        <p:spPr>
          <a:xfrm>
            <a:off x="1354675" y="2285045"/>
            <a:ext cx="3435100" cy="5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 title="Screenshot 2025-11-12 at 7.11.52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25" y="3246946"/>
            <a:ext cx="1922600" cy="7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2310125" y="3351433"/>
            <a:ext cx="1308000" cy="546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Reward </a:t>
            </a:r>
            <a:r>
              <a:rPr lang="en-US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 is {0,1} integrating </a:t>
            </a:r>
            <a:r>
              <a:rPr b="1" lang="en-US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Verifiable Rewards </a:t>
            </a:r>
            <a:r>
              <a:rPr lang="en-US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</a:t>
            </a:r>
            <a:r>
              <a:rPr b="1" lang="en-US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Format Rewards. </a:t>
            </a:r>
            <a:endParaRPr b="1" sz="8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6" name="Google Shape;166;p22" title="Screenshot 2025-11-12 at 7.13.41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7500" y="3351366"/>
            <a:ext cx="2093100" cy="5467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2"/>
          <p:cNvCxnSpPr>
            <a:stCxn id="164" idx="3"/>
            <a:endCxn id="165" idx="1"/>
          </p:cNvCxnSpPr>
          <p:nvPr/>
        </p:nvCxnSpPr>
        <p:spPr>
          <a:xfrm>
            <a:off x="1956125" y="3624733"/>
            <a:ext cx="35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2"/>
          <p:cNvCxnSpPr>
            <a:stCxn id="165" idx="3"/>
            <a:endCxn id="166" idx="1"/>
          </p:cNvCxnSpPr>
          <p:nvPr/>
        </p:nvCxnSpPr>
        <p:spPr>
          <a:xfrm>
            <a:off x="3618125" y="3624733"/>
            <a:ext cx="32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9" name="Google Shape;169;p22" title="Screenshot 2025-11-12 at 7.15.53 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83513" y="3967675"/>
            <a:ext cx="2916387" cy="1137825"/>
          </a:xfrm>
          <a:prstGeom prst="rect">
            <a:avLst/>
          </a:prstGeom>
          <a:solidFill>
            <a:srgbClr val="FFFFFF">
              <a:alpha val="97270"/>
            </a:srgbClr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Glyph: Method</a:t>
            </a:r>
            <a:endParaRPr sz="2200"/>
          </a:p>
        </p:txBody>
      </p:sp>
      <p:pic>
        <p:nvPicPr>
          <p:cNvPr id="176" name="Google Shape;176;p23" title="Screenshot 2025-11-11 at 4.30.5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3" y="1179175"/>
            <a:ext cx="9076977" cy="389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0" y="1140050"/>
            <a:ext cx="6083400" cy="4003500"/>
          </a:xfrm>
          <a:prstGeom prst="rect">
            <a:avLst/>
          </a:prstGeom>
          <a:solidFill>
            <a:srgbClr val="FFFFFF">
              <a:alpha val="97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533925" y="1179175"/>
            <a:ext cx="54408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72CE"/>
                </a:solidFill>
                <a:latin typeface="Tahoma"/>
                <a:ea typeface="Tahoma"/>
                <a:cs typeface="Tahoma"/>
                <a:sym typeface="Tahoma"/>
              </a:rPr>
              <a:t>Post Training OCR Alignment</a:t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Reconstruct all text from a generated ‘V’ and fine tune to improve on that task - similar to </a:t>
            </a:r>
            <a:r>
              <a:rPr b="1"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Continual Pre-Training Step. </a:t>
            </a:r>
            <a:endParaRPr b="1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do this in both the SFT and RL Step: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AutoNum type="arabicPeriod"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SFT - </a:t>
            </a:r>
            <a:r>
              <a:rPr b="1"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Its same 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 Pre-Training. Just minimize CE.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AutoNum type="arabicPeriod"/>
            </a:pP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RL - </a:t>
            </a:r>
            <a:r>
              <a:rPr b="1"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Its </a:t>
            </a:r>
            <a:r>
              <a:rPr lang="en-US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basic GRPO but reward is Levenshtein Distance.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Glyph: Controllable Factors and Sampling</a:t>
            </a:r>
            <a:endParaRPr sz="2000"/>
          </a:p>
        </p:txBody>
      </p:sp>
      <p:pic>
        <p:nvPicPr>
          <p:cNvPr id="185" name="Google Shape;185;p24" title="Screenshot 2025-11-11 at 5.24.09 PM.png"/>
          <p:cNvPicPr preferRelativeResize="0"/>
          <p:nvPr/>
        </p:nvPicPr>
        <p:blipFill rotWithShape="1">
          <a:blip r:embed="rId3">
            <a:alphaModFix/>
          </a:blip>
          <a:srcRect b="52725" l="0" r="0" t="0"/>
          <a:stretch/>
        </p:blipFill>
        <p:spPr>
          <a:xfrm>
            <a:off x="1266275" y="1282950"/>
            <a:ext cx="3454076" cy="32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 title="Screenshot 2025-11-11 at 5.24.09 PM.png"/>
          <p:cNvPicPr preferRelativeResize="0"/>
          <p:nvPr/>
        </p:nvPicPr>
        <p:blipFill rotWithShape="1">
          <a:blip r:embed="rId3">
            <a:alphaModFix/>
          </a:blip>
          <a:srcRect b="0" l="0" r="0" t="47613"/>
          <a:stretch/>
        </p:blipFill>
        <p:spPr>
          <a:xfrm>
            <a:off x="4793950" y="1317900"/>
            <a:ext cx="3083774" cy="32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467751" y="2240842"/>
            <a:ext cx="8208600" cy="54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Experiments and Results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Glyph: Experimental Setup</a:t>
            </a:r>
            <a:endParaRPr/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Benchmarks:</a:t>
            </a:r>
            <a:endParaRPr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-"/>
            </a:pPr>
            <a:r>
              <a:rPr b="1" lang="en-US"/>
              <a:t>LongBench</a:t>
            </a:r>
            <a:r>
              <a:rPr lang="en-US"/>
              <a:t>: a bilingual , multitask long context understanding benchmark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-US"/>
              <a:t>MRCR</a:t>
            </a:r>
            <a:r>
              <a:rPr lang="en-US"/>
              <a:t>: A multi-document / “needle in haystack” style long-context retrieval QA benchmark.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-US"/>
              <a:t>Ruler</a:t>
            </a:r>
            <a:r>
              <a:rPr lang="en-US"/>
              <a:t>: long-context benchmark with various sub-tasks including UUID recognition etc (where they ignore the UUID recognition.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-US"/>
              <a:t>MMLongBench‑Doc</a:t>
            </a:r>
            <a:r>
              <a:rPr lang="en-US"/>
              <a:t>: A long document understanding benchmark (multimodal PDF documents with images/layout) used for cross-modal generalisation.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Backbone VLM: GLM‑4.1V‑9B‑Base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Glyph: Results</a:t>
            </a:r>
            <a:endParaRPr/>
          </a:p>
        </p:txBody>
      </p:sp>
      <p:sp>
        <p:nvSpPr>
          <p:cNvPr id="206" name="Google Shape;206;p27"/>
          <p:cNvSpPr txBox="1"/>
          <p:nvPr>
            <p:ph idx="1" type="body"/>
          </p:nvPr>
        </p:nvSpPr>
        <p:spPr>
          <a:xfrm>
            <a:off x="601496" y="1130225"/>
            <a:ext cx="2046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Main performance on LongBench =&gt; Matches GPT-4.1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(And in Appendix the rest results)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More degradation in Single-Doc QA (Glyph has a more blurry understanding?)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and summarization.</a:t>
            </a:r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48783" l="0" r="0" t="0"/>
          <a:stretch/>
        </p:blipFill>
        <p:spPr>
          <a:xfrm>
            <a:off x="2830050" y="1057900"/>
            <a:ext cx="6125125" cy="192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821" y="3046074"/>
            <a:ext cx="5401590" cy="185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/>
          <p:nvPr/>
        </p:nvSpPr>
        <p:spPr>
          <a:xfrm>
            <a:off x="5396700" y="1092350"/>
            <a:ext cx="868200" cy="133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185703" y="3118400"/>
            <a:ext cx="868200" cy="133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3957100" y="1111250"/>
            <a:ext cx="731400" cy="130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4586468" y="3122832"/>
            <a:ext cx="824700" cy="133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533919" y="455555"/>
            <a:ext cx="8085415" cy="509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56" name="Google Shape;56;p10"/>
          <p:cNvSpPr txBox="1"/>
          <p:nvPr/>
        </p:nvSpPr>
        <p:spPr>
          <a:xfrm>
            <a:off x="652725" y="1227125"/>
            <a:ext cx="7806600" cy="3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Background: OCR and VLMs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/>
            </a:pPr>
            <a:r>
              <a:rPr lang="en-US" sz="1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Glyph: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Introduction &amp; Motivation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/>
            </a:pPr>
            <a:r>
              <a:rPr lang="en-US" sz="1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Glyph: 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Method &amp; Novelty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/>
            </a:pPr>
            <a:r>
              <a:rPr lang="en-US" sz="1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Glyph: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 Results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/>
            </a:pPr>
            <a:r>
              <a:rPr lang="en-US" sz="1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DeepSeek OCR: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Introduction &amp; Motivation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AutoNum type="arabicPeriod"/>
            </a:pPr>
            <a:r>
              <a:rPr lang="en-US" sz="1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DeepSeek OCR: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Method &amp; Novelty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AutoNum type="arabicPeriod"/>
            </a:pPr>
            <a:r>
              <a:rPr lang="en-US" sz="1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DeepSeek OCR: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Results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AutoNum type="arabicPeriod"/>
            </a:pPr>
            <a:r>
              <a:rPr b="1"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Discussion and Open Questions</a:t>
            </a:r>
            <a:endParaRPr b="1"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Glyph: Results</a:t>
            </a:r>
            <a:endParaRPr/>
          </a:p>
        </p:txBody>
      </p: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601496" y="1130225"/>
            <a:ext cx="2046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Main performance on MRCR =&gt; small gap below GPT-4.1 match open-source.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2 needle is less performant (so they defer to appendix and didn’t explain why)</a:t>
            </a:r>
            <a:endParaRPr/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0" r="0" t="50833"/>
          <a:stretch/>
        </p:blipFill>
        <p:spPr>
          <a:xfrm>
            <a:off x="2808350" y="964650"/>
            <a:ext cx="6125125" cy="185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3983" y="2882826"/>
            <a:ext cx="3253843" cy="20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Compression Ratio</a:t>
            </a:r>
            <a:endParaRPr/>
          </a:p>
        </p:txBody>
      </p:sp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50" y="1237545"/>
            <a:ext cx="8085302" cy="3383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Varying Compression Ratio.</a:t>
            </a:r>
            <a:endParaRPr/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Higher DPI → larger rendered doc → More 14*14 pixel patch → More visual token.</a:t>
            </a:r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546" y="1722388"/>
            <a:ext cx="7139863" cy="30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Efficiency</a:t>
            </a:r>
            <a:endParaRPr/>
          </a:p>
        </p:txBody>
      </p:sp>
      <p:sp>
        <p:nvSpPr>
          <p:cNvPr id="244" name="Google Shape;244;p31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15" y="2128524"/>
            <a:ext cx="8574734" cy="253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context grow…</a:t>
            </a:r>
            <a:endParaRPr/>
          </a:p>
        </p:txBody>
      </p:sp>
      <p:sp>
        <p:nvSpPr>
          <p:cNvPr id="252" name="Google Shape;252;p32"/>
          <p:cNvSpPr txBox="1"/>
          <p:nvPr>
            <p:ph idx="1" type="body"/>
          </p:nvPr>
        </p:nvSpPr>
        <p:spPr>
          <a:xfrm>
            <a:off x="533922" y="1390650"/>
            <a:ext cx="36618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Glyph has slower degradation.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(what about making axis the number of token? Is the degradation tied deeply to the attention mechanism - some retrieval </a:t>
            </a:r>
            <a:r>
              <a:rPr lang="en-US"/>
              <a:t>efficiency</a:t>
            </a:r>
            <a:r>
              <a:rPr lang="en-US"/>
              <a:t> upper bound)</a:t>
            </a:r>
            <a:endParaRPr/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874" y="1390650"/>
            <a:ext cx="4160300" cy="29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Better than base VLM</a:t>
            </a:r>
            <a:endParaRPr/>
          </a:p>
        </p:txBody>
      </p:sp>
      <p:sp>
        <p:nvSpPr>
          <p:cNvPr id="260" name="Google Shape;260;p33"/>
          <p:cNvSpPr txBox="1"/>
          <p:nvPr>
            <p:ph idx="1" type="body"/>
          </p:nvPr>
        </p:nvSpPr>
        <p:spPr>
          <a:xfrm>
            <a:off x="533921" y="1390650"/>
            <a:ext cx="28155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On MMLongBench-Doc (multimodal document understanding)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The full Glyph version outperform Base VLM.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→ Cross modality post-training/RL actually improves model’s ability.</a:t>
            </a: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176" y="1605976"/>
            <a:ext cx="5269125" cy="2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Ablation: </a:t>
            </a:r>
            <a:r>
              <a:rPr lang="en-US"/>
              <a:t>Is Genetic Search necessary</a:t>
            </a:r>
            <a:endParaRPr/>
          </a:p>
        </p:txBody>
      </p:sp>
      <p:sp>
        <p:nvSpPr>
          <p:cNvPr id="268" name="Google Shape;268;p34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950" y="1487500"/>
            <a:ext cx="6174101" cy="31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Ablation: Is Aux. Objective necessary</a:t>
            </a:r>
            <a:endParaRPr/>
          </a:p>
        </p:txBody>
      </p:sp>
      <p:sp>
        <p:nvSpPr>
          <p:cNvPr id="276" name="Google Shape;276;p35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425" y="1443238"/>
            <a:ext cx="5064300" cy="29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Sensitivity to rendering parameters.</a:t>
            </a:r>
            <a:endParaRPr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Model’s performance noticeably affected by rendering configurations such as resolution, font, and spacing.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OCR-related challenges.</a:t>
            </a:r>
            <a:endParaRPr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UUID task especially challenging. (quote - even the strongest models [e.g., Gemini-2.5-Pro] often fail to reproduce them correctly.)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Task diversity.</a:t>
            </a:r>
            <a:endParaRPr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More tasks besides long-context understanding.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e.g. agentic, reasoning.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“We also observe that, compared with textual models, the visual-text model tends to generalize less effectively across tasks”</a:t>
            </a:r>
            <a:endParaRPr/>
          </a:p>
        </p:txBody>
      </p:sp>
      <p:sp>
        <p:nvSpPr>
          <p:cNvPr id="284" name="Google Shape;284;p36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Limitations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91" name="Google Shape;291;p37"/>
          <p:cNvSpPr txBox="1"/>
          <p:nvPr>
            <p:ph idx="1" type="body"/>
          </p:nvPr>
        </p:nvSpPr>
        <p:spPr>
          <a:xfrm>
            <a:off x="533919" y="1390650"/>
            <a:ext cx="8085300" cy="30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Is patch based visual token necessary or </a:t>
            </a:r>
            <a:r>
              <a:rPr lang="en-US"/>
              <a:t>sufficient? (What are we actually gaining through using VLM, is it just a dense tokenization that encompass multiple token. 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209838" y="1311965"/>
            <a:ext cx="87513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rPr lang="en-US" sz="4000">
                <a:solidFill>
                  <a:srgbClr val="FFE599"/>
                </a:solidFill>
              </a:rPr>
              <a:t>Some Background</a:t>
            </a:r>
            <a:endParaRPr b="0" sz="2300">
              <a:solidFill>
                <a:srgbClr val="FFE59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>
            <p:ph type="title"/>
          </p:nvPr>
        </p:nvSpPr>
        <p:spPr>
          <a:xfrm>
            <a:off x="209849" y="1645350"/>
            <a:ext cx="81612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rPr i="1" lang="en-US" sz="3000">
                <a:solidFill>
                  <a:srgbClr val="FFE599"/>
                </a:solidFill>
              </a:rPr>
              <a:t>DeepSeek-OCR</a:t>
            </a:r>
            <a:r>
              <a:rPr i="1" lang="en-US" sz="3000">
                <a:solidFill>
                  <a:srgbClr val="FFE599"/>
                </a:solidFill>
              </a:rPr>
              <a:t>:</a:t>
            </a:r>
            <a:r>
              <a:rPr i="1" lang="en-US" sz="3000"/>
              <a:t> Contexts Optical Compression</a:t>
            </a:r>
            <a:endParaRPr i="1" sz="3000">
              <a:solidFill>
                <a:srgbClr val="FFE59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9"/>
          <p:cNvPicPr preferRelativeResize="0"/>
          <p:nvPr/>
        </p:nvPicPr>
        <p:blipFill rotWithShape="1">
          <a:blip r:embed="rId3">
            <a:alphaModFix/>
          </a:blip>
          <a:srcRect b="0" l="0" r="2818" t="0"/>
          <a:stretch/>
        </p:blipFill>
        <p:spPr>
          <a:xfrm>
            <a:off x="2006975" y="2531425"/>
            <a:ext cx="6407273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</a:t>
            </a:r>
            <a:r>
              <a:rPr lang="en-US" sz="2200"/>
              <a:t>: Introduction &amp; Motivation</a:t>
            </a:r>
            <a:endParaRPr sz="2200"/>
          </a:p>
        </p:txBody>
      </p:sp>
      <p:sp>
        <p:nvSpPr>
          <p:cNvPr id="304" name="Google Shape;304;p39"/>
          <p:cNvSpPr txBox="1"/>
          <p:nvPr/>
        </p:nvSpPr>
        <p:spPr>
          <a:xfrm>
            <a:off x="533925" y="1070800"/>
            <a:ext cx="7991700" cy="28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Significant compute challenges with long textual content.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○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One solution: use single image containing document text → rich information while using substantially fewer tokens.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OCR tasks establish natural compression-decompression mapping between visual and textual representations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○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Motivated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DeepSeek-OCR</a:t>
            </a:r>
            <a:endParaRPr b="1"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5" name="Google Shape;305;p39"/>
          <p:cNvSpPr txBox="1"/>
          <p:nvPr/>
        </p:nvSpPr>
        <p:spPr>
          <a:xfrm>
            <a:off x="2145050" y="4804800"/>
            <a:ext cx="499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00">
                <a:solidFill>
                  <a:schemeClr val="dk1"/>
                </a:solidFill>
              </a:rPr>
              <a:t>DeepSeek-OCR: A Picture is Worth a Thousand Words</a:t>
            </a:r>
            <a:r>
              <a:rPr lang="en-US" sz="500">
                <a:solidFill>
                  <a:schemeClr val="dk1"/>
                </a:solidFill>
              </a:rPr>
              <a:t>, Towards AI (2024)</a:t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chemeClr val="hlink"/>
                </a:solidFill>
                <a:hlinkClick r:id="rId4"/>
              </a:rPr>
              <a:t>https://pub.towardsai.net/deepseek-ocr-a-picture-is-worth-a-thousand-words-e2a8b9d74c7f</a:t>
            </a:r>
            <a:endParaRPr sz="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DeepSeek-OCR: Introduction &amp; Motivation</a:t>
            </a:r>
            <a:endParaRPr sz="2200"/>
          </a:p>
        </p:txBody>
      </p:sp>
      <p:sp>
        <p:nvSpPr>
          <p:cNvPr id="312" name="Google Shape;312;p40"/>
          <p:cNvSpPr txBox="1"/>
          <p:nvPr/>
        </p:nvSpPr>
        <p:spPr>
          <a:xfrm>
            <a:off x="533925" y="1070800"/>
            <a:ext cx="7991700" cy="28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Types of Vision Encoders in current VLMs: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○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Dual-tower architecture: two parallel encoders 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○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Tile-based method: split image into small tiles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○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Adaptive-resolution encoder: process full image using patch segmentation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One question not addressed: What is the least amount of vision tokens we need to decode a document of x words?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3" name="Google Shape;3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00" y="2882030"/>
            <a:ext cx="7991699" cy="1861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DeepSeek-OCR: Methodology</a:t>
            </a:r>
            <a:endParaRPr sz="2200"/>
          </a:p>
        </p:txBody>
      </p:sp>
      <p:pic>
        <p:nvPicPr>
          <p:cNvPr id="320" name="Google Shape;3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800" y="2714600"/>
            <a:ext cx="7932400" cy="20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1"/>
          <p:cNvSpPr txBox="1"/>
          <p:nvPr/>
        </p:nvSpPr>
        <p:spPr>
          <a:xfrm>
            <a:off x="533925" y="1070800"/>
            <a:ext cx="79917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Encoder three part architecture: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○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SAM base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○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2 layer convolutional model (downsampler)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○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CLIP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DeepSeek-3B MoE Decoder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DeepSeek-OCR: Methodology</a:t>
            </a:r>
            <a:endParaRPr sz="2200"/>
          </a:p>
        </p:txBody>
      </p:sp>
      <p:pic>
        <p:nvPicPr>
          <p:cNvPr id="328" name="Google Shape;3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00" y="2658650"/>
            <a:ext cx="7932400" cy="20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/>
          <p:nvPr/>
        </p:nvSpPr>
        <p:spPr>
          <a:xfrm>
            <a:off x="4572000" y="2658650"/>
            <a:ext cx="4773300" cy="1611600"/>
          </a:xfrm>
          <a:prstGeom prst="rect">
            <a:avLst/>
          </a:prstGeom>
          <a:solidFill>
            <a:srgbClr val="FFFFFF">
              <a:alpha val="97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2"/>
          <p:cNvSpPr/>
          <p:nvPr/>
        </p:nvSpPr>
        <p:spPr>
          <a:xfrm>
            <a:off x="4572000" y="2411550"/>
            <a:ext cx="3202800" cy="2331900"/>
          </a:xfrm>
          <a:prstGeom prst="rect">
            <a:avLst/>
          </a:prstGeom>
          <a:solidFill>
            <a:srgbClr val="FFFFFF">
              <a:alpha val="97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2"/>
          <p:cNvSpPr txBox="1"/>
          <p:nvPr/>
        </p:nvSpPr>
        <p:spPr>
          <a:xfrm>
            <a:off x="457200" y="1070800"/>
            <a:ext cx="81621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Segment Anything Model (SAM) base: vision model designed to separate/segment regions or objects in an image and extract visual perception features.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Breaks image into 16x16 patches and creates local feature tokens to then be sent into downsampling module → Downsampler reduces number of vision tokens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42"/>
          <p:cNvSpPr/>
          <p:nvPr/>
        </p:nvSpPr>
        <p:spPr>
          <a:xfrm>
            <a:off x="3811450" y="4376400"/>
            <a:ext cx="5249700" cy="215400"/>
          </a:xfrm>
          <a:prstGeom prst="rect">
            <a:avLst/>
          </a:prstGeom>
          <a:solidFill>
            <a:srgbClr val="FFFFFF">
              <a:alpha val="97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DeepSeek-OCR: Methodology</a:t>
            </a:r>
            <a:endParaRPr sz="2200"/>
          </a:p>
        </p:txBody>
      </p:sp>
      <p:pic>
        <p:nvPicPr>
          <p:cNvPr id="339" name="Google Shape;3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00" y="2658650"/>
            <a:ext cx="7932400" cy="20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3"/>
          <p:cNvSpPr/>
          <p:nvPr/>
        </p:nvSpPr>
        <p:spPr>
          <a:xfrm>
            <a:off x="6628825" y="2658650"/>
            <a:ext cx="2716500" cy="2084700"/>
          </a:xfrm>
          <a:prstGeom prst="rect">
            <a:avLst/>
          </a:prstGeom>
          <a:solidFill>
            <a:srgbClr val="FFFFFF">
              <a:alpha val="97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3"/>
          <p:cNvSpPr txBox="1"/>
          <p:nvPr/>
        </p:nvSpPr>
        <p:spPr>
          <a:xfrm>
            <a:off x="457200" y="1070800"/>
            <a:ext cx="81621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CLIP: Embedding layer with global attention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○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Vision Encoder that learns to connect images and text.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○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The downsampled tokens are fed into CLIP which applies dense global attention, how pieces fit together as “text”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DeepSeek-OCR: Methodology</a:t>
            </a:r>
            <a:endParaRPr sz="2200"/>
          </a:p>
        </p:txBody>
      </p:sp>
      <p:pic>
        <p:nvPicPr>
          <p:cNvPr id="348" name="Google Shape;348;p44"/>
          <p:cNvPicPr preferRelativeResize="0"/>
          <p:nvPr/>
        </p:nvPicPr>
        <p:blipFill rotWithShape="1">
          <a:blip r:embed="rId3">
            <a:alphaModFix/>
          </a:blip>
          <a:srcRect b="0" l="75613" r="0" t="0"/>
          <a:stretch/>
        </p:blipFill>
        <p:spPr>
          <a:xfrm>
            <a:off x="457200" y="2658650"/>
            <a:ext cx="1934450" cy="20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4"/>
          <p:cNvSpPr txBox="1"/>
          <p:nvPr/>
        </p:nvSpPr>
        <p:spPr>
          <a:xfrm>
            <a:off x="457200" y="1070800"/>
            <a:ext cx="81621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During inference, model activates 8 out of 64 experts (specialized sub-networks)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Z are the compressed latent (vision) tokens from DeepEncoder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X̂ hat is the reconstructed text representation. 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i="1" lang="en-US" sz="1600">
                <a:latin typeface="Tahoma"/>
                <a:ea typeface="Tahoma"/>
                <a:cs typeface="Tahoma"/>
                <a:sym typeface="Tahoma"/>
              </a:rPr>
              <a:t>ƒ</a:t>
            </a:r>
            <a:r>
              <a:rPr baseline="-25000" lang="en-US" sz="1600">
                <a:latin typeface="Tahoma"/>
                <a:ea typeface="Tahoma"/>
                <a:cs typeface="Tahoma"/>
                <a:sym typeface="Tahoma"/>
              </a:rPr>
              <a:t>dec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 is a non linear mapping that can be learned.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0" name="Google Shape;350;p44"/>
          <p:cNvPicPr preferRelativeResize="0"/>
          <p:nvPr/>
        </p:nvPicPr>
        <p:blipFill rotWithShape="1">
          <a:blip r:embed="rId4">
            <a:alphaModFix/>
          </a:blip>
          <a:srcRect b="0" l="21215" r="21353" t="61184"/>
          <a:stretch/>
        </p:blipFill>
        <p:spPr>
          <a:xfrm>
            <a:off x="2722725" y="3430950"/>
            <a:ext cx="5696825" cy="4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DeepSeek-OCR: Data</a:t>
            </a:r>
            <a:endParaRPr sz="2200"/>
          </a:p>
        </p:txBody>
      </p:sp>
      <p:sp>
        <p:nvSpPr>
          <p:cNvPr id="357" name="Google Shape;357;p45"/>
          <p:cNvSpPr txBox="1"/>
          <p:nvPr/>
        </p:nvSpPr>
        <p:spPr>
          <a:xfrm>
            <a:off x="457200" y="1070800"/>
            <a:ext cx="8162100" cy="3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OCR 1.0 data: ~30M PDF pages + natural scene text (English, Chinese, ~100 languages)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OCR 2.0 data: synthetic charts, geometry, and chemical formulas for structured parsing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General vision data: small portion of image-caption, grounding, detection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Text-only data: 10% of training to maintain language modeling ability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</a:t>
            </a:r>
            <a:r>
              <a:rPr lang="en-US" sz="2200"/>
              <a:t>: Results</a:t>
            </a:r>
            <a:endParaRPr sz="2200"/>
          </a:p>
        </p:txBody>
      </p:sp>
      <p:pic>
        <p:nvPicPr>
          <p:cNvPr id="364" name="Google Shape;36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225" y="3272475"/>
            <a:ext cx="4188751" cy="17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00" y="1191630"/>
            <a:ext cx="4371249" cy="387404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/>
          <p:nvPr/>
        </p:nvSpPr>
        <p:spPr>
          <a:xfrm>
            <a:off x="4913050" y="1221100"/>
            <a:ext cx="39519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97% OCR precision with text compressed by up to 10 times.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60% OCR precision e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ven at a 20x text compression ratio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Promising for handling long context 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</a:t>
            </a:r>
            <a:r>
              <a:rPr lang="en-US" sz="2200"/>
              <a:t>: Results</a:t>
            </a:r>
            <a:endParaRPr sz="2200"/>
          </a:p>
        </p:txBody>
      </p:sp>
      <p:sp>
        <p:nvSpPr>
          <p:cNvPr id="373" name="Google Shape;373;p47"/>
          <p:cNvSpPr txBox="1"/>
          <p:nvPr/>
        </p:nvSpPr>
        <p:spPr>
          <a:xfrm>
            <a:off x="4098550" y="1221100"/>
            <a:ext cx="47664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Achieves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better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 performance with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less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 token needed compared to other model.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Shows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adaptive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 performance for diverse content.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4" name="Google Shape;3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5" y="1221100"/>
            <a:ext cx="3833024" cy="339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9325" y="3174425"/>
            <a:ext cx="5304676" cy="13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7"/>
          <p:cNvSpPr/>
          <p:nvPr/>
        </p:nvSpPr>
        <p:spPr>
          <a:xfrm>
            <a:off x="8208825" y="3619400"/>
            <a:ext cx="286500" cy="135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77" name="Google Shape;377;p47"/>
          <p:cNvSpPr/>
          <p:nvPr/>
        </p:nvSpPr>
        <p:spPr>
          <a:xfrm>
            <a:off x="8202850" y="4314800"/>
            <a:ext cx="300000" cy="156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78" name="Google Shape;378;p47"/>
          <p:cNvSpPr/>
          <p:nvPr/>
        </p:nvSpPr>
        <p:spPr>
          <a:xfrm>
            <a:off x="4931275" y="3619400"/>
            <a:ext cx="286500" cy="135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79" name="Google Shape;379;p47"/>
          <p:cNvSpPr txBox="1"/>
          <p:nvPr/>
        </p:nvSpPr>
        <p:spPr>
          <a:xfrm>
            <a:off x="4098550" y="4510425"/>
            <a:ext cx="525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dit distances for different categories of documents in OmniDocBench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Long Context Problem</a:t>
            </a:r>
            <a:endParaRPr sz="2800"/>
          </a:p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533925" y="1185800"/>
            <a:ext cx="8085300" cy="216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The Problem</a:t>
            </a:r>
            <a:r>
              <a:rPr lang="en-US" sz="1200">
                <a:solidFill>
                  <a:schemeClr val="accent1"/>
                </a:solidFill>
              </a:rPr>
              <a:t>:</a:t>
            </a:r>
            <a:r>
              <a:rPr b="1" lang="en-US" sz="1200">
                <a:solidFill>
                  <a:schemeClr val="accent1"/>
                </a:solidFill>
              </a:rPr>
              <a:t> Long context problem.</a:t>
            </a:r>
            <a:r>
              <a:rPr lang="en-US" sz="1200">
                <a:solidFill>
                  <a:schemeClr val="accent1"/>
                </a:solidFill>
              </a:rPr>
              <a:t> </a:t>
            </a:r>
            <a:endParaRPr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-"/>
            </a:pPr>
            <a:r>
              <a:rPr lang="en-US" sz="1200">
                <a:solidFill>
                  <a:schemeClr val="accent1"/>
                </a:solidFill>
              </a:rPr>
              <a:t>OOD for the model. (performance drop).</a:t>
            </a:r>
            <a:endParaRPr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-"/>
            </a:pPr>
            <a:r>
              <a:rPr lang="en-US" sz="1200">
                <a:solidFill>
                  <a:schemeClr val="accent1"/>
                </a:solidFill>
              </a:rPr>
              <a:t>Inference cost increase. </a:t>
            </a:r>
            <a:endParaRPr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-"/>
            </a:pPr>
            <a:r>
              <a:rPr lang="en-US" sz="1200">
                <a:solidFill>
                  <a:schemeClr val="accent1"/>
                </a:solidFill>
              </a:rPr>
              <a:t>GPU CUDA memory limit.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</a:rPr>
              <a:t>Solutions:</a:t>
            </a:r>
            <a:endParaRPr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-"/>
            </a:pPr>
            <a:r>
              <a:rPr lang="en-US" sz="1200">
                <a:solidFill>
                  <a:schemeClr val="accent1"/>
                </a:solidFill>
              </a:rPr>
              <a:t>Extend position encoding. e.g. YaRN</a:t>
            </a:r>
            <a:endParaRPr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-"/>
            </a:pPr>
            <a:r>
              <a:rPr lang="en-US" sz="1200">
                <a:solidFill>
                  <a:schemeClr val="accent1"/>
                </a:solidFill>
              </a:rPr>
              <a:t>KV cache eviction, sparse attention.</a:t>
            </a:r>
            <a:endParaRPr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-"/>
            </a:pPr>
            <a:r>
              <a:rPr lang="en-US" sz="1200">
                <a:solidFill>
                  <a:schemeClr val="accent1"/>
                </a:solidFill>
              </a:rPr>
              <a:t>OCR: compress text into visual tokens. ← Today’s papers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529350" y="2855225"/>
            <a:ext cx="4469400" cy="115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accent1"/>
                </a:solidFill>
              </a:rPr>
              <a:t>Visual Tokens vs Text Tokens: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</a:rPr>
              <a:t>A picture have many patches, each patch has its own “local” semantic (i.e. a cat, a table edge), and have dependencies / connections in between. This is similar to tokens in natural language.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</a:rPr>
              <a:t>=&gt; We can treat image as “bag of word”</a:t>
            </a:r>
            <a:endParaRPr sz="1200">
              <a:solidFill>
                <a:schemeClr val="accent1"/>
              </a:solidFill>
            </a:endParaRPr>
          </a:p>
        </p:txBody>
      </p:sp>
      <p:pic>
        <p:nvPicPr>
          <p:cNvPr id="70" name="Google Shape;7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992" y="2450477"/>
            <a:ext cx="3398957" cy="25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825" y="340000"/>
            <a:ext cx="3671125" cy="21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</a:t>
            </a:r>
            <a:r>
              <a:rPr lang="en-US" sz="2200"/>
              <a:t>: Results</a:t>
            </a:r>
            <a:endParaRPr sz="2200"/>
          </a:p>
        </p:txBody>
      </p:sp>
      <p:sp>
        <p:nvSpPr>
          <p:cNvPr id="386" name="Google Shape;386;p48"/>
          <p:cNvSpPr txBox="1"/>
          <p:nvPr/>
        </p:nvSpPr>
        <p:spPr>
          <a:xfrm>
            <a:off x="370500" y="1135575"/>
            <a:ext cx="84927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Deep Parsing: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 Extracts structured data from non-textual visual elements, such as converting text into Markdown, chemical formulas into SMILES strings, and geometric figures into structured data.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Multilingual Recognition: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 Supports nearly 100 languages in PDF documents.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General Vision Understanding:</a:t>
            </a: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 Describing image, object detection, grounding, etc.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7" name="Google Shape;38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675" y="3058500"/>
            <a:ext cx="2811800" cy="199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8575" y="3058500"/>
            <a:ext cx="2940692" cy="199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DeepSeek-OCR</a:t>
            </a:r>
            <a:r>
              <a:rPr lang="en-US" sz="2200"/>
              <a:t>: Discussion</a:t>
            </a:r>
            <a:endParaRPr sz="2200"/>
          </a:p>
        </p:txBody>
      </p:sp>
      <p:sp>
        <p:nvSpPr>
          <p:cNvPr id="395" name="Google Shape;395;p49"/>
          <p:cNvSpPr txBox="1"/>
          <p:nvPr/>
        </p:nvSpPr>
        <p:spPr>
          <a:xfrm>
            <a:off x="533925" y="1266350"/>
            <a:ext cx="79917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Simulates human memory forgetting by blurring and reducing tokens for older visual contexts, allowing distant memories to naturally fade.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●"/>
            </a:pPr>
            <a:r>
              <a:rPr lang="en-US" sz="1600">
                <a:latin typeface="Tahoma"/>
                <a:ea typeface="Tahoma"/>
                <a:cs typeface="Tahoma"/>
                <a:sym typeface="Tahoma"/>
              </a:rPr>
              <a:t>Enables scalable, theoretically unlimited context architectures.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6" name="Google Shape;39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612" y="2489015"/>
            <a:ext cx="7570775" cy="2585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/>
          <p:nvPr>
            <p:ph type="title"/>
          </p:nvPr>
        </p:nvSpPr>
        <p:spPr>
          <a:xfrm>
            <a:off x="209838" y="1311965"/>
            <a:ext cx="87513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rPr lang="en-US" sz="4000">
                <a:solidFill>
                  <a:srgbClr val="FFE599"/>
                </a:solidFill>
              </a:rPr>
              <a:t>Questions?</a:t>
            </a:r>
            <a:endParaRPr b="0" sz="2300">
              <a:solidFill>
                <a:srgbClr val="FFE5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 b="13535" l="0" r="0" t="13183"/>
          <a:stretch/>
        </p:blipFill>
        <p:spPr>
          <a:xfrm>
            <a:off x="4328243" y="3031152"/>
            <a:ext cx="4650104" cy="19175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Background: VLM</a:t>
            </a:r>
            <a:endParaRPr sz="2800"/>
          </a:p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533925" y="1185800"/>
            <a:ext cx="4407000" cy="216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We have good text LLM already. Can we leverage natural language data to understand image? 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Key: Representation can be shared shared.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Solution: Align visual token (of an image) to word token (of the caption) via contrastive pretraining. (=&gt;CLIP)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Then we can fuze the visual encoder and the text encoder and just use a single LLM . (VLM)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Now with a VLM, what can we get?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=&gt; Generic image understanding.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-&gt; OCR ability!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</a:rPr>
              <a:t>-&gt; Can we represent text as image? Just like how human read books.</a:t>
            </a:r>
            <a:endParaRPr b="1" sz="1200">
              <a:solidFill>
                <a:schemeClr val="accent1"/>
              </a:solidFill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187" y="79300"/>
            <a:ext cx="4063815" cy="28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209849" y="1645350"/>
            <a:ext cx="81612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5"/>
              <a:buNone/>
            </a:pPr>
            <a:r>
              <a:rPr i="1" lang="en-US" sz="3000">
                <a:solidFill>
                  <a:srgbClr val="FFE599"/>
                </a:solidFill>
              </a:rPr>
              <a:t>Glyph: </a:t>
            </a:r>
            <a:r>
              <a:rPr i="1" lang="en-US" sz="3000"/>
              <a:t>Scaling Context Windows via Visual Text Compression</a:t>
            </a:r>
            <a:endParaRPr i="1" sz="3000">
              <a:solidFill>
                <a:srgbClr val="FFE5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Glyph: Introduction</a:t>
            </a:r>
            <a:endParaRPr sz="2200"/>
          </a:p>
        </p:txBody>
      </p:sp>
      <p:pic>
        <p:nvPicPr>
          <p:cNvPr id="92" name="Google Shape;92;p15" title="Screenshot 2025-11-12 at 12.56.4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950" y="3271175"/>
            <a:ext cx="5056049" cy="18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4792713" y="2617450"/>
            <a:ext cx="3646500" cy="6468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rgbClr val="002D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</a:rPr>
              <a:t>Analogy</a:t>
            </a:r>
            <a:r>
              <a:rPr lang="en-US" sz="900">
                <a:solidFill>
                  <a:schemeClr val="dk1"/>
                </a:solidFill>
              </a:rPr>
              <a:t> from prior work: </a:t>
            </a:r>
            <a:r>
              <a:rPr b="1" lang="en-US" sz="900">
                <a:solidFill>
                  <a:schemeClr val="dk1"/>
                </a:solidFill>
              </a:rPr>
              <a:t>Visual processing </a:t>
            </a:r>
            <a:r>
              <a:rPr lang="en-US" sz="900">
                <a:solidFill>
                  <a:schemeClr val="dk1"/>
                </a:solidFill>
              </a:rPr>
              <a:t>can</a:t>
            </a:r>
            <a:r>
              <a:rPr i="1" lang="en-US" sz="900">
                <a:solidFill>
                  <a:schemeClr val="dk1"/>
                </a:solidFill>
              </a:rPr>
              <a:t> aggregate shape/word </a:t>
            </a:r>
            <a:r>
              <a:rPr lang="en-US" sz="900">
                <a:solidFill>
                  <a:schemeClr val="dk1"/>
                </a:solidFill>
              </a:rPr>
              <a:t>cues into </a:t>
            </a:r>
            <a:r>
              <a:rPr b="1" lang="en-US" sz="900">
                <a:solidFill>
                  <a:schemeClr val="dk1"/>
                </a:solidFill>
              </a:rPr>
              <a:t>fewer</a:t>
            </a:r>
            <a:r>
              <a:rPr lang="en-US" sz="900">
                <a:solidFill>
                  <a:schemeClr val="dk1"/>
                </a:solidFill>
              </a:rPr>
              <a:t> units: used here only to motivate Glyph’s visual-text compression.</a:t>
            </a:r>
            <a:endParaRPr sz="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33925" y="1123451"/>
            <a:ext cx="80853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72CE"/>
                </a:solidFill>
                <a:latin typeface="Tahoma"/>
                <a:ea typeface="Tahoma"/>
                <a:cs typeface="Tahoma"/>
                <a:sym typeface="Tahoma"/>
              </a:rPr>
              <a:t>Motivating the Problem</a:t>
            </a:r>
            <a:endParaRPr sz="12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Reading isn’t a cha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acter-by-character computation; the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visual stream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aggregates shapes into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word forms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that the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linguistic stream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maps to meaning.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Pure text tokenizers ignore this pipeline and over-segment (especially across scripts and morphologies), inflating sequence length with units that are visually redundant.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If we let the model ingest the </a:t>
            </a:r>
            <a:r>
              <a:rPr b="1" i="1" lang="en-US" sz="9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visual </a:t>
            </a:r>
            <a:r>
              <a:rPr b="1" lang="en-US" sz="9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bundles directly, a few visual tokens can carry the same semantic payload as many subwords—compressing context without discarding meaning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33925" y="2685475"/>
            <a:ext cx="3554100" cy="21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72CE"/>
                </a:solidFill>
                <a:latin typeface="Tahoma"/>
                <a:ea typeface="Tahoma"/>
                <a:cs typeface="Tahoma"/>
                <a:sym typeface="Tahoma"/>
              </a:rPr>
              <a:t>Why Current Solutions Don’t Work!</a:t>
            </a:r>
            <a:endParaRPr b="1" sz="12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●"/>
            </a:pPr>
            <a:r>
              <a:rPr b="1" lang="en-US"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Extractive prompt compression (LLMLingua family):</a:t>
            </a:r>
            <a:r>
              <a:rPr lang="en-US"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Removes “less important” tokens to hit budgets; helpful but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task-dependent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Char char="●"/>
            </a:pPr>
            <a:r>
              <a:rPr b="1" lang="en-US"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Context-extension via RoPE scaling (YaRN / NTK-aware):</a:t>
            </a:r>
            <a:r>
              <a:rPr lang="en-US" sz="9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Increases the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window size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but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doesn’t reduce tokens</a:t>
            </a: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—compute and memory still grow with the raw sequence length.</a:t>
            </a:r>
            <a:endParaRPr b="1" sz="9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Glyph: Introduction &amp; Motivation</a:t>
            </a:r>
            <a:endParaRPr sz="2200"/>
          </a:p>
        </p:txBody>
      </p:sp>
      <p:pic>
        <p:nvPicPr>
          <p:cNvPr id="102" name="Google Shape;102;p16" title="Screenshot 2025-11-11 at 4.29.5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750" y="837350"/>
            <a:ext cx="4106250" cy="43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533925" y="1185800"/>
            <a:ext cx="4609500" cy="16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72CE"/>
                </a:solidFill>
                <a:latin typeface="Tahoma"/>
                <a:ea typeface="Tahoma"/>
                <a:cs typeface="Tahoma"/>
                <a:sym typeface="Tahoma"/>
              </a:rPr>
              <a:t>How Glyph Presents the Problem</a:t>
            </a:r>
            <a:endParaRPr b="1" sz="12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Modern LLMs need to reason over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long inputs,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but compute and memory grow with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sequence length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not semantic content density!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Scaling to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million-token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contexts is impractical due to prohibitive compute and memory; existing approaches either extend windows or prune tokens with trade-offs.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Render → VLM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Convert long text to images so each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visual token aggregates many words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attacking the bottleneck by changing the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representation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not just the window.</a:t>
            </a:r>
            <a:endParaRPr sz="12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33925" y="2887950"/>
            <a:ext cx="4609500" cy="1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72CE"/>
                </a:solidFill>
                <a:latin typeface="Tahoma"/>
                <a:ea typeface="Tahoma"/>
                <a:cs typeface="Tahoma"/>
                <a:sym typeface="Tahoma"/>
              </a:rPr>
              <a:t>What it Proposes to Solve the Problem</a:t>
            </a:r>
            <a:endParaRPr b="1" sz="12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Framework: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practical pipeline that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renders long text to images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processes them with a VLM, enabling large effective context with fewer tokens and stable accuracy.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LLM-driven rendering search: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genetic search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over fonts/layout/DPI to optimize the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readability ↔ compression 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trade-off automatically.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Training recipe + scaling result: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Continual pre-training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 rendered corpora →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post-training (SFT/RL)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 an </a:t>
            </a:r>
            <a:r>
              <a:rPr b="1"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auxiliary OCR-style loss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sz="1200">
              <a:solidFill>
                <a:srgbClr val="0072C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533919" y="455555"/>
            <a:ext cx="8085300" cy="50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Glyph: Demo to Motivate</a:t>
            </a:r>
            <a:endParaRPr sz="2200"/>
          </a:p>
        </p:txBody>
      </p:sp>
      <p:pic>
        <p:nvPicPr>
          <p:cNvPr id="111" name="Google Shape;111;p17" title="dem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325" y="1117074"/>
            <a:ext cx="5082475" cy="38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P Presentation Theme - Simple">
  <a:themeElements>
    <a:clrScheme name="EP Colors">
      <a:dk1>
        <a:srgbClr val="000000"/>
      </a:dk1>
      <a:lt1>
        <a:srgbClr val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P Presentation Theme - Simple">
  <a:themeElements>
    <a:clrScheme name="EP Colors">
      <a:dk1>
        <a:srgbClr val="000000"/>
      </a:dk1>
      <a:lt1>
        <a:srgbClr val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