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Raleway"/>
      <p:regular r:id="rId39"/>
      <p:bold r:id="rId40"/>
      <p:italic r:id="rId41"/>
      <p:boldItalic r:id="rId42"/>
    </p:embeddedFont>
    <p:embeddedFont>
      <p:font typeface="Lat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A3D8E6-ABAE-4C2F-9A65-3A7B52B413C8}">
  <a:tblStyle styleId="{DDA3D8E6-ABAE-4C2F-9A65-3A7B52B413C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fntdata"/><Relationship Id="rId20" Type="http://schemas.openxmlformats.org/officeDocument/2006/relationships/slide" Target="slides/slide14.xml"/><Relationship Id="rId42" Type="http://schemas.openxmlformats.org/officeDocument/2006/relationships/font" Target="fonts/Raleway-boldItalic.fntdata"/><Relationship Id="rId41" Type="http://schemas.openxmlformats.org/officeDocument/2006/relationships/font" Target="fonts/Raleway-italic.fntdata"/><Relationship Id="rId22" Type="http://schemas.openxmlformats.org/officeDocument/2006/relationships/slide" Target="slides/slide16.xml"/><Relationship Id="rId44" Type="http://schemas.openxmlformats.org/officeDocument/2006/relationships/font" Target="fonts/Lato-bold.fntdata"/><Relationship Id="rId21" Type="http://schemas.openxmlformats.org/officeDocument/2006/relationships/slide" Target="slides/slide15.xml"/><Relationship Id="rId43" Type="http://schemas.openxmlformats.org/officeDocument/2006/relationships/font" Target="fonts/Lato-regular.fntdata"/><Relationship Id="rId24" Type="http://schemas.openxmlformats.org/officeDocument/2006/relationships/slide" Target="slides/slide18.xml"/><Relationship Id="rId46" Type="http://schemas.openxmlformats.org/officeDocument/2006/relationships/font" Target="fonts/Lato-boldItalic.fntdata"/><Relationship Id="rId23" Type="http://schemas.openxmlformats.org/officeDocument/2006/relationships/slide" Target="slides/slide17.xml"/><Relationship Id="rId45"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aleway-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8138ab4dd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8138ab4dd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8138ab4ddf_4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38138ab4ddf_4_1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On the bottom we have the accuracy of the new task while we have the average score on the right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For Math we see that RL as new task accuracy increases, the avg score on previous tasks stay the same while sft as it improves on the new task it gets worse at the other tasks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Same thing happens but steeper for Science QA</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They interpret this as RL not forgetting</a:t>
            </a:r>
            <a:endParaRPr/>
          </a:p>
        </p:txBody>
      </p:sp>
      <p:sp>
        <p:nvSpPr>
          <p:cNvPr id="182" name="Google Shape;182;g38138ab4ddf_4_1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8138ab4ddf_4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38138ab4ddf_4_1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Again same thing happens for Tool Use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Only big difference is that robotics with the pick and place the RL finally loses score on the average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So RL does not forget mostly on some subset tasks is a better interpretation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However honestly i dont like the fact they average up the score on the previous tasks I really want to know what parts are SFT/RL are forgetting</a:t>
            </a:r>
            <a:endParaRPr/>
          </a:p>
        </p:txBody>
      </p:sp>
      <p:sp>
        <p:nvSpPr>
          <p:cNvPr id="192" name="Google Shape;192;g38138ab4ddf_4_1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8138ab4ddf_4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38138ab4ddf_4_1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1" marL="457200" rtl="0" algn="l">
              <a:lnSpc>
                <a:spcPct val="115000"/>
              </a:lnSpc>
              <a:spcBef>
                <a:spcPts val="0"/>
              </a:spcBef>
              <a:spcAft>
                <a:spcPts val="0"/>
              </a:spcAft>
              <a:buClr>
                <a:schemeClr val="dk1"/>
              </a:buClr>
              <a:buSzPts val="1100"/>
              <a:buChar char="○"/>
            </a:pPr>
            <a:r>
              <a:rPr lang="en">
                <a:solidFill>
                  <a:schemeClr val="dk1"/>
                </a:solidFill>
              </a:rPr>
              <a:t>Keen viewers would see that the curves for forgetting often look the same and there might be some structure to it</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They believe that the KL divergence between the output distributions of the finetuned model and the base model on the new task predict forgetting</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I.e there is a correlation between this KL divergence and the accuracy of the new task</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They do a similar experiment to before </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For their model: 3-layer MLP - as it is hard to train an LLM to convergence</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Data: “pretrain” on ParityMNIST and FashionMNIST</a:t>
            </a:r>
            <a:endParaRPr>
              <a:solidFill>
                <a:schemeClr val="dk1"/>
              </a:solidFill>
            </a:endParaRPr>
          </a:p>
          <a:p>
            <a:pPr indent="-298450" lvl="2" marL="914400" rtl="0" algn="l">
              <a:lnSpc>
                <a:spcPct val="115000"/>
              </a:lnSpc>
              <a:spcBef>
                <a:spcPts val="0"/>
              </a:spcBef>
              <a:spcAft>
                <a:spcPts val="0"/>
              </a:spcAft>
              <a:buClr>
                <a:schemeClr val="dk1"/>
              </a:buClr>
              <a:buSzPts val="1100"/>
              <a:buChar char="■"/>
            </a:pPr>
            <a:r>
              <a:rPr lang="en">
                <a:solidFill>
                  <a:schemeClr val="dk1"/>
                </a:solidFill>
              </a:rPr>
              <a:t>ParityMNIST- modification of MNIST - instead of predicting the number - the model predicts whether the number is even or odd while allowing for multiple correct output distributions </a:t>
            </a:r>
            <a:endParaRPr>
              <a:solidFill>
                <a:schemeClr val="dk1"/>
              </a:solidFill>
            </a:endParaRPr>
          </a:p>
          <a:p>
            <a:pPr indent="-298450" lvl="3" marL="1371600" rtl="0" algn="l">
              <a:lnSpc>
                <a:spcPct val="115000"/>
              </a:lnSpc>
              <a:spcBef>
                <a:spcPts val="0"/>
              </a:spcBef>
              <a:spcAft>
                <a:spcPts val="0"/>
              </a:spcAft>
              <a:buClr>
                <a:schemeClr val="dk1"/>
              </a:buClr>
              <a:buSzPts val="1100"/>
              <a:buChar char="●"/>
            </a:pPr>
            <a:r>
              <a:rPr lang="en">
                <a:solidFill>
                  <a:schemeClr val="dk1"/>
                </a:solidFill>
              </a:rPr>
              <a:t>This means for example they allow you to predict 0, 2,4,6, or 8 as viable answers if the image is of the number 2</a:t>
            </a:r>
            <a:endParaRPr>
              <a:solidFill>
                <a:schemeClr val="dk1"/>
              </a:solidFill>
            </a:endParaRPr>
          </a:p>
          <a:p>
            <a:pPr indent="-298450" lvl="3" marL="1371600" rtl="0" algn="l">
              <a:lnSpc>
                <a:spcPct val="115000"/>
              </a:lnSpc>
              <a:spcBef>
                <a:spcPts val="0"/>
              </a:spcBef>
              <a:spcAft>
                <a:spcPts val="0"/>
              </a:spcAft>
              <a:buClr>
                <a:schemeClr val="dk1"/>
              </a:buClr>
              <a:buSzPts val="1100"/>
              <a:buChar char="●"/>
            </a:pPr>
            <a:r>
              <a:rPr lang="en">
                <a:solidFill>
                  <a:schemeClr val="dk1"/>
                </a:solidFill>
              </a:rPr>
              <a:t>Similarly to next word prediction where there are multiple correct next tokens</a:t>
            </a:r>
            <a:endParaRPr>
              <a:solidFill>
                <a:schemeClr val="dk1"/>
              </a:solidFill>
            </a:endParaRPr>
          </a:p>
          <a:p>
            <a:pPr indent="-298450" lvl="2" marL="914400" rtl="0" algn="l">
              <a:lnSpc>
                <a:spcPct val="115000"/>
              </a:lnSpc>
              <a:spcBef>
                <a:spcPts val="0"/>
              </a:spcBef>
              <a:spcAft>
                <a:spcPts val="0"/>
              </a:spcAft>
              <a:buClr>
                <a:schemeClr val="dk1"/>
              </a:buClr>
              <a:buSzPts val="1100"/>
              <a:buChar char="■"/>
            </a:pPr>
            <a:r>
              <a:rPr lang="en">
                <a:solidFill>
                  <a:schemeClr val="dk1"/>
                </a:solidFill>
              </a:rPr>
              <a:t>FashionMNIST - clothing classification - one correct answer - similar to QA benchmarks</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Training methods </a:t>
            </a:r>
            <a:endParaRPr>
              <a:solidFill>
                <a:schemeClr val="dk1"/>
              </a:solidFill>
            </a:endParaRPr>
          </a:p>
          <a:p>
            <a:pPr indent="-298450" lvl="2" marL="914400" rtl="0" algn="l">
              <a:lnSpc>
                <a:spcPct val="115000"/>
              </a:lnSpc>
              <a:spcBef>
                <a:spcPts val="0"/>
              </a:spcBef>
              <a:spcAft>
                <a:spcPts val="0"/>
              </a:spcAft>
              <a:buClr>
                <a:schemeClr val="dk1"/>
              </a:buClr>
              <a:buSzPts val="1100"/>
              <a:buChar char="■"/>
            </a:pPr>
            <a:r>
              <a:rPr lang="en">
                <a:solidFill>
                  <a:schemeClr val="dk1"/>
                </a:solidFill>
              </a:rPr>
              <a:t>RL (GRPO): rewards any correct label </a:t>
            </a:r>
            <a:endParaRPr>
              <a:solidFill>
                <a:schemeClr val="dk1"/>
              </a:solidFill>
            </a:endParaRPr>
          </a:p>
          <a:p>
            <a:pPr indent="-298450" lvl="3" marL="1371600" rtl="0" algn="l">
              <a:lnSpc>
                <a:spcPct val="115000"/>
              </a:lnSpc>
              <a:spcBef>
                <a:spcPts val="0"/>
              </a:spcBef>
              <a:spcAft>
                <a:spcPts val="0"/>
              </a:spcAft>
              <a:buClr>
                <a:schemeClr val="dk1"/>
              </a:buClr>
              <a:buSzPts val="1100"/>
              <a:buChar char="●"/>
            </a:pPr>
            <a:r>
              <a:rPr lang="en">
                <a:solidFill>
                  <a:schemeClr val="dk1"/>
                </a:solidFill>
              </a:rPr>
              <a:t>Also tries with and without KL divergence added </a:t>
            </a:r>
            <a:endParaRPr>
              <a:solidFill>
                <a:schemeClr val="dk1"/>
              </a:solidFill>
            </a:endParaRPr>
          </a:p>
          <a:p>
            <a:pPr indent="-298450" lvl="2" marL="914400" rtl="0" algn="l">
              <a:lnSpc>
                <a:spcPct val="115000"/>
              </a:lnSpc>
              <a:spcBef>
                <a:spcPts val="0"/>
              </a:spcBef>
              <a:spcAft>
                <a:spcPts val="0"/>
              </a:spcAft>
              <a:buClr>
                <a:schemeClr val="dk1"/>
              </a:buClr>
              <a:buSzPts val="1100"/>
              <a:buChar char="■"/>
            </a:pPr>
            <a:r>
              <a:rPr lang="en">
                <a:solidFill>
                  <a:schemeClr val="dk1"/>
                </a:solidFill>
              </a:rPr>
              <a:t>SFT: trained on arbitrary correct labeling distributons so for example they mapped even to 0 and odd to 1 for one example distribution, the other example distribution they mapped even to 0 and 4 randomly and odd mapped to 1 and 5 randomly</a:t>
            </a:r>
            <a:endParaRPr>
              <a:solidFill>
                <a:schemeClr val="dk1"/>
              </a:solidFill>
            </a:endParaRPr>
          </a:p>
          <a:p>
            <a:pPr indent="-298450" lvl="3" marL="1371600" rtl="0" algn="l">
              <a:lnSpc>
                <a:spcPct val="115000"/>
              </a:lnSpc>
              <a:spcBef>
                <a:spcPts val="0"/>
              </a:spcBef>
              <a:spcAft>
                <a:spcPts val="0"/>
              </a:spcAft>
              <a:buClr>
                <a:schemeClr val="dk1"/>
              </a:buClr>
              <a:buSzPts val="1100"/>
              <a:buChar char="●"/>
            </a:pPr>
            <a:r>
              <a:rPr lang="en">
                <a:solidFill>
                  <a:schemeClr val="dk1"/>
                </a:solidFill>
              </a:rPr>
              <a:t>Correct labelling</a:t>
            </a:r>
            <a:endParaRPr>
              <a:solidFill>
                <a:schemeClr val="dk1"/>
              </a:solidFill>
            </a:endParaRPr>
          </a:p>
          <a:p>
            <a:pPr indent="-298450" lvl="3" marL="1371600" rtl="0" algn="l">
              <a:lnSpc>
                <a:spcPct val="115000"/>
              </a:lnSpc>
              <a:spcBef>
                <a:spcPts val="0"/>
              </a:spcBef>
              <a:spcAft>
                <a:spcPts val="0"/>
              </a:spcAft>
              <a:buClr>
                <a:schemeClr val="dk1"/>
              </a:buClr>
              <a:buSzPts val="1100"/>
              <a:buChar char="●"/>
            </a:pPr>
            <a:r>
              <a:rPr lang="en">
                <a:solidFill>
                  <a:schemeClr val="dk1"/>
                </a:solidFill>
              </a:rPr>
              <a:t>Just a particular distribution chosen</a:t>
            </a:r>
            <a:endParaRPr>
              <a:solidFill>
                <a:schemeClr val="dk1"/>
              </a:solidFill>
            </a:endParaRPr>
          </a:p>
          <a:p>
            <a:pPr indent="-298450" lvl="2" marL="914400" rtl="0" algn="l">
              <a:lnSpc>
                <a:spcPct val="115000"/>
              </a:lnSpc>
              <a:spcBef>
                <a:spcPts val="0"/>
              </a:spcBef>
              <a:spcAft>
                <a:spcPts val="0"/>
              </a:spcAft>
              <a:buClr>
                <a:schemeClr val="dk1"/>
              </a:buClr>
              <a:buSzPts val="1100"/>
              <a:buChar char="■"/>
            </a:pPr>
            <a:r>
              <a:rPr lang="en">
                <a:solidFill>
                  <a:schemeClr val="dk1"/>
                </a:solidFill>
              </a:rPr>
              <a:t>Oracle SFT: optimal distribution 100% accuracy, minimal KL shift.</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Measure Forgetting on FashionMNIST. </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Measure: KL divergence between base vs. fine-tuned outputs on ParityMNIST. </a:t>
            </a:r>
            <a:endParaRPr>
              <a:solidFill>
                <a:schemeClr val="dk1"/>
              </a:solidFill>
            </a:endParaRPr>
          </a:p>
          <a:p>
            <a:pPr indent="0" lvl="0" marL="0" rtl="0" algn="l">
              <a:spcBef>
                <a:spcPts val="0"/>
              </a:spcBef>
              <a:spcAft>
                <a:spcPts val="0"/>
              </a:spcAft>
              <a:buNone/>
            </a:pPr>
            <a:r>
              <a:t/>
            </a:r>
            <a:endParaRPr/>
          </a:p>
        </p:txBody>
      </p:sp>
      <p:sp>
        <p:nvSpPr>
          <p:cNvPr id="202" name="Google Shape;202;g38138ab4ddf_4_1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8138ab4ddf_4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38138ab4ddf_4_1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So here are the training curves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see that the optimal one does the best as expected with RL + kl regularization and RL being second and both SFTs being the worse in terms for forgetting - predicted what would happen from previous results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But the main thing to focus on is the pretty smooth quadratic curve showing across all training methods that as KL gets larger the score on previous tasks gets smaller with a goodness of fit of 0.961 which is very strong predictor</a:t>
            </a:r>
            <a:endParaRPr/>
          </a:p>
        </p:txBody>
      </p:sp>
      <p:sp>
        <p:nvSpPr>
          <p:cNvPr id="221" name="Google Shape;221;g38138ab4ddf_4_1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8138ab4ddf_4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38138ab4ddf_4_1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1" marL="457200" rtl="0" algn="l">
              <a:lnSpc>
                <a:spcPct val="115000"/>
              </a:lnSpc>
              <a:spcBef>
                <a:spcPts val="0"/>
              </a:spcBef>
              <a:spcAft>
                <a:spcPts val="0"/>
              </a:spcAft>
              <a:buClr>
                <a:schemeClr val="dk1"/>
              </a:buClr>
              <a:buSzPts val="1100"/>
              <a:buChar char="○"/>
            </a:pPr>
            <a:r>
              <a:rPr lang="en">
                <a:solidFill>
                  <a:schemeClr val="dk1"/>
                </a:solidFill>
              </a:rPr>
              <a:t>You might think what about other predictors</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They compared their idea of KL divergence to multiple other ideas that other authors said</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They compared to Activation Change </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Weight change</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L2 distance between distributions</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Total Variation - another distribution distance</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And then finally KL </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However, they only test the R^2 on 2nd degree polynomials for all them which is an interesting choice that might bias their results to KL divergence</a:t>
            </a:r>
            <a:endParaRPr>
              <a:solidFill>
                <a:schemeClr val="dk1"/>
              </a:solidFill>
            </a:endParaRPr>
          </a:p>
          <a:p>
            <a:pPr indent="0" lvl="0" marL="0" rtl="0" algn="l">
              <a:spcBef>
                <a:spcPts val="0"/>
              </a:spcBef>
              <a:spcAft>
                <a:spcPts val="0"/>
              </a:spcAft>
              <a:buNone/>
            </a:pPr>
            <a:r>
              <a:t/>
            </a:r>
            <a:endParaRPr/>
          </a:p>
        </p:txBody>
      </p:sp>
      <p:sp>
        <p:nvSpPr>
          <p:cNvPr id="232" name="Google Shape;232;g38138ab4ddf_4_18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8138ab4ddf_4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38138ab4ddf_4_2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Now they finally ask why does it work like this, to experiment this they tried 2 more algorithms: 1-0 reinforce and SIMPO on the science QA datasets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1-0 reinforce is just where the correct answers are 1 and the incorrect ones are 0 reward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SIMPO is very similar to DPO - its an off policy RL method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same curves pop up for SFT and SIMPO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But not for reinforce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It seems that being on policy its a good reason why there is less forgetting</a:t>
            </a:r>
            <a:endParaRPr/>
          </a:p>
        </p:txBody>
      </p:sp>
      <p:sp>
        <p:nvSpPr>
          <p:cNvPr id="266" name="Google Shape;266;g38138ab4ddf_4_2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8138ab4ddf_4_22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298450" lvl="1" marL="457200" rtl="0" algn="l">
              <a:lnSpc>
                <a:spcPct val="115000"/>
              </a:lnSpc>
              <a:spcBef>
                <a:spcPts val="0"/>
              </a:spcBef>
              <a:spcAft>
                <a:spcPts val="0"/>
              </a:spcAft>
              <a:buClr>
                <a:schemeClr val="dk1"/>
              </a:buClr>
              <a:buSzPts val="1100"/>
              <a:buChar char="○"/>
            </a:pPr>
            <a:r>
              <a:rPr lang="en">
                <a:solidFill>
                  <a:schemeClr val="dk1"/>
                </a:solidFill>
              </a:rPr>
              <a:t>They dive into some theory that might explain this phenomenon that is a little too high level but they have a general explanation that might be nice </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On policy methods keep the policy closer to the base model -&gt; i.e having lower KL</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The policy samples outputs it already considers likely then reweighted by rewards</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Probability mass shifts towards higher rewards and high probability while lower reward high probability are suppressed and lower probability outcomes are suppressed implicitly </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It nudges the distribution in the right way and are relative to the base distribution and rather than SFT which forces it to a distant distribution </a:t>
            </a:r>
            <a:endParaRPr>
              <a:solidFill>
                <a:schemeClr val="dk1"/>
              </a:solidFill>
            </a:endParaRPr>
          </a:p>
          <a:p>
            <a:pPr indent="0" lvl="0" marL="0" rtl="0" algn="l">
              <a:spcBef>
                <a:spcPts val="0"/>
              </a:spcBef>
              <a:spcAft>
                <a:spcPts val="0"/>
              </a:spcAft>
              <a:buNone/>
            </a:pPr>
            <a:r>
              <a:t/>
            </a:r>
            <a:endParaRPr/>
          </a:p>
        </p:txBody>
      </p:sp>
      <p:sp>
        <p:nvSpPr>
          <p:cNvPr id="274" name="Google Shape;274;g38138ab4ddf_4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8138ab4ddf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8138ab4ddf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8138ab4ddf_5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38138ab4ddf_5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rgbClr val="000000"/>
              </a:buClr>
              <a:buSzPts val="1800"/>
              <a:buFont typeface="Arial"/>
              <a:buNone/>
            </a:pPr>
            <a:r>
              <a:rPr b="0" i="0" lang="en" sz="1800" u="none" strike="noStrike">
                <a:solidFill>
                  <a:srgbClr val="000000"/>
                </a:solidFill>
                <a:latin typeface="Arial"/>
                <a:ea typeface="Arial"/>
                <a:cs typeface="Arial"/>
                <a:sym typeface="Arial"/>
              </a:rPr>
              <a:t>]</a:t>
            </a:r>
            <a:endParaRPr/>
          </a:p>
        </p:txBody>
      </p:sp>
      <p:sp>
        <p:nvSpPr>
          <p:cNvPr id="289" name="Google Shape;289;g38138ab4ddf_5_1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8138ab4ddf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8138ab4ddf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authors claim that this is challenging to analyze because we must distinguish generalization from memorization</a:t>
            </a:r>
            <a:endParaRPr/>
          </a:p>
          <a:p>
            <a:pPr indent="-298450" lvl="1" marL="914400" rtl="0" algn="l">
              <a:spcBef>
                <a:spcPts val="0"/>
              </a:spcBef>
              <a:spcAft>
                <a:spcPts val="0"/>
              </a:spcAft>
              <a:buSzPts val="1100"/>
              <a:buChar char="-"/>
            </a:pPr>
            <a:r>
              <a:rPr lang="en"/>
              <a:t>separate data memorization from the acquisition of transferable principles</a:t>
            </a:r>
            <a:endParaRPr/>
          </a:p>
          <a:p>
            <a:pPr indent="-298450" lvl="1" marL="914400" rtl="0" algn="l">
              <a:spcBef>
                <a:spcPts val="0"/>
              </a:spcBef>
              <a:spcAft>
                <a:spcPts val="0"/>
              </a:spcAft>
              <a:buSzPts val="1100"/>
              <a:buChar char="-"/>
            </a:pPr>
            <a:r>
              <a:rPr lang="en"/>
              <a:t>how do we identify the two / know when each is happening?</a:t>
            </a:r>
            <a:endParaRPr/>
          </a:p>
          <a:p>
            <a:pPr indent="-298450" lvl="0" marL="457200" rtl="0" algn="l">
              <a:spcBef>
                <a:spcPts val="0"/>
              </a:spcBef>
              <a:spcAft>
                <a:spcPts val="0"/>
              </a:spcAft>
              <a:buSzPts val="1100"/>
              <a:buChar char="-"/>
            </a:pPr>
            <a:r>
              <a:rPr lang="en"/>
              <a:t>one direct way to tackle this is have a model engage with two distinct variant of the same task </a:t>
            </a:r>
            <a:endParaRPr/>
          </a:p>
          <a:p>
            <a:pPr indent="-298450" lvl="1" marL="914400" rtl="0" algn="l">
              <a:spcBef>
                <a:spcPts val="0"/>
              </a:spcBef>
              <a:spcAft>
                <a:spcPts val="0"/>
              </a:spcAft>
              <a:buSzPts val="1100"/>
              <a:buChar char="-"/>
            </a:pPr>
            <a:r>
              <a:rPr lang="en"/>
              <a:t>train on one variant</a:t>
            </a:r>
            <a:endParaRPr/>
          </a:p>
          <a:p>
            <a:pPr indent="-298450" lvl="1" marL="914400" rtl="0" algn="l">
              <a:spcBef>
                <a:spcPts val="0"/>
              </a:spcBef>
              <a:spcAft>
                <a:spcPts val="0"/>
              </a:spcAft>
              <a:buSzPts val="1100"/>
              <a:buChar char="-"/>
            </a:pPr>
            <a:r>
              <a:rPr lang="en"/>
              <a:t>and then evaluate on a different OOD variant. </a:t>
            </a:r>
            <a:endParaRPr/>
          </a:p>
          <a:p>
            <a:pPr indent="-298450" lvl="1" marL="914400" rtl="0" algn="l">
              <a:spcBef>
                <a:spcPts val="0"/>
              </a:spcBef>
              <a:spcAft>
                <a:spcPts val="0"/>
              </a:spcAft>
              <a:buSzPts val="1100"/>
              <a:buChar char="-"/>
            </a:pPr>
            <a:r>
              <a:rPr lang="en"/>
              <a:t>in particular, they choose an OOD variant such that, being proficient at the training variant conceptually implies that you should be proficient at the new variant as well.</a:t>
            </a:r>
            <a:endParaRPr/>
          </a:p>
          <a:p>
            <a:pPr indent="-298450" lvl="0" marL="457200" rtl="0" algn="l">
              <a:spcBef>
                <a:spcPts val="0"/>
              </a:spcBef>
              <a:spcAft>
                <a:spcPts val="0"/>
              </a:spcAft>
              <a:buSzPts val="1100"/>
              <a:buChar char="-"/>
            </a:pPr>
            <a:r>
              <a:rPr lang="en"/>
              <a:t>they carry this out on two axes of variation: variation of textual rules, and variation of visual distribution</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8138ab4ddf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8138ab4dd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8138ab4ddf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8138ab4ddf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authors find that models trained under RL generalize quite proficiently, while models trained under SFT are significantly less successful</a:t>
            </a:r>
            <a:endParaRPr/>
          </a:p>
          <a:p>
            <a:pPr indent="-298450" lvl="0" marL="457200" rtl="0" algn="l">
              <a:spcBef>
                <a:spcPts val="0"/>
              </a:spcBef>
              <a:spcAft>
                <a:spcPts val="0"/>
              </a:spcAft>
              <a:buSzPts val="1100"/>
              <a:buChar char="-"/>
            </a:pPr>
            <a:r>
              <a:rPr lang="en"/>
              <a:t>they also present some secondary findings</a:t>
            </a:r>
            <a:endParaRPr/>
          </a:p>
          <a:p>
            <a:pPr indent="-298450" lvl="1" marL="914400" rtl="0" algn="l">
              <a:spcBef>
                <a:spcPts val="0"/>
              </a:spcBef>
              <a:spcAft>
                <a:spcPts val="0"/>
              </a:spcAft>
              <a:buSzPts val="1100"/>
              <a:buChar char="-"/>
            </a:pPr>
            <a:r>
              <a:rPr lang="en"/>
              <a:t>SFT still holds importance on helping a model get its feet off the ground, so to speak</a:t>
            </a:r>
            <a:endParaRPr/>
          </a:p>
          <a:p>
            <a:pPr indent="-298450" lvl="1" marL="914400" rtl="0" algn="l">
              <a:spcBef>
                <a:spcPts val="0"/>
              </a:spcBef>
              <a:spcAft>
                <a:spcPts val="0"/>
              </a:spcAft>
              <a:buSzPts val="1100"/>
              <a:buChar char="-"/>
            </a:pPr>
            <a:r>
              <a:rPr lang="en"/>
              <a:t>the more frequent the verification during RL (or feedback from the environment), the better the generalization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8138ab4ddf_5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8138ab4ddf_5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general points</a:t>
            </a:r>
            <a:endParaRPr/>
          </a:p>
          <a:p>
            <a:pPr indent="-298450" lvl="1" marL="914400" rtl="0" algn="l">
              <a:spcBef>
                <a:spcPts val="0"/>
              </a:spcBef>
              <a:spcAft>
                <a:spcPts val="0"/>
              </a:spcAft>
              <a:buSzPts val="1100"/>
              <a:buChar char="-"/>
            </a:pPr>
            <a:r>
              <a:rPr lang="en"/>
              <a:t>like points24</a:t>
            </a:r>
            <a:endParaRPr/>
          </a:p>
          <a:p>
            <a:pPr indent="-298450" lvl="1" marL="914400" rtl="0" algn="l">
              <a:spcBef>
                <a:spcPts val="0"/>
              </a:spcBef>
              <a:spcAft>
                <a:spcPts val="0"/>
              </a:spcAft>
              <a:buSzPts val="1100"/>
              <a:buChar char="-"/>
            </a:pPr>
            <a:r>
              <a:rPr lang="en"/>
              <a:t>goal: produce an equation using 4 cards to get a target number</a:t>
            </a:r>
            <a:endParaRPr/>
          </a:p>
          <a:p>
            <a:pPr indent="-298450" lvl="1" marL="914400" rtl="0" algn="l">
              <a:spcBef>
                <a:spcPts val="0"/>
              </a:spcBef>
              <a:spcAft>
                <a:spcPts val="0"/>
              </a:spcAft>
              <a:buSzPts val="1100"/>
              <a:buChar char="-"/>
            </a:pPr>
            <a:r>
              <a:rPr lang="en"/>
              <a:t>distinction</a:t>
            </a:r>
            <a:endParaRPr/>
          </a:p>
          <a:p>
            <a:pPr indent="-298450" lvl="0" marL="457200" rtl="0" algn="l">
              <a:spcBef>
                <a:spcPts val="0"/>
              </a:spcBef>
              <a:spcAft>
                <a:spcPts val="0"/>
              </a:spcAft>
              <a:buSzPts val="1100"/>
              <a:buChar char="-"/>
            </a:pPr>
            <a:r>
              <a:rPr lang="en"/>
              <a:t>V-IRL</a:t>
            </a:r>
            <a:endParaRPr/>
          </a:p>
          <a:p>
            <a:pPr indent="-298450" lvl="1" marL="914400" rtl="0" algn="l">
              <a:spcBef>
                <a:spcPts val="0"/>
              </a:spcBef>
              <a:spcAft>
                <a:spcPts val="0"/>
              </a:spcAft>
              <a:buSzPts val="1100"/>
              <a:buChar char="-"/>
            </a:pPr>
            <a:r>
              <a:rPr lang="en"/>
              <a:t>takes place in V-IRL, a virtual playground with replicas of real cities</a:t>
            </a:r>
            <a:endParaRPr/>
          </a:p>
          <a:p>
            <a:pPr indent="-298450" lvl="1" marL="914400" rtl="0" algn="l">
              <a:spcBef>
                <a:spcPts val="0"/>
              </a:spcBef>
              <a:spcAft>
                <a:spcPts val="0"/>
              </a:spcAft>
              <a:buSzPts val="1100"/>
              <a:buChar char="-"/>
            </a:pPr>
            <a:r>
              <a:rPr lang="en"/>
              <a:t>goal: follow a set of instructions containing spatial information to navigate to a target location</a:t>
            </a:r>
            <a:endParaRPr/>
          </a:p>
          <a:p>
            <a:pPr indent="-298450" lvl="1" marL="914400" rtl="0" algn="l">
              <a:spcBef>
                <a:spcPts val="0"/>
              </a:spcBef>
              <a:spcAft>
                <a:spcPts val="0"/>
              </a:spcAft>
              <a:buSzPts val="1100"/>
              <a:buChar char="-"/>
            </a:pPr>
            <a:r>
              <a:rPr lang="en"/>
              <a:t>distinction: </a:t>
            </a:r>
            <a:endParaRPr/>
          </a:p>
          <a:p>
            <a:pPr indent="-298450" lvl="2" marL="1371600" rtl="0" algn="l">
              <a:spcBef>
                <a:spcPts val="0"/>
              </a:spcBef>
              <a:spcAft>
                <a:spcPts val="0"/>
              </a:spcAft>
              <a:buSzPts val="1100"/>
              <a:buChar char="-"/>
            </a:pPr>
            <a:r>
              <a:rPr lang="en"/>
              <a:t>V-IRL-L handles visual recognition for you (observations are text-based descriptions of nearby landmarks)</a:t>
            </a:r>
            <a:endParaRPr/>
          </a:p>
          <a:p>
            <a:pPr indent="-298450" lvl="2" marL="1371600" rtl="0" algn="l">
              <a:spcBef>
                <a:spcPts val="0"/>
              </a:spcBef>
              <a:spcAft>
                <a:spcPts val="0"/>
              </a:spcAft>
              <a:buSzPts val="1100"/>
              <a:buChar char="-"/>
            </a:pPr>
            <a:r>
              <a:rPr lang="en"/>
              <a:t>V-IRL-VL - you are provided pictures for your observations and must recognize landmarks yourself</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8138ab4ddf_5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8138ab4ddf_5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V-IRL-VL - provides “current observation” as the images, and references them in the obs/action sequence. agent must do </a:t>
            </a:r>
            <a:r>
              <a:rPr lang="en"/>
              <a:t>visual recognition</a:t>
            </a:r>
            <a:r>
              <a:rPr lang="en"/>
              <a:t> </a:t>
            </a:r>
            <a:endParaRPr/>
          </a:p>
          <a:p>
            <a:pPr indent="0" lvl="0" marL="0" rtl="0" algn="l">
              <a:spcBef>
                <a:spcPts val="0"/>
              </a:spcBef>
              <a:spcAft>
                <a:spcPts val="0"/>
              </a:spcAft>
              <a:buNone/>
            </a:pPr>
            <a:r>
              <a:rPr lang="en"/>
              <a:t>V-IRL-L - provides description of noteworthy landmarks in the obs/action sequence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8138ab4ddf_5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8138ab4ddf_5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each game, we make pairs of variants of the game across two different axes: rule-based variants and visual variants</a:t>
            </a:r>
            <a:endParaRPr/>
          </a:p>
          <a:p>
            <a:pPr indent="-298450" lvl="0" marL="457200" rtl="0" algn="l">
              <a:spcBef>
                <a:spcPts val="0"/>
              </a:spcBef>
              <a:spcAft>
                <a:spcPts val="0"/>
              </a:spcAft>
              <a:buSzPts val="1100"/>
              <a:buChar char="-"/>
            </a:pPr>
            <a:r>
              <a:rPr lang="en"/>
              <a:t>of note: the OOD variants are all different in ways where the learnings of the ID version are very transferable by design</a:t>
            </a:r>
            <a:endParaRPr/>
          </a:p>
          <a:p>
            <a:pPr indent="-298450" lvl="1" marL="914400" rtl="0" algn="l">
              <a:spcBef>
                <a:spcPts val="0"/>
              </a:spcBef>
              <a:spcAft>
                <a:spcPts val="0"/>
              </a:spcAft>
              <a:buSzPts val="1100"/>
              <a:buChar char="-"/>
            </a:pPr>
            <a:r>
              <a:rPr lang="en"/>
              <a:t>for example, for the visual variants of GeneralPoints, the bulk of the visual work is by processing the numbers on the cards, so the color of card suits should in theory not have any effect on performance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8138ab4ddf_5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8138ab4ddf_5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8138ab4ddf_5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8138ab4ddf_5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layer of post-training” - worth mentioning that there is an initial round of SFT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8138ab4ddf_5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8138ab4ddf_5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layer of post-training” - worth mentioning that there is an initial round of SFT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663719113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663719113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interesting – SFT actually does better at the task for in-distribution text-only</a:t>
            </a:r>
            <a:endParaRPr/>
          </a:p>
          <a:p>
            <a:pPr indent="-298450" lvl="1" marL="914400" rtl="0" algn="l">
              <a:spcBef>
                <a:spcPts val="0"/>
              </a:spcBef>
              <a:spcAft>
                <a:spcPts val="0"/>
              </a:spcAft>
              <a:buSzPts val="1100"/>
              <a:buChar char="-"/>
            </a:pPr>
            <a:r>
              <a:rPr lang="en"/>
              <a:t>hyp: more memorize-able than VL tasks?</a:t>
            </a:r>
            <a:endParaRPr/>
          </a:p>
          <a:p>
            <a:pPr indent="-298450" lvl="1" marL="914400" rtl="0" algn="l">
              <a:spcBef>
                <a:spcPts val="0"/>
              </a:spcBef>
              <a:spcAft>
                <a:spcPts val="0"/>
              </a:spcAft>
              <a:buSzPts val="1100"/>
              <a:buChar char="-"/>
            </a:pPr>
            <a:r>
              <a:t/>
            </a:r>
            <a:endParaRPr/>
          </a:p>
          <a:p>
            <a:pPr indent="-298450" lvl="0" marL="457200" rtl="0" algn="l">
              <a:spcBef>
                <a:spcPts val="0"/>
              </a:spcBef>
              <a:spcAft>
                <a:spcPts val="0"/>
              </a:spcAft>
              <a:buSzPts val="1100"/>
              <a:buChar char="-"/>
            </a:pPr>
            <a:r>
              <a:rPr lang="en"/>
              <a:t>for out-of-distribution SFT always goes down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84a520cc3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84a520cc3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axes here:</a:t>
            </a:r>
            <a:endParaRPr/>
          </a:p>
          <a:p>
            <a:pPr indent="-298450" lvl="1" marL="914400" rtl="0" algn="l">
              <a:spcBef>
                <a:spcPts val="0"/>
              </a:spcBef>
              <a:spcAft>
                <a:spcPts val="0"/>
              </a:spcAft>
              <a:buSzPts val="1100"/>
              <a:buChar char="-"/>
            </a:pPr>
            <a:r>
              <a:rPr lang="en"/>
              <a:t>GP-VL success rate - x-axis</a:t>
            </a:r>
            <a:endParaRPr/>
          </a:p>
          <a:p>
            <a:pPr indent="-298450" lvl="1" marL="914400" rtl="0" algn="l">
              <a:spcBef>
                <a:spcPts val="0"/>
              </a:spcBef>
              <a:spcAft>
                <a:spcPts val="0"/>
              </a:spcAft>
              <a:buSzPts val="1100"/>
              <a:buChar char="-"/>
            </a:pPr>
            <a:r>
              <a:rPr lang="en"/>
              <a:t>recognition accuracy - y-axis</a:t>
            </a:r>
            <a:endParaRPr/>
          </a:p>
          <a:p>
            <a:pPr indent="-298450" lvl="1" marL="914400" rtl="0" algn="l">
              <a:spcBef>
                <a:spcPts val="0"/>
              </a:spcBef>
              <a:spcAft>
                <a:spcPts val="0"/>
              </a:spcAft>
              <a:buSzPts val="1100"/>
              <a:buChar char="-"/>
            </a:pPr>
            <a:r>
              <a:rPr lang="en"/>
              <a:t>training compute - color gradients</a:t>
            </a:r>
            <a:endParaRPr/>
          </a:p>
          <a:p>
            <a:pPr indent="-298450" lvl="1" marL="914400" rtl="0" algn="l">
              <a:spcBef>
                <a:spcPts val="0"/>
              </a:spcBef>
              <a:spcAft>
                <a:spcPts val="0"/>
              </a:spcAft>
              <a:buSzPts val="1100"/>
              <a:buChar char="-"/>
            </a:pPr>
            <a:r>
              <a:rPr lang="en"/>
              <a:t>shape - in or out of dist</a:t>
            </a:r>
            <a:endParaRPr/>
          </a:p>
          <a:p>
            <a:pPr indent="-298450" lvl="0" marL="457200" rtl="0" algn="l">
              <a:spcBef>
                <a:spcPts val="0"/>
              </a:spcBef>
              <a:spcAft>
                <a:spcPts val="0"/>
              </a:spcAft>
              <a:buSzPts val="1100"/>
              <a:buChar char="-"/>
            </a:pPr>
            <a:r>
              <a:rPr lang="en"/>
              <a:t>note: generalization = how close the circles are to the stars</a:t>
            </a:r>
            <a:endParaRPr/>
          </a:p>
          <a:p>
            <a:pPr indent="-298450" lvl="0" marL="457200" rtl="0" algn="l">
              <a:spcBef>
                <a:spcPts val="0"/>
              </a:spcBef>
              <a:spcAft>
                <a:spcPts val="0"/>
              </a:spcAft>
              <a:buSzPts val="1100"/>
              <a:buChar char="-"/>
            </a:pPr>
            <a:r>
              <a:rPr lang="en"/>
              <a:t>takeaways:</a:t>
            </a:r>
            <a:endParaRPr/>
          </a:p>
          <a:p>
            <a:pPr indent="-298450" lvl="1" marL="914400" rtl="0" algn="l">
              <a:spcBef>
                <a:spcPts val="0"/>
              </a:spcBef>
              <a:spcAft>
                <a:spcPts val="0"/>
              </a:spcAft>
              <a:buSzPts val="1100"/>
              <a:buChar char="-"/>
            </a:pPr>
            <a:r>
              <a:rPr lang="en"/>
              <a:t>visual recognition and task proficiency seem to be correlated</a:t>
            </a:r>
            <a:endParaRPr/>
          </a:p>
          <a:p>
            <a:pPr indent="-298450" lvl="1" marL="914400" rtl="0" algn="l">
              <a:spcBef>
                <a:spcPts val="0"/>
              </a:spcBef>
              <a:spcAft>
                <a:spcPts val="0"/>
              </a:spcAft>
              <a:buClr>
                <a:schemeClr val="dk1"/>
              </a:buClr>
              <a:buSzPts val="1100"/>
              <a:buChar char="-"/>
            </a:pPr>
            <a:r>
              <a:rPr lang="en">
                <a:solidFill>
                  <a:schemeClr val="dk1"/>
                </a:solidFill>
              </a:rPr>
              <a:t>blue and red pairs go in opposite directions as they get darker</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more compute =&gt; better performance for RL, worse performance for SFT</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init. is kinda a midpoint</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OOD: as colors get darker, blue circles go up (OOD improves with RL) and red circles go down (OOD worsens with SFT)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note: expected that circles are to the left of stars (OOD should be worse than ID)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RL: stars and circles on the same line =&gt; as we train, the stars and circles level out =&gt; recognition accuracy starts to generalize (opposite for SFT)</a:t>
            </a:r>
            <a:endParaRPr/>
          </a:p>
          <a:p>
            <a:pPr indent="-298450" lvl="1" marL="914400" rtl="0" algn="l">
              <a:spcBef>
                <a:spcPts val="0"/>
              </a:spcBef>
              <a:spcAft>
                <a:spcPts val="0"/>
              </a:spcAft>
              <a:buSzPts val="1100"/>
              <a:buChar char="-"/>
            </a:pPr>
            <a:r>
              <a:rPr lang="en"/>
              <a:t>generalization</a:t>
            </a:r>
            <a:endParaRPr/>
          </a:p>
          <a:p>
            <a:pPr indent="-298450" lvl="1" marL="914400" rtl="0" algn="l">
              <a:spcBef>
                <a:spcPts val="0"/>
              </a:spcBef>
              <a:spcAft>
                <a:spcPts val="0"/>
              </a:spcAft>
              <a:buSzPts val="1100"/>
              <a:buChar char="-"/>
            </a:pPr>
            <a:r>
              <a:rPr lang="en"/>
              <a:t>interesting: OOD visual recognition plummets, but </a:t>
            </a:r>
            <a:endParaRPr/>
          </a:p>
          <a:p>
            <a:pPr indent="-298450" lvl="2" marL="1371600" rtl="0" algn="l">
              <a:spcBef>
                <a:spcPts val="0"/>
              </a:spcBef>
              <a:spcAft>
                <a:spcPts val="0"/>
              </a:spcAft>
              <a:buSzPts val="1100"/>
              <a:buChar char="-"/>
            </a:pPr>
            <a:r>
              <a:rPr lang="en"/>
              <a:t>rule variants of GP-VL - as we train visual recognition on one ruleset, visual recognition with another ruleset goes down?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663719113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663719113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t/>
            </a:r>
            <a:endParaRPr/>
          </a:p>
          <a:p>
            <a:pPr indent="-298450" lvl="0" marL="457200" rtl="0" algn="l">
              <a:spcBef>
                <a:spcPts val="0"/>
              </a:spcBef>
              <a:spcAft>
                <a:spcPts val="0"/>
              </a:spcAft>
              <a:buSzPts val="1100"/>
              <a:buChar char="-"/>
            </a:pPr>
            <a:r>
              <a:rPr lang="en"/>
              <a:t>33.8% increase from state of the art on V-IRL-VL</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8138ab4ddf_4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38138ab4ddf_4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I’ll be introducing the first paper: RL’s Razor why online reinforcement learning forgets less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RL’s razor is a reference to occam’s razor which says that the simplest solution is often the best one and the author argue for something along those lines for RL</a:t>
            </a:r>
            <a:endParaRPr/>
          </a:p>
        </p:txBody>
      </p:sp>
      <p:sp>
        <p:nvSpPr>
          <p:cNvPr id="104" name="Google Shape;104;g38138ab4ddf_4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8138ab4ddf_5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8138ab4ddf_5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if we omit an </a:t>
            </a:r>
            <a:r>
              <a:rPr lang="en"/>
              <a:t>initial</a:t>
            </a:r>
            <a:r>
              <a:rPr lang="en"/>
              <a:t> round of SFT, the models don’t learn to </a:t>
            </a:r>
            <a:r>
              <a:rPr lang="en"/>
              <a:t>formulate</a:t>
            </a:r>
            <a:r>
              <a:rPr lang="en"/>
              <a:t> their outputs </a:t>
            </a:r>
            <a:r>
              <a:rPr lang="en"/>
              <a:t>correctly</a:t>
            </a:r>
            <a:r>
              <a:rPr lang="en"/>
              <a:t> and can’t get off the ground to obtain reward signal to accomplish the task.</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663719113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663719113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8138ab4dd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38138ab4dd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8138ab4ddf_4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38138ab4ddf_4_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Large foundations models are the backbone of modern AI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However, these models are static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If we want a future where models are long lived and continuously adapt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do not want them to forget previous skills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But the learning of new skills often comes at a cost of losing previously learned skills right now especially with SFT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There might be some hope in terms of using on policy RL where we learn the policy using samples from the same policy and we resample as we go as it preserves old skills better than off policy RL where we learn a policy from a fixed set of samples from another policy and SFT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main question is why does this happen?</a:t>
            </a:r>
            <a:endParaRPr/>
          </a:p>
        </p:txBody>
      </p:sp>
      <p:sp>
        <p:nvSpPr>
          <p:cNvPr id="112" name="Google Shape;112;g38138ab4ddf_4_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8138ab4ddf_4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38138ab4ddf_4_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1" marL="457200" rtl="0" algn="l">
              <a:lnSpc>
                <a:spcPct val="115000"/>
              </a:lnSpc>
              <a:spcBef>
                <a:spcPts val="0"/>
              </a:spcBef>
              <a:spcAft>
                <a:spcPts val="0"/>
              </a:spcAft>
              <a:buClr>
                <a:schemeClr val="dk1"/>
              </a:buClr>
              <a:buSzPts val="1100"/>
              <a:buChar char="○"/>
            </a:pPr>
            <a:r>
              <a:rPr lang="en">
                <a:solidFill>
                  <a:schemeClr val="dk1"/>
                </a:solidFill>
              </a:rPr>
              <a:t>Some background on the topic </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As we know foundation models are often post trained through two big methods RL and SFT in order to turn their general purpose backbones into useable models for domain specific constraints and tasks </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To do this we either use reinforcement learning and supervised finetuning</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Many comparisons of RL and SFT have focused on the generalization gap between the two (like the next paper). This paper looks more towards catastrophic forgetting </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Catastrophic forgetting where learning new information deteriorates previously acquired knowledge which impairs model from sequentially learning new tasks</a:t>
            </a:r>
            <a:endParaRPr>
              <a:solidFill>
                <a:schemeClr val="dk1"/>
              </a:solidFill>
            </a:endParaRPr>
          </a:p>
          <a:p>
            <a:pPr indent="0" lvl="0" marL="0" rtl="0" algn="l">
              <a:spcBef>
                <a:spcPts val="0"/>
              </a:spcBef>
              <a:spcAft>
                <a:spcPts val="0"/>
              </a:spcAft>
              <a:buNone/>
            </a:pPr>
            <a:r>
              <a:t/>
            </a:r>
            <a:endParaRPr/>
          </a:p>
        </p:txBody>
      </p:sp>
      <p:sp>
        <p:nvSpPr>
          <p:cNvPr id="121" name="Google Shape;121;g38138ab4ddf_4_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8138ab4ddf_4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38138ab4ddf_4_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1" marL="457200" rtl="0" algn="l">
              <a:lnSpc>
                <a:spcPct val="115000"/>
              </a:lnSpc>
              <a:spcBef>
                <a:spcPts val="0"/>
              </a:spcBef>
              <a:spcAft>
                <a:spcPts val="0"/>
              </a:spcAft>
              <a:buClr>
                <a:schemeClr val="dk1"/>
              </a:buClr>
              <a:buSzPts val="1100"/>
              <a:buChar char="○"/>
            </a:pPr>
            <a:r>
              <a:rPr lang="en">
                <a:solidFill>
                  <a:schemeClr val="dk1"/>
                </a:solidFill>
              </a:rPr>
              <a:t>There are 3 key points</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On policy RL adapts to new tasks without catastrophic forgetting found in SFT</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We can use KL divergence to predict the accuracy on the new task </a:t>
            </a:r>
            <a:endParaRPr>
              <a:solidFill>
                <a:schemeClr val="dk1"/>
              </a:solidFill>
            </a:endParaRPr>
          </a:p>
          <a:p>
            <a:pPr indent="-298450" lvl="1" marL="457200" rtl="0" algn="l">
              <a:lnSpc>
                <a:spcPct val="115000"/>
              </a:lnSpc>
              <a:spcBef>
                <a:spcPts val="0"/>
              </a:spcBef>
              <a:spcAft>
                <a:spcPts val="0"/>
              </a:spcAft>
              <a:buClr>
                <a:schemeClr val="dk1"/>
              </a:buClr>
              <a:buSzPts val="1100"/>
              <a:buChar char="○"/>
            </a:pPr>
            <a:r>
              <a:rPr lang="en">
                <a:solidFill>
                  <a:schemeClr val="dk1"/>
                </a:solidFill>
              </a:rPr>
              <a:t>On policy training is what drives this advantage</a:t>
            </a:r>
            <a:endParaRPr>
              <a:solidFill>
                <a:schemeClr val="dk1"/>
              </a:solidFill>
            </a:endParaRPr>
          </a:p>
          <a:p>
            <a:pPr indent="0" lvl="0" marL="0" rtl="0" algn="l">
              <a:spcBef>
                <a:spcPts val="0"/>
              </a:spcBef>
              <a:spcAft>
                <a:spcPts val="0"/>
              </a:spcAft>
              <a:buNone/>
            </a:pPr>
            <a:r>
              <a:t/>
            </a:r>
            <a:endParaRPr/>
          </a:p>
        </p:txBody>
      </p:sp>
      <p:sp>
        <p:nvSpPr>
          <p:cNvPr id="129" name="Google Shape;129;g38138ab4ddf_4_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8138ab4ddf_4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38138ab4ddf_4_1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The first main experiment to compare SFT and RL on catastrophic forgetting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They have a foundation model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They train it on the new task either using SFT or DR. GRPO without any KL regularization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then they measure over the training process the accuracy on the new task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the average accuracy across some other tasks that the model should know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They test two types of foundation models: large language models for text and Vision-language-action model for robotics</a:t>
            </a:r>
            <a:endParaRPr/>
          </a:p>
        </p:txBody>
      </p:sp>
      <p:sp>
        <p:nvSpPr>
          <p:cNvPr id="137" name="Google Shape;137;g38138ab4ddf_4_1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8138ab4ddf_4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38138ab4ddf_4_1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For LLMs: they choose Qwen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They then train the model on either math, Science Q and A, or Tool Use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While measuring the average performance on some classic benchmarking sets like Hellaswag - common sense inference,TruthfulQA - QA to get the model to be true, MMLU - general school knowledge, IFEval-instruction following, Winogrande - common sense reasoning, humaneval - coding</a:t>
            </a:r>
            <a:endParaRPr/>
          </a:p>
        </p:txBody>
      </p:sp>
      <p:sp>
        <p:nvSpPr>
          <p:cNvPr id="150" name="Google Shape;150;g38138ab4ddf_4_1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8138ab4ddf_4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38138ab4ddf_4_1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For robotics they use openVLA 7B</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they train a robot on learning to pick up a can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While measuring forgetting on its ability to open and close a drawer</a:t>
            </a:r>
            <a:endParaRPr/>
          </a:p>
        </p:txBody>
      </p:sp>
      <p:sp>
        <p:nvSpPr>
          <p:cNvPr id="166" name="Google Shape;166;g38138ab4ddf_4_1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2" name="Shape 82"/>
        <p:cNvGrpSpPr/>
        <p:nvPr/>
      </p:nvGrpSpPr>
      <p:grpSpPr>
        <a:xfrm>
          <a:off x="0" y="0"/>
          <a:ext cx="0" cy="0"/>
          <a:chOff x="0" y="0"/>
          <a:chExt cx="0" cy="0"/>
        </a:xfrm>
      </p:grpSpPr>
      <p:sp>
        <p:nvSpPr>
          <p:cNvPr id="83" name="Google Shape;83;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4" name="Google Shape;84;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85" name="Google Shape;85;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Does RL-based training generalize?</a:t>
            </a:r>
            <a:endParaRPr/>
          </a:p>
        </p:txBody>
      </p:sp>
      <p:sp>
        <p:nvSpPr>
          <p:cNvPr id="93" name="Google Shape;93;p14"/>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Austen Liao, Kuleen Sasse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Minimal Forgetting - Results</a:t>
            </a:r>
            <a:endParaRPr/>
          </a:p>
        </p:txBody>
      </p:sp>
      <p:sp>
        <p:nvSpPr>
          <p:cNvPr id="185" name="Google Shape;185;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sz="1000">
                <a:solidFill>
                  <a:schemeClr val="accent1"/>
                </a:solidFill>
                <a:latin typeface="Lato"/>
                <a:ea typeface="Lato"/>
                <a:cs typeface="Lato"/>
                <a:sym typeface="Lato"/>
              </a:rPr>
              <a:t>‹#›</a:t>
            </a:fld>
            <a:endParaRPr sz="1000">
              <a:solidFill>
                <a:schemeClr val="accent1"/>
              </a:solidFill>
              <a:latin typeface="Lato"/>
              <a:ea typeface="Lato"/>
              <a:cs typeface="Lato"/>
              <a:sym typeface="Lato"/>
            </a:endParaRPr>
          </a:p>
        </p:txBody>
      </p:sp>
      <p:pic>
        <p:nvPicPr>
          <p:cNvPr descr="A graph of a graph&#10;&#10;AI-generated content may be incorrect." id="186" name="Google Shape;186;p23"/>
          <p:cNvPicPr preferRelativeResize="0"/>
          <p:nvPr/>
        </p:nvPicPr>
        <p:blipFill rotWithShape="1">
          <a:blip r:embed="rId3">
            <a:alphaModFix/>
          </a:blip>
          <a:srcRect b="0" l="0" r="0" t="0"/>
          <a:stretch/>
        </p:blipFill>
        <p:spPr>
          <a:xfrm>
            <a:off x="424303" y="1173386"/>
            <a:ext cx="4161206" cy="3142136"/>
          </a:xfrm>
          <a:prstGeom prst="rect">
            <a:avLst/>
          </a:prstGeom>
          <a:noFill/>
          <a:ln>
            <a:noFill/>
          </a:ln>
        </p:spPr>
      </p:pic>
      <p:pic>
        <p:nvPicPr>
          <p:cNvPr descr="A graph of a graph with red and blue dots&#10;&#10;AI-generated content may be incorrect." id="187" name="Google Shape;187;p23"/>
          <p:cNvPicPr preferRelativeResize="0"/>
          <p:nvPr/>
        </p:nvPicPr>
        <p:blipFill rotWithShape="1">
          <a:blip r:embed="rId4">
            <a:alphaModFix/>
          </a:blip>
          <a:srcRect b="0" l="0" r="0" t="0"/>
          <a:stretch/>
        </p:blipFill>
        <p:spPr>
          <a:xfrm>
            <a:off x="4585509" y="1173386"/>
            <a:ext cx="4284730" cy="3142136"/>
          </a:xfrm>
          <a:prstGeom prst="rect">
            <a:avLst/>
          </a:prstGeom>
          <a:noFill/>
          <a:ln>
            <a:noFill/>
          </a:ln>
        </p:spPr>
      </p:pic>
      <p:sp>
        <p:nvSpPr>
          <p:cNvPr id="188" name="Google Shape;188;p23"/>
          <p:cNvSpPr txBox="1"/>
          <p:nvPr/>
        </p:nvSpPr>
        <p:spPr>
          <a:xfrm>
            <a:off x="3420750" y="4393525"/>
            <a:ext cx="2302500" cy="5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chemeClr val="accent1"/>
                </a:solidFill>
                <a:latin typeface="Lato"/>
                <a:ea typeface="Lato"/>
                <a:cs typeface="Lato"/>
                <a:sym typeface="Lato"/>
              </a:rPr>
              <a:t>RL does not forget!</a:t>
            </a:r>
            <a:endParaRPr b="1" sz="19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Minimal Forgetting - Results</a:t>
            </a:r>
            <a:endParaRPr/>
          </a:p>
        </p:txBody>
      </p:sp>
      <p:sp>
        <p:nvSpPr>
          <p:cNvPr id="195" name="Google Shape;195;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sz="1000">
                <a:solidFill>
                  <a:schemeClr val="accent1"/>
                </a:solidFill>
                <a:latin typeface="Lato"/>
                <a:ea typeface="Lato"/>
                <a:cs typeface="Lato"/>
                <a:sym typeface="Lato"/>
              </a:rPr>
              <a:t>‹#›</a:t>
            </a:fld>
            <a:endParaRPr sz="1000">
              <a:solidFill>
                <a:schemeClr val="accent1"/>
              </a:solidFill>
              <a:latin typeface="Lato"/>
              <a:ea typeface="Lato"/>
              <a:cs typeface="Lato"/>
              <a:sym typeface="Lato"/>
            </a:endParaRPr>
          </a:p>
        </p:txBody>
      </p:sp>
      <p:pic>
        <p:nvPicPr>
          <p:cNvPr descr="A graph of a tool use&#10;&#10;AI-generated content may be incorrect." id="196" name="Google Shape;196;p24"/>
          <p:cNvPicPr preferRelativeResize="0"/>
          <p:nvPr/>
        </p:nvPicPr>
        <p:blipFill rotWithShape="1">
          <a:blip r:embed="rId3">
            <a:alphaModFix/>
          </a:blip>
          <a:srcRect b="0" l="0" r="0" t="0"/>
          <a:stretch/>
        </p:blipFill>
        <p:spPr>
          <a:xfrm>
            <a:off x="513862" y="1172956"/>
            <a:ext cx="4172927" cy="3142136"/>
          </a:xfrm>
          <a:prstGeom prst="rect">
            <a:avLst/>
          </a:prstGeom>
          <a:noFill/>
          <a:ln>
            <a:noFill/>
          </a:ln>
        </p:spPr>
      </p:pic>
      <p:pic>
        <p:nvPicPr>
          <p:cNvPr descr="A graph of a function&#10;&#10;AI-generated content may be incorrect." id="197" name="Google Shape;197;p24"/>
          <p:cNvPicPr preferRelativeResize="0"/>
          <p:nvPr/>
        </p:nvPicPr>
        <p:blipFill rotWithShape="1">
          <a:blip r:embed="rId4">
            <a:alphaModFix/>
          </a:blip>
          <a:srcRect b="0" l="0" r="0" t="0"/>
          <a:stretch/>
        </p:blipFill>
        <p:spPr>
          <a:xfrm>
            <a:off x="4572000" y="1172956"/>
            <a:ext cx="4189514" cy="3142136"/>
          </a:xfrm>
          <a:prstGeom prst="rect">
            <a:avLst/>
          </a:prstGeom>
          <a:noFill/>
          <a:ln>
            <a:noFill/>
          </a:ln>
        </p:spPr>
      </p:pic>
      <p:sp>
        <p:nvSpPr>
          <p:cNvPr id="198" name="Google Shape;198;p24"/>
          <p:cNvSpPr txBox="1"/>
          <p:nvPr/>
        </p:nvSpPr>
        <p:spPr>
          <a:xfrm>
            <a:off x="2564700" y="4384250"/>
            <a:ext cx="4014600" cy="5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chemeClr val="accent1"/>
                </a:solidFill>
                <a:latin typeface="Lato"/>
                <a:ea typeface="Lato"/>
                <a:cs typeface="Lato"/>
                <a:sym typeface="Lato"/>
              </a:rPr>
              <a:t>RL does not forget (on some tasks)!</a:t>
            </a:r>
            <a:endParaRPr b="1" sz="19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KL Predicts Forgetting - Experiment</a:t>
            </a:r>
            <a:endParaRPr/>
          </a:p>
        </p:txBody>
      </p:sp>
      <p:sp>
        <p:nvSpPr>
          <p:cNvPr id="205" name="Google Shape;205;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sz="1000">
                <a:solidFill>
                  <a:schemeClr val="accent1"/>
                </a:solidFill>
                <a:latin typeface="Lato"/>
                <a:ea typeface="Lato"/>
                <a:cs typeface="Lato"/>
                <a:sym typeface="Lato"/>
              </a:rPr>
              <a:t>‹#›</a:t>
            </a:fld>
            <a:endParaRPr sz="1000">
              <a:solidFill>
                <a:schemeClr val="accent1"/>
              </a:solidFill>
              <a:latin typeface="Lato"/>
              <a:ea typeface="Lato"/>
              <a:cs typeface="Lato"/>
              <a:sym typeface="Lato"/>
            </a:endParaRPr>
          </a:p>
        </p:txBody>
      </p:sp>
      <p:sp>
        <p:nvSpPr>
          <p:cNvPr id="206" name="Google Shape;206;p25"/>
          <p:cNvSpPr/>
          <p:nvPr/>
        </p:nvSpPr>
        <p:spPr>
          <a:xfrm>
            <a:off x="628650" y="2822738"/>
            <a:ext cx="1218272" cy="798015"/>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Arial"/>
                <a:ea typeface="Arial"/>
                <a:cs typeface="Arial"/>
                <a:sym typeface="Arial"/>
              </a:rPr>
              <a:t>Model</a:t>
            </a:r>
            <a:endParaRPr sz="1100"/>
          </a:p>
        </p:txBody>
      </p:sp>
      <p:sp>
        <p:nvSpPr>
          <p:cNvPr id="207" name="Google Shape;207;p25"/>
          <p:cNvSpPr/>
          <p:nvPr/>
        </p:nvSpPr>
        <p:spPr>
          <a:xfrm>
            <a:off x="4986027" y="2822882"/>
            <a:ext cx="1218271" cy="798015"/>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chemeClr val="lt1"/>
                </a:solidFill>
                <a:latin typeface="Arial"/>
                <a:ea typeface="Arial"/>
                <a:cs typeface="Arial"/>
                <a:sym typeface="Arial"/>
              </a:rPr>
              <a:t>Train on</a:t>
            </a:r>
            <a:endParaRPr sz="1000"/>
          </a:p>
          <a:p>
            <a:pPr indent="0" lvl="0" marL="0" marR="0" rtl="0" algn="ctr">
              <a:spcBef>
                <a:spcPts val="0"/>
              </a:spcBef>
              <a:spcAft>
                <a:spcPts val="0"/>
              </a:spcAft>
              <a:buNone/>
            </a:pPr>
            <a:r>
              <a:rPr lang="en" sz="1300">
                <a:solidFill>
                  <a:schemeClr val="lt1"/>
                </a:solidFill>
                <a:latin typeface="Arial"/>
                <a:ea typeface="Arial"/>
                <a:cs typeface="Arial"/>
                <a:sym typeface="Arial"/>
              </a:rPr>
              <a:t>ParityMNIST</a:t>
            </a:r>
            <a:endParaRPr sz="1300">
              <a:solidFill>
                <a:schemeClr val="lt1"/>
              </a:solidFill>
              <a:latin typeface="Arial"/>
              <a:ea typeface="Arial"/>
              <a:cs typeface="Arial"/>
              <a:sym typeface="Arial"/>
            </a:endParaRPr>
          </a:p>
        </p:txBody>
      </p:sp>
      <p:sp>
        <p:nvSpPr>
          <p:cNvPr id="208" name="Google Shape;208;p25"/>
          <p:cNvSpPr/>
          <p:nvPr/>
        </p:nvSpPr>
        <p:spPr>
          <a:xfrm>
            <a:off x="6814640" y="1784384"/>
            <a:ext cx="1793700" cy="1175100"/>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Arial"/>
                <a:ea typeface="Arial"/>
                <a:cs typeface="Arial"/>
                <a:sym typeface="Arial"/>
              </a:rPr>
              <a:t>Measure Performance on FashionMNIST</a:t>
            </a:r>
            <a:endParaRPr sz="1400">
              <a:solidFill>
                <a:schemeClr val="lt1"/>
              </a:solidFill>
              <a:latin typeface="Arial"/>
              <a:ea typeface="Arial"/>
              <a:cs typeface="Arial"/>
              <a:sym typeface="Arial"/>
            </a:endParaRPr>
          </a:p>
        </p:txBody>
      </p:sp>
      <p:sp>
        <p:nvSpPr>
          <p:cNvPr id="209" name="Google Shape;209;p25"/>
          <p:cNvSpPr txBox="1"/>
          <p:nvPr/>
        </p:nvSpPr>
        <p:spPr>
          <a:xfrm>
            <a:off x="647987" y="3661250"/>
            <a:ext cx="1179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Arial"/>
                <a:ea typeface="Arial"/>
                <a:cs typeface="Arial"/>
                <a:sym typeface="Arial"/>
              </a:rPr>
              <a:t>3 Layer MLP</a:t>
            </a:r>
            <a:endParaRPr sz="1100"/>
          </a:p>
        </p:txBody>
      </p:sp>
      <p:sp>
        <p:nvSpPr>
          <p:cNvPr id="210" name="Google Shape;210;p25"/>
          <p:cNvSpPr txBox="1"/>
          <p:nvPr/>
        </p:nvSpPr>
        <p:spPr>
          <a:xfrm>
            <a:off x="4743628" y="2087537"/>
            <a:ext cx="1703100" cy="500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Arial"/>
                <a:ea typeface="Arial"/>
                <a:cs typeface="Arial"/>
                <a:sym typeface="Arial"/>
              </a:rPr>
              <a:t>SFT or On-Policy RL</a:t>
            </a:r>
            <a:endParaRPr sz="1100"/>
          </a:p>
        </p:txBody>
      </p:sp>
      <p:sp>
        <p:nvSpPr>
          <p:cNvPr id="211" name="Google Shape;211;p25"/>
          <p:cNvSpPr/>
          <p:nvPr/>
        </p:nvSpPr>
        <p:spPr>
          <a:xfrm>
            <a:off x="2601193" y="2687849"/>
            <a:ext cx="1630562" cy="1068081"/>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Arial"/>
                <a:ea typeface="Arial"/>
                <a:cs typeface="Arial"/>
                <a:sym typeface="Arial"/>
              </a:rPr>
              <a:t>Finetune on ParityMNIST and FashionMNIST</a:t>
            </a:r>
            <a:endParaRPr sz="1400">
              <a:solidFill>
                <a:schemeClr val="lt1"/>
              </a:solidFill>
              <a:latin typeface="Arial"/>
              <a:ea typeface="Arial"/>
              <a:cs typeface="Arial"/>
              <a:sym typeface="Arial"/>
            </a:endParaRPr>
          </a:p>
        </p:txBody>
      </p:sp>
      <p:sp>
        <p:nvSpPr>
          <p:cNvPr id="212" name="Google Shape;212;p25"/>
          <p:cNvSpPr txBox="1"/>
          <p:nvPr/>
        </p:nvSpPr>
        <p:spPr>
          <a:xfrm>
            <a:off x="2564939" y="2295287"/>
            <a:ext cx="1703100" cy="28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a:solidFill>
                  <a:schemeClr val="dk1"/>
                </a:solidFill>
              </a:rPr>
              <a:t>“P</a:t>
            </a:r>
            <a:r>
              <a:rPr lang="en" sz="1400">
                <a:solidFill>
                  <a:schemeClr val="dk1"/>
                </a:solidFill>
                <a:latin typeface="Arial"/>
                <a:ea typeface="Arial"/>
                <a:cs typeface="Arial"/>
                <a:sym typeface="Arial"/>
              </a:rPr>
              <a:t>retraining</a:t>
            </a:r>
            <a:r>
              <a:rPr lang="en">
                <a:solidFill>
                  <a:schemeClr val="dk1"/>
                </a:solidFill>
              </a:rPr>
              <a:t>”</a:t>
            </a:r>
            <a:endParaRPr sz="1100"/>
          </a:p>
        </p:txBody>
      </p:sp>
      <p:cxnSp>
        <p:nvCxnSpPr>
          <p:cNvPr id="213" name="Google Shape;213;p25"/>
          <p:cNvCxnSpPr>
            <a:stCxn id="206" idx="3"/>
            <a:endCxn id="211" idx="1"/>
          </p:cNvCxnSpPr>
          <p:nvPr/>
        </p:nvCxnSpPr>
        <p:spPr>
          <a:xfrm>
            <a:off x="1846922" y="3221745"/>
            <a:ext cx="754200" cy="0"/>
          </a:xfrm>
          <a:prstGeom prst="straightConnector1">
            <a:avLst/>
          </a:prstGeom>
          <a:noFill/>
          <a:ln cap="flat" cmpd="sng" w="19050">
            <a:solidFill>
              <a:schemeClr val="accent1"/>
            </a:solidFill>
            <a:prstDash val="solid"/>
            <a:miter lim="800000"/>
            <a:headEnd len="sm" w="sm" type="none"/>
            <a:tailEnd len="med" w="med" type="triangle"/>
          </a:ln>
        </p:spPr>
      </p:cxnSp>
      <p:cxnSp>
        <p:nvCxnSpPr>
          <p:cNvPr id="214" name="Google Shape;214;p25"/>
          <p:cNvCxnSpPr>
            <a:stCxn id="211" idx="3"/>
            <a:endCxn id="207" idx="1"/>
          </p:cNvCxnSpPr>
          <p:nvPr/>
        </p:nvCxnSpPr>
        <p:spPr>
          <a:xfrm>
            <a:off x="4231755" y="3221890"/>
            <a:ext cx="754200" cy="0"/>
          </a:xfrm>
          <a:prstGeom prst="straightConnector1">
            <a:avLst/>
          </a:prstGeom>
          <a:noFill/>
          <a:ln cap="flat" cmpd="sng" w="19050">
            <a:solidFill>
              <a:schemeClr val="accent1"/>
            </a:solidFill>
            <a:prstDash val="solid"/>
            <a:miter lim="800000"/>
            <a:headEnd len="sm" w="sm" type="none"/>
            <a:tailEnd len="med" w="med" type="triangle"/>
          </a:ln>
        </p:spPr>
      </p:cxnSp>
      <p:cxnSp>
        <p:nvCxnSpPr>
          <p:cNvPr id="215" name="Google Shape;215;p25"/>
          <p:cNvCxnSpPr>
            <a:stCxn id="207" idx="3"/>
            <a:endCxn id="208" idx="1"/>
          </p:cNvCxnSpPr>
          <p:nvPr/>
        </p:nvCxnSpPr>
        <p:spPr>
          <a:xfrm flipH="1" rot="10800000">
            <a:off x="6204299" y="2371990"/>
            <a:ext cx="610200" cy="849900"/>
          </a:xfrm>
          <a:prstGeom prst="straightConnector1">
            <a:avLst/>
          </a:prstGeom>
          <a:noFill/>
          <a:ln cap="flat" cmpd="sng" w="19050">
            <a:solidFill>
              <a:schemeClr val="accent1"/>
            </a:solidFill>
            <a:prstDash val="solid"/>
            <a:miter lim="800000"/>
            <a:headEnd len="sm" w="sm" type="none"/>
            <a:tailEnd len="med" w="med" type="triangle"/>
          </a:ln>
        </p:spPr>
      </p:cxnSp>
      <p:sp>
        <p:nvSpPr>
          <p:cNvPr id="216" name="Google Shape;216;p25"/>
          <p:cNvSpPr/>
          <p:nvPr/>
        </p:nvSpPr>
        <p:spPr>
          <a:xfrm>
            <a:off x="6814640" y="3592184"/>
            <a:ext cx="1793700" cy="1175100"/>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Arial"/>
                <a:ea typeface="Arial"/>
                <a:cs typeface="Arial"/>
                <a:sym typeface="Arial"/>
              </a:rPr>
              <a:t>Measure </a:t>
            </a:r>
            <a:r>
              <a:rPr lang="en">
                <a:solidFill>
                  <a:schemeClr val="lt1"/>
                </a:solidFill>
              </a:rPr>
              <a:t>KL divergence on outputs between base and finetuned on ParityMNIST</a:t>
            </a:r>
            <a:endParaRPr sz="1400">
              <a:solidFill>
                <a:schemeClr val="lt1"/>
              </a:solidFill>
              <a:latin typeface="Arial"/>
              <a:ea typeface="Arial"/>
              <a:cs typeface="Arial"/>
              <a:sym typeface="Arial"/>
            </a:endParaRPr>
          </a:p>
        </p:txBody>
      </p:sp>
      <p:cxnSp>
        <p:nvCxnSpPr>
          <p:cNvPr id="217" name="Google Shape;217;p25"/>
          <p:cNvCxnSpPr>
            <a:stCxn id="207" idx="3"/>
            <a:endCxn id="216" idx="1"/>
          </p:cNvCxnSpPr>
          <p:nvPr/>
        </p:nvCxnSpPr>
        <p:spPr>
          <a:xfrm>
            <a:off x="6204299" y="3221890"/>
            <a:ext cx="610200" cy="957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KL Predicts Forgetting - Results</a:t>
            </a:r>
            <a:endParaRPr/>
          </a:p>
        </p:txBody>
      </p:sp>
      <p:sp>
        <p:nvSpPr>
          <p:cNvPr id="224" name="Google Shape;224;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sz="1000">
                <a:solidFill>
                  <a:schemeClr val="accent1"/>
                </a:solidFill>
                <a:latin typeface="Lato"/>
                <a:ea typeface="Lato"/>
                <a:cs typeface="Lato"/>
                <a:sym typeface="Lato"/>
              </a:rPr>
              <a:t>‹#›</a:t>
            </a:fld>
            <a:endParaRPr sz="1000">
              <a:solidFill>
                <a:schemeClr val="accent1"/>
              </a:solidFill>
              <a:latin typeface="Lato"/>
              <a:ea typeface="Lato"/>
              <a:cs typeface="Lato"/>
              <a:sym typeface="Lato"/>
            </a:endParaRPr>
          </a:p>
        </p:txBody>
      </p:sp>
      <p:pic>
        <p:nvPicPr>
          <p:cNvPr descr="A graph of a line with numbers and dots&#10;&#10;AI-generated content may be incorrect." id="225" name="Google Shape;225;p26"/>
          <p:cNvPicPr preferRelativeResize="0"/>
          <p:nvPr/>
        </p:nvPicPr>
        <p:blipFill rotWithShape="1">
          <a:blip r:embed="rId3">
            <a:alphaModFix/>
          </a:blip>
          <a:srcRect b="0" l="0" r="0" t="0"/>
          <a:stretch/>
        </p:blipFill>
        <p:spPr>
          <a:xfrm>
            <a:off x="4544681" y="1171575"/>
            <a:ext cx="4263390" cy="3105204"/>
          </a:xfrm>
          <a:prstGeom prst="rect">
            <a:avLst/>
          </a:prstGeom>
          <a:noFill/>
          <a:ln>
            <a:noFill/>
          </a:ln>
        </p:spPr>
      </p:pic>
      <p:pic>
        <p:nvPicPr>
          <p:cNvPr descr="A close-up of a sign&#10;&#10;AI-generated content may be incorrect." id="226" name="Google Shape;226;p26"/>
          <p:cNvPicPr preferRelativeResize="0"/>
          <p:nvPr/>
        </p:nvPicPr>
        <p:blipFill rotWithShape="1">
          <a:blip r:embed="rId4">
            <a:alphaModFix/>
          </a:blip>
          <a:srcRect b="0" l="0" r="0" t="0"/>
          <a:stretch/>
        </p:blipFill>
        <p:spPr>
          <a:xfrm>
            <a:off x="1037775" y="4276775"/>
            <a:ext cx="7068453" cy="313625"/>
          </a:xfrm>
          <a:prstGeom prst="rect">
            <a:avLst/>
          </a:prstGeom>
          <a:noFill/>
          <a:ln>
            <a:noFill/>
          </a:ln>
        </p:spPr>
      </p:pic>
      <p:pic>
        <p:nvPicPr>
          <p:cNvPr descr="A graph of different colored lines&#10;&#10;AI-generated content may be incorrect." id="227" name="Google Shape;227;p26"/>
          <p:cNvPicPr preferRelativeResize="0"/>
          <p:nvPr/>
        </p:nvPicPr>
        <p:blipFill rotWithShape="1">
          <a:blip r:embed="rId5">
            <a:alphaModFix/>
          </a:blip>
          <a:srcRect b="0" l="0" r="0" t="0"/>
          <a:stretch/>
        </p:blipFill>
        <p:spPr>
          <a:xfrm>
            <a:off x="407882" y="1171575"/>
            <a:ext cx="4136798" cy="3105204"/>
          </a:xfrm>
          <a:prstGeom prst="rect">
            <a:avLst/>
          </a:prstGeom>
          <a:noFill/>
          <a:ln>
            <a:noFill/>
          </a:ln>
        </p:spPr>
      </p:pic>
      <p:sp>
        <p:nvSpPr>
          <p:cNvPr id="228" name="Google Shape;228;p26"/>
          <p:cNvSpPr txBox="1"/>
          <p:nvPr/>
        </p:nvSpPr>
        <p:spPr>
          <a:xfrm>
            <a:off x="2786400" y="4590400"/>
            <a:ext cx="3571200" cy="3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chemeClr val="accent1"/>
                </a:solidFill>
                <a:latin typeface="Lato"/>
                <a:ea typeface="Lato"/>
                <a:cs typeface="Lato"/>
                <a:sym typeface="Lato"/>
              </a:rPr>
              <a:t>Across algorithms: KL ∝ Score!</a:t>
            </a:r>
            <a:endParaRPr b="1" sz="19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KL Predicts Forgetting - Results</a:t>
            </a:r>
            <a:endParaRPr/>
          </a:p>
        </p:txBody>
      </p:sp>
      <p:sp>
        <p:nvSpPr>
          <p:cNvPr id="235" name="Google Shape;235;p2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sz="1000">
                <a:solidFill>
                  <a:schemeClr val="accent1"/>
                </a:solidFill>
                <a:latin typeface="Lato"/>
                <a:ea typeface="Lato"/>
                <a:cs typeface="Lato"/>
                <a:sym typeface="Lato"/>
              </a:rPr>
              <a:t>‹#›</a:t>
            </a:fld>
            <a:endParaRPr sz="1000">
              <a:solidFill>
                <a:schemeClr val="accent1"/>
              </a:solidFill>
              <a:latin typeface="Lato"/>
              <a:ea typeface="Lato"/>
              <a:cs typeface="Lato"/>
              <a:sym typeface="Lato"/>
            </a:endParaRPr>
          </a:p>
        </p:txBody>
      </p:sp>
      <p:sp>
        <p:nvSpPr>
          <p:cNvPr id="236" name="Google Shape;236;p27"/>
          <p:cNvSpPr/>
          <p:nvPr/>
        </p:nvSpPr>
        <p:spPr>
          <a:xfrm>
            <a:off x="1935577" y="1379943"/>
            <a:ext cx="510540" cy="212598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7" name="Google Shape;237;p27"/>
          <p:cNvSpPr/>
          <p:nvPr/>
        </p:nvSpPr>
        <p:spPr>
          <a:xfrm>
            <a:off x="2564227" y="1452333"/>
            <a:ext cx="510540" cy="205359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8" name="Google Shape;238;p27"/>
          <p:cNvSpPr/>
          <p:nvPr/>
        </p:nvSpPr>
        <p:spPr>
          <a:xfrm>
            <a:off x="3192877" y="1738083"/>
            <a:ext cx="510540" cy="176784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9" name="Google Shape;239;p27"/>
          <p:cNvSpPr/>
          <p:nvPr/>
        </p:nvSpPr>
        <p:spPr>
          <a:xfrm>
            <a:off x="3821527" y="2275293"/>
            <a:ext cx="510540" cy="123063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0" name="Google Shape;240;p27"/>
          <p:cNvSpPr/>
          <p:nvPr/>
        </p:nvSpPr>
        <p:spPr>
          <a:xfrm>
            <a:off x="4450177" y="2759163"/>
            <a:ext cx="510540" cy="74676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1" name="Google Shape;241;p27"/>
          <p:cNvSpPr/>
          <p:nvPr/>
        </p:nvSpPr>
        <p:spPr>
          <a:xfrm>
            <a:off x="5078827" y="2233383"/>
            <a:ext cx="510540" cy="127254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2" name="Google Shape;242;p27"/>
          <p:cNvSpPr/>
          <p:nvPr/>
        </p:nvSpPr>
        <p:spPr>
          <a:xfrm>
            <a:off x="5707477" y="2233383"/>
            <a:ext cx="510540" cy="127254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3" name="Google Shape;243;p27"/>
          <p:cNvSpPr/>
          <p:nvPr/>
        </p:nvSpPr>
        <p:spPr>
          <a:xfrm>
            <a:off x="6336127" y="2359113"/>
            <a:ext cx="510540" cy="114681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4" name="Google Shape;244;p27"/>
          <p:cNvSpPr/>
          <p:nvPr/>
        </p:nvSpPr>
        <p:spPr>
          <a:xfrm>
            <a:off x="6964777" y="2296248"/>
            <a:ext cx="510540" cy="1209675"/>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cxnSp>
        <p:nvCxnSpPr>
          <p:cNvPr id="245" name="Google Shape;245;p27"/>
          <p:cNvCxnSpPr/>
          <p:nvPr/>
        </p:nvCxnSpPr>
        <p:spPr>
          <a:xfrm>
            <a:off x="1658399" y="1074190"/>
            <a:ext cx="0" cy="2431732"/>
          </a:xfrm>
          <a:prstGeom prst="straightConnector1">
            <a:avLst/>
          </a:prstGeom>
          <a:noFill/>
          <a:ln cap="flat" cmpd="sng" w="19050">
            <a:solidFill>
              <a:schemeClr val="dk1"/>
            </a:solidFill>
            <a:prstDash val="solid"/>
            <a:miter lim="800000"/>
            <a:headEnd len="sm" w="sm" type="none"/>
            <a:tailEnd len="sm" w="sm" type="none"/>
          </a:ln>
        </p:spPr>
      </p:cxnSp>
      <p:cxnSp>
        <p:nvCxnSpPr>
          <p:cNvPr id="246" name="Google Shape;246;p27"/>
          <p:cNvCxnSpPr/>
          <p:nvPr/>
        </p:nvCxnSpPr>
        <p:spPr>
          <a:xfrm rot="10800000">
            <a:off x="1658399" y="3505923"/>
            <a:ext cx="6101906" cy="0"/>
          </a:xfrm>
          <a:prstGeom prst="straightConnector1">
            <a:avLst/>
          </a:prstGeom>
          <a:noFill/>
          <a:ln cap="flat" cmpd="sng" w="19050">
            <a:solidFill>
              <a:schemeClr val="dk1"/>
            </a:solidFill>
            <a:prstDash val="solid"/>
            <a:miter lim="800000"/>
            <a:headEnd len="sm" w="sm" type="none"/>
            <a:tailEnd len="sm" w="sm" type="none"/>
          </a:ln>
        </p:spPr>
      </p:cxnSp>
      <p:sp>
        <p:nvSpPr>
          <p:cNvPr id="247" name="Google Shape;247;p27"/>
          <p:cNvSpPr txBox="1"/>
          <p:nvPr/>
        </p:nvSpPr>
        <p:spPr>
          <a:xfrm>
            <a:off x="1391626" y="3404958"/>
            <a:ext cx="392430" cy="219291"/>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0.0</a:t>
            </a:r>
            <a:endParaRPr sz="1100"/>
          </a:p>
        </p:txBody>
      </p:sp>
      <p:sp>
        <p:nvSpPr>
          <p:cNvPr id="248" name="Google Shape;248;p27"/>
          <p:cNvSpPr txBox="1"/>
          <p:nvPr/>
        </p:nvSpPr>
        <p:spPr>
          <a:xfrm>
            <a:off x="1389721" y="2961234"/>
            <a:ext cx="392430" cy="219291"/>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0.2</a:t>
            </a:r>
            <a:endParaRPr sz="1100"/>
          </a:p>
        </p:txBody>
      </p:sp>
      <p:sp>
        <p:nvSpPr>
          <p:cNvPr id="249" name="Google Shape;249;p27"/>
          <p:cNvSpPr txBox="1"/>
          <p:nvPr/>
        </p:nvSpPr>
        <p:spPr>
          <a:xfrm>
            <a:off x="1389721" y="2521320"/>
            <a:ext cx="392430" cy="219291"/>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0.4</a:t>
            </a:r>
            <a:endParaRPr sz="1100"/>
          </a:p>
        </p:txBody>
      </p:sp>
      <p:sp>
        <p:nvSpPr>
          <p:cNvPr id="250" name="Google Shape;250;p27"/>
          <p:cNvSpPr txBox="1"/>
          <p:nvPr/>
        </p:nvSpPr>
        <p:spPr>
          <a:xfrm>
            <a:off x="1389721" y="2076124"/>
            <a:ext cx="392430" cy="219291"/>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0.6</a:t>
            </a:r>
            <a:endParaRPr sz="1100"/>
          </a:p>
        </p:txBody>
      </p:sp>
      <p:sp>
        <p:nvSpPr>
          <p:cNvPr id="251" name="Google Shape;251;p27"/>
          <p:cNvSpPr txBox="1"/>
          <p:nvPr/>
        </p:nvSpPr>
        <p:spPr>
          <a:xfrm>
            <a:off x="1389721" y="1636210"/>
            <a:ext cx="392430" cy="219291"/>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0.8</a:t>
            </a:r>
            <a:endParaRPr sz="1100"/>
          </a:p>
        </p:txBody>
      </p:sp>
      <p:sp>
        <p:nvSpPr>
          <p:cNvPr id="252" name="Google Shape;252;p27"/>
          <p:cNvSpPr txBox="1"/>
          <p:nvPr/>
        </p:nvSpPr>
        <p:spPr>
          <a:xfrm>
            <a:off x="1392505" y="1192919"/>
            <a:ext cx="392430" cy="219291"/>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1.0</a:t>
            </a:r>
            <a:endParaRPr sz="1100"/>
          </a:p>
        </p:txBody>
      </p:sp>
      <p:sp>
        <p:nvSpPr>
          <p:cNvPr id="253" name="Google Shape;253;p27"/>
          <p:cNvSpPr txBox="1"/>
          <p:nvPr/>
        </p:nvSpPr>
        <p:spPr>
          <a:xfrm rot="-5400000">
            <a:off x="-62225" y="2147711"/>
            <a:ext cx="2548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Arial"/>
                <a:ea typeface="Arial"/>
                <a:cs typeface="Arial"/>
                <a:sym typeface="Arial"/>
              </a:rPr>
              <a:t>R^2 (2</a:t>
            </a:r>
            <a:r>
              <a:rPr baseline="30000" lang="en" sz="1400">
                <a:solidFill>
                  <a:schemeClr val="dk1"/>
                </a:solidFill>
                <a:latin typeface="Arial"/>
                <a:ea typeface="Arial"/>
                <a:cs typeface="Arial"/>
                <a:sym typeface="Arial"/>
              </a:rPr>
              <a:t>nd</a:t>
            </a:r>
            <a:r>
              <a:rPr lang="en" sz="1400">
                <a:solidFill>
                  <a:schemeClr val="dk1"/>
                </a:solidFill>
                <a:latin typeface="Arial"/>
                <a:ea typeface="Arial"/>
                <a:cs typeface="Arial"/>
                <a:sym typeface="Arial"/>
              </a:rPr>
              <a:t> Degree Polynomial)</a:t>
            </a:r>
            <a:endParaRPr sz="1100"/>
          </a:p>
        </p:txBody>
      </p:sp>
      <p:sp>
        <p:nvSpPr>
          <p:cNvPr id="254" name="Google Shape;254;p27"/>
          <p:cNvSpPr txBox="1"/>
          <p:nvPr/>
        </p:nvSpPr>
        <p:spPr>
          <a:xfrm rot="-1800295">
            <a:off x="1460800" y="3656899"/>
            <a:ext cx="1008450" cy="238707"/>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dk1"/>
                </a:solidFill>
                <a:latin typeface="Arial"/>
                <a:ea typeface="Arial"/>
                <a:cs typeface="Arial"/>
                <a:sym typeface="Arial"/>
              </a:rPr>
              <a:t>KL, forward</a:t>
            </a:r>
            <a:endParaRPr sz="1100"/>
          </a:p>
        </p:txBody>
      </p:sp>
      <p:sp>
        <p:nvSpPr>
          <p:cNvPr id="255" name="Google Shape;255;p27"/>
          <p:cNvSpPr txBox="1"/>
          <p:nvPr/>
        </p:nvSpPr>
        <p:spPr>
          <a:xfrm rot="-1799599">
            <a:off x="2077897" y="3651641"/>
            <a:ext cx="1029808" cy="238707"/>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dk1"/>
                </a:solidFill>
                <a:latin typeface="Arial"/>
                <a:ea typeface="Arial"/>
                <a:cs typeface="Arial"/>
                <a:sym typeface="Arial"/>
              </a:rPr>
              <a:t>KL, reverse</a:t>
            </a:r>
            <a:endParaRPr sz="1100"/>
          </a:p>
        </p:txBody>
      </p:sp>
      <p:sp>
        <p:nvSpPr>
          <p:cNvPr id="256" name="Google Shape;256;p27"/>
          <p:cNvSpPr txBox="1"/>
          <p:nvPr/>
        </p:nvSpPr>
        <p:spPr>
          <a:xfrm rot="-1798801">
            <a:off x="3215142" y="3564795"/>
            <a:ext cx="353614" cy="238448"/>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dk1"/>
                </a:solidFill>
                <a:latin typeface="Arial"/>
                <a:ea typeface="Arial"/>
                <a:cs typeface="Arial"/>
                <a:sym typeface="Arial"/>
              </a:rPr>
              <a:t>TV</a:t>
            </a:r>
            <a:endParaRPr sz="1100"/>
          </a:p>
        </p:txBody>
      </p:sp>
      <p:sp>
        <p:nvSpPr>
          <p:cNvPr id="257" name="Google Shape;257;p27"/>
          <p:cNvSpPr txBox="1"/>
          <p:nvPr/>
        </p:nvSpPr>
        <p:spPr>
          <a:xfrm rot="-1799942">
            <a:off x="2623224" y="3843991"/>
            <a:ext cx="1778452" cy="238448"/>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dk1"/>
                </a:solidFill>
                <a:latin typeface="Arial"/>
                <a:ea typeface="Arial"/>
                <a:cs typeface="Arial"/>
                <a:sym typeface="Arial"/>
              </a:rPr>
              <a:t>Distribution change, L2</a:t>
            </a:r>
            <a:endParaRPr sz="1100"/>
          </a:p>
        </p:txBody>
      </p:sp>
      <p:sp>
        <p:nvSpPr>
          <p:cNvPr id="258" name="Google Shape;258;p27"/>
          <p:cNvSpPr txBox="1"/>
          <p:nvPr/>
        </p:nvSpPr>
        <p:spPr>
          <a:xfrm rot="-1799809">
            <a:off x="3546951" y="3789590"/>
            <a:ext cx="1396335" cy="238448"/>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dk1"/>
                </a:solidFill>
                <a:latin typeface="Arial"/>
                <a:ea typeface="Arial"/>
                <a:cs typeface="Arial"/>
                <a:sym typeface="Arial"/>
              </a:rPr>
              <a:t>Weight change, L1</a:t>
            </a:r>
            <a:endParaRPr sz="1100"/>
          </a:p>
        </p:txBody>
      </p:sp>
      <p:sp>
        <p:nvSpPr>
          <p:cNvPr id="259" name="Google Shape;259;p27"/>
          <p:cNvSpPr txBox="1"/>
          <p:nvPr/>
        </p:nvSpPr>
        <p:spPr>
          <a:xfrm rot="-1800008">
            <a:off x="3160034" y="4050085"/>
            <a:ext cx="2539190" cy="238448"/>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dk1"/>
                </a:solidFill>
                <a:latin typeface="Arial"/>
                <a:ea typeface="Arial"/>
                <a:cs typeface="Arial"/>
                <a:sym typeface="Arial"/>
              </a:rPr>
              <a:t>Weight change, Fisher Weighted L2</a:t>
            </a:r>
            <a:endParaRPr sz="1100"/>
          </a:p>
        </p:txBody>
      </p:sp>
      <p:sp>
        <p:nvSpPr>
          <p:cNvPr id="260" name="Google Shape;260;p27"/>
          <p:cNvSpPr txBox="1"/>
          <p:nvPr/>
        </p:nvSpPr>
        <p:spPr>
          <a:xfrm rot="-1799942">
            <a:off x="4122128" y="3940919"/>
            <a:ext cx="2206265" cy="238448"/>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dk1"/>
                </a:solidFill>
                <a:latin typeface="Arial"/>
                <a:ea typeface="Arial"/>
                <a:cs typeface="Arial"/>
                <a:sym typeface="Arial"/>
              </a:rPr>
              <a:t>Weight change, spectral norm</a:t>
            </a:r>
            <a:endParaRPr sz="1100"/>
          </a:p>
        </p:txBody>
      </p:sp>
      <p:sp>
        <p:nvSpPr>
          <p:cNvPr id="261" name="Google Shape;261;p27"/>
          <p:cNvSpPr txBox="1"/>
          <p:nvPr/>
        </p:nvSpPr>
        <p:spPr>
          <a:xfrm rot="-1799938">
            <a:off x="5234653" y="3829489"/>
            <a:ext cx="1619451" cy="238707"/>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dk1"/>
                </a:solidFill>
                <a:latin typeface="Arial"/>
                <a:ea typeface="Arial"/>
                <a:cs typeface="Arial"/>
                <a:sym typeface="Arial"/>
              </a:rPr>
              <a:t>Activation change, L1</a:t>
            </a:r>
            <a:endParaRPr sz="1100"/>
          </a:p>
        </p:txBody>
      </p:sp>
      <p:sp>
        <p:nvSpPr>
          <p:cNvPr id="262" name="Google Shape;262;p27"/>
          <p:cNvSpPr txBox="1"/>
          <p:nvPr/>
        </p:nvSpPr>
        <p:spPr>
          <a:xfrm rot="-1799705">
            <a:off x="5867410" y="3802045"/>
            <a:ext cx="1704254" cy="238448"/>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100">
                <a:solidFill>
                  <a:schemeClr val="dk1"/>
                </a:solidFill>
                <a:latin typeface="Arial"/>
                <a:ea typeface="Arial"/>
                <a:cs typeface="Arial"/>
                <a:sym typeface="Arial"/>
              </a:rPr>
              <a:t>Activation change, L2</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On-Policy &gt; Everything - Empirical</a:t>
            </a:r>
            <a:endParaRPr/>
          </a:p>
        </p:txBody>
      </p:sp>
      <p:pic>
        <p:nvPicPr>
          <p:cNvPr descr="A graph of different colored lines&#10;&#10;AI-generated content may be incorrect." id="269" name="Google Shape;269;p28"/>
          <p:cNvPicPr preferRelativeResize="0"/>
          <p:nvPr>
            <p:ph idx="1" type="body"/>
          </p:nvPr>
        </p:nvPicPr>
        <p:blipFill rotWithShape="1">
          <a:blip r:embed="rId3">
            <a:alphaModFix/>
          </a:blip>
          <a:srcRect b="0" l="0" r="0" t="0"/>
          <a:stretch/>
        </p:blipFill>
        <p:spPr>
          <a:xfrm>
            <a:off x="4292535" y="1171575"/>
            <a:ext cx="4330829" cy="3263504"/>
          </a:xfrm>
          <a:prstGeom prst="rect">
            <a:avLst/>
          </a:prstGeom>
          <a:noFill/>
          <a:ln>
            <a:noFill/>
          </a:ln>
        </p:spPr>
      </p:pic>
      <p:sp>
        <p:nvSpPr>
          <p:cNvPr id="270" name="Google Shape;270;p2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sz="1000">
                <a:solidFill>
                  <a:schemeClr val="accent1"/>
                </a:solidFill>
                <a:latin typeface="Lato"/>
                <a:ea typeface="Lato"/>
                <a:cs typeface="Lato"/>
                <a:sym typeface="Lato"/>
              </a:rPr>
              <a:t>‹#›</a:t>
            </a:fld>
            <a:endParaRPr sz="1000">
              <a:solidFill>
                <a:schemeClr val="accent1"/>
              </a:solidFill>
              <a:latin typeface="Lato"/>
              <a:ea typeface="Lato"/>
              <a:cs typeface="Lato"/>
              <a:sym typeface="Lato"/>
            </a:endParaRPr>
          </a:p>
        </p:txBody>
      </p:sp>
      <p:pic>
        <p:nvPicPr>
          <p:cNvPr descr="A diagram of a system&#10;&#10;AI-generated content may be incorrect." id="271" name="Google Shape;271;p28"/>
          <p:cNvPicPr preferRelativeResize="0"/>
          <p:nvPr/>
        </p:nvPicPr>
        <p:blipFill rotWithShape="1">
          <a:blip r:embed="rId4">
            <a:alphaModFix/>
          </a:blip>
          <a:srcRect b="0" l="0" r="0" t="0"/>
          <a:stretch/>
        </p:blipFill>
        <p:spPr>
          <a:xfrm>
            <a:off x="305790" y="1171575"/>
            <a:ext cx="3162948" cy="32635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On-Policy &gt; Everything - Theory</a:t>
            </a:r>
            <a:endParaRPr/>
          </a:p>
        </p:txBody>
      </p:sp>
      <p:pic>
        <p:nvPicPr>
          <p:cNvPr descr="A diagram of a graph&#10;&#10;AI-generated content may be incorrect." id="277" name="Google Shape;277;p29"/>
          <p:cNvPicPr preferRelativeResize="0"/>
          <p:nvPr>
            <p:ph idx="1" type="body"/>
          </p:nvPr>
        </p:nvPicPr>
        <p:blipFill rotWithShape="1">
          <a:blip r:embed="rId3">
            <a:alphaModFix/>
          </a:blip>
          <a:srcRect b="0" l="0" r="0" t="0"/>
          <a:stretch/>
        </p:blipFill>
        <p:spPr>
          <a:xfrm>
            <a:off x="3321216" y="1385888"/>
            <a:ext cx="5612756" cy="3263504"/>
          </a:xfrm>
          <a:prstGeom prst="rect">
            <a:avLst/>
          </a:prstGeom>
          <a:noFill/>
          <a:ln>
            <a:noFill/>
          </a:ln>
        </p:spPr>
      </p:pic>
      <p:sp>
        <p:nvSpPr>
          <p:cNvPr id="278" name="Google Shape;278;p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sz="1000">
                <a:solidFill>
                  <a:schemeClr val="accent1"/>
                </a:solidFill>
                <a:latin typeface="Lato"/>
                <a:ea typeface="Lato"/>
                <a:cs typeface="Lato"/>
                <a:sym typeface="Lato"/>
              </a:rPr>
              <a:t>‹#›</a:t>
            </a:fld>
            <a:endParaRPr sz="1000">
              <a:solidFill>
                <a:schemeClr val="accent1"/>
              </a:solidFill>
              <a:latin typeface="Lato"/>
              <a:ea typeface="Lato"/>
              <a:cs typeface="Lato"/>
              <a:sym typeface="Lato"/>
            </a:endParaRPr>
          </a:p>
        </p:txBody>
      </p:sp>
      <p:sp>
        <p:nvSpPr>
          <p:cNvPr id="279" name="Google Shape;279;p29"/>
          <p:cNvSpPr txBox="1"/>
          <p:nvPr/>
        </p:nvSpPr>
        <p:spPr>
          <a:xfrm>
            <a:off x="134757" y="1385888"/>
            <a:ext cx="3026700" cy="3147600"/>
          </a:xfrm>
          <a:prstGeom prst="rect">
            <a:avLst/>
          </a:prstGeom>
          <a:noFill/>
          <a:ln>
            <a:noFill/>
          </a:ln>
        </p:spPr>
        <p:txBody>
          <a:bodyPr anchorCtr="0" anchor="t" bIns="34275" lIns="68575" spcFirstLastPara="1" rIns="68575" wrap="square" tIns="34275">
            <a:spAutoFit/>
          </a:bodyPr>
          <a:lstStyle/>
          <a:p>
            <a:pPr indent="-215900" lvl="0" marL="215900" marR="0" rtl="0" algn="l">
              <a:spcBef>
                <a:spcPts val="0"/>
              </a:spcBef>
              <a:spcAft>
                <a:spcPts val="0"/>
              </a:spcAft>
              <a:buClr>
                <a:schemeClr val="dk1"/>
              </a:buClr>
              <a:buSzPts val="2000"/>
              <a:buFont typeface="Arial"/>
              <a:buChar char="•"/>
            </a:pPr>
            <a:r>
              <a:rPr lang="en" sz="2000">
                <a:solidFill>
                  <a:schemeClr val="dk1"/>
                </a:solidFill>
                <a:latin typeface="Arial"/>
                <a:ea typeface="Arial"/>
                <a:cs typeface="Arial"/>
                <a:sym typeface="Arial"/>
              </a:rPr>
              <a:t>Policy gradient </a:t>
            </a:r>
            <a:r>
              <a:rPr lang="en" sz="2000">
                <a:solidFill>
                  <a:schemeClr val="dk1"/>
                </a:solidFill>
              </a:rPr>
              <a:t>keeps closer to base model</a:t>
            </a:r>
            <a:endParaRPr sz="1100"/>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215900" lvl="0" marL="215900" marR="0" rtl="0" algn="l">
              <a:spcBef>
                <a:spcPts val="0"/>
              </a:spcBef>
              <a:spcAft>
                <a:spcPts val="0"/>
              </a:spcAft>
              <a:buClr>
                <a:schemeClr val="dk1"/>
              </a:buClr>
              <a:buSzPts val="2000"/>
              <a:buFont typeface="Arial"/>
              <a:buChar char="•"/>
            </a:pPr>
            <a:r>
              <a:rPr lang="en" sz="2000">
                <a:solidFill>
                  <a:schemeClr val="dk1"/>
                </a:solidFill>
                <a:latin typeface="Arial"/>
                <a:ea typeface="Arial"/>
                <a:cs typeface="Arial"/>
                <a:sym typeface="Arial"/>
              </a:rPr>
              <a:t>Reweights likely outputs → shifts mass to higher reward </a:t>
            </a:r>
            <a:endParaRPr sz="1100"/>
          </a:p>
          <a:p>
            <a:pPr indent="-88900" lvl="0" marL="215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15900" lvl="0" marL="215900" marR="0" rtl="0" algn="l">
              <a:spcBef>
                <a:spcPts val="0"/>
              </a:spcBef>
              <a:spcAft>
                <a:spcPts val="0"/>
              </a:spcAft>
              <a:buClr>
                <a:schemeClr val="dk1"/>
              </a:buClr>
              <a:buSzPts val="2000"/>
              <a:buFont typeface="Arial"/>
              <a:buChar char="•"/>
            </a:pPr>
            <a:r>
              <a:rPr lang="en" sz="2000">
                <a:solidFill>
                  <a:schemeClr val="dk1"/>
                </a:solidFill>
                <a:latin typeface="Arial"/>
                <a:ea typeface="Arial"/>
                <a:cs typeface="Arial"/>
                <a:sym typeface="Arial"/>
              </a:rPr>
              <a:t>Updates relative to own distribution → small, local KL shift</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Conclusion (Convinced?)</a:t>
            </a:r>
            <a:endParaRPr/>
          </a:p>
        </p:txBody>
      </p:sp>
      <p:sp>
        <p:nvSpPr>
          <p:cNvPr id="285" name="Google Shape;285;p3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146050" lvl="0" marL="177800" rtl="0" algn="l">
              <a:lnSpc>
                <a:spcPct val="80000"/>
              </a:lnSpc>
              <a:spcBef>
                <a:spcPts val="0"/>
              </a:spcBef>
              <a:spcAft>
                <a:spcPts val="0"/>
              </a:spcAft>
              <a:buSzPts val="2300"/>
              <a:buChar char="●"/>
            </a:pPr>
            <a:r>
              <a:rPr lang="en" sz="2300"/>
              <a:t>On-policy RL  has minimal catastrophic forgetting in comparison to off policy RL and SFT </a:t>
            </a:r>
            <a:endParaRPr sz="900"/>
          </a:p>
          <a:p>
            <a:pPr indent="0" lvl="0" marL="0" rtl="0" algn="l">
              <a:lnSpc>
                <a:spcPct val="80000"/>
              </a:lnSpc>
              <a:spcBef>
                <a:spcPts val="800"/>
              </a:spcBef>
              <a:spcAft>
                <a:spcPts val="0"/>
              </a:spcAft>
              <a:buClr>
                <a:schemeClr val="dk1"/>
              </a:buClr>
              <a:buSzPts val="2700"/>
              <a:buFont typeface="Arial"/>
              <a:buNone/>
            </a:pPr>
            <a:r>
              <a:t/>
            </a:r>
            <a:endParaRPr sz="2300"/>
          </a:p>
          <a:p>
            <a:pPr indent="-146050" lvl="0" marL="177800" rtl="0" algn="l">
              <a:lnSpc>
                <a:spcPct val="80000"/>
              </a:lnSpc>
              <a:spcBef>
                <a:spcPts val="800"/>
              </a:spcBef>
              <a:spcAft>
                <a:spcPts val="0"/>
              </a:spcAft>
              <a:buSzPts val="2300"/>
              <a:buChar char="●"/>
            </a:pPr>
            <a:r>
              <a:rPr lang="en" sz="2300"/>
              <a:t>KL divergence has a strong correlation with catastrophic forgetting </a:t>
            </a:r>
            <a:endParaRPr sz="900"/>
          </a:p>
          <a:p>
            <a:pPr indent="0" lvl="0" marL="177800" rtl="0" algn="l">
              <a:lnSpc>
                <a:spcPct val="80000"/>
              </a:lnSpc>
              <a:spcBef>
                <a:spcPts val="800"/>
              </a:spcBef>
              <a:spcAft>
                <a:spcPts val="0"/>
              </a:spcAft>
              <a:buClr>
                <a:schemeClr val="dk1"/>
              </a:buClr>
              <a:buSzPts val="2700"/>
              <a:buFont typeface="Arial"/>
              <a:buNone/>
            </a:pPr>
            <a:r>
              <a:t/>
            </a:r>
            <a:endParaRPr sz="2300"/>
          </a:p>
          <a:p>
            <a:pPr indent="-146050" lvl="0" marL="177800" rtl="0" algn="l">
              <a:lnSpc>
                <a:spcPct val="80000"/>
              </a:lnSpc>
              <a:spcBef>
                <a:spcPts val="800"/>
              </a:spcBef>
              <a:spcAft>
                <a:spcPts val="0"/>
              </a:spcAft>
              <a:buSzPts val="2300"/>
              <a:buChar char="●"/>
            </a:pPr>
            <a:r>
              <a:rPr lang="en" sz="2300"/>
              <a:t>On-policy training drives the advantage theoretically and empirically </a:t>
            </a:r>
            <a:endParaRPr sz="900"/>
          </a:p>
          <a:p>
            <a:pPr indent="0" lvl="0" marL="0" rtl="0" algn="l">
              <a:lnSpc>
                <a:spcPct val="70000"/>
              </a:lnSpc>
              <a:spcBef>
                <a:spcPts val="1200"/>
              </a:spcBef>
              <a:spcAft>
                <a:spcPts val="1200"/>
              </a:spcAft>
              <a:buNone/>
            </a:pPr>
            <a:r>
              <a:t/>
            </a:r>
            <a:endParaRPr sz="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1"/>
          <p:cNvSpPr txBox="1"/>
          <p:nvPr>
            <p:ph type="ctrTitle"/>
          </p:nvPr>
        </p:nvSpPr>
        <p:spPr>
          <a:xfrm>
            <a:off x="729450" y="1322450"/>
            <a:ext cx="7688100" cy="1664700"/>
          </a:xfrm>
          <a:prstGeom prst="rect">
            <a:avLst/>
          </a:prstGeom>
          <a:noFill/>
          <a:ln>
            <a:noFill/>
          </a:ln>
        </p:spPr>
        <p:txBody>
          <a:bodyPr anchorCtr="0" anchor="b" bIns="34275" lIns="68575" spcFirstLastPara="1" rIns="68575" wrap="square" tIns="34275">
            <a:normAutofit/>
          </a:bodyPr>
          <a:lstStyle/>
          <a:p>
            <a:pPr indent="0" lvl="0" marL="0" rtl="0" algn="ctr">
              <a:spcBef>
                <a:spcPts val="0"/>
              </a:spcBef>
              <a:spcAft>
                <a:spcPts val="0"/>
              </a:spcAft>
              <a:buNone/>
            </a:pPr>
            <a:r>
              <a:rPr lang="en" sz="2600"/>
              <a:t>SFT Memorizes, RL Generalizes: A Comparative Study of Foundation Model Post-Training</a:t>
            </a:r>
            <a:endParaRPr/>
          </a:p>
        </p:txBody>
      </p:sp>
      <p:sp>
        <p:nvSpPr>
          <p:cNvPr id="292" name="Google Shape;292;p31"/>
          <p:cNvSpPr txBox="1"/>
          <p:nvPr>
            <p:ph idx="1" type="subTitle"/>
          </p:nvPr>
        </p:nvSpPr>
        <p:spPr>
          <a:xfrm>
            <a:off x="729627" y="3172900"/>
            <a:ext cx="7688100" cy="541200"/>
          </a:xfrm>
          <a:prstGeom prst="rect">
            <a:avLst/>
          </a:prstGeom>
          <a:noFill/>
          <a:ln>
            <a:noFill/>
          </a:ln>
        </p:spPr>
        <p:txBody>
          <a:bodyPr anchorCtr="0" anchor="t" bIns="34275" lIns="68575" spcFirstLastPara="1" rIns="68575" wrap="square" tIns="34275">
            <a:normAutofit fontScale="77500" lnSpcReduction="20000"/>
          </a:bodyPr>
          <a:lstStyle/>
          <a:p>
            <a:pPr indent="0" lvl="0" marL="0" rtl="0" algn="ctr">
              <a:spcBef>
                <a:spcPts val="0"/>
              </a:spcBef>
              <a:spcAft>
                <a:spcPts val="0"/>
              </a:spcAft>
              <a:buNone/>
            </a:pPr>
            <a:r>
              <a:rPr lang="en"/>
              <a:t>Tianzhe Chu, Yuexiang Zhai, Yihan Yang, Shengbang Tong, Saining Xie, Dale Shuurmans, Quoc V. Le, Sergey Levine, Yi Ma</a:t>
            </a:r>
            <a:endParaRPr/>
          </a:p>
          <a:p>
            <a:pPr indent="0" lvl="0" marL="0" rtl="0" algn="ctr">
              <a:lnSpc>
                <a:spcPct val="90000"/>
              </a:lnSpc>
              <a:spcBef>
                <a:spcPts val="0"/>
              </a:spcBef>
              <a:spcAft>
                <a:spcPts val="0"/>
              </a:spcAft>
              <a:buClr>
                <a:schemeClr val="dk1"/>
              </a:buClr>
              <a:buSzPct val="112500"/>
              <a:buNone/>
            </a:pPr>
            <a:r>
              <a:t/>
            </a:r>
            <a:endParaRPr/>
          </a:p>
        </p:txBody>
      </p:sp>
      <p:sp>
        <p:nvSpPr>
          <p:cNvPr id="293" name="Google Shape;293;p31"/>
          <p:cNvSpPr txBox="1"/>
          <p:nvPr>
            <p:ph idx="12" type="sldNum"/>
          </p:nvPr>
        </p:nvSpPr>
        <p:spPr>
          <a:xfrm>
            <a:off x="8536302" y="4749851"/>
            <a:ext cx="548700" cy="3936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sz="1000">
                <a:solidFill>
                  <a:schemeClr val="accent1"/>
                </a:solidFill>
                <a:latin typeface="Lato"/>
                <a:ea typeface="Lato"/>
                <a:cs typeface="Lato"/>
                <a:sym typeface="Lato"/>
              </a:rPr>
              <a:t>‹#›</a:t>
            </a:fld>
            <a:endParaRPr sz="1000">
              <a:solidFill>
                <a:schemeClr val="accent1"/>
              </a:solidFill>
              <a:latin typeface="Lato"/>
              <a:ea typeface="Lato"/>
              <a:cs typeface="Lato"/>
              <a:sym typeface="Lato"/>
            </a:endParaRPr>
          </a:p>
        </p:txBody>
      </p:sp>
      <p:pic>
        <p:nvPicPr>
          <p:cNvPr id="294" name="Google Shape;294;p31"/>
          <p:cNvPicPr preferRelativeResize="0"/>
          <p:nvPr/>
        </p:nvPicPr>
        <p:blipFill>
          <a:blip r:embed="rId3">
            <a:alphaModFix/>
          </a:blip>
          <a:stretch>
            <a:fillRect/>
          </a:stretch>
        </p:blipFill>
        <p:spPr>
          <a:xfrm>
            <a:off x="268025" y="3714100"/>
            <a:ext cx="3095650" cy="3197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Paper Introduction</a:t>
            </a:r>
            <a:endParaRPr/>
          </a:p>
        </p:txBody>
      </p:sp>
      <p:sp>
        <p:nvSpPr>
          <p:cNvPr id="300" name="Google Shape;300;p32"/>
          <p:cNvSpPr txBox="1"/>
          <p:nvPr>
            <p:ph idx="1" type="body"/>
          </p:nvPr>
        </p:nvSpPr>
        <p:spPr>
          <a:xfrm>
            <a:off x="729450" y="1850275"/>
            <a:ext cx="7688700" cy="2261100"/>
          </a:xfrm>
          <a:prstGeom prst="rect">
            <a:avLst/>
          </a:prstGeom>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SzPts val="1900"/>
              <a:buChar char="●"/>
            </a:pPr>
            <a:r>
              <a:rPr lang="en" sz="1900"/>
              <a:t>Research question – what effects do post-training methods like RL and SFT have on a model’s ability to generalize?</a:t>
            </a:r>
            <a:endParaRPr sz="1900"/>
          </a:p>
          <a:p>
            <a:pPr indent="-349250" lvl="0" marL="457200" rtl="0" algn="l">
              <a:lnSpc>
                <a:spcPct val="150000"/>
              </a:lnSpc>
              <a:spcBef>
                <a:spcPts val="0"/>
              </a:spcBef>
              <a:spcAft>
                <a:spcPts val="0"/>
              </a:spcAft>
              <a:buSzPts val="1900"/>
              <a:buChar char="●"/>
            </a:pPr>
            <a:r>
              <a:rPr lang="en" sz="1900"/>
              <a:t>The authors investigate by post-training and evaluating models on </a:t>
            </a:r>
            <a:r>
              <a:rPr b="1" lang="en" sz="1900"/>
              <a:t>different variants</a:t>
            </a:r>
            <a:r>
              <a:rPr lang="en" sz="1900"/>
              <a:t> of both text-only and multimodal tasks</a:t>
            </a:r>
            <a:endParaRPr sz="1900"/>
          </a:p>
          <a:p>
            <a:pPr indent="-349250" lvl="1" marL="914400" rtl="0" algn="l">
              <a:lnSpc>
                <a:spcPct val="150000"/>
              </a:lnSpc>
              <a:spcBef>
                <a:spcPts val="0"/>
              </a:spcBef>
              <a:spcAft>
                <a:spcPts val="0"/>
              </a:spcAft>
              <a:buSzPts val="1900"/>
              <a:buChar char="○"/>
            </a:pPr>
            <a:r>
              <a:rPr lang="en" sz="1900"/>
              <a:t>rule-based variants</a:t>
            </a:r>
            <a:endParaRPr sz="1900"/>
          </a:p>
          <a:p>
            <a:pPr indent="-349250" lvl="1" marL="914400" rtl="0" algn="l">
              <a:lnSpc>
                <a:spcPct val="150000"/>
              </a:lnSpc>
              <a:spcBef>
                <a:spcPts val="0"/>
              </a:spcBef>
              <a:spcAft>
                <a:spcPts val="0"/>
              </a:spcAft>
              <a:buSzPts val="1900"/>
              <a:buChar char="○"/>
            </a:pPr>
            <a:r>
              <a:rPr lang="en" sz="1900"/>
              <a:t>visual distribution variants</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Two Axes</a:t>
            </a:r>
            <a:endParaRPr/>
          </a:p>
        </p:txBody>
      </p:sp>
      <p:sp>
        <p:nvSpPr>
          <p:cNvPr id="99" name="Google Shape;99;p1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700" u="sng"/>
              <a:t>Catastrophic Forgetting</a:t>
            </a:r>
            <a:endParaRPr b="1" sz="1700" u="sng"/>
          </a:p>
          <a:p>
            <a:pPr indent="0" lvl="0" marL="0" rtl="0" algn="l">
              <a:spcBef>
                <a:spcPts val="1200"/>
              </a:spcBef>
              <a:spcAft>
                <a:spcPts val="1200"/>
              </a:spcAft>
              <a:buNone/>
            </a:pPr>
            <a:r>
              <a:rPr lang="en" sz="1700"/>
              <a:t>RL's Razor: Why Online Reinforcement Learning Forgets Less</a:t>
            </a:r>
            <a:endParaRPr sz="1700"/>
          </a:p>
        </p:txBody>
      </p:sp>
      <p:sp>
        <p:nvSpPr>
          <p:cNvPr id="100" name="Google Shape;100;p1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700" u="sng"/>
              <a:t>Generalization</a:t>
            </a:r>
            <a:r>
              <a:rPr lang="en" sz="1700"/>
              <a:t> </a:t>
            </a:r>
            <a:endParaRPr sz="1700"/>
          </a:p>
          <a:p>
            <a:pPr indent="0" lvl="0" marL="0" rtl="0" algn="l">
              <a:spcBef>
                <a:spcPts val="1200"/>
              </a:spcBef>
              <a:spcAft>
                <a:spcPts val="1200"/>
              </a:spcAft>
              <a:buNone/>
            </a:pPr>
            <a:r>
              <a:rPr lang="en" sz="1700"/>
              <a:t>SFT Memorizes, RL Generalizes: A Comparative Study of Foundation Model Post-training</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Findings</a:t>
            </a:r>
            <a:endParaRPr/>
          </a:p>
        </p:txBody>
      </p:sp>
      <p:sp>
        <p:nvSpPr>
          <p:cNvPr id="306" name="Google Shape;306;p33"/>
          <p:cNvSpPr txBox="1"/>
          <p:nvPr>
            <p:ph idx="1" type="body"/>
          </p:nvPr>
        </p:nvSpPr>
        <p:spPr>
          <a:xfrm>
            <a:off x="729450" y="1774075"/>
            <a:ext cx="4762500" cy="2261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 sz="1800"/>
              <a:t>RL proficiently generalizes across both variant axes, while SFT does not</a:t>
            </a:r>
            <a:endParaRPr b="1" sz="1800"/>
          </a:p>
          <a:p>
            <a:pPr indent="-342900" lvl="0" marL="457200" rtl="0" algn="l">
              <a:lnSpc>
                <a:spcPct val="150000"/>
              </a:lnSpc>
              <a:spcBef>
                <a:spcPts val="0"/>
              </a:spcBef>
              <a:spcAft>
                <a:spcPts val="0"/>
              </a:spcAft>
              <a:buSzPts val="1800"/>
              <a:buChar char="●"/>
            </a:pPr>
            <a:r>
              <a:rPr lang="en" sz="1800"/>
              <a:t>SFT is still crucial prior to RL to </a:t>
            </a:r>
            <a:r>
              <a:rPr i="1" lang="en" sz="1800"/>
              <a:t>stabilize model outputs</a:t>
            </a:r>
            <a:r>
              <a:rPr lang="en" sz="1800"/>
              <a:t> &amp; instill instruction- following ability</a:t>
            </a:r>
            <a:endParaRPr sz="1800"/>
          </a:p>
          <a:p>
            <a:pPr indent="-342900" lvl="0" marL="457200" rtl="0" algn="l">
              <a:lnSpc>
                <a:spcPct val="150000"/>
              </a:lnSpc>
              <a:spcBef>
                <a:spcPts val="0"/>
              </a:spcBef>
              <a:spcAft>
                <a:spcPts val="0"/>
              </a:spcAft>
              <a:buSzPts val="1800"/>
              <a:buChar char="●"/>
            </a:pPr>
            <a:r>
              <a:rPr i="1" lang="en" sz="1800"/>
              <a:t>increasing # of verification steps</a:t>
            </a:r>
            <a:r>
              <a:rPr lang="en" sz="1800"/>
              <a:t> =&gt; better generalization</a:t>
            </a:r>
            <a:endParaRPr sz="1800"/>
          </a:p>
        </p:txBody>
      </p:sp>
      <p:pic>
        <p:nvPicPr>
          <p:cNvPr id="307" name="Google Shape;307;p33" title="Screenshot 2025-09-23 at 3.53.14 PM.png"/>
          <p:cNvPicPr preferRelativeResize="0"/>
          <p:nvPr/>
        </p:nvPicPr>
        <p:blipFill>
          <a:blip r:embed="rId3">
            <a:alphaModFix/>
          </a:blip>
          <a:stretch>
            <a:fillRect/>
          </a:stretch>
        </p:blipFill>
        <p:spPr>
          <a:xfrm>
            <a:off x="5327125" y="1554650"/>
            <a:ext cx="3816875" cy="31991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4"/>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 Tasks</a:t>
            </a:r>
            <a:endParaRPr/>
          </a:p>
        </p:txBody>
      </p:sp>
      <p:sp>
        <p:nvSpPr>
          <p:cNvPr id="313" name="Google Shape;313;p34"/>
          <p:cNvSpPr txBox="1"/>
          <p:nvPr>
            <p:ph idx="1" type="body"/>
          </p:nvPr>
        </p:nvSpPr>
        <p:spPr>
          <a:xfrm>
            <a:off x="729325" y="1850275"/>
            <a:ext cx="39231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400"/>
              <a:t>GeneralPoints (GP)</a:t>
            </a:r>
            <a:endParaRPr b="1" sz="1400"/>
          </a:p>
          <a:p>
            <a:pPr indent="-317500" lvl="0" marL="457200" rtl="0" algn="l">
              <a:spcBef>
                <a:spcPts val="1200"/>
              </a:spcBef>
              <a:spcAft>
                <a:spcPts val="0"/>
              </a:spcAft>
              <a:buSzPts val="1400"/>
              <a:buChar char="●"/>
            </a:pPr>
            <a:r>
              <a:rPr lang="en" sz="1400"/>
              <a:t>A more general version of Points24</a:t>
            </a:r>
            <a:endParaRPr sz="1400"/>
          </a:p>
          <a:p>
            <a:pPr indent="-317500" lvl="0" marL="457200" rtl="0" algn="l">
              <a:spcBef>
                <a:spcPts val="0"/>
              </a:spcBef>
              <a:spcAft>
                <a:spcPts val="0"/>
              </a:spcAft>
              <a:buSzPts val="1400"/>
              <a:buChar char="●"/>
            </a:pPr>
            <a:r>
              <a:rPr lang="en" sz="1400"/>
              <a:t>Goal: given 4 cards, produce an equation that equals a target number (e.g. 24)</a:t>
            </a:r>
            <a:endParaRPr sz="1400"/>
          </a:p>
          <a:p>
            <a:pPr indent="-317500" lvl="0" marL="457200" rtl="0" algn="l">
              <a:spcBef>
                <a:spcPts val="0"/>
              </a:spcBef>
              <a:spcAft>
                <a:spcPts val="0"/>
              </a:spcAft>
              <a:buSzPts val="1400"/>
              <a:buChar char="●"/>
            </a:pPr>
            <a:r>
              <a:rPr lang="en" sz="1400"/>
              <a:t>task modalities:</a:t>
            </a:r>
            <a:endParaRPr sz="1400"/>
          </a:p>
          <a:p>
            <a:pPr indent="-304800" lvl="1" marL="914400" rtl="0" algn="l">
              <a:spcBef>
                <a:spcPts val="0"/>
              </a:spcBef>
              <a:spcAft>
                <a:spcPts val="0"/>
              </a:spcAft>
              <a:buSzPts val="1200"/>
              <a:buChar char="○"/>
            </a:pPr>
            <a:r>
              <a:rPr lang="en" sz="1200"/>
              <a:t>GP-L: input = description of 4 cards</a:t>
            </a:r>
            <a:endParaRPr sz="1200"/>
          </a:p>
          <a:p>
            <a:pPr indent="-304800" lvl="1" marL="914400" rtl="0" algn="l">
              <a:spcBef>
                <a:spcPts val="0"/>
              </a:spcBef>
              <a:spcAft>
                <a:spcPts val="0"/>
              </a:spcAft>
              <a:buSzPts val="1200"/>
              <a:buChar char="○"/>
            </a:pPr>
            <a:r>
              <a:rPr lang="en" sz="1200"/>
              <a:t>GP-VL: input = an image of 4 cards laid out</a:t>
            </a:r>
            <a:endParaRPr sz="1200"/>
          </a:p>
        </p:txBody>
      </p:sp>
      <p:sp>
        <p:nvSpPr>
          <p:cNvPr id="314" name="Google Shape;314;p34"/>
          <p:cNvSpPr txBox="1"/>
          <p:nvPr>
            <p:ph idx="2" type="body"/>
          </p:nvPr>
        </p:nvSpPr>
        <p:spPr>
          <a:xfrm>
            <a:off x="4318050" y="719650"/>
            <a:ext cx="4348200" cy="25623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b="1" lang="en" sz="1400"/>
              <a:t>V-IRL</a:t>
            </a:r>
            <a:endParaRPr b="1" sz="1400"/>
          </a:p>
          <a:p>
            <a:pPr indent="-317500" lvl="0" marL="457200" rtl="0" algn="l">
              <a:lnSpc>
                <a:spcPct val="105000"/>
              </a:lnSpc>
              <a:spcBef>
                <a:spcPts val="1200"/>
              </a:spcBef>
              <a:spcAft>
                <a:spcPts val="0"/>
              </a:spcAft>
              <a:buSzPts val="1400"/>
              <a:buChar char="●"/>
            </a:pPr>
            <a:r>
              <a:rPr lang="en" sz="1400"/>
              <a:t>takes place in V-IRL environment (Yang, 2024a)</a:t>
            </a:r>
            <a:endParaRPr sz="1400"/>
          </a:p>
          <a:p>
            <a:pPr indent="-317500" lvl="0" marL="457200" rtl="0" algn="l">
              <a:lnSpc>
                <a:spcPct val="105000"/>
              </a:lnSpc>
              <a:spcBef>
                <a:spcPts val="0"/>
              </a:spcBef>
              <a:spcAft>
                <a:spcPts val="0"/>
              </a:spcAft>
              <a:buSzPts val="1400"/>
              <a:buChar char="●"/>
            </a:pPr>
            <a:r>
              <a:rPr lang="en" sz="1400"/>
              <a:t>Goal: given set of instructions </a:t>
            </a:r>
            <a:r>
              <a:rPr i="1" lang="en" sz="1400"/>
              <a:t>containing spatial info</a:t>
            </a:r>
            <a:r>
              <a:rPr lang="en" sz="1400"/>
              <a:t>, navigate to a target location in the world</a:t>
            </a:r>
            <a:endParaRPr sz="1400"/>
          </a:p>
          <a:p>
            <a:pPr indent="-317500" lvl="0" marL="457200" rtl="0" algn="l">
              <a:lnSpc>
                <a:spcPct val="105000"/>
              </a:lnSpc>
              <a:spcBef>
                <a:spcPts val="0"/>
              </a:spcBef>
              <a:spcAft>
                <a:spcPts val="0"/>
              </a:spcAft>
              <a:buSzPts val="1400"/>
              <a:buChar char="●"/>
            </a:pPr>
            <a:r>
              <a:rPr lang="en" sz="1400"/>
              <a:t>task </a:t>
            </a:r>
            <a:r>
              <a:rPr lang="en" sz="1400"/>
              <a:t>modalities:</a:t>
            </a:r>
            <a:endParaRPr sz="1400"/>
          </a:p>
          <a:p>
            <a:pPr indent="-304800" lvl="1" marL="914400" rtl="0" algn="l">
              <a:lnSpc>
                <a:spcPct val="105000"/>
              </a:lnSpc>
              <a:spcBef>
                <a:spcPts val="0"/>
              </a:spcBef>
              <a:spcAft>
                <a:spcPts val="0"/>
              </a:spcAft>
              <a:buSzPts val="1200"/>
              <a:buChar char="○"/>
            </a:pPr>
            <a:r>
              <a:rPr lang="en" sz="1200"/>
              <a:t>V-IRL-L: info w.r.t. notable landmarks near the agent are automatically provided</a:t>
            </a:r>
            <a:endParaRPr sz="1200"/>
          </a:p>
          <a:p>
            <a:pPr indent="-304800" lvl="1" marL="914400" rtl="0" algn="l">
              <a:lnSpc>
                <a:spcPct val="105000"/>
              </a:lnSpc>
              <a:spcBef>
                <a:spcPts val="0"/>
              </a:spcBef>
              <a:spcAft>
                <a:spcPts val="0"/>
              </a:spcAft>
              <a:buSzPts val="1200"/>
              <a:buChar char="○"/>
            </a:pPr>
            <a:r>
              <a:rPr lang="en" sz="1200"/>
              <a:t>V-IRL-VL: vision input provided at every timestep - agent is tasked w/ visual recognition</a:t>
            </a:r>
            <a:endParaRPr sz="1200"/>
          </a:p>
          <a:p>
            <a:pPr indent="0" lvl="0" marL="0" rtl="0" algn="l">
              <a:lnSpc>
                <a:spcPct val="105000"/>
              </a:lnSpc>
              <a:spcBef>
                <a:spcPts val="1200"/>
              </a:spcBef>
              <a:spcAft>
                <a:spcPts val="1200"/>
              </a:spcAft>
              <a:buNone/>
            </a:pPr>
            <a:r>
              <a:t/>
            </a:r>
            <a:endParaRPr sz="1400"/>
          </a:p>
        </p:txBody>
      </p:sp>
      <p:pic>
        <p:nvPicPr>
          <p:cNvPr id="315" name="Google Shape;315;p34" title="Screenshot 2025-09-22 at 1.22.21 AM.png"/>
          <p:cNvPicPr preferRelativeResize="0"/>
          <p:nvPr/>
        </p:nvPicPr>
        <p:blipFill>
          <a:blip r:embed="rId3">
            <a:alphaModFix/>
          </a:blip>
          <a:stretch>
            <a:fillRect/>
          </a:stretch>
        </p:blipFill>
        <p:spPr>
          <a:xfrm>
            <a:off x="1284388" y="3822550"/>
            <a:ext cx="2664175" cy="1199200"/>
          </a:xfrm>
          <a:prstGeom prst="rect">
            <a:avLst/>
          </a:prstGeom>
          <a:noFill/>
          <a:ln>
            <a:noFill/>
          </a:ln>
        </p:spPr>
      </p:pic>
      <p:pic>
        <p:nvPicPr>
          <p:cNvPr id="316" name="Google Shape;316;p34" title="Screenshot 2025-09-22 at 1.23.38 AM.png"/>
          <p:cNvPicPr preferRelativeResize="0"/>
          <p:nvPr/>
        </p:nvPicPr>
        <p:blipFill>
          <a:blip r:embed="rId4">
            <a:alphaModFix/>
          </a:blip>
          <a:stretch>
            <a:fillRect/>
          </a:stretch>
        </p:blipFill>
        <p:spPr>
          <a:xfrm>
            <a:off x="5230225" y="2923075"/>
            <a:ext cx="2849452" cy="2155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5"/>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22" name="Google Shape;322;p3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23" name="Google Shape;323;p35"/>
          <p:cNvSpPr txBox="1"/>
          <p:nvPr>
            <p:ph idx="2" type="body"/>
          </p:nvPr>
        </p:nvSpPr>
        <p:spPr>
          <a:xfrm>
            <a:off x="4643604" y="2437175"/>
            <a:ext cx="37743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b="1" lang="en"/>
              <a:t>Takeaway: V-IRL-VL adds visual recognition to the task, whereas V-IRL-L handles it for you</a:t>
            </a:r>
            <a:endParaRPr b="1"/>
          </a:p>
        </p:txBody>
      </p:sp>
      <p:pic>
        <p:nvPicPr>
          <p:cNvPr id="324" name="Google Shape;324;p35" title="Screenshot 2025-09-22 at 1.33.50 AM.png"/>
          <p:cNvPicPr preferRelativeResize="0"/>
          <p:nvPr/>
        </p:nvPicPr>
        <p:blipFill>
          <a:blip r:embed="rId3">
            <a:alphaModFix/>
          </a:blip>
          <a:stretch>
            <a:fillRect/>
          </a:stretch>
        </p:blipFill>
        <p:spPr>
          <a:xfrm>
            <a:off x="59675" y="827350"/>
            <a:ext cx="4583925" cy="3622749"/>
          </a:xfrm>
          <a:prstGeom prst="rect">
            <a:avLst/>
          </a:prstGeom>
          <a:noFill/>
          <a:ln>
            <a:noFill/>
          </a:ln>
        </p:spPr>
      </p:pic>
      <p:pic>
        <p:nvPicPr>
          <p:cNvPr id="325" name="Google Shape;325;p35" title="Screenshot 2025-09-22 at 1.34.48 AM.png"/>
          <p:cNvPicPr preferRelativeResize="0"/>
          <p:nvPr/>
        </p:nvPicPr>
        <p:blipFill>
          <a:blip r:embed="rId4">
            <a:alphaModFix/>
          </a:blip>
          <a:stretch>
            <a:fillRect/>
          </a:stretch>
        </p:blipFill>
        <p:spPr>
          <a:xfrm>
            <a:off x="4643600" y="827350"/>
            <a:ext cx="4418050" cy="28326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6"/>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Task Variants</a:t>
            </a:r>
            <a:endParaRPr/>
          </a:p>
        </p:txBody>
      </p:sp>
      <p:sp>
        <p:nvSpPr>
          <p:cNvPr id="331" name="Google Shape;331;p36"/>
          <p:cNvSpPr txBox="1"/>
          <p:nvPr>
            <p:ph idx="1" type="body"/>
          </p:nvPr>
        </p:nvSpPr>
        <p:spPr>
          <a:xfrm>
            <a:off x="729450" y="1926475"/>
            <a:ext cx="4035000" cy="22611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b="1" lang="en" sz="1600" u="sng"/>
              <a:t>GeneralPoints</a:t>
            </a:r>
            <a:endParaRPr b="1" sz="1600" u="sng"/>
          </a:p>
          <a:p>
            <a:pPr indent="0" lvl="0" marL="0" rtl="0" algn="l">
              <a:lnSpc>
                <a:spcPct val="105000"/>
              </a:lnSpc>
              <a:spcBef>
                <a:spcPts val="1200"/>
              </a:spcBef>
              <a:spcAft>
                <a:spcPts val="0"/>
              </a:spcAft>
              <a:buNone/>
            </a:pPr>
            <a:r>
              <a:rPr b="1" lang="en" sz="1600"/>
              <a:t>Rule-Based Variants</a:t>
            </a:r>
            <a:endParaRPr b="1" sz="1600"/>
          </a:p>
          <a:p>
            <a:pPr indent="-330200" lvl="0" marL="457200" rtl="0" algn="l">
              <a:lnSpc>
                <a:spcPct val="105000"/>
              </a:lnSpc>
              <a:spcBef>
                <a:spcPts val="1200"/>
              </a:spcBef>
              <a:spcAft>
                <a:spcPts val="0"/>
              </a:spcAft>
              <a:buSzPts val="1600"/>
              <a:buChar char="●"/>
            </a:pPr>
            <a:r>
              <a:rPr lang="en" sz="1600"/>
              <a:t>In-distribution (ID): J, Q, K = 11, 12, 13</a:t>
            </a:r>
            <a:endParaRPr sz="1600"/>
          </a:p>
          <a:p>
            <a:pPr indent="-330200" lvl="0" marL="457200" rtl="0" algn="l">
              <a:lnSpc>
                <a:spcPct val="105000"/>
              </a:lnSpc>
              <a:spcBef>
                <a:spcPts val="0"/>
              </a:spcBef>
              <a:spcAft>
                <a:spcPts val="0"/>
              </a:spcAft>
              <a:buSzPts val="1600"/>
              <a:buChar char="●"/>
            </a:pPr>
            <a:r>
              <a:rPr lang="en" sz="1600"/>
              <a:t>Out-of-distribution (OOD): J, Q, K = all 10</a:t>
            </a:r>
            <a:endParaRPr sz="1600"/>
          </a:p>
          <a:p>
            <a:pPr indent="0" lvl="0" marL="0" rtl="0" algn="l">
              <a:lnSpc>
                <a:spcPct val="105000"/>
              </a:lnSpc>
              <a:spcBef>
                <a:spcPts val="1200"/>
              </a:spcBef>
              <a:spcAft>
                <a:spcPts val="0"/>
              </a:spcAft>
              <a:buNone/>
            </a:pPr>
            <a:r>
              <a:rPr b="1" lang="en" sz="1600"/>
              <a:t>Visual Variants</a:t>
            </a:r>
            <a:endParaRPr b="1" sz="1600"/>
          </a:p>
          <a:p>
            <a:pPr indent="-330200" lvl="0" marL="457200" rtl="0" algn="l">
              <a:lnSpc>
                <a:spcPct val="105000"/>
              </a:lnSpc>
              <a:spcBef>
                <a:spcPts val="1200"/>
              </a:spcBef>
              <a:spcAft>
                <a:spcPts val="0"/>
              </a:spcAft>
              <a:buSzPts val="1600"/>
              <a:buChar char="●"/>
            </a:pPr>
            <a:r>
              <a:rPr lang="en" sz="1600"/>
              <a:t>ID: cards are all black suits</a:t>
            </a:r>
            <a:endParaRPr sz="1600"/>
          </a:p>
          <a:p>
            <a:pPr indent="-330200" lvl="0" marL="457200" rtl="0" algn="l">
              <a:lnSpc>
                <a:spcPct val="105000"/>
              </a:lnSpc>
              <a:spcBef>
                <a:spcPts val="0"/>
              </a:spcBef>
              <a:spcAft>
                <a:spcPts val="0"/>
              </a:spcAft>
              <a:buSzPts val="1600"/>
              <a:buChar char="●"/>
            </a:pPr>
            <a:r>
              <a:rPr lang="en" sz="1600"/>
              <a:t>OOD: cards are all red suits</a:t>
            </a:r>
            <a:endParaRPr sz="1600"/>
          </a:p>
        </p:txBody>
      </p:sp>
      <p:sp>
        <p:nvSpPr>
          <p:cNvPr id="332" name="Google Shape;332;p36"/>
          <p:cNvSpPr txBox="1"/>
          <p:nvPr>
            <p:ph idx="2" type="body"/>
          </p:nvPr>
        </p:nvSpPr>
        <p:spPr>
          <a:xfrm>
            <a:off x="4764450" y="1492675"/>
            <a:ext cx="4311300" cy="31287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440"/>
              <a:buNone/>
            </a:pPr>
            <a:r>
              <a:rPr b="1" lang="en" sz="1600" u="sng"/>
              <a:t>Points24</a:t>
            </a:r>
            <a:endParaRPr b="1" sz="1600"/>
          </a:p>
          <a:p>
            <a:pPr indent="0" lvl="0" marL="0" rtl="0" algn="l">
              <a:lnSpc>
                <a:spcPct val="105000"/>
              </a:lnSpc>
              <a:spcBef>
                <a:spcPts val="1200"/>
              </a:spcBef>
              <a:spcAft>
                <a:spcPts val="0"/>
              </a:spcAft>
              <a:buSzPts val="440"/>
              <a:buNone/>
            </a:pPr>
            <a:r>
              <a:rPr b="1" lang="en" sz="1600"/>
              <a:t>Rule-Based Variants</a:t>
            </a:r>
            <a:endParaRPr b="1" sz="1600"/>
          </a:p>
          <a:p>
            <a:pPr indent="-330200" lvl="0" marL="457200" rtl="0" algn="l">
              <a:lnSpc>
                <a:spcPct val="105000"/>
              </a:lnSpc>
              <a:spcBef>
                <a:spcPts val="1200"/>
              </a:spcBef>
              <a:spcAft>
                <a:spcPts val="0"/>
              </a:spcAft>
              <a:buSzPts val="1600"/>
              <a:buChar char="●"/>
            </a:pPr>
            <a:r>
              <a:rPr lang="en" sz="1600"/>
              <a:t>ID: “absolute orientation” action space</a:t>
            </a:r>
            <a:endParaRPr sz="1600"/>
          </a:p>
          <a:p>
            <a:pPr indent="-317500" lvl="1" marL="914400" rtl="0" algn="l">
              <a:lnSpc>
                <a:spcPct val="105000"/>
              </a:lnSpc>
              <a:spcBef>
                <a:spcPts val="0"/>
              </a:spcBef>
              <a:spcAft>
                <a:spcPts val="0"/>
              </a:spcAft>
              <a:buSzPts val="1400"/>
              <a:buChar char="○"/>
            </a:pPr>
            <a:r>
              <a:rPr lang="en" sz="1400"/>
              <a:t>A ∈ [north, northeast, east, …]</a:t>
            </a:r>
            <a:endParaRPr sz="1400"/>
          </a:p>
          <a:p>
            <a:pPr indent="-330200" lvl="0" marL="457200" rtl="0" algn="l">
              <a:lnSpc>
                <a:spcPct val="105000"/>
              </a:lnSpc>
              <a:spcBef>
                <a:spcPts val="0"/>
              </a:spcBef>
              <a:spcAft>
                <a:spcPts val="0"/>
              </a:spcAft>
              <a:buSzPts val="1600"/>
              <a:buChar char="●"/>
            </a:pPr>
            <a:r>
              <a:rPr lang="en" sz="1600"/>
              <a:t>OOD: “relative orientation” action space</a:t>
            </a:r>
            <a:endParaRPr sz="1600"/>
          </a:p>
          <a:p>
            <a:pPr indent="-317500" lvl="1" marL="914400" rtl="0" algn="l">
              <a:lnSpc>
                <a:spcPct val="105000"/>
              </a:lnSpc>
              <a:spcBef>
                <a:spcPts val="0"/>
              </a:spcBef>
              <a:spcAft>
                <a:spcPts val="0"/>
              </a:spcAft>
              <a:buSzPts val="1400"/>
              <a:buChar char="○"/>
            </a:pPr>
            <a:r>
              <a:rPr lang="en" sz="1400"/>
              <a:t>A ∈ [left, right, slightly left, slightly right]</a:t>
            </a:r>
            <a:endParaRPr sz="1400"/>
          </a:p>
          <a:p>
            <a:pPr indent="0" lvl="0" marL="0" rtl="0" algn="l">
              <a:lnSpc>
                <a:spcPct val="105000"/>
              </a:lnSpc>
              <a:spcBef>
                <a:spcPts val="1200"/>
              </a:spcBef>
              <a:spcAft>
                <a:spcPts val="0"/>
              </a:spcAft>
              <a:buSzPts val="440"/>
              <a:buNone/>
            </a:pPr>
            <a:r>
              <a:rPr b="1" lang="en" sz="1600"/>
              <a:t>Visual Variants</a:t>
            </a:r>
            <a:endParaRPr b="1" sz="1600"/>
          </a:p>
          <a:p>
            <a:pPr indent="-330200" lvl="0" marL="457200" rtl="0" algn="l">
              <a:lnSpc>
                <a:spcPct val="105000"/>
              </a:lnSpc>
              <a:spcBef>
                <a:spcPts val="1200"/>
              </a:spcBef>
              <a:spcAft>
                <a:spcPts val="0"/>
              </a:spcAft>
              <a:buSzPts val="1600"/>
              <a:buChar char="●"/>
            </a:pPr>
            <a:r>
              <a:rPr lang="en" sz="1600"/>
              <a:t>ID: routing tasks from in New York City</a:t>
            </a:r>
            <a:endParaRPr sz="1600"/>
          </a:p>
          <a:p>
            <a:pPr indent="-330200" lvl="0" marL="457200" rtl="0" algn="l">
              <a:lnSpc>
                <a:spcPct val="105000"/>
              </a:lnSpc>
              <a:spcBef>
                <a:spcPts val="0"/>
              </a:spcBef>
              <a:spcAft>
                <a:spcPts val="0"/>
              </a:spcAft>
              <a:buSzPts val="1600"/>
              <a:buChar char="●"/>
            </a:pPr>
            <a:r>
              <a:rPr lang="en" sz="1600"/>
              <a:t>OOD: routing tasks collected in various cities around the world</a:t>
            </a:r>
            <a:endParaRPr sz="1600"/>
          </a:p>
          <a:p>
            <a:pPr indent="0" lvl="0" marL="0" rtl="0" algn="l">
              <a:lnSpc>
                <a:spcPct val="105000"/>
              </a:lnSpc>
              <a:spcBef>
                <a:spcPts val="1200"/>
              </a:spcBef>
              <a:spcAft>
                <a:spcPts val="1200"/>
              </a:spcAft>
              <a:buSzPts val="440"/>
              <a:buNone/>
            </a:pPr>
            <a:r>
              <a:t/>
            </a:r>
            <a:endParaRPr sz="82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7"/>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Results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 Generalization Across Rules</a:t>
            </a:r>
            <a:endParaRPr/>
          </a:p>
        </p:txBody>
      </p:sp>
      <p:sp>
        <p:nvSpPr>
          <p:cNvPr id="343" name="Google Shape;343;p38"/>
          <p:cNvSpPr txBox="1"/>
          <p:nvPr>
            <p:ph idx="1" type="body"/>
          </p:nvPr>
        </p:nvSpPr>
        <p:spPr>
          <a:xfrm>
            <a:off x="729450" y="2078875"/>
            <a:ext cx="3484200" cy="22611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authors measured delta of performance on each task’s OOD variant after applying RL or SFT</a:t>
            </a:r>
            <a:endParaRPr sz="1900"/>
          </a:p>
          <a:p>
            <a:pPr indent="-349250" lvl="0" marL="457200" rtl="0" algn="l">
              <a:spcBef>
                <a:spcPts val="0"/>
              </a:spcBef>
              <a:spcAft>
                <a:spcPts val="0"/>
              </a:spcAft>
              <a:buSzPts val="1900"/>
              <a:buChar char="●"/>
            </a:pPr>
            <a:r>
              <a:rPr lang="en" sz="1900"/>
              <a:t>findings:</a:t>
            </a:r>
            <a:endParaRPr sz="1900"/>
          </a:p>
          <a:p>
            <a:pPr indent="-336550" lvl="1" marL="914400" rtl="0" algn="l">
              <a:spcBef>
                <a:spcPts val="0"/>
              </a:spcBef>
              <a:spcAft>
                <a:spcPts val="0"/>
              </a:spcAft>
              <a:buSzPts val="1700"/>
              <a:buChar char="○"/>
            </a:pPr>
            <a:r>
              <a:rPr lang="en" sz="1700"/>
              <a:t>RL - significant gains</a:t>
            </a:r>
            <a:endParaRPr sz="1700"/>
          </a:p>
          <a:p>
            <a:pPr indent="-336550" lvl="1" marL="914400" rtl="0" algn="l">
              <a:spcBef>
                <a:spcPts val="0"/>
              </a:spcBef>
              <a:spcAft>
                <a:spcPts val="0"/>
              </a:spcAft>
              <a:buSzPts val="1700"/>
              <a:buChar char="○"/>
            </a:pPr>
            <a:r>
              <a:rPr lang="en" sz="1700"/>
              <a:t>SFT - catastrophic losses </a:t>
            </a:r>
            <a:endParaRPr sz="1700"/>
          </a:p>
        </p:txBody>
      </p:sp>
      <p:graphicFrame>
        <p:nvGraphicFramePr>
          <p:cNvPr id="344" name="Google Shape;344;p38"/>
          <p:cNvGraphicFramePr/>
          <p:nvPr/>
        </p:nvGraphicFramePr>
        <p:xfrm>
          <a:off x="4213713" y="2164625"/>
          <a:ext cx="3000000" cy="3000000"/>
        </p:xfrm>
        <a:graphic>
          <a:graphicData uri="http://schemas.openxmlformats.org/drawingml/2006/table">
            <a:tbl>
              <a:tblPr>
                <a:noFill/>
                <a:tableStyleId>{DDA3D8E6-ABAE-4C2F-9A65-3A7B52B413C8}</a:tableStyleId>
              </a:tblPr>
              <a:tblGrid>
                <a:gridCol w="1071200"/>
                <a:gridCol w="1797425"/>
                <a:gridCol w="1857150"/>
              </a:tblGrid>
              <a:tr h="190500">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t>RL</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t>SFT</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rPr lang="en"/>
                        <a:t>GP-L</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6AA84F"/>
                          </a:solidFill>
                        </a:rPr>
                        <a:t>+3.5</a:t>
                      </a:r>
                      <a:r>
                        <a:rPr lang="en"/>
                        <a:t> (11.5 → 15.0)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FF0000"/>
                          </a:solidFill>
                        </a:rPr>
                        <a:t>-8.1</a:t>
                      </a:r>
                      <a:r>
                        <a:rPr lang="en"/>
                        <a:t> (11.5 → 3.4)</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rPr lang="en"/>
                        <a:t>V-IRL-L</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6AA84F"/>
                          </a:solidFill>
                        </a:rPr>
                        <a:t>+11.0</a:t>
                      </a:r>
                      <a:r>
                        <a:rPr lang="en"/>
                        <a:t> (80.8 → 91.8)</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FF0000"/>
                          </a:solidFill>
                        </a:rPr>
                        <a:t>-79.5</a:t>
                      </a:r>
                      <a:r>
                        <a:rPr lang="en"/>
                        <a:t> (80.8 → 1.3)</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rPr lang="en"/>
                        <a:t>GP-VL</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6AA84F"/>
                          </a:solidFill>
                        </a:rPr>
                        <a:t>+3.0</a:t>
                      </a:r>
                      <a:r>
                        <a:rPr lang="en"/>
                        <a:t> (11.2 → 14.2)</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FF0000"/>
                          </a:solidFill>
                        </a:rPr>
                        <a:t>-5.6</a:t>
                      </a:r>
                      <a:r>
                        <a:rPr lang="en"/>
                        <a:t> (11.2 → 5.6)</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rPr lang="en"/>
                        <a:t>V-IRL-VL</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6AA84F"/>
                          </a:solidFill>
                        </a:rPr>
                        <a:t>+9.3</a:t>
                      </a:r>
                      <a:r>
                        <a:rPr lang="en"/>
                        <a:t> (35.7 → 45.0)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FF0000"/>
                          </a:solidFill>
                        </a:rPr>
                        <a:t>-33.2</a:t>
                      </a:r>
                      <a:r>
                        <a:rPr lang="en"/>
                        <a:t> (35.7 → 2.5)</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 Generalization in Visual OOD Tasks</a:t>
            </a:r>
            <a:endParaRPr/>
          </a:p>
        </p:txBody>
      </p:sp>
      <p:sp>
        <p:nvSpPr>
          <p:cNvPr id="350" name="Google Shape;350;p39"/>
          <p:cNvSpPr txBox="1"/>
          <p:nvPr/>
        </p:nvSpPr>
        <p:spPr>
          <a:xfrm>
            <a:off x="729450" y="2078875"/>
            <a:ext cx="3426900" cy="22611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rgbClr val="595959"/>
              </a:buClr>
              <a:buSzPts val="1900"/>
              <a:buFont typeface="Lato"/>
              <a:buChar char="●"/>
            </a:pPr>
            <a:r>
              <a:rPr lang="en" sz="1900">
                <a:solidFill>
                  <a:srgbClr val="595959"/>
                </a:solidFill>
                <a:latin typeface="Lato"/>
                <a:ea typeface="Lato"/>
                <a:cs typeface="Lato"/>
                <a:sym typeface="Lato"/>
              </a:rPr>
              <a:t>authors measured delta of performance on each task’s OOD variant after applying RL or SFT</a:t>
            </a:r>
            <a:endParaRPr sz="1900">
              <a:solidFill>
                <a:srgbClr val="595959"/>
              </a:solidFill>
              <a:latin typeface="Lato"/>
              <a:ea typeface="Lato"/>
              <a:cs typeface="Lato"/>
              <a:sym typeface="Lato"/>
            </a:endParaRPr>
          </a:p>
          <a:p>
            <a:pPr indent="-349250" lvl="0" marL="457200" rtl="0" algn="l">
              <a:lnSpc>
                <a:spcPct val="115000"/>
              </a:lnSpc>
              <a:spcBef>
                <a:spcPts val="0"/>
              </a:spcBef>
              <a:spcAft>
                <a:spcPts val="0"/>
              </a:spcAft>
              <a:buClr>
                <a:srgbClr val="595959"/>
              </a:buClr>
              <a:buSzPts val="1900"/>
              <a:buFont typeface="Lato"/>
              <a:buChar char="●"/>
            </a:pPr>
            <a:r>
              <a:rPr lang="en" sz="1900">
                <a:solidFill>
                  <a:srgbClr val="595959"/>
                </a:solidFill>
                <a:latin typeface="Lato"/>
                <a:ea typeface="Lato"/>
                <a:cs typeface="Lato"/>
                <a:sym typeface="Lato"/>
              </a:rPr>
              <a:t>findings:</a:t>
            </a:r>
            <a:endParaRPr sz="1900">
              <a:solidFill>
                <a:srgbClr val="595959"/>
              </a:solidFill>
              <a:latin typeface="Lato"/>
              <a:ea typeface="Lato"/>
              <a:cs typeface="Lato"/>
              <a:sym typeface="Lato"/>
            </a:endParaRPr>
          </a:p>
          <a:p>
            <a:pPr indent="-336550" lvl="1" marL="914400" rtl="0" algn="l">
              <a:lnSpc>
                <a:spcPct val="115000"/>
              </a:lnSpc>
              <a:spcBef>
                <a:spcPts val="0"/>
              </a:spcBef>
              <a:spcAft>
                <a:spcPts val="0"/>
              </a:spcAft>
              <a:buClr>
                <a:srgbClr val="595959"/>
              </a:buClr>
              <a:buSzPts val="1700"/>
              <a:buFont typeface="Lato"/>
              <a:buChar char="○"/>
            </a:pPr>
            <a:r>
              <a:rPr lang="en" sz="1700">
                <a:solidFill>
                  <a:srgbClr val="595959"/>
                </a:solidFill>
                <a:latin typeface="Lato"/>
                <a:ea typeface="Lato"/>
                <a:cs typeface="Lato"/>
                <a:sym typeface="Lato"/>
              </a:rPr>
              <a:t>RL - significant gains</a:t>
            </a:r>
            <a:endParaRPr sz="1700">
              <a:solidFill>
                <a:srgbClr val="595959"/>
              </a:solidFill>
              <a:latin typeface="Lato"/>
              <a:ea typeface="Lato"/>
              <a:cs typeface="Lato"/>
              <a:sym typeface="Lato"/>
            </a:endParaRPr>
          </a:p>
          <a:p>
            <a:pPr indent="-336550" lvl="1" marL="914400" rtl="0" algn="l">
              <a:lnSpc>
                <a:spcPct val="115000"/>
              </a:lnSpc>
              <a:spcBef>
                <a:spcPts val="0"/>
              </a:spcBef>
              <a:spcAft>
                <a:spcPts val="0"/>
              </a:spcAft>
              <a:buClr>
                <a:srgbClr val="595959"/>
              </a:buClr>
              <a:buSzPts val="1700"/>
              <a:buFont typeface="Lato"/>
              <a:buChar char="○"/>
            </a:pPr>
            <a:r>
              <a:rPr lang="en" sz="1700">
                <a:solidFill>
                  <a:srgbClr val="595959"/>
                </a:solidFill>
                <a:latin typeface="Lato"/>
                <a:ea typeface="Lato"/>
                <a:cs typeface="Lato"/>
                <a:sym typeface="Lato"/>
              </a:rPr>
              <a:t>SFT - catastrophic losses </a:t>
            </a:r>
            <a:endParaRPr sz="1700">
              <a:solidFill>
                <a:srgbClr val="595959"/>
              </a:solidFill>
              <a:latin typeface="Lato"/>
              <a:ea typeface="Lato"/>
              <a:cs typeface="Lato"/>
              <a:sym typeface="Lato"/>
            </a:endParaRPr>
          </a:p>
        </p:txBody>
      </p:sp>
      <p:graphicFrame>
        <p:nvGraphicFramePr>
          <p:cNvPr id="351" name="Google Shape;351;p39"/>
          <p:cNvGraphicFramePr/>
          <p:nvPr/>
        </p:nvGraphicFramePr>
        <p:xfrm>
          <a:off x="4213713" y="2164625"/>
          <a:ext cx="3000000" cy="3000000"/>
        </p:xfrm>
        <a:graphic>
          <a:graphicData uri="http://schemas.openxmlformats.org/drawingml/2006/table">
            <a:tbl>
              <a:tblPr>
                <a:noFill/>
                <a:tableStyleId>{DDA3D8E6-ABAE-4C2F-9A65-3A7B52B413C8}</a:tableStyleId>
              </a:tblPr>
              <a:tblGrid>
                <a:gridCol w="1071200"/>
                <a:gridCol w="1797425"/>
                <a:gridCol w="1857150"/>
              </a:tblGrid>
              <a:tr h="190500">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t>RL</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t>SFT</a:t>
                      </a:r>
                      <a:endParaRPr b="1" sz="11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rPr lang="en"/>
                        <a:t>GP-VL</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6AA84F"/>
                          </a:solidFill>
                        </a:rPr>
                        <a:t>+17.6</a:t>
                      </a:r>
                      <a:r>
                        <a:rPr lang="en"/>
                        <a:t> (23.6 → 41.2)</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FF0000"/>
                          </a:solidFill>
                        </a:rPr>
                        <a:t>-9.9</a:t>
                      </a:r>
                      <a:r>
                        <a:rPr lang="en"/>
                        <a:t> (23.6 → 13.7)</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rPr lang="en"/>
                        <a:t>V-IRL-VL</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6AA84F"/>
                          </a:solidFill>
                        </a:rPr>
                        <a:t>+61.1</a:t>
                      </a:r>
                      <a:r>
                        <a:rPr lang="en"/>
                        <a:t> (16.7 → 77.8)</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rgbClr val="FF0000"/>
                          </a:solidFill>
                        </a:rPr>
                        <a:t>-5.6</a:t>
                      </a:r>
                      <a:r>
                        <a:rPr lang="en"/>
                        <a:t> (16.7 → 11.1)</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57" name="Google Shape;357;p4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58" name="Google Shape;358;p40" title="Screenshot 2025-09-22 at 1.30.41 AM.png"/>
          <p:cNvPicPr preferRelativeResize="0"/>
          <p:nvPr/>
        </p:nvPicPr>
        <p:blipFill>
          <a:blip r:embed="rId3">
            <a:alphaModFix/>
          </a:blip>
          <a:stretch>
            <a:fillRect/>
          </a:stretch>
        </p:blipFill>
        <p:spPr>
          <a:xfrm>
            <a:off x="865600" y="535800"/>
            <a:ext cx="7412802" cy="447235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1"/>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Analyzing Visual Recognition Accuracy</a:t>
            </a:r>
            <a:endParaRPr/>
          </a:p>
        </p:txBody>
      </p:sp>
      <p:sp>
        <p:nvSpPr>
          <p:cNvPr id="364" name="Google Shape;364;p41"/>
          <p:cNvSpPr txBox="1"/>
          <p:nvPr>
            <p:ph idx="1" type="body"/>
          </p:nvPr>
        </p:nvSpPr>
        <p:spPr>
          <a:xfrm>
            <a:off x="729450" y="4339975"/>
            <a:ext cx="37743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correlation between </a:t>
            </a:r>
            <a:r>
              <a:rPr lang="en"/>
              <a:t>success</a:t>
            </a:r>
            <a:r>
              <a:rPr lang="en"/>
              <a:t> and accuracy</a:t>
            </a:r>
            <a:endParaRPr/>
          </a:p>
          <a:p>
            <a:pPr indent="-311150" lvl="0" marL="457200" rtl="0" algn="l">
              <a:spcBef>
                <a:spcPts val="0"/>
              </a:spcBef>
              <a:spcAft>
                <a:spcPts val="0"/>
              </a:spcAft>
              <a:buSzPts val="1300"/>
              <a:buChar char="●"/>
            </a:pPr>
            <a:r>
              <a:rPr lang="en"/>
              <a:t>trajectory of different colors</a:t>
            </a:r>
            <a:endParaRPr/>
          </a:p>
        </p:txBody>
      </p:sp>
      <p:pic>
        <p:nvPicPr>
          <p:cNvPr id="365" name="Google Shape;365;p41" title="Screenshot 2025-09-23 at 11.55.35 AM.png"/>
          <p:cNvPicPr preferRelativeResize="0"/>
          <p:nvPr/>
        </p:nvPicPr>
        <p:blipFill rotWithShape="1">
          <a:blip r:embed="rId3">
            <a:alphaModFix/>
          </a:blip>
          <a:srcRect b="25898" l="0" r="0" t="0"/>
          <a:stretch/>
        </p:blipFill>
        <p:spPr>
          <a:xfrm>
            <a:off x="807163" y="1789150"/>
            <a:ext cx="7533274" cy="2390125"/>
          </a:xfrm>
          <a:prstGeom prst="rect">
            <a:avLst/>
          </a:prstGeom>
          <a:noFill/>
          <a:ln>
            <a:noFill/>
          </a:ln>
        </p:spPr>
      </p:pic>
      <p:sp>
        <p:nvSpPr>
          <p:cNvPr id="366" name="Google Shape;366;p41"/>
          <p:cNvSpPr txBox="1"/>
          <p:nvPr>
            <p:ph idx="2" type="body"/>
          </p:nvPr>
        </p:nvSpPr>
        <p:spPr>
          <a:xfrm>
            <a:off x="4643554" y="4339975"/>
            <a:ext cx="37743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relative horiz. position of circles / stars</a:t>
            </a:r>
            <a:endParaRPr/>
          </a:p>
          <a:p>
            <a:pPr indent="-311150" lvl="0" marL="457200" rtl="0" algn="l">
              <a:spcBef>
                <a:spcPts val="0"/>
              </a:spcBef>
              <a:spcAft>
                <a:spcPts val="0"/>
              </a:spcAft>
              <a:buSzPts val="1300"/>
              <a:buChar char="●"/>
            </a:pPr>
            <a:r>
              <a:rPr lang="en"/>
              <a:t>relative vert. position of circles / stars</a:t>
            </a:r>
            <a:endParaRPr/>
          </a:p>
          <a:p>
            <a:pPr indent="0" lvl="0" marL="0" rtl="0" algn="l">
              <a:spcBef>
                <a:spcPts val="1200"/>
              </a:spcBef>
              <a:spcAft>
                <a:spcPts val="12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42" title="Screenshot 2025-09-22 at 1.56.23 AM.png"/>
          <p:cNvPicPr preferRelativeResize="0"/>
          <p:nvPr/>
        </p:nvPicPr>
        <p:blipFill rotWithShape="1">
          <a:blip r:embed="rId3">
            <a:alphaModFix/>
          </a:blip>
          <a:srcRect b="29148" l="0" r="0" t="0"/>
          <a:stretch/>
        </p:blipFill>
        <p:spPr>
          <a:xfrm>
            <a:off x="832950" y="557325"/>
            <a:ext cx="8591027" cy="1878350"/>
          </a:xfrm>
          <a:prstGeom prst="rect">
            <a:avLst/>
          </a:prstGeom>
          <a:noFill/>
          <a:ln>
            <a:noFill/>
          </a:ln>
        </p:spPr>
      </p:pic>
      <p:pic>
        <p:nvPicPr>
          <p:cNvPr id="372" name="Google Shape;372;p42" title="Screenshot 2025-09-22 at 1.56.58 AM.png"/>
          <p:cNvPicPr preferRelativeResize="0"/>
          <p:nvPr/>
        </p:nvPicPr>
        <p:blipFill rotWithShape="1">
          <a:blip r:embed="rId4">
            <a:alphaModFix/>
          </a:blip>
          <a:srcRect b="21017" l="0" r="0" t="0"/>
          <a:stretch/>
        </p:blipFill>
        <p:spPr>
          <a:xfrm>
            <a:off x="832950" y="2571750"/>
            <a:ext cx="8173500" cy="2395100"/>
          </a:xfrm>
          <a:prstGeom prst="rect">
            <a:avLst/>
          </a:prstGeom>
          <a:noFill/>
          <a:ln>
            <a:noFill/>
          </a:ln>
        </p:spPr>
      </p:pic>
      <p:sp>
        <p:nvSpPr>
          <p:cNvPr id="373" name="Google Shape;373;p42"/>
          <p:cNvSpPr txBox="1"/>
          <p:nvPr/>
        </p:nvSpPr>
        <p:spPr>
          <a:xfrm>
            <a:off x="314075" y="1393800"/>
            <a:ext cx="4586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Rule-based:</a:t>
            </a:r>
            <a:endParaRPr sz="1300">
              <a:solidFill>
                <a:schemeClr val="accent1"/>
              </a:solidFill>
              <a:latin typeface="Lato"/>
              <a:ea typeface="Lato"/>
              <a:cs typeface="Lato"/>
              <a:sym typeface="Lato"/>
            </a:endParaRPr>
          </a:p>
        </p:txBody>
      </p:sp>
      <p:sp>
        <p:nvSpPr>
          <p:cNvPr id="374" name="Google Shape;374;p42"/>
          <p:cNvSpPr txBox="1"/>
          <p:nvPr/>
        </p:nvSpPr>
        <p:spPr>
          <a:xfrm>
            <a:off x="314075" y="3451200"/>
            <a:ext cx="4586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Visual-based:</a:t>
            </a:r>
            <a:endParaRPr sz="1300">
              <a:solidFill>
                <a:schemeClr val="accen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ctrTitle"/>
          </p:nvPr>
        </p:nvSpPr>
        <p:spPr>
          <a:xfrm>
            <a:off x="729450" y="1322450"/>
            <a:ext cx="7688100" cy="16647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050"/>
              <a:buFont typeface="Play"/>
              <a:buNone/>
            </a:pPr>
            <a:r>
              <a:rPr lang="en" sz="3280"/>
              <a:t>RL's Razor: Why Online Reinforcement Learning Forgets Less</a:t>
            </a:r>
            <a:endParaRPr sz="3280"/>
          </a:p>
        </p:txBody>
      </p:sp>
      <p:sp>
        <p:nvSpPr>
          <p:cNvPr id="107" name="Google Shape;107;p16"/>
          <p:cNvSpPr txBox="1"/>
          <p:nvPr>
            <p:ph idx="1" type="subTitle"/>
          </p:nvPr>
        </p:nvSpPr>
        <p:spPr>
          <a:xfrm>
            <a:off x="729627" y="3172900"/>
            <a:ext cx="7688100" cy="5412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1800"/>
              <a:buNone/>
            </a:pPr>
            <a:r>
              <a:rPr lang="en"/>
              <a:t>Idan Shenfeld, Jyothish Pari, Pulkit Agrawal</a:t>
            </a:r>
            <a:endParaRPr/>
          </a:p>
        </p:txBody>
      </p:sp>
      <p:sp>
        <p:nvSpPr>
          <p:cNvPr id="108" name="Google Shape;108;p16"/>
          <p:cNvSpPr txBox="1"/>
          <p:nvPr>
            <p:ph idx="12" type="sldNum"/>
          </p:nvPr>
        </p:nvSpPr>
        <p:spPr>
          <a:xfrm>
            <a:off x="8536302" y="4749851"/>
            <a:ext cx="548700" cy="3936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sz="1000">
                <a:solidFill>
                  <a:schemeClr val="accent1"/>
                </a:solidFill>
                <a:latin typeface="Lato"/>
                <a:ea typeface="Lato"/>
                <a:cs typeface="Lato"/>
                <a:sym typeface="Lato"/>
              </a:rPr>
              <a:t>‹#›</a:t>
            </a:fld>
            <a:endParaRPr sz="1000">
              <a:solidFill>
                <a:schemeClr val="accent1"/>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3"/>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Results</a:t>
            </a:r>
            <a:endParaRPr/>
          </a:p>
        </p:txBody>
      </p:sp>
      <p:sp>
        <p:nvSpPr>
          <p:cNvPr id="380" name="Google Shape;380;p43"/>
          <p:cNvSpPr txBox="1"/>
          <p:nvPr>
            <p:ph idx="1" type="body"/>
          </p:nvPr>
        </p:nvSpPr>
        <p:spPr>
          <a:xfrm>
            <a:off x="729450" y="1851000"/>
            <a:ext cx="40383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t>SFT is still necessary to stabilize outputs prior to RL</a:t>
            </a:r>
            <a:endParaRPr b="1" sz="1800"/>
          </a:p>
          <a:p>
            <a:pPr indent="0" lvl="0" marL="0" rtl="0" algn="l">
              <a:spcBef>
                <a:spcPts val="1200"/>
              </a:spcBef>
              <a:spcAft>
                <a:spcPts val="1200"/>
              </a:spcAft>
              <a:buNone/>
            </a:pPr>
            <a:r>
              <a:t/>
            </a:r>
            <a:endParaRPr b="1"/>
          </a:p>
        </p:txBody>
      </p:sp>
      <p:pic>
        <p:nvPicPr>
          <p:cNvPr id="381" name="Google Shape;381;p43" title="Screenshot 2025-09-22 at 1.41.35 AM.png"/>
          <p:cNvPicPr preferRelativeResize="0"/>
          <p:nvPr/>
        </p:nvPicPr>
        <p:blipFill>
          <a:blip r:embed="rId3">
            <a:alphaModFix/>
          </a:blip>
          <a:stretch>
            <a:fillRect/>
          </a:stretch>
        </p:blipFill>
        <p:spPr>
          <a:xfrm>
            <a:off x="5154500" y="2371200"/>
            <a:ext cx="3854050" cy="2772200"/>
          </a:xfrm>
          <a:prstGeom prst="rect">
            <a:avLst/>
          </a:prstGeom>
          <a:noFill/>
          <a:ln>
            <a:noFill/>
          </a:ln>
        </p:spPr>
      </p:pic>
      <p:sp>
        <p:nvSpPr>
          <p:cNvPr id="382" name="Google Shape;382;p43"/>
          <p:cNvSpPr txBox="1"/>
          <p:nvPr>
            <p:ph idx="2" type="body"/>
          </p:nvPr>
        </p:nvSpPr>
        <p:spPr>
          <a:xfrm>
            <a:off x="4751726" y="1802858"/>
            <a:ext cx="46596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t>More verification steps =&gt; better generalization through RL</a:t>
            </a:r>
            <a:endParaRPr b="1" sz="1800"/>
          </a:p>
          <a:p>
            <a:pPr indent="0" lvl="0" marL="0" rtl="0" algn="l">
              <a:spcBef>
                <a:spcPts val="1200"/>
              </a:spcBef>
              <a:spcAft>
                <a:spcPts val="1200"/>
              </a:spcAft>
              <a:buNone/>
            </a:pPr>
            <a:r>
              <a:t/>
            </a:r>
            <a:endParaRPr/>
          </a:p>
        </p:txBody>
      </p:sp>
      <p:sp>
        <p:nvSpPr>
          <p:cNvPr id="383" name="Google Shape;383;p43"/>
          <p:cNvSpPr txBox="1"/>
          <p:nvPr/>
        </p:nvSpPr>
        <p:spPr>
          <a:xfrm>
            <a:off x="4751725" y="819700"/>
            <a:ext cx="42567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800">
                <a:solidFill>
                  <a:schemeClr val="accent1"/>
                </a:solidFill>
                <a:latin typeface="Lato"/>
                <a:ea typeface="Lato"/>
                <a:cs typeface="Lato"/>
                <a:sym typeface="Lato"/>
              </a:rPr>
              <a:t>RL generally improves visual capabilities (esp. visual recognition)</a:t>
            </a:r>
            <a:endParaRPr b="1" sz="1800">
              <a:solidFill>
                <a:schemeClr val="accent1"/>
              </a:solidFill>
              <a:latin typeface="Lato"/>
              <a:ea typeface="Lato"/>
              <a:cs typeface="Lato"/>
              <a:sym typeface="Lato"/>
            </a:endParaRPr>
          </a:p>
        </p:txBody>
      </p:sp>
      <p:pic>
        <p:nvPicPr>
          <p:cNvPr id="384" name="Google Shape;384;p43" title="Screenshot 2025-09-22 at 1.44.29 AM.png"/>
          <p:cNvPicPr preferRelativeResize="0"/>
          <p:nvPr/>
        </p:nvPicPr>
        <p:blipFill>
          <a:blip r:embed="rId4">
            <a:alphaModFix/>
          </a:blip>
          <a:stretch>
            <a:fillRect/>
          </a:stretch>
        </p:blipFill>
        <p:spPr>
          <a:xfrm>
            <a:off x="745463" y="2560350"/>
            <a:ext cx="4006274" cy="2218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4"/>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390" name="Google Shape;390;p44"/>
          <p:cNvSpPr txBox="1"/>
          <p:nvPr>
            <p:ph idx="1" type="body"/>
          </p:nvPr>
        </p:nvSpPr>
        <p:spPr>
          <a:xfrm>
            <a:off x="729450" y="2078875"/>
            <a:ext cx="76884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000"/>
              <a:t>This paper finds that, in both language-based and multimodal settings, RL exhibits a positive effect on generalization, while SFT appears to bring about pure memorization.</a:t>
            </a:r>
            <a:endParaRPr b="1" sz="2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5"/>
          <p:cNvSpPr txBox="1"/>
          <p:nvPr>
            <p:ph type="title"/>
          </p:nvPr>
        </p:nvSpPr>
        <p:spPr>
          <a:xfrm>
            <a:off x="729450" y="1318650"/>
            <a:ext cx="7688700" cy="3027900"/>
          </a:xfrm>
          <a:prstGeom prst="rect">
            <a:avLst/>
          </a:prstGeom>
        </p:spPr>
        <p:txBody>
          <a:bodyPr anchorCtr="0" anchor="t" bIns="91425" lIns="91425" spcFirstLastPara="1" rIns="91425" wrap="square" tIns="91425">
            <a:normAutofit/>
          </a:bodyPr>
          <a:lstStyle/>
          <a:p>
            <a:pPr indent="0" lvl="0" marL="0" rtl="0" algn="l">
              <a:lnSpc>
                <a:spcPct val="200000"/>
              </a:lnSpc>
              <a:spcBef>
                <a:spcPts val="1000"/>
              </a:spcBef>
              <a:spcAft>
                <a:spcPts val="0"/>
              </a:spcAft>
              <a:buNone/>
            </a:pPr>
            <a:r>
              <a:rPr lang="en"/>
              <a:t>Which result is more convincing?</a:t>
            </a:r>
            <a:endParaRPr/>
          </a:p>
          <a:p>
            <a:pPr indent="0" lvl="0" marL="0" rtl="0" algn="l">
              <a:lnSpc>
                <a:spcPct val="200000"/>
              </a:lnSpc>
              <a:spcBef>
                <a:spcPts val="1000"/>
              </a:spcBef>
              <a:spcAft>
                <a:spcPts val="0"/>
              </a:spcAft>
              <a:buNone/>
            </a:pPr>
            <a:r>
              <a:rPr lang="en" sz="2550"/>
              <a:t>Are they even convincing in the first place?</a:t>
            </a:r>
            <a:endParaRPr sz="2550"/>
          </a:p>
          <a:p>
            <a:pPr indent="0" lvl="0" marL="0" rtl="0" algn="l">
              <a:lnSpc>
                <a:spcPct val="200000"/>
              </a:lnSpc>
              <a:spcBef>
                <a:spcPts val="1000"/>
              </a:spcBef>
              <a:spcAft>
                <a:spcPts val="1000"/>
              </a:spcAft>
              <a:buNone/>
            </a:pPr>
            <a:r>
              <a:rPr lang="en" sz="2550"/>
              <a:t>How do we explain these results?</a:t>
            </a:r>
            <a:endParaRPr/>
          </a:p>
        </p:txBody>
      </p:sp>
      <p:pic>
        <p:nvPicPr>
          <p:cNvPr id="396" name="Google Shape;396;p45"/>
          <p:cNvPicPr preferRelativeResize="0"/>
          <p:nvPr/>
        </p:nvPicPr>
        <p:blipFill>
          <a:blip r:embed="rId3">
            <a:alphaModFix/>
          </a:blip>
          <a:stretch>
            <a:fillRect/>
          </a:stretch>
        </p:blipFill>
        <p:spPr>
          <a:xfrm>
            <a:off x="5397780" y="3058975"/>
            <a:ext cx="4665890"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Introduction</a:t>
            </a:r>
            <a:endParaRPr/>
          </a:p>
        </p:txBody>
      </p:sp>
      <p:sp>
        <p:nvSpPr>
          <p:cNvPr id="115" name="Google Shape;115;p17"/>
          <p:cNvSpPr txBox="1"/>
          <p:nvPr>
            <p:ph idx="1" type="body"/>
          </p:nvPr>
        </p:nvSpPr>
        <p:spPr>
          <a:xfrm>
            <a:off x="628650" y="1369219"/>
            <a:ext cx="3943350" cy="3263504"/>
          </a:xfrm>
          <a:prstGeom prst="rect">
            <a:avLst/>
          </a:prstGeom>
          <a:noFill/>
          <a:ln>
            <a:noFill/>
          </a:ln>
        </p:spPr>
        <p:txBody>
          <a:bodyPr anchorCtr="0" anchor="t" bIns="34275" lIns="68575" spcFirstLastPara="1" rIns="68575" wrap="square" tIns="34275">
            <a:normAutofit/>
          </a:bodyPr>
          <a:lstStyle/>
          <a:p>
            <a:pPr indent="-215900" lvl="0" marL="177800" rtl="0" algn="l">
              <a:lnSpc>
                <a:spcPct val="90000"/>
              </a:lnSpc>
              <a:spcBef>
                <a:spcPts val="0"/>
              </a:spcBef>
              <a:spcAft>
                <a:spcPts val="0"/>
              </a:spcAft>
              <a:buClr>
                <a:schemeClr val="dk1"/>
              </a:buClr>
              <a:buSzPts val="2800"/>
              <a:buChar char="●"/>
            </a:pPr>
            <a:r>
              <a:rPr lang="en" sz="2000"/>
              <a:t>Long lived agents continuously need to adapt to new situations</a:t>
            </a:r>
            <a:endParaRPr sz="2000"/>
          </a:p>
          <a:p>
            <a:pPr indent="-215900" lvl="0" marL="177800" rtl="0" algn="l">
              <a:lnSpc>
                <a:spcPct val="90000"/>
              </a:lnSpc>
              <a:spcBef>
                <a:spcPts val="800"/>
              </a:spcBef>
              <a:spcAft>
                <a:spcPts val="0"/>
              </a:spcAft>
              <a:buClr>
                <a:schemeClr val="dk1"/>
              </a:buClr>
              <a:buSzPts val="2800"/>
              <a:buChar char="●"/>
            </a:pPr>
            <a:r>
              <a:rPr lang="en" sz="2000"/>
              <a:t>Forgetting previous blocks continual adaptation</a:t>
            </a:r>
            <a:endParaRPr sz="2000"/>
          </a:p>
          <a:p>
            <a:pPr indent="-215900" lvl="0" marL="177800" rtl="0" algn="l">
              <a:lnSpc>
                <a:spcPct val="90000"/>
              </a:lnSpc>
              <a:spcBef>
                <a:spcPts val="800"/>
              </a:spcBef>
              <a:spcAft>
                <a:spcPts val="1200"/>
              </a:spcAft>
              <a:buClr>
                <a:schemeClr val="dk1"/>
              </a:buClr>
              <a:buSzPts val="2800"/>
              <a:buChar char="●"/>
            </a:pPr>
            <a:r>
              <a:rPr lang="en" sz="2000"/>
              <a:t>Why does </a:t>
            </a:r>
            <a:r>
              <a:rPr b="1" lang="en" sz="2000"/>
              <a:t>on-policy RL </a:t>
            </a:r>
            <a:r>
              <a:rPr lang="en" sz="2000"/>
              <a:t>offer a path to preserve past skills over </a:t>
            </a:r>
            <a:r>
              <a:rPr b="1" lang="en" sz="2000"/>
              <a:t>SFT </a:t>
            </a:r>
            <a:r>
              <a:rPr lang="en" sz="2000"/>
              <a:t>and </a:t>
            </a:r>
            <a:r>
              <a:rPr b="1" lang="en" sz="2000"/>
              <a:t>off-policy</a:t>
            </a:r>
            <a:r>
              <a:rPr lang="en" sz="2000"/>
              <a:t> </a:t>
            </a:r>
            <a:r>
              <a:rPr b="1" lang="en" sz="2000"/>
              <a:t>RL</a:t>
            </a:r>
            <a:r>
              <a:rPr lang="en" sz="2000"/>
              <a:t>?</a:t>
            </a:r>
            <a:endParaRPr sz="2000"/>
          </a:p>
        </p:txBody>
      </p:sp>
      <p:sp>
        <p:nvSpPr>
          <p:cNvPr id="116" name="Google Shape;116;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pic>
        <p:nvPicPr>
          <p:cNvPr descr="A cartoon of a person sitting in a chair&#10;&#10;AI-generated content may be incorrect." id="117" name="Google Shape;117;p17"/>
          <p:cNvPicPr preferRelativeResize="0"/>
          <p:nvPr/>
        </p:nvPicPr>
        <p:blipFill rotWithShape="1">
          <a:blip r:embed="rId3">
            <a:alphaModFix/>
          </a:blip>
          <a:srcRect b="0" l="0" r="0" t="0"/>
          <a:stretch/>
        </p:blipFill>
        <p:spPr>
          <a:xfrm>
            <a:off x="4572000" y="623204"/>
            <a:ext cx="4460190" cy="38970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Background</a:t>
            </a:r>
            <a:endParaRPr/>
          </a:p>
        </p:txBody>
      </p:sp>
      <p:sp>
        <p:nvSpPr>
          <p:cNvPr id="124" name="Google Shape;124;p18"/>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190500" lvl="0" marL="177800" rtl="0" algn="l">
              <a:lnSpc>
                <a:spcPct val="90000"/>
              </a:lnSpc>
              <a:spcBef>
                <a:spcPts val="0"/>
              </a:spcBef>
              <a:spcAft>
                <a:spcPts val="0"/>
              </a:spcAft>
              <a:buClr>
                <a:schemeClr val="dk1"/>
              </a:buClr>
              <a:buSzPts val="3000"/>
              <a:buChar char="●"/>
            </a:pPr>
            <a:r>
              <a:rPr lang="en" sz="3000"/>
              <a:t>Foundation model post-training</a:t>
            </a:r>
            <a:endParaRPr/>
          </a:p>
          <a:p>
            <a:pPr indent="0" lvl="0" marL="0" rtl="0" algn="l">
              <a:lnSpc>
                <a:spcPct val="90000"/>
              </a:lnSpc>
              <a:spcBef>
                <a:spcPts val="800"/>
              </a:spcBef>
              <a:spcAft>
                <a:spcPts val="0"/>
              </a:spcAft>
              <a:buClr>
                <a:schemeClr val="dk1"/>
              </a:buClr>
              <a:buSzPts val="3000"/>
              <a:buNone/>
            </a:pPr>
            <a:r>
              <a:t/>
            </a:r>
            <a:endParaRPr sz="3000"/>
          </a:p>
          <a:p>
            <a:pPr indent="-190500" lvl="0" marL="177800" rtl="0" algn="l">
              <a:lnSpc>
                <a:spcPct val="90000"/>
              </a:lnSpc>
              <a:spcBef>
                <a:spcPts val="800"/>
              </a:spcBef>
              <a:spcAft>
                <a:spcPts val="0"/>
              </a:spcAft>
              <a:buClr>
                <a:schemeClr val="dk1"/>
              </a:buClr>
              <a:buSzPts val="3000"/>
              <a:buChar char="●"/>
            </a:pPr>
            <a:r>
              <a:rPr lang="en" sz="3000"/>
              <a:t>SFT versus RL </a:t>
            </a:r>
            <a:endParaRPr/>
          </a:p>
          <a:p>
            <a:pPr indent="0" lvl="0" marL="177800" rtl="0" algn="l">
              <a:lnSpc>
                <a:spcPct val="90000"/>
              </a:lnSpc>
              <a:spcBef>
                <a:spcPts val="800"/>
              </a:spcBef>
              <a:spcAft>
                <a:spcPts val="0"/>
              </a:spcAft>
              <a:buNone/>
            </a:pPr>
            <a:r>
              <a:t/>
            </a:r>
            <a:endParaRPr/>
          </a:p>
          <a:p>
            <a:pPr indent="0" lvl="0" marL="177800" rtl="0" algn="l">
              <a:lnSpc>
                <a:spcPct val="90000"/>
              </a:lnSpc>
              <a:spcBef>
                <a:spcPts val="800"/>
              </a:spcBef>
              <a:spcAft>
                <a:spcPts val="0"/>
              </a:spcAft>
              <a:buNone/>
            </a:pPr>
            <a:r>
              <a:t/>
            </a:r>
            <a:endParaRPr/>
          </a:p>
          <a:p>
            <a:pPr indent="-190500" lvl="0" marL="177800" rtl="0" algn="l">
              <a:lnSpc>
                <a:spcPct val="90000"/>
              </a:lnSpc>
              <a:spcBef>
                <a:spcPts val="800"/>
              </a:spcBef>
              <a:spcAft>
                <a:spcPts val="0"/>
              </a:spcAft>
              <a:buClr>
                <a:schemeClr val="dk1"/>
              </a:buClr>
              <a:buSzPts val="3000"/>
              <a:buChar char="●"/>
            </a:pPr>
            <a:r>
              <a:rPr lang="en" sz="3000"/>
              <a:t>Catastrophic forgetting</a:t>
            </a:r>
            <a:endParaRPr/>
          </a:p>
        </p:txBody>
      </p:sp>
      <p:sp>
        <p:nvSpPr>
          <p:cNvPr id="125" name="Google Shape;125;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sz="1000">
                <a:solidFill>
                  <a:schemeClr val="accent1"/>
                </a:solidFill>
                <a:latin typeface="Lato"/>
                <a:ea typeface="Lato"/>
                <a:cs typeface="Lato"/>
                <a:sym typeface="Lato"/>
              </a:rPr>
              <a:t>‹#›</a:t>
            </a:fld>
            <a:endParaRPr sz="10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Key points</a:t>
            </a:r>
            <a:endParaRPr/>
          </a:p>
        </p:txBody>
      </p:sp>
      <p:sp>
        <p:nvSpPr>
          <p:cNvPr id="132" name="Google Shape;132;p19"/>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171450" lvl="0" marL="177800" rtl="0" algn="l">
              <a:lnSpc>
                <a:spcPct val="100000"/>
              </a:lnSpc>
              <a:spcBef>
                <a:spcPts val="0"/>
              </a:spcBef>
              <a:spcAft>
                <a:spcPts val="0"/>
              </a:spcAft>
              <a:buClr>
                <a:schemeClr val="dk1"/>
              </a:buClr>
              <a:buSzPts val="2700"/>
              <a:buChar char="●"/>
            </a:pPr>
            <a:r>
              <a:rPr lang="en" sz="2700"/>
              <a:t>On-policy RL adapts to new tasks with minimal forgetting </a:t>
            </a:r>
            <a:endParaRPr/>
          </a:p>
          <a:p>
            <a:pPr indent="0" lvl="0" marL="0" rtl="0" algn="l">
              <a:lnSpc>
                <a:spcPct val="100000"/>
              </a:lnSpc>
              <a:spcBef>
                <a:spcPts val="800"/>
              </a:spcBef>
              <a:spcAft>
                <a:spcPts val="0"/>
              </a:spcAft>
              <a:buClr>
                <a:schemeClr val="dk1"/>
              </a:buClr>
              <a:buSzPts val="2700"/>
              <a:buNone/>
            </a:pPr>
            <a:r>
              <a:t/>
            </a:r>
            <a:endParaRPr sz="2700"/>
          </a:p>
          <a:p>
            <a:pPr indent="-171450" lvl="0" marL="177800" rtl="0" algn="l">
              <a:lnSpc>
                <a:spcPct val="100000"/>
              </a:lnSpc>
              <a:spcBef>
                <a:spcPts val="800"/>
              </a:spcBef>
              <a:spcAft>
                <a:spcPts val="0"/>
              </a:spcAft>
              <a:buClr>
                <a:schemeClr val="dk1"/>
              </a:buClr>
              <a:buSzPts val="2700"/>
              <a:buChar char="●"/>
            </a:pPr>
            <a:r>
              <a:rPr lang="en" sz="2700"/>
              <a:t>KL divergence predicts catastrophic forgetting </a:t>
            </a:r>
            <a:endParaRPr/>
          </a:p>
          <a:p>
            <a:pPr indent="0" lvl="0" marL="177800" rtl="0" algn="l">
              <a:lnSpc>
                <a:spcPct val="100000"/>
              </a:lnSpc>
              <a:spcBef>
                <a:spcPts val="800"/>
              </a:spcBef>
              <a:spcAft>
                <a:spcPts val="0"/>
              </a:spcAft>
              <a:buClr>
                <a:schemeClr val="dk1"/>
              </a:buClr>
              <a:buSzPts val="2700"/>
              <a:buNone/>
            </a:pPr>
            <a:r>
              <a:t/>
            </a:r>
            <a:endParaRPr sz="2700"/>
          </a:p>
          <a:p>
            <a:pPr indent="-171450" lvl="0" marL="177800" rtl="0" algn="l">
              <a:lnSpc>
                <a:spcPct val="100000"/>
              </a:lnSpc>
              <a:spcBef>
                <a:spcPts val="800"/>
              </a:spcBef>
              <a:spcAft>
                <a:spcPts val="1200"/>
              </a:spcAft>
              <a:buClr>
                <a:schemeClr val="dk1"/>
              </a:buClr>
              <a:buSzPts val="2700"/>
              <a:buChar char="●"/>
            </a:pPr>
            <a:r>
              <a:rPr lang="en" sz="2700"/>
              <a:t>On-policy training drives the advantage</a:t>
            </a:r>
            <a:endParaRPr/>
          </a:p>
        </p:txBody>
      </p:sp>
      <p:sp>
        <p:nvSpPr>
          <p:cNvPr id="133" name="Google Shape;133;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sz="1000">
                <a:solidFill>
                  <a:schemeClr val="accent1"/>
                </a:solidFill>
                <a:latin typeface="Lato"/>
                <a:ea typeface="Lato"/>
                <a:cs typeface="Lato"/>
                <a:sym typeface="Lato"/>
              </a:rPr>
              <a:t>‹#›</a:t>
            </a:fld>
            <a:endParaRPr sz="10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Minimal Forgetting - Experiment</a:t>
            </a:r>
            <a:endParaRPr/>
          </a:p>
        </p:txBody>
      </p:sp>
      <p:sp>
        <p:nvSpPr>
          <p:cNvPr id="140" name="Google Shape;140;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sz="1000">
                <a:solidFill>
                  <a:schemeClr val="accent1"/>
                </a:solidFill>
                <a:latin typeface="Lato"/>
                <a:ea typeface="Lato"/>
                <a:cs typeface="Lato"/>
                <a:sym typeface="Lato"/>
              </a:rPr>
              <a:t>‹#›</a:t>
            </a:fld>
            <a:endParaRPr sz="1000">
              <a:solidFill>
                <a:schemeClr val="accent1"/>
              </a:solidFill>
              <a:latin typeface="Lato"/>
              <a:ea typeface="Lato"/>
              <a:cs typeface="Lato"/>
              <a:sym typeface="Lato"/>
            </a:endParaRPr>
          </a:p>
        </p:txBody>
      </p:sp>
      <p:sp>
        <p:nvSpPr>
          <p:cNvPr id="141" name="Google Shape;141;p20"/>
          <p:cNvSpPr/>
          <p:nvPr/>
        </p:nvSpPr>
        <p:spPr>
          <a:xfrm>
            <a:off x="1690880" y="2760239"/>
            <a:ext cx="1218272" cy="798015"/>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Model</a:t>
            </a:r>
            <a:endParaRPr sz="1100"/>
          </a:p>
        </p:txBody>
      </p:sp>
      <p:sp>
        <p:nvSpPr>
          <p:cNvPr id="142" name="Google Shape;142;p20"/>
          <p:cNvSpPr/>
          <p:nvPr/>
        </p:nvSpPr>
        <p:spPr>
          <a:xfrm>
            <a:off x="3808255" y="2760239"/>
            <a:ext cx="1218271" cy="798015"/>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Train on</a:t>
            </a:r>
            <a:endParaRPr sz="1100"/>
          </a:p>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New Task</a:t>
            </a:r>
            <a:endParaRPr sz="1100"/>
          </a:p>
        </p:txBody>
      </p:sp>
      <p:sp>
        <p:nvSpPr>
          <p:cNvPr id="143" name="Google Shape;143;p20"/>
          <p:cNvSpPr/>
          <p:nvPr/>
        </p:nvSpPr>
        <p:spPr>
          <a:xfrm>
            <a:off x="5877375" y="2571750"/>
            <a:ext cx="1793775" cy="1174992"/>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Measure</a:t>
            </a:r>
            <a:endParaRPr sz="1100"/>
          </a:p>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Avg. Performance on </a:t>
            </a:r>
            <a:r>
              <a:rPr lang="en">
                <a:solidFill>
                  <a:schemeClr val="lt1"/>
                </a:solidFill>
              </a:rPr>
              <a:t>Other </a:t>
            </a:r>
            <a:r>
              <a:rPr b="0" i="0" lang="en" sz="1400" u="none" cap="none" strike="noStrike">
                <a:solidFill>
                  <a:schemeClr val="lt1"/>
                </a:solidFill>
                <a:latin typeface="Arial"/>
                <a:ea typeface="Arial"/>
                <a:cs typeface="Arial"/>
                <a:sym typeface="Arial"/>
              </a:rPr>
              <a:t>Tasks</a:t>
            </a:r>
            <a:endParaRPr sz="1100"/>
          </a:p>
        </p:txBody>
      </p:sp>
      <p:cxnSp>
        <p:nvCxnSpPr>
          <p:cNvPr id="144" name="Google Shape;144;p20"/>
          <p:cNvCxnSpPr>
            <a:stCxn id="141" idx="3"/>
          </p:cNvCxnSpPr>
          <p:nvPr/>
        </p:nvCxnSpPr>
        <p:spPr>
          <a:xfrm>
            <a:off x="2909151" y="3159246"/>
            <a:ext cx="875100" cy="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45" name="Google Shape;145;p20"/>
          <p:cNvCxnSpPr>
            <a:stCxn id="142" idx="3"/>
            <a:endCxn id="143" idx="1"/>
          </p:cNvCxnSpPr>
          <p:nvPr/>
        </p:nvCxnSpPr>
        <p:spPr>
          <a:xfrm>
            <a:off x="5026526" y="3159246"/>
            <a:ext cx="850800" cy="0"/>
          </a:xfrm>
          <a:prstGeom prst="straightConnector1">
            <a:avLst/>
          </a:prstGeom>
          <a:noFill/>
          <a:ln cap="flat" cmpd="sng" w="19050">
            <a:solidFill>
              <a:schemeClr val="accent1"/>
            </a:solidFill>
            <a:prstDash val="solid"/>
            <a:miter lim="800000"/>
            <a:headEnd len="sm" w="sm" type="none"/>
            <a:tailEnd len="med" w="med" type="triangle"/>
          </a:ln>
        </p:spPr>
      </p:cxnSp>
      <p:sp>
        <p:nvSpPr>
          <p:cNvPr id="146" name="Google Shape;146;p20"/>
          <p:cNvSpPr txBox="1"/>
          <p:nvPr/>
        </p:nvSpPr>
        <p:spPr>
          <a:xfrm>
            <a:off x="3565856" y="2255069"/>
            <a:ext cx="1703100" cy="500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400" u="none" cap="none" strike="noStrike">
                <a:solidFill>
                  <a:schemeClr val="dk1"/>
                </a:solidFill>
                <a:latin typeface="Arial"/>
                <a:ea typeface="Arial"/>
                <a:cs typeface="Arial"/>
                <a:sym typeface="Arial"/>
              </a:rPr>
              <a:t>SFT or On-Policy RL (w/o KL)</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Minimal Forgetting (LLMs) - Experiment</a:t>
            </a:r>
            <a:endParaRPr/>
          </a:p>
        </p:txBody>
      </p:sp>
      <p:sp>
        <p:nvSpPr>
          <p:cNvPr id="153" name="Google Shape;153;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sz="1000">
                <a:solidFill>
                  <a:schemeClr val="accent1"/>
                </a:solidFill>
                <a:latin typeface="Lato"/>
                <a:ea typeface="Lato"/>
                <a:cs typeface="Lato"/>
                <a:sym typeface="Lato"/>
              </a:rPr>
              <a:t>‹#›</a:t>
            </a:fld>
            <a:endParaRPr sz="1000">
              <a:solidFill>
                <a:schemeClr val="accent1"/>
              </a:solidFill>
              <a:latin typeface="Lato"/>
              <a:ea typeface="Lato"/>
              <a:cs typeface="Lato"/>
              <a:sym typeface="Lato"/>
            </a:endParaRPr>
          </a:p>
        </p:txBody>
      </p:sp>
      <p:sp>
        <p:nvSpPr>
          <p:cNvPr id="154" name="Google Shape;154;p21"/>
          <p:cNvSpPr/>
          <p:nvPr/>
        </p:nvSpPr>
        <p:spPr>
          <a:xfrm>
            <a:off x="1690880" y="2760239"/>
            <a:ext cx="1218272" cy="798015"/>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Model</a:t>
            </a:r>
            <a:endParaRPr sz="1100"/>
          </a:p>
        </p:txBody>
      </p:sp>
      <p:sp>
        <p:nvSpPr>
          <p:cNvPr id="155" name="Google Shape;155;p21"/>
          <p:cNvSpPr/>
          <p:nvPr/>
        </p:nvSpPr>
        <p:spPr>
          <a:xfrm>
            <a:off x="3808255" y="2760239"/>
            <a:ext cx="1218271" cy="798015"/>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Train on</a:t>
            </a:r>
            <a:endParaRPr sz="1100"/>
          </a:p>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New Task</a:t>
            </a:r>
            <a:endParaRPr sz="1100"/>
          </a:p>
        </p:txBody>
      </p:sp>
      <p:sp>
        <p:nvSpPr>
          <p:cNvPr id="156" name="Google Shape;156;p21"/>
          <p:cNvSpPr/>
          <p:nvPr/>
        </p:nvSpPr>
        <p:spPr>
          <a:xfrm>
            <a:off x="5877375" y="2571750"/>
            <a:ext cx="1793775" cy="1174992"/>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Measure</a:t>
            </a:r>
            <a:endParaRPr sz="1100"/>
          </a:p>
          <a:p>
            <a:pPr indent="0" lvl="0" marL="0" marR="0" rtl="0" algn="ctr">
              <a:spcBef>
                <a:spcPts val="0"/>
              </a:spcBef>
              <a:spcAft>
                <a:spcPts val="0"/>
              </a:spcAft>
              <a:buNone/>
            </a:pPr>
            <a:r>
              <a:rPr b="0" i="0" lang="en" sz="1400" u="none" cap="none" strike="noStrike">
                <a:solidFill>
                  <a:schemeClr val="lt1"/>
                </a:solidFill>
                <a:latin typeface="Arial"/>
                <a:ea typeface="Arial"/>
                <a:cs typeface="Arial"/>
                <a:sym typeface="Arial"/>
              </a:rPr>
              <a:t>Avg. Performance on </a:t>
            </a:r>
            <a:r>
              <a:rPr lang="en">
                <a:solidFill>
                  <a:schemeClr val="lt1"/>
                </a:solidFill>
              </a:rPr>
              <a:t>Other </a:t>
            </a:r>
            <a:r>
              <a:rPr b="0" i="0" lang="en" sz="1400" u="none" cap="none" strike="noStrike">
                <a:solidFill>
                  <a:schemeClr val="lt1"/>
                </a:solidFill>
                <a:latin typeface="Arial"/>
                <a:ea typeface="Arial"/>
                <a:cs typeface="Arial"/>
                <a:sym typeface="Arial"/>
              </a:rPr>
              <a:t>Tasks</a:t>
            </a:r>
            <a:endParaRPr sz="1100"/>
          </a:p>
        </p:txBody>
      </p:sp>
      <p:cxnSp>
        <p:nvCxnSpPr>
          <p:cNvPr id="157" name="Google Shape;157;p21"/>
          <p:cNvCxnSpPr>
            <a:stCxn id="154" idx="3"/>
          </p:cNvCxnSpPr>
          <p:nvPr/>
        </p:nvCxnSpPr>
        <p:spPr>
          <a:xfrm>
            <a:off x="2909151" y="3159246"/>
            <a:ext cx="875100" cy="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58" name="Google Shape;158;p21"/>
          <p:cNvCxnSpPr>
            <a:stCxn id="155" idx="3"/>
            <a:endCxn id="156" idx="1"/>
          </p:cNvCxnSpPr>
          <p:nvPr/>
        </p:nvCxnSpPr>
        <p:spPr>
          <a:xfrm>
            <a:off x="5026526" y="3159246"/>
            <a:ext cx="850800" cy="0"/>
          </a:xfrm>
          <a:prstGeom prst="straightConnector1">
            <a:avLst/>
          </a:prstGeom>
          <a:noFill/>
          <a:ln cap="flat" cmpd="sng" w="19050">
            <a:solidFill>
              <a:schemeClr val="accent1"/>
            </a:solidFill>
            <a:prstDash val="solid"/>
            <a:miter lim="800000"/>
            <a:headEnd len="sm" w="sm" type="none"/>
            <a:tailEnd len="med" w="med" type="triangle"/>
          </a:ln>
        </p:spPr>
      </p:cxnSp>
      <p:sp>
        <p:nvSpPr>
          <p:cNvPr id="159" name="Google Shape;159;p21"/>
          <p:cNvSpPr txBox="1"/>
          <p:nvPr/>
        </p:nvSpPr>
        <p:spPr>
          <a:xfrm>
            <a:off x="1365353" y="3635350"/>
            <a:ext cx="18693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Qwen 2.5 3B</a:t>
            </a:r>
            <a:r>
              <a:rPr lang="en">
                <a:solidFill>
                  <a:schemeClr val="dk1"/>
                </a:solidFill>
              </a:rPr>
              <a:t> </a:t>
            </a:r>
            <a:r>
              <a:rPr b="0" i="0" lang="en" sz="1400" u="none" cap="none" strike="noStrike">
                <a:solidFill>
                  <a:schemeClr val="dk1"/>
                </a:solidFill>
                <a:latin typeface="Arial"/>
                <a:ea typeface="Arial"/>
                <a:cs typeface="Arial"/>
                <a:sym typeface="Arial"/>
              </a:rPr>
              <a:t>Instruct</a:t>
            </a:r>
            <a:endParaRPr sz="1100"/>
          </a:p>
        </p:txBody>
      </p:sp>
      <p:sp>
        <p:nvSpPr>
          <p:cNvPr id="160" name="Google Shape;160;p21"/>
          <p:cNvSpPr txBox="1"/>
          <p:nvPr/>
        </p:nvSpPr>
        <p:spPr>
          <a:xfrm>
            <a:off x="3565850" y="3635350"/>
            <a:ext cx="1703100" cy="715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Arial"/>
                <a:ea typeface="Arial"/>
                <a:cs typeface="Arial"/>
                <a:sym typeface="Arial"/>
              </a:rPr>
              <a:t>Math</a:t>
            </a:r>
            <a:endParaRPr sz="1100"/>
          </a:p>
          <a:p>
            <a:pPr indent="0" lvl="0" marL="0" marR="0" rtl="0" algn="ctr">
              <a:spcBef>
                <a:spcPts val="0"/>
              </a:spcBef>
              <a:spcAft>
                <a:spcPts val="0"/>
              </a:spcAft>
              <a:buNone/>
            </a:pPr>
            <a:r>
              <a:rPr lang="en" sz="1400">
                <a:solidFill>
                  <a:schemeClr val="dk1"/>
                </a:solidFill>
                <a:latin typeface="Arial"/>
                <a:ea typeface="Arial"/>
                <a:cs typeface="Arial"/>
                <a:sym typeface="Arial"/>
              </a:rPr>
              <a:t>Science Q and</a:t>
            </a:r>
            <a:r>
              <a:rPr lang="en">
                <a:solidFill>
                  <a:schemeClr val="dk1"/>
                </a:solidFill>
              </a:rPr>
              <a:t> </a:t>
            </a:r>
            <a:r>
              <a:rPr lang="en" sz="1400">
                <a:solidFill>
                  <a:schemeClr val="dk1"/>
                </a:solidFill>
                <a:latin typeface="Arial"/>
                <a:ea typeface="Arial"/>
                <a:cs typeface="Arial"/>
                <a:sym typeface="Arial"/>
              </a:rPr>
              <a:t>A</a:t>
            </a:r>
            <a:endParaRPr sz="1100"/>
          </a:p>
          <a:p>
            <a:pPr indent="0" lvl="0" marL="0" marR="0" rtl="0" algn="ctr">
              <a:spcBef>
                <a:spcPts val="0"/>
              </a:spcBef>
              <a:spcAft>
                <a:spcPts val="0"/>
              </a:spcAft>
              <a:buNone/>
            </a:pPr>
            <a:r>
              <a:rPr lang="en" sz="1400">
                <a:solidFill>
                  <a:schemeClr val="dk1"/>
                </a:solidFill>
                <a:latin typeface="Arial"/>
                <a:ea typeface="Arial"/>
                <a:cs typeface="Arial"/>
                <a:sym typeface="Arial"/>
              </a:rPr>
              <a:t>Tool Use</a:t>
            </a:r>
            <a:endParaRPr sz="1100"/>
          </a:p>
        </p:txBody>
      </p:sp>
      <p:sp>
        <p:nvSpPr>
          <p:cNvPr id="161" name="Google Shape;161;p21"/>
          <p:cNvSpPr txBox="1"/>
          <p:nvPr/>
        </p:nvSpPr>
        <p:spPr>
          <a:xfrm>
            <a:off x="5600151" y="3836675"/>
            <a:ext cx="2376300" cy="7158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Arial"/>
                <a:ea typeface="Arial"/>
                <a:cs typeface="Arial"/>
                <a:sym typeface="Arial"/>
              </a:rPr>
              <a:t>Hellaswag, TruthfulQA, MMLU, IFEval, Winogrande, HumanEval</a:t>
            </a:r>
            <a:endParaRPr sz="1400">
              <a:solidFill>
                <a:schemeClr val="dk1"/>
              </a:solidFill>
              <a:latin typeface="Arial"/>
              <a:ea typeface="Arial"/>
              <a:cs typeface="Arial"/>
              <a:sym typeface="Arial"/>
            </a:endParaRPr>
          </a:p>
        </p:txBody>
      </p:sp>
      <p:sp>
        <p:nvSpPr>
          <p:cNvPr id="162" name="Google Shape;162;p21"/>
          <p:cNvSpPr txBox="1"/>
          <p:nvPr/>
        </p:nvSpPr>
        <p:spPr>
          <a:xfrm>
            <a:off x="3565856" y="2264354"/>
            <a:ext cx="1703100" cy="500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Arial"/>
                <a:ea typeface="Arial"/>
                <a:cs typeface="Arial"/>
                <a:sym typeface="Arial"/>
              </a:rPr>
              <a:t>SFT or On-Policy RL</a:t>
            </a:r>
            <a:r>
              <a:rPr lang="en" sz="1100"/>
              <a:t> </a:t>
            </a:r>
            <a:r>
              <a:rPr lang="en" sz="1400">
                <a:solidFill>
                  <a:schemeClr val="dk1"/>
                </a:solidFill>
                <a:latin typeface="Arial"/>
                <a:ea typeface="Arial"/>
                <a:cs typeface="Arial"/>
                <a:sym typeface="Arial"/>
              </a:rPr>
              <a:t>(w/o KL)</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Play"/>
              <a:buNone/>
            </a:pPr>
            <a:r>
              <a:rPr lang="en"/>
              <a:t>Minimal Forgetting (VLAs) - Experiment</a:t>
            </a:r>
            <a:endParaRPr/>
          </a:p>
        </p:txBody>
      </p:sp>
      <p:sp>
        <p:nvSpPr>
          <p:cNvPr id="169" name="Google Shape;169;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sz="1000">
                <a:solidFill>
                  <a:schemeClr val="accent1"/>
                </a:solidFill>
                <a:latin typeface="Lato"/>
                <a:ea typeface="Lato"/>
                <a:cs typeface="Lato"/>
                <a:sym typeface="Lato"/>
              </a:rPr>
              <a:t>‹#›</a:t>
            </a:fld>
            <a:endParaRPr sz="1000">
              <a:solidFill>
                <a:schemeClr val="accent1"/>
              </a:solidFill>
              <a:latin typeface="Lato"/>
              <a:ea typeface="Lato"/>
              <a:cs typeface="Lato"/>
              <a:sym typeface="Lato"/>
            </a:endParaRPr>
          </a:p>
        </p:txBody>
      </p:sp>
      <p:sp>
        <p:nvSpPr>
          <p:cNvPr id="170" name="Google Shape;170;p22"/>
          <p:cNvSpPr/>
          <p:nvPr/>
        </p:nvSpPr>
        <p:spPr>
          <a:xfrm>
            <a:off x="1690880" y="2760239"/>
            <a:ext cx="1218272" cy="798015"/>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Arial"/>
                <a:ea typeface="Arial"/>
                <a:cs typeface="Arial"/>
                <a:sym typeface="Arial"/>
              </a:rPr>
              <a:t>Model</a:t>
            </a:r>
            <a:endParaRPr sz="1100"/>
          </a:p>
        </p:txBody>
      </p:sp>
      <p:sp>
        <p:nvSpPr>
          <p:cNvPr id="171" name="Google Shape;171;p22"/>
          <p:cNvSpPr/>
          <p:nvPr/>
        </p:nvSpPr>
        <p:spPr>
          <a:xfrm>
            <a:off x="3808255" y="2760239"/>
            <a:ext cx="1218271" cy="798015"/>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Arial"/>
                <a:ea typeface="Arial"/>
                <a:cs typeface="Arial"/>
                <a:sym typeface="Arial"/>
              </a:rPr>
              <a:t>Train on</a:t>
            </a:r>
            <a:endParaRPr sz="1100"/>
          </a:p>
          <a:p>
            <a:pPr indent="0" lvl="0" marL="0" marR="0" rtl="0" algn="ctr">
              <a:spcBef>
                <a:spcPts val="0"/>
              </a:spcBef>
              <a:spcAft>
                <a:spcPts val="0"/>
              </a:spcAft>
              <a:buNone/>
            </a:pPr>
            <a:r>
              <a:rPr lang="en" sz="1400">
                <a:solidFill>
                  <a:schemeClr val="lt1"/>
                </a:solidFill>
                <a:latin typeface="Arial"/>
                <a:ea typeface="Arial"/>
                <a:cs typeface="Arial"/>
                <a:sym typeface="Arial"/>
              </a:rPr>
              <a:t>New Task</a:t>
            </a:r>
            <a:endParaRPr sz="1100"/>
          </a:p>
        </p:txBody>
      </p:sp>
      <p:sp>
        <p:nvSpPr>
          <p:cNvPr id="172" name="Google Shape;172;p22"/>
          <p:cNvSpPr/>
          <p:nvPr/>
        </p:nvSpPr>
        <p:spPr>
          <a:xfrm>
            <a:off x="5877375" y="2571750"/>
            <a:ext cx="1793775" cy="1174992"/>
          </a:xfrm>
          <a:prstGeom prst="roundRect">
            <a:avLst>
              <a:gd fmla="val 16667" name="adj"/>
            </a:avLst>
          </a:prstGeom>
          <a:solidFill>
            <a:schemeClr val="accent1"/>
          </a:solidFill>
          <a:ln cap="flat" cmpd="sng" w="19050">
            <a:solidFill>
              <a:srgbClr val="08283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Arial"/>
                <a:ea typeface="Arial"/>
                <a:cs typeface="Arial"/>
                <a:sym typeface="Arial"/>
              </a:rPr>
              <a:t>Measure</a:t>
            </a:r>
            <a:endParaRPr sz="1100"/>
          </a:p>
          <a:p>
            <a:pPr indent="0" lvl="0" marL="0" marR="0" rtl="0" algn="ctr">
              <a:spcBef>
                <a:spcPts val="0"/>
              </a:spcBef>
              <a:spcAft>
                <a:spcPts val="0"/>
              </a:spcAft>
              <a:buNone/>
            </a:pPr>
            <a:r>
              <a:rPr lang="en" sz="1400">
                <a:solidFill>
                  <a:schemeClr val="lt1"/>
                </a:solidFill>
                <a:latin typeface="Arial"/>
                <a:ea typeface="Arial"/>
                <a:cs typeface="Arial"/>
                <a:sym typeface="Arial"/>
              </a:rPr>
              <a:t>Avg. Performance on Other Task</a:t>
            </a:r>
            <a:endParaRPr sz="1100"/>
          </a:p>
        </p:txBody>
      </p:sp>
      <p:cxnSp>
        <p:nvCxnSpPr>
          <p:cNvPr id="173" name="Google Shape;173;p22"/>
          <p:cNvCxnSpPr>
            <a:stCxn id="170" idx="3"/>
          </p:cNvCxnSpPr>
          <p:nvPr/>
        </p:nvCxnSpPr>
        <p:spPr>
          <a:xfrm>
            <a:off x="2909151" y="3159246"/>
            <a:ext cx="875100" cy="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74" name="Google Shape;174;p22"/>
          <p:cNvCxnSpPr>
            <a:stCxn id="171" idx="3"/>
            <a:endCxn id="172" idx="1"/>
          </p:cNvCxnSpPr>
          <p:nvPr/>
        </p:nvCxnSpPr>
        <p:spPr>
          <a:xfrm>
            <a:off x="5026526" y="3159246"/>
            <a:ext cx="850800" cy="0"/>
          </a:xfrm>
          <a:prstGeom prst="straightConnector1">
            <a:avLst/>
          </a:prstGeom>
          <a:noFill/>
          <a:ln cap="flat" cmpd="sng" w="19050">
            <a:solidFill>
              <a:schemeClr val="accent1"/>
            </a:solidFill>
            <a:prstDash val="solid"/>
            <a:miter lim="800000"/>
            <a:headEnd len="sm" w="sm" type="none"/>
            <a:tailEnd len="med" w="med" type="triangle"/>
          </a:ln>
        </p:spPr>
      </p:cxnSp>
      <p:sp>
        <p:nvSpPr>
          <p:cNvPr id="175" name="Google Shape;175;p22"/>
          <p:cNvSpPr txBox="1"/>
          <p:nvPr/>
        </p:nvSpPr>
        <p:spPr>
          <a:xfrm>
            <a:off x="1649623" y="3760775"/>
            <a:ext cx="1300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Arial"/>
                <a:ea typeface="Arial"/>
                <a:cs typeface="Arial"/>
                <a:sym typeface="Arial"/>
              </a:rPr>
              <a:t>OpenVLA 7B</a:t>
            </a:r>
            <a:endParaRPr sz="1100"/>
          </a:p>
        </p:txBody>
      </p:sp>
      <p:sp>
        <p:nvSpPr>
          <p:cNvPr id="176" name="Google Shape;176;p22"/>
          <p:cNvSpPr txBox="1"/>
          <p:nvPr/>
        </p:nvSpPr>
        <p:spPr>
          <a:xfrm>
            <a:off x="3520537" y="3760775"/>
            <a:ext cx="17937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Arial"/>
                <a:ea typeface="Arial"/>
                <a:cs typeface="Arial"/>
                <a:sym typeface="Arial"/>
              </a:rPr>
              <a:t>Can Picking Up Task</a:t>
            </a:r>
            <a:endParaRPr sz="1100"/>
          </a:p>
        </p:txBody>
      </p:sp>
      <p:sp>
        <p:nvSpPr>
          <p:cNvPr id="177" name="Google Shape;177;p22"/>
          <p:cNvSpPr txBox="1"/>
          <p:nvPr/>
        </p:nvSpPr>
        <p:spPr>
          <a:xfrm>
            <a:off x="5593013" y="3820913"/>
            <a:ext cx="23625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Arial"/>
                <a:ea typeface="Arial"/>
                <a:cs typeface="Arial"/>
                <a:sym typeface="Arial"/>
              </a:rPr>
              <a:t>Opening and closing drawer</a:t>
            </a:r>
            <a:endParaRPr sz="1100"/>
          </a:p>
        </p:txBody>
      </p:sp>
      <p:sp>
        <p:nvSpPr>
          <p:cNvPr id="178" name="Google Shape;178;p22"/>
          <p:cNvSpPr txBox="1"/>
          <p:nvPr/>
        </p:nvSpPr>
        <p:spPr>
          <a:xfrm>
            <a:off x="3565856" y="2264354"/>
            <a:ext cx="1703100" cy="500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Arial"/>
                <a:ea typeface="Arial"/>
                <a:cs typeface="Arial"/>
                <a:sym typeface="Arial"/>
              </a:rPr>
              <a:t>SFT or On-Policy RL</a:t>
            </a:r>
            <a:r>
              <a:rPr lang="en" sz="1100"/>
              <a:t> </a:t>
            </a:r>
            <a:r>
              <a:rPr lang="en" sz="1400">
                <a:solidFill>
                  <a:schemeClr val="dk1"/>
                </a:solidFill>
                <a:latin typeface="Arial"/>
                <a:ea typeface="Arial"/>
                <a:cs typeface="Arial"/>
                <a:sym typeface="Arial"/>
              </a:rPr>
              <a:t>(w/o KL)</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