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7FFFF341_E50769C0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FFF333_FC3B66EF.xml" ContentType="application/vnd.ms-powerpoint.comments+xml"/>
  <Override PartName="/ppt/notesSlides/notesSlide7.xml" ContentType="application/vnd.openxmlformats-officedocument.presentationml.notesSlide+xml"/>
  <Override PartName="/ppt/comments/modernComment_7FFFF335_CCE380CB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707" r:id="rId2"/>
  </p:sldMasterIdLst>
  <p:notesMasterIdLst>
    <p:notesMasterId r:id="rId40"/>
  </p:notesMasterIdLst>
  <p:sldIdLst>
    <p:sldId id="1649" r:id="rId3"/>
    <p:sldId id="2147480384" r:id="rId4"/>
    <p:sldId id="2147480385" r:id="rId5"/>
    <p:sldId id="2147480403" r:id="rId6"/>
    <p:sldId id="2147480401" r:id="rId7"/>
    <p:sldId id="2147480402" r:id="rId8"/>
    <p:sldId id="2147480400" r:id="rId9"/>
    <p:sldId id="2147480404" r:id="rId10"/>
    <p:sldId id="2147480405" r:id="rId11"/>
    <p:sldId id="2147480406" r:id="rId12"/>
    <p:sldId id="2147480409" r:id="rId13"/>
    <p:sldId id="2147480411" r:id="rId14"/>
    <p:sldId id="2147480388" r:id="rId15"/>
    <p:sldId id="2147480389" r:id="rId16"/>
    <p:sldId id="2147480391" r:id="rId17"/>
    <p:sldId id="2147480392" r:id="rId18"/>
    <p:sldId id="2147480393" r:id="rId19"/>
    <p:sldId id="2147480387" r:id="rId20"/>
    <p:sldId id="2147480395" r:id="rId21"/>
    <p:sldId id="2147480397" r:id="rId22"/>
    <p:sldId id="2147480399" r:id="rId23"/>
    <p:sldId id="2147480369" r:id="rId24"/>
    <p:sldId id="2147480371" r:id="rId25"/>
    <p:sldId id="2147480370" r:id="rId26"/>
    <p:sldId id="2147480377" r:id="rId27"/>
    <p:sldId id="2147480383" r:id="rId28"/>
    <p:sldId id="2147480372" r:id="rId29"/>
    <p:sldId id="2147480373" r:id="rId30"/>
    <p:sldId id="2147480374" r:id="rId31"/>
    <p:sldId id="2147480379" r:id="rId32"/>
    <p:sldId id="2147480410" r:id="rId33"/>
    <p:sldId id="2147480375" r:id="rId34"/>
    <p:sldId id="2147480380" r:id="rId35"/>
    <p:sldId id="2147480376" r:id="rId36"/>
    <p:sldId id="2147480381" r:id="rId37"/>
    <p:sldId id="2147480390" r:id="rId38"/>
    <p:sldId id="1652" r:id="rId39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Source Sans Pro" panose="020B0503030403020204" pitchFamily="34" charset="0"/>
      <p:regular r:id="rId45"/>
      <p:bold r:id="rId46"/>
      <p:italic r:id="rId47"/>
      <p:boldItalic r:id="rId48"/>
    </p:embeddedFont>
    <p:embeddedFont>
      <p:font typeface="Source Serif Pro" panose="02040603050405020204" pitchFamily="18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8C940F-14A5-5809-DFD0-64ADF5933E44}" name="Guest User" initials="GU" userId="S::urn:spo:tenantanon#3ff30058-19d6-4662-880f-e2139939ea74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1337D-C981-3C48-46CF-33DB7547C861}" v="430" dt="2025-11-06T20:42:28.924"/>
    <p1510:client id="{2204BB22-B1D0-CAC3-39A5-0171C9ADC7AE}" v="4" dt="2025-11-06T15:59:33.827"/>
    <p1510:client id="{247A8DC4-78F2-359F-0828-DE94587F8031}" v="2" dt="2025-11-06T00:13:16.256"/>
    <p1510:client id="{4E4B9087-EEDB-8F0D-7065-738C873BBFD1}" v="863" dt="2025-11-06T01:22:48.012"/>
    <p1510:client id="{65AC4DED-1717-FF47-3F80-B9CE1C08707E}" v="2318" dt="2025-11-06T02:36:32.646"/>
    <p1510:client id="{6EC6E54B-14D3-1F4E-5E02-6908090494FA}" v="3" dt="2025-11-06T05:32:26.533"/>
    <p1510:client id="{901FE497-AF02-A1F6-49E5-65152909ED50}" v="395" dt="2025-11-05T07:20:46.159"/>
    <p1510:client id="{95A3350B-3190-5723-4165-E5BE52A0FBBA}" v="25" dt="2025-11-06T21:16:20.461"/>
    <p1510:client id="{CE1EACA9-DA6C-3C46-A04C-2124E73C74C6}" v="2274" dt="2025-11-06T21:30:14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microsoft.com/office/2018/10/relationships/authors" Target="authors.xml"/></Relationships>
</file>

<file path=ppt/comments/modernComment_7FFFF333_FC3B66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7DE4AD-013E-4A28-9E6C-960292DD4E2F}" authorId="{058C940F-14A5-5809-DFD0-64ADF5933E44}" created="2025-11-06T15:53:21.42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231751407" sldId="2147480371"/>
      <ac:spMk id="3" creationId="{6F2BE990-BBC2-9049-C726-B4E5217DCE4B}"/>
      <ac:txMk cp="18" len="15">
        <ac:context len="95" hash="2515134344"/>
      </ac:txMk>
    </ac:txMkLst>
    <p188:pos x="2908300" y="139700"/>
    <p188:txBody>
      <a:bodyPr/>
      <a:lstStyle/>
      <a:p>
        <a:r>
          <a:rPr lang="en-US"/>
          <a:t>configurations? </a:t>
        </a:r>
      </a:p>
    </p188:txBody>
  </p188:cm>
</p188:cmLst>
</file>

<file path=ppt/comments/modernComment_7FFFF335_CCE380C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748A20-AD85-4B8A-AFEA-9CB22D5B4236}" authorId="{058C940F-14A5-5809-DFD0-64ADF5933E44}" created="2025-11-06T15:55:01.937">
    <pc:sldMkLst xmlns:pc="http://schemas.microsoft.com/office/powerpoint/2013/main/command">
      <pc:docMk/>
      <pc:sldMk cId="3437461707" sldId="2147480373"/>
    </pc:sldMkLst>
    <p188:txBody>
      <a:bodyPr/>
      <a:lstStyle/>
      <a:p>
        <a:r>
          <a:rPr lang="en-US"/>
          <a:t>Make it clear, for each of these metrics, larger or lower is better. </a:t>
        </a:r>
      </a:p>
    </p188:txBody>
  </p188:cm>
</p188:cmLst>
</file>

<file path=ppt/comments/modernComment_7FFFF341_E50769C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A6D167-7F52-416C-A4B3-48A0C231807B}" authorId="{058C940F-14A5-5809-DFD0-64ADF5933E44}" created="2025-11-06T15:59:33.827">
    <pc:sldMkLst xmlns:pc="http://schemas.microsoft.com/office/powerpoint/2013/main/command">
      <pc:docMk/>
      <pc:sldMk cId="3842468288" sldId="2147480385"/>
    </pc:sldMkLst>
    <p188:txBody>
      <a:bodyPr/>
      <a:lstStyle/>
      <a:p>
        <a:r>
          <a:rPr lang="en-US"/>
          <a:t>You may want to briefly describe what these quantization algorithms are doing. 
AWQ, GPTQ, etc.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 — Welcome to the self-supervised learning class!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23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72BB4-FE57-FAAF-F338-07263655D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821D7D-05D0-D5A5-C873-F964CE1E7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72EB4E-8AAC-21A0-1677-86BE6677F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8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ea typeface="Calibri"/>
                <a:cs typeface="Calibri"/>
              </a:rPr>
              <a:t>Paper is made up of two parts</a:t>
            </a:r>
          </a:p>
        </p:txBody>
      </p:sp>
    </p:spTree>
    <p:extLst>
      <p:ext uri="{BB962C8B-B14F-4D97-AF65-F5344CB8AC3E}">
        <p14:creationId xmlns:p14="http://schemas.microsoft.com/office/powerpoint/2010/main" val="3579839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ea typeface="Calibri"/>
                <a:cs typeface="Calibri"/>
              </a:rPr>
              <a:t>2 kinds of quantization </a:t>
            </a:r>
          </a:p>
          <a:p>
            <a:pPr>
              <a:buNone/>
            </a:pPr>
            <a:r>
              <a:rPr lang="en-US" err="1">
                <a:latin typeface="Calibri"/>
                <a:ea typeface="Calibri"/>
                <a:cs typeface="Calibri"/>
              </a:rPr>
              <a:t>Quantisation</a:t>
            </a:r>
            <a:r>
              <a:rPr lang="en-US">
                <a:latin typeface="Calibri"/>
                <a:ea typeface="Calibri"/>
                <a:cs typeface="Calibri"/>
              </a:rPr>
              <a:t> of large models – by </a:t>
            </a:r>
            <a:r>
              <a:rPr lang="en-US" err="1">
                <a:latin typeface="Calibri"/>
                <a:ea typeface="Calibri"/>
                <a:cs typeface="Calibri"/>
              </a:rPr>
              <a:t>unsloth</a:t>
            </a:r>
            <a:endParaRPr lang="en-US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en-US" err="1">
                <a:latin typeface="Calibri"/>
                <a:ea typeface="Calibri"/>
                <a:cs typeface="Calibri"/>
              </a:rPr>
              <a:t>Quantisation</a:t>
            </a:r>
            <a:r>
              <a:rPr lang="en-US">
                <a:latin typeface="Calibri"/>
                <a:ea typeface="Calibri"/>
                <a:cs typeface="Calibri"/>
              </a:rPr>
              <a:t> of smaller models – done by the authors them</a:t>
            </a:r>
          </a:p>
          <a:p>
            <a:pPr>
              <a:buNone/>
            </a:pPr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426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https://unsloth.ai/blog/deepseekr1-dynamic</a:t>
            </a:r>
          </a:p>
        </p:txBody>
      </p:sp>
    </p:spTree>
    <p:extLst>
      <p:ext uri="{BB962C8B-B14F-4D97-AF65-F5344CB8AC3E}">
        <p14:creationId xmlns:p14="http://schemas.microsoft.com/office/powerpoint/2010/main" val="4282142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4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CN"/>
              <a:t>One might argue that while greedy decoding is vulnerable to token-level instability from numerical precision, random sampling might be less sensitive due to its intrinsic stochasticity.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82234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310257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197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48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49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860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0323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261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601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AC98-683A-B90B-0A9B-36591AD4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63A4CB-7C4F-0B83-D0B4-5E2501E626AD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3222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567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1491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9789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29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810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5418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34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65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06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1"/>
            <a:endParaRPr lang="en-US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47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23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1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11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23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95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93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2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54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2879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74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721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18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018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97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3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title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9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6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657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3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4" r:id="rId15"/>
    <p:sldLayoutId id="2147483705" r:id="rId16"/>
    <p:sldLayoutId id="2147483686" r:id="rId17"/>
    <p:sldLayoutId id="2147483706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72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8/10/relationships/comments" Target="../comments/modernComment_7FFFF333_FC3B66EF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335_CCE380CB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341_E50769C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100">
                <a:latin typeface="Tahoma"/>
                <a:ea typeface="Tahoma"/>
                <a:cs typeface="Tahoma"/>
              </a:rPr>
              <a:t>Can we preserve reasoning integrity under efficiency and precision constraints?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749" y="3618794"/>
            <a:ext cx="8219053" cy="366706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 sz="2400" err="1">
                <a:latin typeface="Tahoma"/>
                <a:ea typeface="Tahoma"/>
                <a:cs typeface="Tahoma"/>
              </a:rPr>
              <a:t>Dengjia</a:t>
            </a:r>
            <a:r>
              <a:rPr lang="en-US" sz="2400">
                <a:latin typeface="Tahoma"/>
                <a:ea typeface="Tahoma"/>
                <a:cs typeface="Tahoma"/>
              </a:rPr>
              <a:t> Zhang, Elisabeth Fittschen</a:t>
            </a:r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0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ACE2-5AC6-DC12-EE49-CC6C031B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C78DFA-A07B-3E2C-4217-01D7317E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GPTQ / GPTAQ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86EB36-F145-789C-EED0-3B425B90CF51}"/>
              </a:ext>
            </a:extLst>
          </p:cNvPr>
          <p:cNvSpPr txBox="1"/>
          <p:nvPr/>
        </p:nvSpPr>
        <p:spPr>
          <a:xfrm>
            <a:off x="677332" y="1397000"/>
            <a:ext cx="759883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/>
              <a:t>Quantize ever layer in order, to reduce the layer output quantization error.</a:t>
            </a:r>
            <a:endParaRPr lang="en-US"/>
          </a:p>
          <a:p>
            <a:pPr marL="285750" indent="-285750">
              <a:buFont typeface="Calibri"/>
              <a:buChar char="-"/>
            </a:pPr>
            <a:r>
              <a:rPr lang="en-GB"/>
              <a:t>Leverages an approximation of the inverse Hessian to determine weight importance. </a:t>
            </a:r>
          </a:p>
          <a:p>
            <a:pPr marL="285750" indent="-285750">
              <a:buFont typeface="Calibri"/>
              <a:buChar char="-"/>
            </a:pPr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6" name="Picture 5" descr="A diagram of a calibration system&#10;&#10;AI-generated content may be incorrect.">
            <a:extLst>
              <a:ext uri="{FF2B5EF4-FFF2-40B4-BE49-F238E27FC236}">
                <a16:creationId xmlns:a16="http://schemas.microsoft.com/office/drawing/2014/main" id="{FAE0F135-E5FA-4961-375B-A284612BB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6" b="23124"/>
          <a:stretch>
            <a:fillRect/>
          </a:stretch>
        </p:blipFill>
        <p:spPr>
          <a:xfrm>
            <a:off x="1177315" y="1999241"/>
            <a:ext cx="6785590" cy="287040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2979CD-992F-E581-8E57-131CDE66F83D}"/>
              </a:ext>
            </a:extLst>
          </p:cNvPr>
          <p:cNvSpPr/>
          <p:nvPr/>
        </p:nvSpPr>
        <p:spPr>
          <a:xfrm>
            <a:off x="1431890" y="2072472"/>
            <a:ext cx="6255098" cy="993148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6E1944-FEC8-E4BC-B3BF-8686913A2891}"/>
              </a:ext>
            </a:extLst>
          </p:cNvPr>
          <p:cNvCxnSpPr/>
          <p:nvPr/>
        </p:nvCxnSpPr>
        <p:spPr>
          <a:xfrm flipV="1">
            <a:off x="7492593" y="2066650"/>
            <a:ext cx="628853" cy="3533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41399A-0826-FC1A-10C3-1E612F2CC70F}"/>
              </a:ext>
            </a:extLst>
          </p:cNvPr>
          <p:cNvSpPr/>
          <p:nvPr/>
        </p:nvSpPr>
        <p:spPr>
          <a:xfrm>
            <a:off x="1431890" y="3064082"/>
            <a:ext cx="6255098" cy="140568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4BDF63-C574-353E-F477-446D815FA5C2}"/>
              </a:ext>
            </a:extLst>
          </p:cNvPr>
          <p:cNvCxnSpPr>
            <a:cxnSpLocks/>
          </p:cNvCxnSpPr>
          <p:nvPr/>
        </p:nvCxnSpPr>
        <p:spPr>
          <a:xfrm flipH="1">
            <a:off x="1028791" y="3084501"/>
            <a:ext cx="563348" cy="1160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D94730-C411-A9FB-C68F-4A9BC7AEC012}"/>
              </a:ext>
            </a:extLst>
          </p:cNvPr>
          <p:cNvSpPr txBox="1"/>
          <p:nvPr/>
        </p:nvSpPr>
        <p:spPr>
          <a:xfrm>
            <a:off x="7900516" y="2198076"/>
            <a:ext cx="89179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>
                <a:solidFill>
                  <a:srgbClr val="00B050"/>
                </a:solidFill>
              </a:rPr>
              <a:t>GPTQ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A5DE53-922E-300E-6397-DFD0B25B7168}"/>
              </a:ext>
            </a:extLst>
          </p:cNvPr>
          <p:cNvSpPr txBox="1"/>
          <p:nvPr/>
        </p:nvSpPr>
        <p:spPr>
          <a:xfrm>
            <a:off x="232575" y="3280520"/>
            <a:ext cx="89179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>
                <a:solidFill>
                  <a:schemeClr val="accent6">
                    <a:lumMod val="76000"/>
                  </a:schemeClr>
                </a:solidFill>
              </a:rPr>
              <a:t>GPTAQ</a:t>
            </a:r>
          </a:p>
        </p:txBody>
      </p:sp>
    </p:spTree>
    <p:extLst>
      <p:ext uri="{BB962C8B-B14F-4D97-AF65-F5344CB8AC3E}">
        <p14:creationId xmlns:p14="http://schemas.microsoft.com/office/powerpoint/2010/main" val="1324777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4C2E6C-7E9D-6790-A223-099B5897D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Any4/3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649606-50EA-A895-BC76-F573A53D4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114994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cs typeface="Tahoma"/>
              </a:rPr>
              <a:t>A lightweight table for quantization</a:t>
            </a:r>
          </a:p>
          <a:p>
            <a:pPr marL="229870" indent="-229870"/>
            <a:r>
              <a:rPr lang="zh-CN" altLang="en-US">
                <a:latin typeface="Tahoma"/>
                <a:cs typeface="Tahoma"/>
              </a:rPr>
              <a:t>No need to do preprocess for weights and activations</a:t>
            </a:r>
          </a:p>
          <a:p>
            <a:pPr marL="229870" indent="-229870"/>
            <a:r>
              <a:rPr lang="zh-CN" altLang="en-US">
                <a:latin typeface="Tahoma"/>
                <a:cs typeface="Tahoma"/>
              </a:rPr>
              <a:t>Learn distribution from data itself, not trying to match a distribution(nf4,af4)</a:t>
            </a:r>
          </a:p>
        </p:txBody>
      </p:sp>
      <p:pic>
        <p:nvPicPr>
          <p:cNvPr id="4" name="图片 3" descr="图示&#10;&#10;AI 生成的内容可能不正确。">
            <a:extLst>
              <a:ext uri="{FF2B5EF4-FFF2-40B4-BE49-F238E27FC236}">
                <a16:creationId xmlns:a16="http://schemas.microsoft.com/office/drawing/2014/main" id="{1E2A77BC-15C2-33FC-39F6-622BE6BAE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552" y="534025"/>
            <a:ext cx="3051307" cy="44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1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4AC0-C40E-13A0-D705-CC890046E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GB">
                <a:ea typeface="Tahoma"/>
                <a:cs typeface="Tahoma"/>
              </a:rPr>
              <a:t>Dynamic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2025A-1586-C0A1-53A1-38DBD4062B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36735"/>
            <a:ext cx="3308538" cy="3131488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GB">
                <a:latin typeface="Tahoma"/>
                <a:ea typeface="Tahoma"/>
                <a:cs typeface="Tahoma"/>
              </a:rPr>
              <a:t>Some weights are more important than others:</a:t>
            </a:r>
          </a:p>
          <a:p>
            <a:pPr lvl="1"/>
            <a:r>
              <a:rPr lang="en-GB" err="1">
                <a:latin typeface="Tahoma"/>
                <a:ea typeface="Tahoma"/>
                <a:cs typeface="Tahoma"/>
              </a:rPr>
              <a:t>down_project</a:t>
            </a:r>
            <a:r>
              <a:rPr lang="en-GB">
                <a:latin typeface="Tahoma"/>
                <a:ea typeface="Tahoma"/>
                <a:cs typeface="Tahoma"/>
              </a:rPr>
              <a:t> in the first 3-6 layers</a:t>
            </a:r>
          </a:p>
          <a:p>
            <a:pPr lvl="1"/>
            <a:r>
              <a:rPr lang="en-GB">
                <a:latin typeface="Tahoma"/>
                <a:ea typeface="Tahoma"/>
                <a:cs typeface="Tahoma"/>
              </a:rPr>
              <a:t>Shared </a:t>
            </a:r>
            <a:r>
              <a:rPr lang="en-GB" err="1">
                <a:latin typeface="Tahoma"/>
                <a:ea typeface="Tahoma"/>
                <a:cs typeface="Tahoma"/>
              </a:rPr>
              <a:t>MoE</a:t>
            </a:r>
            <a:r>
              <a:rPr lang="en-GB">
                <a:latin typeface="Tahoma"/>
                <a:ea typeface="Tahoma"/>
                <a:cs typeface="Tahoma"/>
              </a:rPr>
              <a:t> layers</a:t>
            </a:r>
          </a:p>
          <a:p>
            <a:pPr lvl="1"/>
            <a:r>
              <a:rPr lang="en-GB">
                <a:latin typeface="Tahoma"/>
                <a:ea typeface="Tahoma"/>
                <a:cs typeface="Tahoma"/>
              </a:rPr>
              <a:t>lm_head and Embeddings</a:t>
            </a:r>
          </a:p>
          <a:p>
            <a:pPr lvl="1"/>
            <a:r>
              <a:rPr lang="en-GB">
                <a:latin typeface="Tahoma"/>
                <a:ea typeface="Tahoma"/>
                <a:cs typeface="Tahoma"/>
              </a:rPr>
              <a:t>Layer norms and </a:t>
            </a:r>
            <a:r>
              <a:rPr lang="en-GB" err="1">
                <a:latin typeface="Tahoma"/>
                <a:ea typeface="Tahoma"/>
                <a:cs typeface="Tahoma"/>
              </a:rPr>
              <a:t>MoE</a:t>
            </a:r>
            <a:r>
              <a:rPr lang="en-GB">
                <a:latin typeface="Tahoma"/>
                <a:ea typeface="Tahoma"/>
                <a:cs typeface="Tahoma"/>
              </a:rPr>
              <a:t> router</a:t>
            </a:r>
            <a:endParaRPr lang="en-GB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3A40D91-8113-15A7-7699-6892CDECF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482" y="959688"/>
            <a:ext cx="5068565" cy="288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3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810FA-55DD-3883-1928-B750C2F7B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6E96B-2EAB-BBC9-013F-F6339E0D0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Data</a:t>
            </a:r>
            <a:endParaRPr lang="en-US"/>
          </a:p>
        </p:txBody>
      </p:sp>
      <p:pic>
        <p:nvPicPr>
          <p:cNvPr id="8" name="Picture 7" descr="A close-up of a table&#10;&#10;AI-generated content may be incorrect.">
            <a:extLst>
              <a:ext uri="{FF2B5EF4-FFF2-40B4-BE49-F238E27FC236}">
                <a16:creationId xmlns:a16="http://schemas.microsoft.com/office/drawing/2014/main" id="{9678CFF1-C676-02F0-F90C-E7ABE7BF7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53" y="1158822"/>
            <a:ext cx="6885654" cy="3551863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DC33A1F-EDC6-7CFC-4BFC-E47974B385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8990" y="1390650"/>
            <a:ext cx="4520344" cy="3077573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US">
                <a:latin typeface="Tahoma"/>
                <a:ea typeface="Tahoma"/>
                <a:cs typeface="Tahoma"/>
              </a:rPr>
              <a:t>Gpt-4o annotated outputs for: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Uncertainty Estimation</a:t>
            </a:r>
            <a:endParaRPr lang="en-US"/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Adding Knowledge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Backtracking</a:t>
            </a:r>
            <a:endParaRPr lang="en-US"/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Example Testing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20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05C7D-3EDD-3A89-D132-785CE4A90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173D5A-29AA-D874-FCE9-017E17A9E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16EDD-11D0-715D-1EC2-FB5B887B1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26" y="0"/>
            <a:ext cx="5734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02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E50DB-AD94-1F0B-9713-FDEA4639A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637DE-B61D-07DA-FC8C-9C7B6B0C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E32E4-DBB8-13A8-AC40-C9E16318E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26" y="0"/>
            <a:ext cx="5734050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51076B-6FFA-9D10-C855-B7859E968868}"/>
              </a:ext>
            </a:extLst>
          </p:cNvPr>
          <p:cNvSpPr/>
          <p:nvPr/>
        </p:nvSpPr>
        <p:spPr>
          <a:xfrm>
            <a:off x="3445098" y="1110802"/>
            <a:ext cx="5473521" cy="1126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D5BD95-7944-298A-DEE9-D2308A64CC40}"/>
              </a:ext>
            </a:extLst>
          </p:cNvPr>
          <p:cNvSpPr/>
          <p:nvPr/>
        </p:nvSpPr>
        <p:spPr>
          <a:xfrm>
            <a:off x="3409782" y="2027986"/>
            <a:ext cx="5473521" cy="1126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992308-0130-5854-2830-9B478EB5C8A7}"/>
              </a:ext>
            </a:extLst>
          </p:cNvPr>
          <p:cNvSpPr txBox="1"/>
          <p:nvPr/>
        </p:nvSpPr>
        <p:spPr>
          <a:xfrm>
            <a:off x="257432" y="1163594"/>
            <a:ext cx="298621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/>
              <a:t>Pruning deteriorates performance</a:t>
            </a:r>
          </a:p>
        </p:txBody>
      </p:sp>
    </p:spTree>
    <p:extLst>
      <p:ext uri="{BB962C8B-B14F-4D97-AF65-F5344CB8AC3E}">
        <p14:creationId xmlns:p14="http://schemas.microsoft.com/office/powerpoint/2010/main" val="953971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C4B84-2FBD-D63D-36DE-EF0801953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84C961-21F1-80CE-61E6-2D1C08EFC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4B8AE-CC3A-11AD-E52A-1D108F28A4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3411426" y="0"/>
            <a:ext cx="5734050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070028-22ED-9D80-475B-8DF8158A92C0}"/>
              </a:ext>
            </a:extLst>
          </p:cNvPr>
          <p:cNvSpPr/>
          <p:nvPr/>
        </p:nvSpPr>
        <p:spPr>
          <a:xfrm>
            <a:off x="3445098" y="1110802"/>
            <a:ext cx="5473521" cy="1126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9F4D0-CC2C-00C8-CADC-5245112057CF}"/>
              </a:ext>
            </a:extLst>
          </p:cNvPr>
          <p:cNvSpPr/>
          <p:nvPr/>
        </p:nvSpPr>
        <p:spPr>
          <a:xfrm>
            <a:off x="3409782" y="2027986"/>
            <a:ext cx="5473521" cy="1126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AF59A-B0EE-E29D-DF5E-D61756B1B91B}"/>
              </a:ext>
            </a:extLst>
          </p:cNvPr>
          <p:cNvSpPr txBox="1"/>
          <p:nvPr/>
        </p:nvSpPr>
        <p:spPr>
          <a:xfrm>
            <a:off x="257432" y="1163594"/>
            <a:ext cx="298621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/>
              <a:t>Pruning deteriorates performance</a:t>
            </a:r>
          </a:p>
        </p:txBody>
      </p:sp>
      <p:pic>
        <p:nvPicPr>
          <p:cNvPr id="7" name="Picture 6" descr="A table with numbers and percentages&#10;&#10;AI-generated content may be incorrect.">
            <a:extLst>
              <a:ext uri="{FF2B5EF4-FFF2-40B4-BE49-F238E27FC236}">
                <a16:creationId xmlns:a16="http://schemas.microsoft.com/office/drawing/2014/main" id="{134CEB9D-8685-7993-E55A-8218E713F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736" y="1428106"/>
            <a:ext cx="50768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60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A7021-B0DE-4FC1-6DA3-CD0BF3CB5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F05AC3-F25C-91D9-1BFB-A11726AB7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E698A-14FC-F599-3852-E23F940BF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26" y="0"/>
            <a:ext cx="573405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50DBD5-0519-6FD8-58C6-72E16A35C279}"/>
              </a:ext>
            </a:extLst>
          </p:cNvPr>
          <p:cNvSpPr/>
          <p:nvPr/>
        </p:nvSpPr>
        <p:spPr>
          <a:xfrm>
            <a:off x="8357668" y="1598403"/>
            <a:ext cx="594675" cy="35455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C0F33-50F3-3D99-9A82-47585B8A4C36}"/>
              </a:ext>
            </a:extLst>
          </p:cNvPr>
          <p:cNvSpPr txBox="1"/>
          <p:nvPr/>
        </p:nvSpPr>
        <p:spPr>
          <a:xfrm>
            <a:off x="257432" y="1163594"/>
            <a:ext cx="298621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/>
              <a:t>Pruning deteriorates performance</a:t>
            </a:r>
          </a:p>
          <a:p>
            <a:pPr marL="285750" indent="-285750">
              <a:buFont typeface="Calibri"/>
              <a:buChar char="-"/>
            </a:pPr>
            <a:endParaRPr lang="en-GB"/>
          </a:p>
          <a:p>
            <a:pPr marL="285750" indent="-285750">
              <a:buFont typeface="Calibri"/>
              <a:buChar char="-"/>
            </a:pPr>
            <a:r>
              <a:rPr lang="en-GB" err="1">
                <a:ea typeface="Tahoma"/>
              </a:rPr>
              <a:t>MuSiQue</a:t>
            </a:r>
            <a:r>
              <a:rPr lang="en-GB">
                <a:ea typeface="Tahoma"/>
              </a:rPr>
              <a:t> experiences the most significant performance drop</a:t>
            </a:r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r>
              <a:rPr lang="en-GB">
                <a:ea typeface="Tahoma"/>
              </a:rPr>
              <a:t>AIME 2024, collapses at 3-bit</a:t>
            </a:r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E3587C-A6B3-A654-5FD1-817E2ECA1CF6}"/>
              </a:ext>
            </a:extLst>
          </p:cNvPr>
          <p:cNvSpPr/>
          <p:nvPr/>
        </p:nvSpPr>
        <p:spPr>
          <a:xfrm>
            <a:off x="6278789" y="1598403"/>
            <a:ext cx="387555" cy="2546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9A7E21-47B3-4833-E8CF-DCE3FDAAE11A}"/>
              </a:ext>
            </a:extLst>
          </p:cNvPr>
          <p:cNvSpPr/>
          <p:nvPr/>
        </p:nvSpPr>
        <p:spPr>
          <a:xfrm>
            <a:off x="6278789" y="2630171"/>
            <a:ext cx="387555" cy="3773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13A2B9-5C0B-D3A4-8069-85831512239B}"/>
              </a:ext>
            </a:extLst>
          </p:cNvPr>
          <p:cNvSpPr/>
          <p:nvPr/>
        </p:nvSpPr>
        <p:spPr>
          <a:xfrm>
            <a:off x="6278789" y="3646598"/>
            <a:ext cx="387555" cy="3926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CA3B05-321F-B4BC-ECFD-F49F786DD0B9}"/>
              </a:ext>
            </a:extLst>
          </p:cNvPr>
          <p:cNvSpPr/>
          <p:nvPr/>
        </p:nvSpPr>
        <p:spPr>
          <a:xfrm>
            <a:off x="6278789" y="4701379"/>
            <a:ext cx="387555" cy="3581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531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B0CB3-5270-32A1-5725-55911DC44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9A07F6-A6BF-46DD-818D-179546BB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Background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79398A-F6CF-0378-AD6E-3EBFBAB52F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160" y="1390650"/>
            <a:ext cx="8069174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>
              <a:buNone/>
            </a:pPr>
            <a:r>
              <a:rPr lang="en-US">
                <a:latin typeface="Tahoma"/>
                <a:ea typeface="Tahoma"/>
                <a:cs typeface="Tahoma"/>
              </a:rPr>
              <a:t>Difference of Means</a:t>
            </a:r>
          </a:p>
          <a:p>
            <a:pPr marL="229870" indent="-229870">
              <a:buNone/>
            </a:pPr>
            <a:endParaRPr lang="en-US"/>
          </a:p>
          <a:p>
            <a:pPr marL="229870" indent="-229870">
              <a:buNone/>
            </a:pPr>
            <a:endParaRPr lang="en-US"/>
          </a:p>
          <a:p>
            <a:pPr marL="229870" indent="-229870">
              <a:buNone/>
            </a:pPr>
            <a:endParaRPr lang="en-US"/>
          </a:p>
          <a:p>
            <a:pPr marL="229870" indent="-229870">
              <a:buNone/>
            </a:pPr>
            <a:r>
              <a:rPr lang="en-US">
                <a:latin typeface="Tahoma"/>
                <a:ea typeface="Tahoma"/>
                <a:cs typeface="Tahoma"/>
              </a:rPr>
              <a:t>Attribution Patching:</a:t>
            </a:r>
          </a:p>
          <a:p>
            <a:pPr marL="229870" indent="-229870">
              <a:buNone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9D4BE-CD61-F53F-5F51-C1165A036F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4" t="9626" r="67" b="535"/>
          <a:stretch>
            <a:fillRect/>
          </a:stretch>
        </p:blipFill>
        <p:spPr>
          <a:xfrm>
            <a:off x="551460" y="1800984"/>
            <a:ext cx="6851089" cy="772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D1107-FECA-7EC8-D738-8CD166BC4B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34" t="5600" b="3600"/>
          <a:stretch>
            <a:fillRect/>
          </a:stretch>
        </p:blipFill>
        <p:spPr>
          <a:xfrm>
            <a:off x="548644" y="3400007"/>
            <a:ext cx="3662292" cy="838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FD4130-BC91-46A5-44BF-0CEAF2417D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847" t="1165" b="42804"/>
          <a:stretch>
            <a:fillRect/>
          </a:stretch>
        </p:blipFill>
        <p:spPr>
          <a:xfrm>
            <a:off x="4827792" y="2576961"/>
            <a:ext cx="3783888" cy="2082759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7C8A208-72FA-A30E-3869-CC60BFC6B4FF}"/>
              </a:ext>
            </a:extLst>
          </p:cNvPr>
          <p:cNvSpPr txBox="1">
            <a:spLocks/>
          </p:cNvSpPr>
          <p:nvPr/>
        </p:nvSpPr>
        <p:spPr>
          <a:xfrm>
            <a:off x="7430574" y="1156852"/>
            <a:ext cx="1714799" cy="14215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sz="1200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sz="800">
                <a:latin typeface="Tahoma"/>
                <a:ea typeface="Tahoma"/>
                <a:cs typeface="Tahoma"/>
              </a:rPr>
              <a:t>Behaviors:</a:t>
            </a:r>
            <a:endParaRPr lang="en-US" sz="800"/>
          </a:p>
          <a:p>
            <a:pPr marL="0" indent="0">
              <a:buNone/>
            </a:pPr>
            <a:r>
              <a:rPr lang="en-US" sz="800">
                <a:latin typeface="Tahoma"/>
                <a:ea typeface="Tahoma"/>
                <a:cs typeface="Tahoma"/>
              </a:rPr>
              <a:t>Uncertainty Estimation</a:t>
            </a:r>
            <a:endParaRPr lang="en-US" sz="800"/>
          </a:p>
          <a:p>
            <a:pPr marL="0" indent="0">
              <a:buNone/>
            </a:pPr>
            <a:r>
              <a:rPr lang="en-US" sz="800">
                <a:latin typeface="Tahoma"/>
                <a:ea typeface="Tahoma"/>
                <a:cs typeface="Tahoma"/>
              </a:rPr>
              <a:t>Adding Knowledge</a:t>
            </a:r>
          </a:p>
          <a:p>
            <a:pPr marL="0" indent="0">
              <a:buNone/>
            </a:pPr>
            <a:r>
              <a:rPr lang="en-US" sz="800">
                <a:latin typeface="Tahoma"/>
                <a:ea typeface="Tahoma"/>
                <a:cs typeface="Tahoma"/>
              </a:rPr>
              <a:t>Backtracking</a:t>
            </a:r>
            <a:endParaRPr lang="en-US" sz="800"/>
          </a:p>
          <a:p>
            <a:pPr marL="0" indent="0">
              <a:buNone/>
            </a:pPr>
            <a:r>
              <a:rPr lang="en-US" sz="800">
                <a:latin typeface="Tahoma"/>
                <a:ea typeface="Tahoma"/>
                <a:cs typeface="Tahoma"/>
              </a:rPr>
              <a:t>Example Testing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385840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5FF2-4D65-8FB3-FA86-ACAD7CAF7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D23F6B-7EA8-DDB1-3B4A-00F08DB8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Importance Metric (compared to base)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29B4E-9AEA-0475-7008-2D774C75D55A}"/>
              </a:ext>
            </a:extLst>
          </p:cNvPr>
          <p:cNvSpPr txBox="1"/>
          <p:nvPr/>
        </p:nvSpPr>
        <p:spPr>
          <a:xfrm>
            <a:off x="257432" y="1163594"/>
            <a:ext cx="83553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>
                <a:ea typeface="Tahoma"/>
              </a:rPr>
              <a:t>32_up_project has the highest importance score for the evaluated </a:t>
            </a:r>
            <a:r>
              <a:rPr lang="en-GB" err="1">
                <a:ea typeface="Tahoma"/>
              </a:rPr>
              <a:t>behaviors</a:t>
            </a:r>
          </a:p>
          <a:p>
            <a:pPr marL="285750" indent="-285750">
              <a:buFont typeface="Calibri"/>
              <a:buChar char="-"/>
            </a:pPr>
            <a:r>
              <a:rPr lang="en-GB">
                <a:ea typeface="Tahoma"/>
              </a:rPr>
              <a:t>experiences the biggest change in importance</a:t>
            </a:r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endParaRPr lang="en-GB"/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F207934A-38F7-C9B3-664C-2E97DDAF8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36" y="1833147"/>
            <a:ext cx="88392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47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BD293-EBD0-6234-7BC7-B97315E5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A1C8B6-ACB3-F9B8-CDFD-8650B1E8F6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2011" y="1612107"/>
            <a:ext cx="8547679" cy="2000250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sz="320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When Reasoning Meets Compression:</a:t>
            </a:r>
            <a:endParaRPr lang="zh-CN" altLang="en-US">
              <a:solidFill>
                <a:srgbClr val="FFFFFF"/>
              </a:solidFill>
              <a:ea typeface="Tahoma"/>
              <a:cs typeface="Tahoma"/>
            </a:endParaRPr>
          </a:p>
          <a:p>
            <a:r>
              <a:rPr lang="en-US" sz="320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Understanding the Effects of LLM Compression on Large Reasoning Models</a:t>
            </a:r>
            <a:endParaRPr lang="en-US" altLang="zh-CN" sz="3200">
              <a:latin typeface="Tahoma"/>
              <a:cs typeface="Tahom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49B7B-F5BD-4680-50B0-D5B94E8C8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931514"/>
            <a:ext cx="8949690" cy="393011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sz="1000">
                <a:solidFill>
                  <a:srgbClr val="222222"/>
                </a:solidFill>
                <a:latin typeface="Arial"/>
                <a:cs typeface="Arial"/>
              </a:rPr>
              <a:t>Zhang</a:t>
            </a:r>
            <a:r>
              <a:rPr lang="en-US" sz="1000">
                <a:solidFill>
                  <a:srgbClr val="222222"/>
                </a:solidFill>
                <a:latin typeface="Arial"/>
                <a:ea typeface="+mn-lt"/>
                <a:cs typeface="Arial"/>
              </a:rPr>
              <a:t>, et al.</a:t>
            </a:r>
            <a:r>
              <a:rPr lang="en-US" sz="1000">
                <a:solidFill>
                  <a:srgbClr val="222222"/>
                </a:solidFill>
                <a:latin typeface="Arial"/>
                <a:cs typeface="Arial"/>
              </a:rPr>
              <a:t> 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3502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E1B5A-9DDF-59DE-F27C-7A7F12DD0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088B96-9157-4CFE-537B-CA02E9A4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Importance Metric (compared to AWQ)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189AC-5529-FD34-B7E2-4AAFBA8CC76E}"/>
              </a:ext>
            </a:extLst>
          </p:cNvPr>
          <p:cNvSpPr txBox="1"/>
          <p:nvPr/>
        </p:nvSpPr>
        <p:spPr>
          <a:xfrm>
            <a:off x="257432" y="1163594"/>
            <a:ext cx="835532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>
                <a:ea typeface="Tahoma"/>
              </a:rPr>
              <a:t>32_up_project importance is not preserved for 'Backtracking' and 'Adding Knowledge'</a:t>
            </a:r>
            <a:endParaRPr lang="en-GB"/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endParaRPr lang="en-GB"/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66932A5F-66C7-726E-8E7A-CB8863CB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605" y="1645318"/>
            <a:ext cx="5075823" cy="29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32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2C369-C396-D760-08D9-5DCE5B68B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B7DDE2-E38F-1D7F-B850-7F63ACFB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Verification/Results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C2F93-DCCF-A3D9-A8DA-7B2AF549070B}"/>
              </a:ext>
            </a:extLst>
          </p:cNvPr>
          <p:cNvSpPr txBox="1"/>
          <p:nvPr/>
        </p:nvSpPr>
        <p:spPr>
          <a:xfrm>
            <a:off x="257432" y="1163594"/>
            <a:ext cx="836315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>
                <a:ea typeface="Tahoma"/>
              </a:rPr>
              <a:t>Selectively quantizing components: (4bit)</a:t>
            </a:r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endParaRPr lang="en-GB">
              <a:ea typeface="Tahoma"/>
            </a:endParaRPr>
          </a:p>
          <a:p>
            <a:pPr marL="285750" indent="-285750">
              <a:buFont typeface="Calibri"/>
              <a:buChar char="-"/>
            </a:pPr>
            <a:r>
              <a:rPr lang="en-GB">
                <a:ea typeface="Tahoma"/>
              </a:rPr>
              <a:t>Altering AWQ such that the final layer MLP is preserved: (3bit)</a:t>
            </a:r>
          </a:p>
          <a:p>
            <a:pPr marL="285750" indent="-285750">
              <a:buFont typeface="Calibri"/>
              <a:buChar char="-"/>
            </a:pPr>
            <a:endParaRPr lang="en-GB"/>
          </a:p>
        </p:txBody>
      </p:sp>
      <p:pic>
        <p:nvPicPr>
          <p:cNvPr id="8" name="Picture 7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54E0273D-AB81-AD50-EEB8-5ED43362A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328" r="-227" b="-797"/>
          <a:stretch>
            <a:fillRect/>
          </a:stretch>
        </p:blipFill>
        <p:spPr>
          <a:xfrm>
            <a:off x="1106596" y="1529795"/>
            <a:ext cx="6930840" cy="1186489"/>
          </a:xfrm>
          <a:prstGeom prst="rect">
            <a:avLst/>
          </a:prstGeom>
        </p:spPr>
      </p:pic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05652BC-3ED3-C3C1-4871-A85E57D3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306" r="-94" b="694"/>
          <a:stretch>
            <a:fillRect/>
          </a:stretch>
        </p:blipFill>
        <p:spPr>
          <a:xfrm>
            <a:off x="395287" y="3223234"/>
            <a:ext cx="8361260" cy="8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0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7D96B-5A89-605D-6CA4-9E7FCCB87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796C2D-74D7-1B8F-F5A9-26E511FF76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2011" y="1612107"/>
            <a:ext cx="8547679" cy="2000250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sz="3200">
                <a:latin typeface="Tahoma"/>
                <a:ea typeface="Tahoma"/>
                <a:cs typeface="Tahoma"/>
              </a:rPr>
              <a:t>Understanding and Mitigating Numerical Sources of Nondeterminism in LLM Inference</a:t>
            </a:r>
            <a:endParaRPr lang="zh-CN" altLang="en-US">
              <a:latin typeface="Tahoma"/>
              <a:cs typeface="Tahom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53C5-E9FF-B5CF-BF26-52FBCA2511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931514"/>
            <a:ext cx="8949690" cy="393011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sz="1000">
                <a:solidFill>
                  <a:srgbClr val="222222"/>
                </a:solidFill>
                <a:latin typeface="Arial"/>
                <a:cs typeface="Arial"/>
              </a:rPr>
              <a:t>Yuan</a:t>
            </a:r>
            <a:r>
              <a:rPr lang="en-US" sz="1000">
                <a:solidFill>
                  <a:srgbClr val="222222"/>
                </a:solidFill>
                <a:latin typeface="Arial"/>
                <a:ea typeface="+mn-lt"/>
                <a:cs typeface="Arial"/>
              </a:rPr>
              <a:t>, Jiayi, et al.</a:t>
            </a:r>
            <a:r>
              <a:rPr lang="en-US" sz="1000">
                <a:solidFill>
                  <a:srgbClr val="222222"/>
                </a:solidFill>
                <a:latin typeface="Arial"/>
                <a:cs typeface="Arial"/>
              </a:rPr>
              <a:t> 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4501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09690-A1B7-B3E5-22C9-88A0F78A7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181E6B-ACE3-6815-810A-4BF9D978C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One sentence for the paper?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2BE990-BBC2-9049-C726-B4E5217DCE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cs typeface="Tahoma"/>
              </a:rPr>
              <a:t>Different running configurations can lead to variation of results. (Live by FP32, die by FP32)</a:t>
            </a:r>
            <a:endParaRPr lang="zh-CN" altLang="en-US"/>
          </a:p>
        </p:txBody>
      </p:sp>
      <p:pic>
        <p:nvPicPr>
          <p:cNvPr id="4" name="图片 3" descr="表格&#10;&#10;AI 生成的内容可能不正确。">
            <a:extLst>
              <a:ext uri="{FF2B5EF4-FFF2-40B4-BE49-F238E27FC236}">
                <a16:creationId xmlns:a16="http://schemas.microsoft.com/office/drawing/2014/main" id="{C1BFEE47-500F-BE4C-BB22-35FDB296E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15" y="1913232"/>
            <a:ext cx="6241381" cy="273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514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B30ECB-962F-9A28-0703-068D137AF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Precision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2B276D-EE8F-05D2-F728-19FB835865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4502" y="1284816"/>
            <a:ext cx="8074832" cy="828615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cs typeface="Tahoma"/>
              </a:rPr>
              <a:t>Larger Mantissa means </a:t>
            </a:r>
            <a:r>
              <a:rPr lang="zh-CN" b="1">
                <a:latin typeface="Tahoma"/>
                <a:cs typeface="Tahoma"/>
              </a:rPr>
              <a:t>more precise</a:t>
            </a:r>
            <a:r>
              <a:rPr lang="zh-CN" altLang="en-US">
                <a:latin typeface="Tahoma"/>
                <a:cs typeface="Tahoma"/>
              </a:rPr>
              <a:t> and Larger Exponent means </a:t>
            </a:r>
            <a:r>
              <a:rPr lang="zh-CN" b="1">
                <a:latin typeface="Tahoma"/>
                <a:cs typeface="Tahoma"/>
              </a:rPr>
              <a:t>larger range</a:t>
            </a:r>
            <a:r>
              <a:rPr lang="zh-CN">
                <a:latin typeface="Tahoma"/>
                <a:cs typeface="Tahoma"/>
              </a:rPr>
              <a:t> of values</a:t>
            </a:r>
            <a:endParaRPr lang="zh-CN" altLang="en-US"/>
          </a:p>
        </p:txBody>
      </p:sp>
      <p:pic>
        <p:nvPicPr>
          <p:cNvPr id="4" name="图片 3" descr="图片包含 矩形&#10;&#10;AI 生成的内容可能不正确。">
            <a:extLst>
              <a:ext uri="{FF2B5EF4-FFF2-40B4-BE49-F238E27FC236}">
                <a16:creationId xmlns:a16="http://schemas.microsoft.com/office/drawing/2014/main" id="{0DDF4057-A19D-E614-C34F-B12629D5A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32" y="2021933"/>
            <a:ext cx="8043334" cy="27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87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5007A-3B70-36EA-632D-624B0196B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3F46B-35B7-29B2-441A-533928D7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zh-CN" altLang="en-US"/>
              <a:t>Precision</a:t>
            </a:r>
          </a:p>
        </p:txBody>
      </p:sp>
      <p:pic>
        <p:nvPicPr>
          <p:cNvPr id="4" name="图片 3" descr="表格&#10;&#10;AI 生成的内容可能不正确。">
            <a:extLst>
              <a:ext uri="{FF2B5EF4-FFF2-40B4-BE49-F238E27FC236}">
                <a16:creationId xmlns:a16="http://schemas.microsoft.com/office/drawing/2014/main" id="{B3AEBF00-48D6-ED92-C381-93ACAF401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23" y="1858821"/>
            <a:ext cx="8085416" cy="2567117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4B417E-ADED-5D40-9951-C7CE0B79EC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图片 4" descr="猫的脸&#10;&#10;AI 生成的内容可能不正确。">
            <a:extLst>
              <a:ext uri="{FF2B5EF4-FFF2-40B4-BE49-F238E27FC236}">
                <a16:creationId xmlns:a16="http://schemas.microsoft.com/office/drawing/2014/main" id="{5663472E-4AC1-6ED0-E656-86353C9FA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230" y="176463"/>
            <a:ext cx="1318461" cy="126131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DB15AA4-CC5C-9642-0653-C103A2382A39}"/>
              </a:ext>
            </a:extLst>
          </p:cNvPr>
          <p:cNvSpPr txBox="1"/>
          <p:nvPr/>
        </p:nvSpPr>
        <p:spPr>
          <a:xfrm rot="5400000">
            <a:off x="6275664" y="543301"/>
            <a:ext cx="662383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500"/>
              <a:t>: O</a:t>
            </a:r>
          </a:p>
        </p:txBody>
      </p:sp>
    </p:spTree>
    <p:extLst>
      <p:ext uri="{BB962C8B-B14F-4D97-AF65-F5344CB8AC3E}">
        <p14:creationId xmlns:p14="http://schemas.microsoft.com/office/powerpoint/2010/main" val="3160538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98F2F-6542-4162-EE5C-9229134BD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E0195E-7BCE-6944-ABFF-4731614E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zh-CN" altLang="en-US"/>
              <a:t>Precision</a:t>
            </a:r>
          </a:p>
        </p:txBody>
      </p:sp>
      <p:pic>
        <p:nvPicPr>
          <p:cNvPr id="4" name="图片 3" descr="表格&#10;&#10;AI 生成的内容可能不正确。">
            <a:extLst>
              <a:ext uri="{FF2B5EF4-FFF2-40B4-BE49-F238E27FC236}">
                <a16:creationId xmlns:a16="http://schemas.microsoft.com/office/drawing/2014/main" id="{905ED2EF-E4E7-BAEB-1318-56759C04F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23" y="1858821"/>
            <a:ext cx="8085416" cy="2567117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206FEDD-4D43-FD31-6E10-1B22175C30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图片 4" descr="猫的脸&#10;&#10;AI 生成的内容可能不正确。">
            <a:extLst>
              <a:ext uri="{FF2B5EF4-FFF2-40B4-BE49-F238E27FC236}">
                <a16:creationId xmlns:a16="http://schemas.microsoft.com/office/drawing/2014/main" id="{441CC206-F51A-2FE7-C93C-45144E50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230" y="176463"/>
            <a:ext cx="1318461" cy="1261311"/>
          </a:xfrm>
          <a:prstGeom prst="rect">
            <a:avLst/>
          </a:prstGeom>
        </p:spPr>
      </p:pic>
      <p:pic>
        <p:nvPicPr>
          <p:cNvPr id="8" name="图片 7" descr="文本&#10;&#10;AI 生成的内容可能不正确。">
            <a:extLst>
              <a:ext uri="{FF2B5EF4-FFF2-40B4-BE49-F238E27FC236}">
                <a16:creationId xmlns:a16="http://schemas.microsoft.com/office/drawing/2014/main" id="{9C2BB5D6-1916-A6A6-9D91-A6033FB11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934" y="807365"/>
            <a:ext cx="5598296" cy="39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87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3B639-85B0-B574-4EDF-575BB56DC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B01DCB-F24F-019A-B713-68766F49B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Experiment Settings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6F778F-1FCF-FD76-9585-58E438A0ED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cs typeface="Tahoma"/>
              </a:rPr>
              <a:t>Models:</a:t>
            </a:r>
            <a:endParaRPr lang="zh-CN" altLang="en-US"/>
          </a:p>
          <a:p>
            <a:pPr lvl="1"/>
            <a:r>
              <a:rPr lang="zh-CN" altLang="en-US">
                <a:cs typeface="Tahoma"/>
              </a:rPr>
              <a:t>Reasoning Models:</a:t>
            </a:r>
            <a:r>
              <a:rPr lang="zh-CN">
                <a:ea typeface="+mn-lt"/>
                <a:cs typeface="+mn-lt"/>
              </a:rPr>
              <a:t>DeepSeek-R1-DistillQwen-7B, DeepSeek-R1-Distill-Llama-8B</a:t>
            </a:r>
            <a:endParaRPr lang="zh-CN" altLang="en-US">
              <a:cs typeface="Tahoma"/>
            </a:endParaRPr>
          </a:p>
          <a:p>
            <a:pPr lvl="1"/>
            <a:r>
              <a:rPr lang="zh-CN" altLang="en-US">
                <a:cs typeface="Tahoma"/>
              </a:rPr>
              <a:t>Non-Reasoning Models: </a:t>
            </a:r>
            <a:r>
              <a:rPr lang="zh-CN">
                <a:ea typeface="+mn-lt"/>
                <a:cs typeface="+mn-lt"/>
              </a:rPr>
              <a:t>Qwen2.5-7B-Instruct</a:t>
            </a:r>
            <a:r>
              <a:rPr lang="en-US" altLang="zh-CN">
                <a:ea typeface="+mn-lt"/>
                <a:cs typeface="+mn-lt"/>
              </a:rPr>
              <a:t>, </a:t>
            </a:r>
            <a:r>
              <a:rPr lang="zh-CN">
                <a:ea typeface="+mn-lt"/>
                <a:cs typeface="+mn-lt"/>
              </a:rPr>
              <a:t>Llama-3.1-8B-Instruct</a:t>
            </a: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 altLang="zh-CN">
              <a:latin typeface="Tahoma"/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r>
              <a:rPr lang="en-US" altLang="zh-CN">
                <a:latin typeface="Tahoma"/>
                <a:ea typeface="+mn-lt"/>
                <a:cs typeface="+mn-lt"/>
              </a:rPr>
              <a:t>Benchmarks: </a:t>
            </a:r>
            <a:r>
              <a:rPr lang="en-US">
                <a:latin typeface="Tahoma"/>
                <a:ea typeface="+mn-lt"/>
                <a:cs typeface="+mn-lt"/>
              </a:rPr>
              <a:t>AIME’24, MATH500, </a:t>
            </a:r>
            <a:r>
              <a:rPr lang="en-US" err="1">
                <a:latin typeface="Tahoma"/>
                <a:ea typeface="+mn-lt"/>
                <a:cs typeface="+mn-lt"/>
              </a:rPr>
              <a:t>LiveCodeBench</a:t>
            </a:r>
            <a:r>
              <a:rPr lang="en-US">
                <a:latin typeface="Tahoma"/>
                <a:ea typeface="+mn-lt"/>
                <a:cs typeface="+mn-lt"/>
              </a:rPr>
              <a:t>-[</a:t>
            </a:r>
            <a:r>
              <a:rPr lang="en-US" err="1">
                <a:latin typeface="Tahoma"/>
                <a:ea typeface="+mn-lt"/>
                <a:cs typeface="+mn-lt"/>
              </a:rPr>
              <a:t>Easy,Medium,Hard</a:t>
            </a:r>
            <a:r>
              <a:rPr lang="en-US">
                <a:latin typeface="Tahoma"/>
                <a:ea typeface="+mn-lt"/>
                <a:cs typeface="+mn-lt"/>
              </a:rPr>
              <a:t>]</a:t>
            </a: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>
              <a:latin typeface="Tahoma"/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r>
              <a:rPr lang="en-US" b="1">
                <a:latin typeface="Tahoma"/>
                <a:ea typeface="+mn-lt"/>
                <a:cs typeface="+mn-lt"/>
              </a:rPr>
              <a:t>Running Configurations</a:t>
            </a:r>
          </a:p>
          <a:p>
            <a:pPr lvl="1"/>
            <a:r>
              <a:rPr lang="en-US">
                <a:latin typeface="Tahoma"/>
                <a:ea typeface="+mn-lt"/>
                <a:cs typeface="+mn-lt"/>
              </a:rPr>
              <a:t>GPU Types: </a:t>
            </a:r>
            <a:r>
              <a:rPr lang="en-US">
                <a:ea typeface="+mn-lt"/>
                <a:cs typeface="+mn-lt"/>
              </a:rPr>
              <a:t>NVIDIA L40S, A100</a:t>
            </a:r>
            <a:endParaRPr lang="en-US">
              <a:latin typeface="Tahoma"/>
              <a:ea typeface="+mn-lt"/>
              <a:cs typeface="+mn-lt"/>
            </a:endParaRPr>
          </a:p>
          <a:p>
            <a:pPr lvl="1"/>
            <a:r>
              <a:rPr lang="en-US">
                <a:latin typeface="Tahoma"/>
                <a:ea typeface="+mn-lt"/>
                <a:cs typeface="+mn-lt"/>
              </a:rPr>
              <a:t>GPU counts: 2, 4</a:t>
            </a:r>
          </a:p>
          <a:p>
            <a:pPr lvl="1"/>
            <a:r>
              <a:rPr lang="en-US">
                <a:latin typeface="Tahoma"/>
                <a:ea typeface="+mn-lt"/>
                <a:cs typeface="+mn-lt"/>
              </a:rPr>
              <a:t>Batch Sizes: 8, 16, 32</a:t>
            </a: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 altLang="zh-CN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5153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46188-F8EF-D6A6-AA7C-ECF1C6E3B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4E4444-D35B-0A03-0369-63BE479D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Experiment Metrics 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225786-A5EB-F103-E51E-EBCE048444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 b="1">
                <a:latin typeface="Tahoma"/>
                <a:cs typeface="Tahoma"/>
              </a:rPr>
              <a:t>Greedy Decoding:</a:t>
            </a:r>
          </a:p>
          <a:p>
            <a:pPr lvl="1">
              <a:spcBef>
                <a:spcPts val="300"/>
              </a:spcBef>
              <a:spcAft>
                <a:spcPts val="400"/>
              </a:spcAft>
            </a:pPr>
            <a:r>
              <a:rPr lang="zh-CN" altLang="en-US">
                <a:latin typeface="Tahoma"/>
                <a:cs typeface="Tahoma"/>
              </a:rPr>
              <a:t>Std@Acc(⬇): </a:t>
            </a:r>
            <a:r>
              <a:rPr lang="zh-CN">
                <a:latin typeface="Tahoma"/>
                <a:cs typeface="Tahoma"/>
              </a:rPr>
              <a:t>Standard deviation of accuracy</a:t>
            </a:r>
            <a:endParaRPr lang="zh-CN" altLang="en-US">
              <a:latin typeface="Tahoma"/>
              <a:cs typeface="Tahoma" panose="020B0604030504040204" pitchFamily="34" charset="0"/>
            </a:endParaRPr>
          </a:p>
          <a:p>
            <a:pPr lvl="1">
              <a:spcBef>
                <a:spcPts val="300"/>
              </a:spcBef>
              <a:spcAft>
                <a:spcPts val="400"/>
              </a:spcAft>
            </a:pPr>
            <a:r>
              <a:rPr lang="zh-CN">
                <a:latin typeface="Tahoma"/>
                <a:ea typeface="+mn-lt"/>
                <a:cs typeface="+mn-lt"/>
              </a:rPr>
              <a:t>Avg_Std@Output_Length</a:t>
            </a:r>
            <a:r>
              <a:rPr lang="en-US" altLang="zh-CN">
                <a:latin typeface="Tahoma"/>
                <a:ea typeface="+mn-lt"/>
                <a:cs typeface="+mn-lt"/>
              </a:rPr>
              <a:t>(⬇):</a:t>
            </a:r>
            <a:r>
              <a:rPr lang="zh-CN" altLang="en-US">
                <a:latin typeface="Tahoma"/>
                <a:ea typeface="+mn-lt"/>
                <a:cs typeface="+mn-lt"/>
              </a:rPr>
              <a:t> </a:t>
            </a:r>
            <a:r>
              <a:rPr lang="zh-CN">
                <a:latin typeface="Tahoma"/>
                <a:ea typeface="+mn-lt"/>
                <a:cs typeface="+mn-lt"/>
              </a:rPr>
              <a:t>Average standard deviation of output length</a:t>
            </a:r>
            <a:endParaRPr lang="zh-CN" altLang="en-US">
              <a:latin typeface="Tahoma" panose="020B0604030504040204" pitchFamily="34" charset="0"/>
              <a:ea typeface="+mn-lt"/>
              <a:cs typeface="+mn-lt"/>
            </a:endParaRPr>
          </a:p>
          <a:p>
            <a:pPr lvl="1">
              <a:spcBef>
                <a:spcPts val="300"/>
              </a:spcBef>
              <a:spcAft>
                <a:spcPts val="400"/>
              </a:spcAft>
            </a:pPr>
            <a:r>
              <a:rPr lang="zh-CN">
                <a:latin typeface="Tahoma"/>
                <a:ea typeface="+mn-lt"/>
                <a:cs typeface="+mn-lt"/>
              </a:rPr>
              <a:t>Div_Index</a:t>
            </a:r>
            <a:r>
              <a:rPr lang="en-US" altLang="zh-CN">
                <a:latin typeface="Tahoma"/>
                <a:ea typeface="+mn-lt"/>
                <a:cs typeface="+mn-lt"/>
              </a:rPr>
              <a:t>(</a:t>
            </a:r>
            <a:r>
              <a:rPr lang="zh-CN" altLang="en-US">
                <a:latin typeface="Tahoma"/>
                <a:ea typeface="+mn-lt"/>
                <a:cs typeface="+mn-lt"/>
              </a:rPr>
              <a:t>⬆)</a:t>
            </a:r>
            <a:r>
              <a:rPr lang="en-US" altLang="zh-CN">
                <a:latin typeface="Tahoma"/>
                <a:ea typeface="+mn-lt"/>
                <a:cs typeface="+mn-lt"/>
              </a:rPr>
              <a:t>:</a:t>
            </a:r>
            <a:r>
              <a:rPr lang="zh-CN" altLang="en-US">
                <a:latin typeface="Tahoma"/>
                <a:ea typeface="+mn-lt"/>
                <a:cs typeface="+mn-lt"/>
              </a:rPr>
              <a:t> </a:t>
            </a:r>
            <a:r>
              <a:rPr lang="en-US" altLang="en-US">
                <a:latin typeface="Tahoma"/>
                <a:ea typeface="+mn-lt"/>
                <a:cs typeface="+mn-lt"/>
              </a:rPr>
              <a:t>Model </a:t>
            </a:r>
            <a:r>
              <a:rPr lang="zh-CN">
                <a:latin typeface="Tahoma"/>
                <a:ea typeface="+mn-lt"/>
                <a:cs typeface="+mn-lt"/>
              </a:rPr>
              <a:t>produce identical token sequences up to a certain position, but generate different tokens after that position</a:t>
            </a:r>
            <a:endParaRPr lang="zh-CN" altLang="en-US">
              <a:latin typeface="Tahoma" panose="020B0604030504040204" pitchFamily="34" charset="0"/>
              <a:ea typeface="+mn-lt"/>
              <a:cs typeface="+mn-lt"/>
            </a:endParaRPr>
          </a:p>
          <a:p>
            <a:pPr lvl="1">
              <a:spcBef>
                <a:spcPts val="300"/>
              </a:spcBef>
              <a:spcAft>
                <a:spcPts val="400"/>
              </a:spcAft>
            </a:pPr>
            <a:r>
              <a:rPr lang="zh-CN">
                <a:latin typeface="Tahoma"/>
                <a:ea typeface="+mn-lt"/>
                <a:cs typeface="+mn-lt"/>
              </a:rPr>
              <a:t>Avg_Std@top1_prob</a:t>
            </a:r>
            <a:r>
              <a:rPr lang="en-US" altLang="zh-CN">
                <a:latin typeface="Tahoma"/>
                <a:ea typeface="+mn-lt"/>
                <a:cs typeface="+mn-lt"/>
              </a:rPr>
              <a:t>(</a:t>
            </a:r>
            <a:r>
              <a:rPr lang="zh-CN">
                <a:latin typeface="Tahoma"/>
                <a:ea typeface="+mn-lt"/>
                <a:cs typeface="+mn-lt"/>
              </a:rPr>
              <a:t>⬇</a:t>
            </a:r>
            <a:r>
              <a:rPr lang="en-US" altLang="zh-CN">
                <a:latin typeface="Tahoma"/>
                <a:ea typeface="+mn-lt"/>
                <a:cs typeface="+mn-lt"/>
              </a:rPr>
              <a:t>):</a:t>
            </a:r>
            <a:r>
              <a:rPr lang="zh-CN" altLang="en-US">
                <a:latin typeface="Tahoma"/>
                <a:ea typeface="+mn-lt"/>
                <a:cs typeface="+mn-lt"/>
              </a:rPr>
              <a:t> </a:t>
            </a:r>
            <a:r>
              <a:rPr lang="zh-CN">
                <a:latin typeface="Tahoma"/>
                <a:ea typeface="+mn-lt"/>
                <a:cs typeface="+mn-lt"/>
              </a:rPr>
              <a:t>Average standard deviation of top-1 token prediction probability</a:t>
            </a:r>
            <a:r>
              <a:rPr lang="en-US" altLang="zh-CN">
                <a:latin typeface="Tahoma"/>
                <a:ea typeface="+mn-lt"/>
                <a:cs typeface="+mn-lt"/>
              </a:rPr>
              <a:t>(</a:t>
            </a:r>
            <a:r>
              <a:rPr lang="en-US">
                <a:latin typeface="Tahoma"/>
                <a:ea typeface="+mn-lt"/>
                <a:cs typeface="+mn-lt"/>
              </a:rPr>
              <a:t>0 to </a:t>
            </a:r>
            <a:r>
              <a:rPr lang="en-US" err="1">
                <a:latin typeface="Tahoma"/>
                <a:ea typeface="+mn-lt"/>
                <a:cs typeface="+mn-lt"/>
              </a:rPr>
              <a:t>Div_Index</a:t>
            </a:r>
            <a:r>
              <a:rPr lang="en-US">
                <a:latin typeface="Tahoma"/>
                <a:ea typeface="+mn-lt"/>
                <a:cs typeface="+mn-lt"/>
              </a:rPr>
              <a:t>)</a:t>
            </a:r>
            <a:endParaRPr lang="zh-CN" altLang="en-US">
              <a:latin typeface="Tahoma" panose="020B0604030504040204" pitchFamily="34" charset="0"/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>
              <a:latin typeface="Tahoma"/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r>
              <a:rPr lang="en-US" b="1">
                <a:latin typeface="Tahoma"/>
                <a:ea typeface="+mn-lt"/>
                <a:cs typeface="+mn-lt"/>
              </a:rPr>
              <a:t>Random Sampling: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latin typeface="Tahoma"/>
                <a:ea typeface="+mn-lt"/>
                <a:cs typeface="+mn-lt"/>
              </a:rPr>
              <a:t>Pass@1(</a:t>
            </a:r>
            <a:r>
              <a:rPr lang="zh-CN" altLang="en-US">
                <a:latin typeface="Tahoma"/>
                <a:ea typeface="+mn-lt"/>
                <a:cs typeface="+mn-lt"/>
              </a:rPr>
              <a:t>⬇</a:t>
            </a:r>
            <a:r>
              <a:rPr lang="en-US">
                <a:latin typeface="Tahoma"/>
                <a:ea typeface="+mn-lt"/>
                <a:cs typeface="+mn-lt"/>
              </a:rPr>
              <a:t>): </a:t>
            </a:r>
            <a:r>
              <a:rPr lang="en-US" altLang="zh-CN">
                <a:latin typeface="Tahoma"/>
                <a:ea typeface="+mn-lt"/>
                <a:cs typeface="+mn-lt"/>
              </a:rPr>
              <a:t>Standard</a:t>
            </a:r>
            <a:r>
              <a:rPr lang="zh-CN" altLang="en-US">
                <a:latin typeface="Tahoma"/>
                <a:ea typeface="+mn-lt"/>
                <a:cs typeface="+mn-lt"/>
              </a:rPr>
              <a:t> </a:t>
            </a:r>
            <a:r>
              <a:rPr lang="en-US" altLang="zh-CN">
                <a:latin typeface="Tahoma"/>
                <a:ea typeface="+mn-lt"/>
                <a:cs typeface="+mn-lt"/>
              </a:rPr>
              <a:t>deviation</a:t>
            </a:r>
            <a:r>
              <a:rPr lang="zh-CN" altLang="en-US">
                <a:latin typeface="Tahoma"/>
                <a:ea typeface="+mn-lt"/>
                <a:cs typeface="+mn-lt"/>
              </a:rPr>
              <a:t> </a:t>
            </a:r>
            <a:r>
              <a:rPr lang="en-US" altLang="zh-CN">
                <a:latin typeface="Tahoma"/>
                <a:ea typeface="+mn-lt"/>
                <a:cs typeface="+mn-lt"/>
              </a:rPr>
              <a:t>of</a:t>
            </a:r>
            <a:r>
              <a:rPr lang="zh-CN" altLang="en-US">
                <a:latin typeface="Tahoma"/>
                <a:ea typeface="+mn-lt"/>
                <a:cs typeface="+mn-lt"/>
              </a:rPr>
              <a:t> Pass@1</a:t>
            </a:r>
            <a:endParaRPr lang="en-US" altLang="zh-CN">
              <a:latin typeface="Tahoma" panose="020B0604030504040204" pitchFamily="34" charset="0"/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 altLang="zh-CN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74617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ECDFF-14E7-C593-3A89-431487C1A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6075E1-10EB-0AE8-957F-B0D056EA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Greedy Decoding 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0840DD-6B5B-D55A-923C-0A3B8BD1C6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2676217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ea typeface="+mn-lt"/>
                <a:cs typeface="+mn-lt"/>
              </a:rPr>
              <a:t>FP32 helps a lot</a:t>
            </a:r>
            <a:endParaRPr lang="zh-CN" altLang="en-US">
              <a:latin typeface="Tahoma" panose="020B0604030504040204" pitchFamily="34" charset="0"/>
              <a:ea typeface="+mn-lt"/>
              <a:cs typeface="+mn-lt"/>
            </a:endParaRPr>
          </a:p>
          <a:p>
            <a:pPr marL="229870" indent="-229870"/>
            <a:r>
              <a:rPr lang="zh-CN" altLang="en-US">
                <a:latin typeface="Tahoma"/>
                <a:ea typeface="+mn-lt"/>
                <a:cs typeface="+mn-lt"/>
              </a:rPr>
              <a:t>BF16 exhibits substantial instability.</a:t>
            </a:r>
            <a:endParaRPr lang="zh-CN" altLang="en-US">
              <a:ea typeface="+mn-lt"/>
              <a:cs typeface="+mn-lt"/>
            </a:endParaRPr>
          </a:p>
          <a:p>
            <a:pPr marL="229870" indent="-229870">
              <a:buFont typeface="Wingdings" panose="05000000000000000000" pitchFamily="2" charset="2"/>
              <a:buChar char="§"/>
            </a:pPr>
            <a:endParaRPr lang="zh-CN" altLang="en-US"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 altLang="zh-CN">
              <a:ea typeface="+mn-lt"/>
              <a:cs typeface="+mn-lt"/>
            </a:endParaRPr>
          </a:p>
        </p:txBody>
      </p:sp>
      <p:pic>
        <p:nvPicPr>
          <p:cNvPr id="4" name="图片 3" descr="表格&#10;&#10;AI 生成的内容可能不正确。">
            <a:extLst>
              <a:ext uri="{FF2B5EF4-FFF2-40B4-BE49-F238E27FC236}">
                <a16:creationId xmlns:a16="http://schemas.microsoft.com/office/drawing/2014/main" id="{851A79FA-5177-71D8-8A31-3E4E9F832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199" y="1173078"/>
            <a:ext cx="6021787" cy="35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F2289-0240-6625-37B5-5597BD0EE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3A4317-4CAA-5CB1-4440-7EC92B31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Big Picture</a:t>
            </a:r>
            <a:endParaRPr lang="en-US" altLang="zh-C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A4675-ECD8-9920-07CA-283DE074AF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8990" y="1390650"/>
            <a:ext cx="4520344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>
              <a:buNone/>
            </a:pPr>
            <a:r>
              <a:rPr lang="en-US">
                <a:latin typeface="Tahoma"/>
                <a:ea typeface="Tahoma"/>
                <a:cs typeface="Tahoma"/>
              </a:rPr>
              <a:t>Two parts: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Benchmarking compression methods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A4C23-25AE-E6BE-2548-1E28451E2E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" r="51130" b="-189"/>
          <a:stretch>
            <a:fillRect/>
          </a:stretch>
        </p:blipFill>
        <p:spPr>
          <a:xfrm>
            <a:off x="532299" y="1132684"/>
            <a:ext cx="3526117" cy="35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682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EFA68-4FA6-B190-B0B2-4900319B0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ABB98F-80F2-67B5-D0D8-C66353F8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Greedy Decoding 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67A37B-0693-C4B3-9AC0-206BA5E61B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2676217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ea typeface="+mn-lt"/>
                <a:cs typeface="+mn-lt"/>
              </a:rPr>
              <a:t>Answer from BF16 will diverge more quickly</a:t>
            </a:r>
            <a:endParaRPr lang="zh-CN" altLang="en-US">
              <a:ea typeface="+mn-lt"/>
              <a:cs typeface="+mn-lt"/>
            </a:endParaRPr>
          </a:p>
          <a:p>
            <a:pPr marL="229870" indent="-229870"/>
            <a:r>
              <a:rPr lang="zh-CN" altLang="en-US">
                <a:latin typeface="Tahoma"/>
                <a:ea typeface="+mn-lt"/>
                <a:cs typeface="+mn-lt"/>
              </a:rPr>
              <a:t>FP32 doesn't diverge too much</a:t>
            </a:r>
            <a:endParaRPr lang="zh-CN" altLang="en-US">
              <a:ea typeface="+mn-lt"/>
              <a:cs typeface="+mn-lt"/>
            </a:endParaRPr>
          </a:p>
          <a:p>
            <a:pPr marL="229870" indent="-229870">
              <a:buFont typeface="Wingdings" panose="05000000000000000000" pitchFamily="2" charset="2"/>
              <a:buChar char="§"/>
            </a:pPr>
            <a:endParaRPr lang="zh-CN" altLang="en-US"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 altLang="zh-CN">
              <a:ea typeface="+mn-lt"/>
              <a:cs typeface="+mn-lt"/>
            </a:endParaRPr>
          </a:p>
        </p:txBody>
      </p:sp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26448378-54F8-515A-BC39-45388CCB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116" y="628494"/>
            <a:ext cx="3910884" cy="38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51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01D20-591D-CC31-70D8-E6AD3C2D3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80DA28-CC1E-BFC3-70EC-0C6648E9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Greedy Decoding 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41AE0B-79B1-9148-B92D-73EDE75E90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7697921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ea typeface="+mn-lt"/>
                <a:cs typeface="+mn-lt"/>
              </a:rPr>
              <a:t>FP32 helps a lot</a:t>
            </a:r>
            <a:endParaRPr lang="zh-CN" altLang="en-US">
              <a:latin typeface="Tahoma" panose="020B0604030504040204" pitchFamily="34" charset="0"/>
              <a:ea typeface="+mn-lt"/>
              <a:cs typeface="+mn-lt"/>
            </a:endParaRPr>
          </a:p>
          <a:p>
            <a:pPr marL="229870" indent="-229870"/>
            <a:r>
              <a:rPr lang="zh-CN" altLang="en-US">
                <a:latin typeface="Tahoma"/>
                <a:ea typeface="+mn-lt"/>
                <a:cs typeface="+mn-lt"/>
              </a:rPr>
              <a:t>BF16 exhibits substantial instability.</a:t>
            </a:r>
            <a:endParaRPr lang="zh-CN" altLang="en-US">
              <a:ea typeface="+mn-lt"/>
              <a:cs typeface="+mn-lt"/>
            </a:endParaRPr>
          </a:p>
          <a:p>
            <a:pPr marL="229870" indent="-229870">
              <a:buFont typeface="Wingdings" panose="05000000000000000000" pitchFamily="2" charset="2"/>
              <a:buChar char="§"/>
            </a:pPr>
            <a:endParaRPr lang="zh-CN" altLang="en-US"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 altLang="zh-CN">
              <a:ea typeface="+mn-lt"/>
              <a:cs typeface="+mn-lt"/>
            </a:endParaRPr>
          </a:p>
        </p:txBody>
      </p:sp>
      <p:pic>
        <p:nvPicPr>
          <p:cNvPr id="5" name="图片 4" descr="图表, 条形图&#10;&#10;AI 生成的内容可能不正确。">
            <a:extLst>
              <a:ext uri="{FF2B5EF4-FFF2-40B4-BE49-F238E27FC236}">
                <a16:creationId xmlns:a16="http://schemas.microsoft.com/office/drawing/2014/main" id="{CFD21B13-D6FE-8974-E265-131253097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27" y="1984479"/>
            <a:ext cx="7785517" cy="30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90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7818C-4347-0E00-3CF9-E9770A143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13D8AB-620B-6E3B-744C-3318D3E0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ea typeface="+mj-lt"/>
                <a:cs typeface="Tahoma"/>
              </a:rPr>
              <a:t>Random Sampling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C7B3A7-BD5A-4FF2-E0E3-A3C82DFDA3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 altLang="zh-CN">
                <a:latin typeface="Tahoma"/>
                <a:ea typeface="+mn-lt"/>
                <a:cs typeface="+mn-lt"/>
              </a:rPr>
              <a:t>Authors: </a:t>
            </a:r>
            <a:r>
              <a:rPr lang="zh-CN">
                <a:latin typeface="Tahoma"/>
                <a:ea typeface="+mn-lt"/>
                <a:cs typeface="+mn-lt"/>
              </a:rPr>
              <a:t>result of dataset size and sampling dynamics</a:t>
            </a:r>
            <a:r>
              <a:rPr lang="en-US" altLang="zh-CN">
                <a:latin typeface="Tahoma"/>
                <a:ea typeface="+mn-lt"/>
                <a:cs typeface="+mn-lt"/>
              </a:rPr>
              <a:t>,</a:t>
            </a:r>
            <a:r>
              <a:rPr lang="zh-CN">
                <a:latin typeface="Tahoma"/>
                <a:ea typeface="+mn-lt"/>
                <a:cs typeface="+mn-lt"/>
              </a:rPr>
              <a:t> n</a:t>
            </a:r>
            <a:r>
              <a:rPr lang="en-US" altLang="zh-CN" err="1">
                <a:latin typeface="Tahoma"/>
                <a:ea typeface="+mn-lt"/>
                <a:cs typeface="+mn-lt"/>
              </a:rPr>
              <a:t>ot</a:t>
            </a:r>
            <a:r>
              <a:rPr lang="zh-CN" altLang="en-US">
                <a:latin typeface="Tahoma"/>
                <a:ea typeface="+mn-lt"/>
                <a:cs typeface="+mn-lt"/>
              </a:rPr>
              <a:t> </a:t>
            </a:r>
            <a:r>
              <a:rPr lang="zh-CN">
                <a:latin typeface="Tahoma"/>
                <a:ea typeface="+mn-lt"/>
                <a:cs typeface="+mn-lt"/>
              </a:rPr>
              <a:t>contradiction</a:t>
            </a:r>
            <a:endParaRPr lang="zh-CN" altLang="en-US">
              <a:latin typeface="Tahoma"/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 altLang="zh-CN">
              <a:ea typeface="+mn-lt"/>
              <a:cs typeface="+mn-lt"/>
            </a:endParaRPr>
          </a:p>
        </p:txBody>
      </p:sp>
      <p:pic>
        <p:nvPicPr>
          <p:cNvPr id="4" name="图片 3" descr="表格&#10;&#10;AI 生成的内容可能不正确。">
            <a:extLst>
              <a:ext uri="{FF2B5EF4-FFF2-40B4-BE49-F238E27FC236}">
                <a16:creationId xmlns:a16="http://schemas.microsoft.com/office/drawing/2014/main" id="{DBF09B8B-F1B6-38B8-D17F-B5127DB9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03" y="2365299"/>
            <a:ext cx="7394408" cy="235299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A227D89-6144-9405-C42D-1C351A6C93A8}"/>
              </a:ext>
            </a:extLst>
          </p:cNvPr>
          <p:cNvSpPr/>
          <p:nvPr/>
        </p:nvSpPr>
        <p:spPr>
          <a:xfrm>
            <a:off x="7055256" y="3791907"/>
            <a:ext cx="1101586" cy="201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651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D8A8BD-CAB8-97A5-4B1B-23925F17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sz="2000">
                <a:ea typeface="+mj-lt"/>
                <a:cs typeface="+mj-lt"/>
              </a:rPr>
              <a:t>How Runtime Configurations Affect Reproducibility</a:t>
            </a:r>
            <a:endParaRPr lang="zh-CN" sz="2000">
              <a:cs typeface="Tahoma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64A8F5-40B5-4EC6-6B50-911DE945E4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866524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cs typeface="Tahoma"/>
              </a:rPr>
              <a:t>More GPUs means more </a:t>
            </a:r>
            <a:r>
              <a:rPr lang="zh-CN">
                <a:latin typeface="Tahoma"/>
                <a:cs typeface="Tahoma"/>
              </a:rPr>
              <a:t>parallel computation</a:t>
            </a:r>
          </a:p>
          <a:p>
            <a:pPr marL="229870" indent="-229870"/>
            <a:r>
              <a:rPr lang="en-US" altLang="zh-CN">
                <a:latin typeface="Tahoma"/>
                <a:ea typeface="Tahoma"/>
                <a:cs typeface="Tahoma"/>
              </a:rPr>
              <a:t>Smaller</a:t>
            </a:r>
            <a:r>
              <a:rPr lang="zh-CN" altLang="en-US">
                <a:latin typeface="Tahoma"/>
                <a:ea typeface="Tahoma"/>
                <a:cs typeface="Tahoma"/>
              </a:rPr>
              <a:t> BS means </a:t>
            </a:r>
            <a:r>
              <a:rPr lang="zh-CN">
                <a:latin typeface="Tahoma"/>
                <a:ea typeface="Tahoma"/>
                <a:cs typeface="Tahoma"/>
              </a:rPr>
              <a:t>more sequential processing steps</a:t>
            </a:r>
          </a:p>
          <a:p>
            <a:pPr marL="229870" indent="-229870"/>
            <a:r>
              <a:rPr lang="en-US" altLang="zh-CN">
                <a:latin typeface="Tahoma"/>
                <a:ea typeface="Tahoma"/>
                <a:cs typeface="Tahoma"/>
              </a:rPr>
              <a:t>Hardware-level </a:t>
            </a:r>
            <a:r>
              <a:rPr lang="en-US">
                <a:latin typeface="Tahoma"/>
                <a:ea typeface="Tahoma"/>
                <a:cs typeface="Tahoma"/>
              </a:rPr>
              <a:t>implementations and memory hierarchies count</a:t>
            </a:r>
            <a:endParaRPr lang="en-US" altLang="zh-CN">
              <a:latin typeface="Tahoma"/>
              <a:cs typeface="Tahoma"/>
            </a:endParaRPr>
          </a:p>
        </p:txBody>
      </p:sp>
      <p:pic>
        <p:nvPicPr>
          <p:cNvPr id="4" name="图片 3" descr="图表, 条形图, 瀑布图&#10;&#10;AI 生成的内容可能不正确。">
            <a:extLst>
              <a:ext uri="{FF2B5EF4-FFF2-40B4-BE49-F238E27FC236}">
                <a16:creationId xmlns:a16="http://schemas.microsoft.com/office/drawing/2014/main" id="{D067A46D-7818-EFB3-C9E8-DDEE4604C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24" y="2294916"/>
            <a:ext cx="8249275" cy="24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74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132E8-9039-9A72-0385-B4E3E77B2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1B11DE-44F7-5AAB-2065-AB060BD3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ea typeface="+mj-lt"/>
                <a:cs typeface="Tahoma"/>
              </a:rPr>
              <a:t>LayerCast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695DF5-5507-AE5A-A9CA-4457A14BF8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2656165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ea typeface="+mn-lt"/>
                <a:cs typeface="+mn-lt"/>
              </a:rPr>
              <a:t>Store as BF16 and Compute as FP32</a:t>
            </a:r>
            <a:endParaRPr lang="zh-CN" altLang="en-US">
              <a:latin typeface="Tahoma" panose="020B0604030504040204" pitchFamily="34" charset="0"/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 altLang="zh-CN">
              <a:ea typeface="+mn-lt"/>
              <a:cs typeface="+mn-lt"/>
            </a:endParaRPr>
          </a:p>
        </p:txBody>
      </p:sp>
      <p:pic>
        <p:nvPicPr>
          <p:cNvPr id="4" name="图片 3" descr="图示&#10;&#10;AI 生成的内容可能不正确。">
            <a:extLst>
              <a:ext uri="{FF2B5EF4-FFF2-40B4-BE49-F238E27FC236}">
                <a16:creationId xmlns:a16="http://schemas.microsoft.com/office/drawing/2014/main" id="{DA3B0C61-F669-C646-AEF9-5D00CB667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381" y="1391545"/>
            <a:ext cx="5674895" cy="25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01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38EBA-CCDE-8C10-A592-FD4827A42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D8A93F-C63C-7323-1C91-3C8DFF5C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ea typeface="+mj-lt"/>
                <a:cs typeface="Tahoma"/>
              </a:rPr>
              <a:t>LayerCast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870F8E-2D62-AC27-8B1F-C8CBFF7167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2656165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ea typeface="+mn-lt"/>
                <a:cs typeface="+mn-lt"/>
              </a:rPr>
              <a:t>It is as good as FP32!</a:t>
            </a:r>
            <a:endParaRPr lang="zh-CN" altLang="en-US">
              <a:latin typeface="Tahoma" panose="020B0604030504040204" pitchFamily="34" charset="0"/>
              <a:ea typeface="+mn-lt"/>
              <a:cs typeface="+mn-lt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endParaRPr lang="en-US" altLang="zh-CN">
              <a:ea typeface="+mn-lt"/>
              <a:cs typeface="+mn-lt"/>
            </a:endParaRPr>
          </a:p>
        </p:txBody>
      </p:sp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0528F79A-9952-D122-B4BA-332A21202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928" y="962526"/>
            <a:ext cx="4627811" cy="340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87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3A37E-FCF0-7A66-FE6A-E8BAF919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Disccusion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FDACE7-AC00-A981-EED5-25F2EB688F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zh-CN" altLang="en-US">
                <a:latin typeface="Tahoma"/>
                <a:cs typeface="Tahoma"/>
              </a:rPr>
              <a:t>FP32, FP16 or BF16</a:t>
            </a:r>
            <a:endParaRPr lang="zh-CN" altLang="en-US"/>
          </a:p>
          <a:p>
            <a:pPr lvl="1"/>
            <a:r>
              <a:rPr lang="zh-CN" altLang="en-US">
                <a:latin typeface="Tahoma"/>
                <a:cs typeface="Tahoma"/>
              </a:rPr>
              <a:t>What will be the result of INT8 or other quantization settings?</a:t>
            </a:r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r>
              <a:rPr lang="zh-CN" altLang="en-US">
                <a:latin typeface="Tahoma"/>
                <a:cs typeface="Tahoma"/>
              </a:rPr>
              <a:t>Compression</a:t>
            </a:r>
          </a:p>
          <a:p>
            <a:pPr lvl="1"/>
            <a:r>
              <a:rPr lang="zh-CN" altLang="en-US">
                <a:latin typeface="Tahoma"/>
                <a:cs typeface="Tahoma"/>
              </a:rPr>
              <a:t>Does the compression metric make sense?</a:t>
            </a:r>
          </a:p>
          <a:p>
            <a:pPr lvl="2">
              <a:buFont typeface="Wingdings" panose="02070309020205020404" pitchFamily="49" charset="0"/>
              <a:buChar char="§"/>
            </a:pPr>
            <a:r>
              <a:rPr lang="zh-CN" altLang="en-US">
                <a:latin typeface="Tahoma"/>
                <a:cs typeface="Tahoma"/>
              </a:rPr>
              <a:t>Does 'thinking' text actually represent what the model is doing.</a:t>
            </a:r>
          </a:p>
          <a:p>
            <a:pPr lvl="2">
              <a:buFont typeface="Wingdings" panose="02070309020205020404" pitchFamily="49" charset="0"/>
              <a:buChar char="§"/>
            </a:pPr>
            <a:r>
              <a:rPr lang="zh-CN" altLang="en-US">
                <a:latin typeface="Tahoma"/>
                <a:cs typeface="Tahoma"/>
              </a:rPr>
              <a:t>Incorrect answers have longer chains of thought.</a:t>
            </a:r>
          </a:p>
          <a:p>
            <a:pPr lvl="1"/>
            <a:r>
              <a:rPr lang="zh-CN" altLang="en-US">
                <a:latin typeface="Tahoma"/>
                <a:cs typeface="Tahoma"/>
              </a:rPr>
              <a:t>Calculate metric on the 4-bit model, apply change only to the 3-bit model.</a:t>
            </a:r>
          </a:p>
          <a:p>
            <a:pPr lvl="1"/>
            <a:endParaRPr lang="zh-CN" altLang="en-US">
              <a:latin typeface="Tahoma"/>
              <a:cs typeface="Tahoma"/>
            </a:endParaRPr>
          </a:p>
        </p:txBody>
      </p:sp>
      <p:pic>
        <p:nvPicPr>
          <p:cNvPr id="5" name="Picture 4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D0C811F3-CF68-9788-139D-FEA0AFEE03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34" t="40255" r="16812" b="-639"/>
          <a:stretch>
            <a:fillRect/>
          </a:stretch>
        </p:blipFill>
        <p:spPr>
          <a:xfrm>
            <a:off x="1960706" y="3872316"/>
            <a:ext cx="4885819" cy="11848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D3CE1F-1508-D816-D7FB-A5BAE7D5293A}"/>
              </a:ext>
            </a:extLst>
          </p:cNvPr>
          <p:cNvSpPr/>
          <p:nvPr/>
        </p:nvSpPr>
        <p:spPr>
          <a:xfrm>
            <a:off x="2625132" y="4754126"/>
            <a:ext cx="4220307" cy="1758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0BC03A95-3440-83D7-74D2-73A908581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14" y="324691"/>
            <a:ext cx="3593692" cy="213295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965A59-38B3-D701-1BA5-BACB5487238A}"/>
              </a:ext>
            </a:extLst>
          </p:cNvPr>
          <p:cNvSpPr/>
          <p:nvPr/>
        </p:nvSpPr>
        <p:spPr>
          <a:xfrm>
            <a:off x="5432390" y="2015950"/>
            <a:ext cx="100483" cy="1632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EB3286-751B-D9AF-6BA9-750E915885DA}"/>
              </a:ext>
            </a:extLst>
          </p:cNvPr>
          <p:cNvSpPr/>
          <p:nvPr/>
        </p:nvSpPr>
        <p:spPr>
          <a:xfrm>
            <a:off x="5432390" y="967153"/>
            <a:ext cx="100483" cy="1632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85AB09-D27B-555B-FED1-6216E08EDEDB}"/>
              </a:ext>
            </a:extLst>
          </p:cNvPr>
          <p:cNvSpPr/>
          <p:nvPr/>
        </p:nvSpPr>
        <p:spPr>
          <a:xfrm>
            <a:off x="7259934" y="967153"/>
            <a:ext cx="100483" cy="1632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4CF966-7EB0-CDB0-2669-E9C09BFC4AA5}"/>
              </a:ext>
            </a:extLst>
          </p:cNvPr>
          <p:cNvSpPr/>
          <p:nvPr/>
        </p:nvSpPr>
        <p:spPr>
          <a:xfrm>
            <a:off x="7259934" y="2015950"/>
            <a:ext cx="100483" cy="1632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044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940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AE7A8-E0FB-E572-A95B-7E1461139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CF1149-98CB-03F8-8E6A-D3E124F8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Big Picture</a:t>
            </a:r>
            <a:endParaRPr lang="en-US" altLang="zh-C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BD3F05-2EB5-4E2B-2AD8-F7AC31E5DD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8990" y="1390650"/>
            <a:ext cx="4520344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>
              <a:buNone/>
            </a:pPr>
            <a:r>
              <a:rPr lang="en-US">
                <a:latin typeface="Tahoma"/>
                <a:ea typeface="Tahoma"/>
                <a:cs typeface="Tahoma"/>
              </a:rPr>
              <a:t>Two parts: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Benchmarking compression methods</a:t>
            </a:r>
            <a:endParaRPr lang="en-US"/>
          </a:p>
          <a:p>
            <a:pPr marL="229870" indent="-229870">
              <a:buFont typeface="Calibri" panose="05000000000000000000" pitchFamily="2" charset="2"/>
              <a:buChar char="-"/>
            </a:pPr>
            <a:endParaRPr lang="en-US"/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Estimating weight importance for reasoning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DB0B9-B035-A482-03CC-096E2F86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" r="51130" b="-189"/>
          <a:stretch>
            <a:fillRect/>
          </a:stretch>
        </p:blipFill>
        <p:spPr>
          <a:xfrm>
            <a:off x="532299" y="1132684"/>
            <a:ext cx="3526117" cy="3599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421061-A113-7B3D-3D43-2E2A0B5E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847" t="1165" b="42804"/>
          <a:stretch>
            <a:fillRect/>
          </a:stretch>
        </p:blipFill>
        <p:spPr>
          <a:xfrm>
            <a:off x="4327730" y="2648399"/>
            <a:ext cx="3783888" cy="20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2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0020-67A4-F247-C0FC-8FDECC6E3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203F8F-332D-881C-9845-E9850A5D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Background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71B9D4-D14C-B2F5-0913-3A220CBD31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8990" y="1390650"/>
            <a:ext cx="4520344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>
              <a:buNone/>
            </a:pPr>
            <a:r>
              <a:rPr lang="en-US">
                <a:latin typeface="Tahoma"/>
                <a:ea typeface="Tahoma"/>
                <a:cs typeface="Tahoma"/>
              </a:rPr>
              <a:t>Distillation: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Trainer/Student setup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Teacher logit distribution is used in addition to regular token prediction loss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2E0745-658B-CD0E-A51B-3152A9C6DC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rcRect l="312" t="250" r="50841" b="-376"/>
          <a:stretch>
            <a:fillRect/>
          </a:stretch>
        </p:blipFill>
        <p:spPr>
          <a:xfrm>
            <a:off x="532299" y="1132684"/>
            <a:ext cx="3526073" cy="3597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0E17E-5AA0-5E37-3C7D-35E04F104E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21" t="32131" r="50902" b="43554"/>
          <a:stretch>
            <a:fillRect/>
          </a:stretch>
        </p:blipFill>
        <p:spPr>
          <a:xfrm>
            <a:off x="529992" y="2276894"/>
            <a:ext cx="3528261" cy="873513"/>
          </a:xfrm>
          <a:prstGeom prst="rect">
            <a:avLst/>
          </a:prstGeom>
        </p:spPr>
      </p:pic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CBB47E1C-D377-57D7-F10D-600906D96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951887"/>
              </p:ext>
            </p:extLst>
          </p:nvPr>
        </p:nvGraphicFramePr>
        <p:xfrm>
          <a:off x="4206674" y="3486873"/>
          <a:ext cx="4795104" cy="1245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368">
                  <a:extLst>
                    <a:ext uri="{9D8B030D-6E8A-4147-A177-3AD203B41FA5}">
                      <a16:colId xmlns:a16="http://schemas.microsoft.com/office/drawing/2014/main" val="1348873991"/>
                    </a:ext>
                  </a:extLst>
                </a:gridCol>
                <a:gridCol w="1598368">
                  <a:extLst>
                    <a:ext uri="{9D8B030D-6E8A-4147-A177-3AD203B41FA5}">
                      <a16:colId xmlns:a16="http://schemas.microsoft.com/office/drawing/2014/main" val="1554895738"/>
                    </a:ext>
                  </a:extLst>
                </a:gridCol>
                <a:gridCol w="1598368">
                  <a:extLst>
                    <a:ext uri="{9D8B030D-6E8A-4147-A177-3AD203B41FA5}">
                      <a16:colId xmlns:a16="http://schemas.microsoft.com/office/drawing/2014/main" val="2919920884"/>
                    </a:ext>
                  </a:extLst>
                </a:gridCol>
              </a:tblGrid>
              <a:tr h="31137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Model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Weights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374853"/>
                  </a:ext>
                </a:extLst>
              </a:tr>
              <a:tr h="3113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Distillation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26726"/>
                  </a:ext>
                </a:extLst>
              </a:tr>
              <a:tr h="31136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Pruning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1015"/>
                  </a:ext>
                </a:extLst>
              </a:tr>
              <a:tr h="311370">
                <a:tc>
                  <a:txBody>
                    <a:bodyPr/>
                    <a:lstStyle/>
                    <a:p>
                      <a:r>
                        <a:rPr lang="zh-CN" altLang="en-US"/>
                        <a:t>Quantization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656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AF299-7065-16A1-F2AC-DAA818943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E421B5-CDFE-402D-F653-BE88FDFD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Background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D161FA-F683-01E8-5AB8-0CF42B8539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8990" y="1390650"/>
            <a:ext cx="4520344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>
              <a:buNone/>
            </a:pPr>
            <a:r>
              <a:rPr lang="en-US">
                <a:latin typeface="Tahoma"/>
                <a:ea typeface="Tahoma"/>
                <a:cs typeface="Tahoma"/>
              </a:rPr>
              <a:t>Pruning: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Removal of weights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Can be individual weights or larger structural components</a:t>
            </a:r>
            <a:endParaRPr lang="en-US"/>
          </a:p>
          <a:p>
            <a:pPr marL="229870" indent="-229870">
              <a:buFont typeface="Calibri" panose="05000000000000000000" pitchFamily="2" charset="2"/>
              <a:buChar char="-"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497A4-F940-6820-BD46-7D4534241D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rcRect l="312" t="250" r="50841" b="-376"/>
          <a:stretch>
            <a:fillRect/>
          </a:stretch>
        </p:blipFill>
        <p:spPr>
          <a:xfrm>
            <a:off x="532299" y="1132684"/>
            <a:ext cx="3526073" cy="3597019"/>
          </a:xfrm>
          <a:prstGeom prst="rect">
            <a:avLst/>
          </a:prstGeom>
        </p:spPr>
      </p:pic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227FAEF2-3631-800C-DD3C-C13EC2030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218348"/>
              </p:ext>
            </p:extLst>
          </p:nvPr>
        </p:nvGraphicFramePr>
        <p:xfrm>
          <a:off x="4206674" y="3486873"/>
          <a:ext cx="4795104" cy="124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368">
                  <a:extLst>
                    <a:ext uri="{9D8B030D-6E8A-4147-A177-3AD203B41FA5}">
                      <a16:colId xmlns:a16="http://schemas.microsoft.com/office/drawing/2014/main" val="1348873991"/>
                    </a:ext>
                  </a:extLst>
                </a:gridCol>
                <a:gridCol w="1598368">
                  <a:extLst>
                    <a:ext uri="{9D8B030D-6E8A-4147-A177-3AD203B41FA5}">
                      <a16:colId xmlns:a16="http://schemas.microsoft.com/office/drawing/2014/main" val="1554895738"/>
                    </a:ext>
                  </a:extLst>
                </a:gridCol>
                <a:gridCol w="1598368">
                  <a:extLst>
                    <a:ext uri="{9D8B030D-6E8A-4147-A177-3AD203B41FA5}">
                      <a16:colId xmlns:a16="http://schemas.microsoft.com/office/drawing/2014/main" val="2919920884"/>
                    </a:ext>
                  </a:extLst>
                </a:gridCol>
              </a:tblGrid>
              <a:tr h="31137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Model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Weights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374853"/>
                  </a:ext>
                </a:extLst>
              </a:tr>
              <a:tr h="3113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Distillation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26726"/>
                  </a:ext>
                </a:extLst>
              </a:tr>
              <a:tr h="3113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Pruning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solidFill>
                            <a:srgbClr val="000000"/>
                          </a:solidFill>
                          <a:latin typeface="Tahoma"/>
                        </a:rPr>
                        <a:t>✅</a:t>
                      </a:r>
                      <a:endParaRPr lang="en-US" alt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1015"/>
                  </a:ext>
                </a:extLst>
              </a:tr>
              <a:tr h="311370">
                <a:tc>
                  <a:txBody>
                    <a:bodyPr/>
                    <a:lstStyle/>
                    <a:p>
                      <a:r>
                        <a:rPr lang="zh-CN" altLang="en-US"/>
                        <a:t>Quantization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656129"/>
                  </a:ext>
                </a:extLst>
              </a:tr>
            </a:tbl>
          </a:graphicData>
        </a:graphic>
      </p:graphicFrame>
      <p:pic>
        <p:nvPicPr>
          <p:cNvPr id="7" name="Picture 6" descr="A close-up of a network&#10;&#10;AI-generated content may be incorrect.">
            <a:extLst>
              <a:ext uri="{FF2B5EF4-FFF2-40B4-BE49-F238E27FC236}">
                <a16:creationId xmlns:a16="http://schemas.microsoft.com/office/drawing/2014/main" id="{A93A1CA6-2152-2CC8-7CB4-AEF73A0903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36" t="55891" r="50626" b="22961"/>
          <a:stretch>
            <a:fillRect/>
          </a:stretch>
        </p:blipFill>
        <p:spPr>
          <a:xfrm>
            <a:off x="532532" y="3130527"/>
            <a:ext cx="3547130" cy="7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672FE-073C-80DE-415C-B5B4ADCD7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A5516-8174-B16F-A226-CB4F9ECB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Background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0FDC07-2EA3-B585-B52A-FF1BAC1033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8990" y="1390650"/>
            <a:ext cx="4520344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>
              <a:buNone/>
            </a:pPr>
            <a:r>
              <a:rPr lang="en-US">
                <a:latin typeface="Tahoma"/>
                <a:ea typeface="Tahoma"/>
                <a:cs typeface="Tahoma"/>
              </a:rPr>
              <a:t>Quantization: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Performed over original model</a:t>
            </a: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Tahoma"/>
                <a:ea typeface="Tahoma"/>
                <a:cs typeface="Tahoma"/>
              </a:rPr>
              <a:t>Weights are compressed from FP16/32 to 4/3/... -bit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D865D-401F-884F-DB3E-0FEB30294B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</a:blip>
          <a:srcRect l="312" t="250" r="50841" b="-376"/>
          <a:stretch>
            <a:fillRect/>
          </a:stretch>
        </p:blipFill>
        <p:spPr>
          <a:xfrm>
            <a:off x="532299" y="1132684"/>
            <a:ext cx="3526073" cy="3597019"/>
          </a:xfrm>
          <a:prstGeom prst="rect">
            <a:avLst/>
          </a:prstGeom>
        </p:spPr>
      </p:pic>
      <p:pic>
        <p:nvPicPr>
          <p:cNvPr id="4" name="Picture 3" descr="A close-up of a network&#10;&#10;AI-generated content may be incorrect.">
            <a:extLst>
              <a:ext uri="{FF2B5EF4-FFF2-40B4-BE49-F238E27FC236}">
                <a16:creationId xmlns:a16="http://schemas.microsoft.com/office/drawing/2014/main" id="{A54E40E1-A8D5-60A7-81D4-7B9916D1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1733" t="166416" r="82855" b="-88722"/>
          <a:stretch>
            <a:fillRect/>
          </a:stretch>
        </p:blipFill>
        <p:spPr>
          <a:xfrm>
            <a:off x="528427" y="3925229"/>
            <a:ext cx="3528297" cy="801322"/>
          </a:xfrm>
          <a:prstGeom prst="rect">
            <a:avLst/>
          </a:prstGeom>
        </p:spPr>
      </p:pic>
      <p:graphicFrame>
        <p:nvGraphicFramePr>
          <p:cNvPr id="7" name="表格 3">
            <a:extLst>
              <a:ext uri="{FF2B5EF4-FFF2-40B4-BE49-F238E27FC236}">
                <a16:creationId xmlns:a16="http://schemas.microsoft.com/office/drawing/2014/main" id="{6ECAFA8A-5B01-0A7D-D2B4-8A71FCD83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18499"/>
              </p:ext>
            </p:extLst>
          </p:nvPr>
        </p:nvGraphicFramePr>
        <p:xfrm>
          <a:off x="4206674" y="3486873"/>
          <a:ext cx="4795104" cy="124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368">
                  <a:extLst>
                    <a:ext uri="{9D8B030D-6E8A-4147-A177-3AD203B41FA5}">
                      <a16:colId xmlns:a16="http://schemas.microsoft.com/office/drawing/2014/main" val="1348873991"/>
                    </a:ext>
                  </a:extLst>
                </a:gridCol>
                <a:gridCol w="1598368">
                  <a:extLst>
                    <a:ext uri="{9D8B030D-6E8A-4147-A177-3AD203B41FA5}">
                      <a16:colId xmlns:a16="http://schemas.microsoft.com/office/drawing/2014/main" val="1554895738"/>
                    </a:ext>
                  </a:extLst>
                </a:gridCol>
                <a:gridCol w="1598368">
                  <a:extLst>
                    <a:ext uri="{9D8B030D-6E8A-4147-A177-3AD203B41FA5}">
                      <a16:colId xmlns:a16="http://schemas.microsoft.com/office/drawing/2014/main" val="2919920884"/>
                    </a:ext>
                  </a:extLst>
                </a:gridCol>
              </a:tblGrid>
              <a:tr h="31137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Model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Weights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374853"/>
                  </a:ext>
                </a:extLst>
              </a:tr>
              <a:tr h="3113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Distillation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26726"/>
                  </a:ext>
                </a:extLst>
              </a:tr>
              <a:tr h="3113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Pruning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❌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solidFill>
                            <a:srgbClr val="000000"/>
                          </a:solidFill>
                          <a:latin typeface="Tahoma"/>
                        </a:rPr>
                        <a:t>✅</a:t>
                      </a:r>
                      <a:endParaRPr lang="en-US">
                        <a:ea typeface="Tahom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1015"/>
                  </a:ext>
                </a:extLst>
              </a:tr>
              <a:tr h="3113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Quantization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✅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/>
                        <a:t>❌</a:t>
                      </a:r>
                      <a:endParaRPr lang="en-US" alt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656129"/>
                  </a:ext>
                </a:extLst>
              </a:tr>
            </a:tbl>
          </a:graphicData>
        </a:graphic>
      </p:graphicFrame>
      <p:pic>
        <p:nvPicPr>
          <p:cNvPr id="9" name="Picture 8" descr="A close-up of a network&#10;&#10;AI-generated content may be incorrect.">
            <a:extLst>
              <a:ext uri="{FF2B5EF4-FFF2-40B4-BE49-F238E27FC236}">
                <a16:creationId xmlns:a16="http://schemas.microsoft.com/office/drawing/2014/main" id="{436E0BC4-0E16-1468-DED1-D823F43FCD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84" t="7430" r="50938" b="67168"/>
          <a:stretch>
            <a:fillRect/>
          </a:stretch>
        </p:blipFill>
        <p:spPr>
          <a:xfrm>
            <a:off x="529786" y="1391711"/>
            <a:ext cx="3528327" cy="912564"/>
          </a:xfrm>
          <a:prstGeom prst="rect">
            <a:avLst/>
          </a:prstGeom>
        </p:spPr>
      </p:pic>
      <p:pic>
        <p:nvPicPr>
          <p:cNvPr id="11" name="Picture 10" descr="A close-up of a network&#10;&#10;AI-generated content may be incorrect.">
            <a:extLst>
              <a:ext uri="{FF2B5EF4-FFF2-40B4-BE49-F238E27FC236}">
                <a16:creationId xmlns:a16="http://schemas.microsoft.com/office/drawing/2014/main" id="{2B0503FE-470B-3305-A3D8-937931A324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11" t="76399" r="50897" b="-230"/>
          <a:stretch>
            <a:fillRect/>
          </a:stretch>
        </p:blipFill>
        <p:spPr>
          <a:xfrm>
            <a:off x="530754" y="3867106"/>
            <a:ext cx="3529378" cy="85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AEA74-2DC0-85B6-EBDE-CADCBE6B1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1D6D1D-AA84-6E4F-CBB3-762327C3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Background (Quantization)</a:t>
            </a:r>
            <a:endParaRPr lang="en-US"/>
          </a:p>
        </p:txBody>
      </p:sp>
      <p:pic>
        <p:nvPicPr>
          <p:cNvPr id="12" name="Picture 11" descr="A diagram of a number&#10;&#10;AI-generated content may be incorrect.">
            <a:extLst>
              <a:ext uri="{FF2B5EF4-FFF2-40B4-BE49-F238E27FC236}">
                <a16:creationId xmlns:a16="http://schemas.microsoft.com/office/drawing/2014/main" id="{72AE3773-A3B7-D792-D386-8E974E0E3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289048"/>
            <a:ext cx="4754034" cy="1570567"/>
          </a:xfrm>
          <a:prstGeom prst="rect">
            <a:avLst/>
          </a:prstGeom>
        </p:spPr>
      </p:pic>
      <p:pic>
        <p:nvPicPr>
          <p:cNvPr id="13" name="Picture 12" descr="A diagram of a weight matrix&#10;&#10;AI-generated content may be incorrect.">
            <a:extLst>
              <a:ext uri="{FF2B5EF4-FFF2-40B4-BE49-F238E27FC236}">
                <a16:creationId xmlns:a16="http://schemas.microsoft.com/office/drawing/2014/main" id="{CEFD7363-2E7B-0F49-A062-738997633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821" y="1269999"/>
            <a:ext cx="2549526" cy="2571751"/>
          </a:xfrm>
          <a:prstGeom prst="rect">
            <a:avLst/>
          </a:prstGeom>
        </p:spPr>
      </p:pic>
      <p:pic>
        <p:nvPicPr>
          <p:cNvPr id="15" name="Picture 14" descr="A chart of multiplying weights&#10;&#10;AI-generated content may be incorrect.">
            <a:extLst>
              <a:ext uri="{FF2B5EF4-FFF2-40B4-BE49-F238E27FC236}">
                <a16:creationId xmlns:a16="http://schemas.microsoft.com/office/drawing/2014/main" id="{84E71F61-7589-502E-2F4C-C1448826E0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1" t="7062" r="-383" b="-565"/>
          <a:stretch>
            <a:fillRect/>
          </a:stretch>
        </p:blipFill>
        <p:spPr>
          <a:xfrm>
            <a:off x="5719233" y="3162300"/>
            <a:ext cx="2575455" cy="17131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10099A-9D6B-7F44-5537-A7126C181413}"/>
              </a:ext>
            </a:extLst>
          </p:cNvPr>
          <p:cNvSpPr txBox="1"/>
          <p:nvPr/>
        </p:nvSpPr>
        <p:spPr>
          <a:xfrm>
            <a:off x="635000" y="3090333"/>
            <a:ext cx="459316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Original layer:</a:t>
            </a:r>
          </a:p>
          <a:p>
            <a:endParaRPr lang="en-GB"/>
          </a:p>
          <a:p>
            <a:r>
              <a:rPr lang="en-GB"/>
              <a:t>Layer after Quantization:</a:t>
            </a:r>
          </a:p>
          <a:p>
            <a:endParaRPr lang="en-GB"/>
          </a:p>
          <a:p>
            <a:r>
              <a:rPr lang="en-GB"/>
              <a:t>Example function:</a:t>
            </a:r>
          </a:p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58F219-4458-37EC-24E0-42D51B2A8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463" y="3095096"/>
            <a:ext cx="1012825" cy="307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7679CB-1D19-4036-8A8E-3C74A3A2E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037" y="3463925"/>
            <a:ext cx="1347259" cy="3746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92C1D1-F17D-A9D3-BBA2-DC892A112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9699" y="3849158"/>
            <a:ext cx="3033184" cy="4402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AF3522-E5E0-4438-3496-9A47D309BADC}"/>
              </a:ext>
            </a:extLst>
          </p:cNvPr>
          <p:cNvSpPr/>
          <p:nvPr/>
        </p:nvSpPr>
        <p:spPr>
          <a:xfrm>
            <a:off x="3471333" y="3873499"/>
            <a:ext cx="762000" cy="38100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32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A10CF-11A9-8670-6731-E7AC14597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D9ACB8-F625-F003-A585-35E0D1D8D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zh-CN" altLang="en-US">
                <a:cs typeface="Tahoma"/>
              </a:rPr>
              <a:t>AWQ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9826A8-3AEB-2033-351C-76C68C79A5A6}"/>
              </a:ext>
            </a:extLst>
          </p:cNvPr>
          <p:cNvSpPr txBox="1"/>
          <p:nvPr/>
        </p:nvSpPr>
        <p:spPr>
          <a:xfrm>
            <a:off x="582084" y="1291167"/>
            <a:ext cx="464608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AWQ: Activation-aware weight quantization </a:t>
            </a:r>
            <a:endParaRPr lang="en-US"/>
          </a:p>
          <a:p>
            <a:endParaRPr lang="en-GB"/>
          </a:p>
          <a:p>
            <a:r>
              <a:rPr lang="en-GB"/>
              <a:t>Some weights are more important than others. </a:t>
            </a:r>
          </a:p>
          <a:p>
            <a:endParaRPr lang="en-GB"/>
          </a:p>
          <a:p>
            <a:r>
              <a:rPr lang="en-GB"/>
              <a:t>Idea: weight importance is related to activation magnitude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122F65-C750-AA6F-73AD-A666B76B5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463" y="3095096"/>
            <a:ext cx="1012825" cy="30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1C03C3-A82F-F2F9-A87A-91E967845A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38" r="47587" b="5595"/>
          <a:stretch>
            <a:fillRect/>
          </a:stretch>
        </p:blipFill>
        <p:spPr>
          <a:xfrm>
            <a:off x="838199" y="2718329"/>
            <a:ext cx="2616354" cy="689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98ECF-2A73-F6B8-0BAD-B798C430A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830" y="2676525"/>
            <a:ext cx="3686175" cy="74295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B04ED17-EEA7-0403-52C1-5D7265086E8C}"/>
              </a:ext>
            </a:extLst>
          </p:cNvPr>
          <p:cNvSpPr/>
          <p:nvPr/>
        </p:nvSpPr>
        <p:spPr>
          <a:xfrm>
            <a:off x="3639265" y="2886797"/>
            <a:ext cx="1100666" cy="3174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741819"/>
      </p:ext>
    </p:extLst>
  </p:cSld>
  <p:clrMapOvr>
    <a:masterClrMapping/>
  </p:clrMapOvr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37</Slides>
  <Notes>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EP Presentation Theme - Simple</vt:lpstr>
      <vt:lpstr>2_EP Presentation Theme - Special</vt:lpstr>
      <vt:lpstr>Can we preserve reasoning integrity under efficiency and precision constraints?</vt:lpstr>
      <vt:lpstr>PowerPoint Presentation</vt:lpstr>
      <vt:lpstr>Big Picture</vt:lpstr>
      <vt:lpstr>Big Picture</vt:lpstr>
      <vt:lpstr>Background</vt:lpstr>
      <vt:lpstr>Background</vt:lpstr>
      <vt:lpstr>Background</vt:lpstr>
      <vt:lpstr>Background (Quantization)</vt:lpstr>
      <vt:lpstr>AWQ</vt:lpstr>
      <vt:lpstr>GPTQ / GPTAQ</vt:lpstr>
      <vt:lpstr>Any4/3</vt:lpstr>
      <vt:lpstr>Dynamic</vt:lpstr>
      <vt:lpstr>Data</vt:lpstr>
      <vt:lpstr>Results</vt:lpstr>
      <vt:lpstr>Results</vt:lpstr>
      <vt:lpstr>Results</vt:lpstr>
      <vt:lpstr>Results</vt:lpstr>
      <vt:lpstr>Background</vt:lpstr>
      <vt:lpstr>Importance Metric (compared to base)</vt:lpstr>
      <vt:lpstr>Importance Metric (compared to AWQ)</vt:lpstr>
      <vt:lpstr>Verification/Results</vt:lpstr>
      <vt:lpstr>PowerPoint Presentation</vt:lpstr>
      <vt:lpstr>One sentence for the paper?</vt:lpstr>
      <vt:lpstr>Precision</vt:lpstr>
      <vt:lpstr>Precision</vt:lpstr>
      <vt:lpstr>Precision</vt:lpstr>
      <vt:lpstr>Experiment Settings</vt:lpstr>
      <vt:lpstr>Experiment Metrics </vt:lpstr>
      <vt:lpstr>Greedy Decoding </vt:lpstr>
      <vt:lpstr>Greedy Decoding </vt:lpstr>
      <vt:lpstr>Greedy Decoding </vt:lpstr>
      <vt:lpstr>Random Sampling </vt:lpstr>
      <vt:lpstr>How Runtime Configurations Affect Reproducibility</vt:lpstr>
      <vt:lpstr>LayerCast</vt:lpstr>
      <vt:lpstr>LayerCast</vt:lpstr>
      <vt:lpstr>Disccusion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revision>2</cp:revision>
  <cp:lastPrinted>2025-01-21T13:45:35Z</cp:lastPrinted>
  <dcterms:modified xsi:type="dcterms:W3CDTF">2025-11-10T16:53:44Z</dcterms:modified>
</cp:coreProperties>
</file>