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5143500" cx="9144000"/>
  <p:notesSz cx="6858000" cy="9144000"/>
  <p:embeddedFontLst>
    <p:embeddedFont>
      <p:font typeface="Raleway"/>
      <p:regular r:id="rId35"/>
      <p:bold r:id="rId36"/>
      <p:italic r:id="rId37"/>
      <p:boldItalic r:id="rId38"/>
    </p:embeddedFont>
    <p:embeddedFont>
      <p:font typeface="Roboto"/>
      <p:regular r:id="rId39"/>
      <p:bold r:id="rId40"/>
      <p:italic r:id="rId41"/>
      <p:boldItalic r:id="rId42"/>
    </p:embeddedFont>
    <p:embeddedFont>
      <p:font typeface="Lat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K C"/>
  <p:cmAuthor clrIdx="1" id="1" initials="" lastIdx="2" name="Daniel Khashab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AE9C6C9-DF64-44A1-8776-F48798F2B796}">
  <a:tblStyle styleId="{6AE9C6C9-DF64-44A1-8776-F48798F2B7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20" Type="http://schemas.openxmlformats.org/officeDocument/2006/relationships/slide" Target="slides/slide13.xml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22" Type="http://schemas.openxmlformats.org/officeDocument/2006/relationships/slide" Target="slides/slide15.xml"/><Relationship Id="rId44" Type="http://schemas.openxmlformats.org/officeDocument/2006/relationships/font" Target="fonts/Lato-bold.fntdata"/><Relationship Id="rId21" Type="http://schemas.openxmlformats.org/officeDocument/2006/relationships/slide" Target="slides/slide14.xml"/><Relationship Id="rId43" Type="http://schemas.openxmlformats.org/officeDocument/2006/relationships/font" Target="fonts/Lato-regular.fntdata"/><Relationship Id="rId24" Type="http://schemas.openxmlformats.org/officeDocument/2006/relationships/slide" Target="slides/slide17.xml"/><Relationship Id="rId46" Type="http://schemas.openxmlformats.org/officeDocument/2006/relationships/font" Target="fonts/Lato-boldItalic.fntdata"/><Relationship Id="rId23" Type="http://schemas.openxmlformats.org/officeDocument/2006/relationships/slide" Target="slides/slide16.xml"/><Relationship Id="rId45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Raleway-regular.fntdata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Raleway-italic.fntdata"/><Relationship Id="rId14" Type="http://schemas.openxmlformats.org/officeDocument/2006/relationships/slide" Target="slides/slide7.xml"/><Relationship Id="rId36" Type="http://schemas.openxmlformats.org/officeDocument/2006/relationships/font" Target="fonts/Raleway-bold.fntdata"/><Relationship Id="rId17" Type="http://schemas.openxmlformats.org/officeDocument/2006/relationships/slide" Target="slides/slide10.xml"/><Relationship Id="rId39" Type="http://schemas.openxmlformats.org/officeDocument/2006/relationships/font" Target="fonts/Roboto-regular.fntdata"/><Relationship Id="rId16" Type="http://schemas.openxmlformats.org/officeDocument/2006/relationships/slide" Target="slides/slide9.xml"/><Relationship Id="rId38" Type="http://schemas.openxmlformats.org/officeDocument/2006/relationships/font" Target="fonts/Raleway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9-18T15:11:26.228">
    <p:pos x="362" y="1247"/>
    <p:text>AKA find how good or bad each output is relative to the others by examining how many standard deviations from the mean that output’s reward is</p:text>
  </p:cm>
  <p:cm authorId="0" idx="2" dt="2025-09-16T00:45:31.894">
    <p:pos x="362" y="1347"/>
    <p:text>https://ghost.oxen.ai/why-grpo-is-important-and-how-it-works/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5-09-17T22:32:34.434">
    <p:pos x="6000" y="0"/>
    <p:text>Font size is too small.</p:text>
  </p:cm>
  <p:cm authorId="1" idx="2" dt="2025-09-17T22:32:34.434">
    <p:pos x="6000" y="0"/>
    <p:text>The content of this page is a mix of GRPO vs ProRL. If you isolate them, the content it will be easier to what changes they're making over prior work.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5-09-18T18:21:27.451">
    <p:pos x="459" y="1309"/>
    <p:text>uplifting the probabilities
of previously unlikely tokens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8096c3bb6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8096c3bb6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8096c3bb6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8096c3bb6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7f86bf5ec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7f86bf5ec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8096c3bb6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8096c3bb6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8096c3bb6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8096c3bb6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8096c3bb6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8096c3bb6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7f86bf5ec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7f86bf5ec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7f86bf5ec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7f86bf5ec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8096c3bb6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8096c3bb6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8096c3bb6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8096c3bb6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7f86bf5ec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7f86bf5ec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7f86bf5ec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7f86bf5ec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800abbdd54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800abbdd54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800abbdd54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800abbdd54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800abbdd54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800abbdd54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800abbdd54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800abbdd54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7f86bf5ec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7f86bf5ec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80a03d481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80a03d481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80a03d4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80a03d4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7f86bf5ec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7f86bf5ec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0a03d481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80a03d481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00abbdd5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800abbdd5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f86bf5ec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f86bf5ec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800abbdd54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800abbdd54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f86bf5ec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7f86bf5ec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f86bf5ec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7f86bf5ec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3.xml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https://arxiv.org/pdf/2107.03374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Does RL Instill New Abilities In Models?</a:t>
            </a:r>
            <a:endParaRPr sz="73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3172900"/>
            <a:ext cx="7688100" cy="12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9/18/2025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Aidan Alme &amp; Kaavya Chaparala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612000" y="2150850"/>
            <a:ext cx="7920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en" sz="4800"/>
              <a:t>ProRL</a:t>
            </a:r>
            <a:endParaRPr sz="4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ProRL - Prolonged Reinforcement Learning Method</a:t>
            </a:r>
            <a:endParaRPr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575700" y="1979675"/>
            <a:ext cx="8568300" cy="30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Start with </a:t>
            </a:r>
            <a:r>
              <a:rPr lang="en" sz="2000"/>
              <a:t>GRPO</a:t>
            </a:r>
            <a:r>
              <a:rPr lang="en" sz="2000"/>
              <a:t> (Group Relative Policy Optimization) 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Generate multiple outputs per query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Calculate a reward for how well each output answers the query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Calculate the advantage for each out</a:t>
            </a:r>
            <a:r>
              <a:rPr lang="en" sz="1800"/>
              <a:t>put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i="1" lang="en" sz="1800"/>
              <a:t>No need for separate ‘Value’ module ! 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ProRL - Details </a:t>
            </a:r>
            <a:endParaRPr/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519425" y="1959400"/>
            <a:ext cx="8577600" cy="30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KL regularization &amp; clip higher</a:t>
            </a:r>
            <a:endParaRPr sz="20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Reference Policy Reset</a:t>
            </a:r>
            <a:endParaRPr sz="20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Prolonged RL training periods</a:t>
            </a:r>
            <a:endParaRPr sz="20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ProRL - KL Regularization &amp; </a:t>
            </a:r>
            <a:r>
              <a:rPr lang="en"/>
              <a:t>higher clipping</a:t>
            </a:r>
            <a:endParaRPr/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729450" y="2078875"/>
            <a:ext cx="8113200" cy="27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Similar to Tuesday’s DAPO paper, authors argue that higher clipping encourages explorat</a:t>
            </a:r>
            <a:r>
              <a:rPr lang="en" sz="1500"/>
              <a:t>ion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							          </a:t>
            </a:r>
            <a:endParaRPr sz="1500"/>
          </a:p>
          <a:p>
            <a:pPr indent="0" lvl="0" marL="3657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</a:rPr>
              <a:t>, </a:t>
            </a:r>
            <a:r>
              <a:rPr lang="en" sz="1500">
                <a:solidFill>
                  <a:srgbClr val="434343"/>
                </a:solidFill>
              </a:rPr>
              <a:t>ϵ</a:t>
            </a:r>
            <a:r>
              <a:rPr baseline="-25000" i="1" lang="en" sz="1500">
                <a:solidFill>
                  <a:srgbClr val="434343"/>
                </a:solidFill>
              </a:rPr>
              <a:t>high</a:t>
            </a:r>
            <a:r>
              <a:rPr lang="en" sz="1500">
                <a:solidFill>
                  <a:srgbClr val="434343"/>
                </a:solidFill>
              </a:rPr>
              <a:t>  = 0.4</a:t>
            </a:r>
            <a:endParaRPr sz="1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500"/>
              <a:t>Unlike </a:t>
            </a:r>
            <a:r>
              <a:rPr lang="en" sz="1500"/>
              <a:t>the DAPO paper, authors keep KL  term  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Base model = </a:t>
            </a:r>
            <a:r>
              <a:rPr lang="en" sz="1500">
                <a:solidFill>
                  <a:srgbClr val="666666"/>
                </a:solidFill>
              </a:rPr>
              <a:t>DeepSeek-R1-Distill-Qwen-1.5B, already well-initialized for CoT</a:t>
            </a:r>
            <a:endParaRPr sz="15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70" name="Google Shape;170;p25" title="Screenshot 2025-09-18 at 11.54.02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0325" y="2900625"/>
            <a:ext cx="2792950" cy="35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729450" y="1318650"/>
            <a:ext cx="7870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ProRL - Reference Policy Reset &amp; Prolonged Training</a:t>
            </a:r>
            <a:endParaRPr/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729450" y="2078875"/>
            <a:ext cx="3958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Problem: </a:t>
            </a:r>
            <a:r>
              <a:rPr lang="en" sz="1500"/>
              <a:t>As training progresses, KL penalty will grow and policy updates shrink, limiting the number of training steps that can be taken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500"/>
              <a:t>Solution: </a:t>
            </a:r>
            <a:r>
              <a:rPr lang="en" sz="1500"/>
              <a:t>When validation performance plateaus/worsens, reset the reference policy to more recent version of the online policy</a:t>
            </a:r>
            <a:endParaRPr sz="1500"/>
          </a:p>
        </p:txBody>
      </p:sp>
      <p:pic>
        <p:nvPicPr>
          <p:cNvPr id="177" name="Google Shape;177;p26" title="Screenshot 2025-09-18 at 11.46.50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175" y="1785025"/>
            <a:ext cx="3787102" cy="29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729450" y="4339975"/>
            <a:ext cx="4744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Resetting the reference policy enables prolonged training </a:t>
            </a:r>
            <a:endParaRPr b="1" i="1" sz="15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6"/>
          <p:cNvSpPr/>
          <p:nvPr/>
        </p:nvSpPr>
        <p:spPr>
          <a:xfrm rot="-500315">
            <a:off x="8191201" y="3335582"/>
            <a:ext cx="128256" cy="1086378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8346175" y="4070075"/>
            <a:ext cx="942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context window increases 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ProRL - Results!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ProRL - Performance Compared to Base Model</a:t>
            </a:r>
            <a:endParaRPr/>
          </a:p>
        </p:txBody>
      </p:sp>
      <p:pic>
        <p:nvPicPr>
          <p:cNvPr id="191" name="Google Shape;191;p28" title="Screenshot 2025-09-18 at 12.35.4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5975" y="1853838"/>
            <a:ext cx="5650951" cy="28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/>
        </p:nvSpPr>
        <p:spPr>
          <a:xfrm>
            <a:off x="7016925" y="2163425"/>
            <a:ext cx="2030100" cy="22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</a:rPr>
              <a:t>Tasks with minimal</a:t>
            </a:r>
            <a:endParaRPr sz="15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</a:rPr>
              <a:t>gains post-RL (in the circle) tend to have a</a:t>
            </a:r>
            <a:endParaRPr sz="15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</a:rPr>
              <a:t>lower creativity index, indicating higher overlap with</a:t>
            </a:r>
            <a:endParaRPr sz="15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</a:rPr>
              <a:t>pretraining data.</a:t>
            </a:r>
            <a:endParaRPr sz="15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179025" y="2144800"/>
            <a:ext cx="14694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</a:rPr>
              <a:t>ProRL expands model’s reasoning</a:t>
            </a:r>
            <a:endParaRPr sz="15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</a:rPr>
              <a:t>boundary most on tasks where base model initially struggles.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989675" y="2277750"/>
            <a:ext cx="608100" cy="294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6652125" y="2205600"/>
            <a:ext cx="364800" cy="294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ProRL - Quantitative Results</a:t>
            </a:r>
            <a:endParaRPr/>
          </a:p>
        </p:txBody>
      </p:sp>
      <p:graphicFrame>
        <p:nvGraphicFramePr>
          <p:cNvPr id="201" name="Google Shape;201;p29"/>
          <p:cNvGraphicFramePr/>
          <p:nvPr/>
        </p:nvGraphicFramePr>
        <p:xfrm>
          <a:off x="236900" y="246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{6AE9C6C9-DF64-44A1-8776-F48798F2B796}</a:tableStyleId>
              </a:tblPr>
              <a:tblGrid>
                <a:gridCol w="1382200"/>
                <a:gridCol w="1382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Model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Average pass@1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ProRL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60.14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/>
                        <a:t>Base Model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63.19</a:t>
                      </a:r>
                      <a:endParaRPr sz="15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2" name="Google Shape;202;p29"/>
          <p:cNvSpPr txBox="1"/>
          <p:nvPr/>
        </p:nvSpPr>
        <p:spPr>
          <a:xfrm>
            <a:off x="142950" y="3987675"/>
            <a:ext cx="285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Table 1. Comparison of average pass@1 score across benchmarks for </a:t>
            </a:r>
            <a:r>
              <a:rPr b="1" lang="en" sz="1100">
                <a:solidFill>
                  <a:schemeClr val="dk1"/>
                </a:solidFill>
              </a:rPr>
              <a:t>Math </a:t>
            </a:r>
            <a:r>
              <a:rPr lang="en" sz="1100">
                <a:solidFill>
                  <a:schemeClr val="dk1"/>
                </a:solidFill>
              </a:rPr>
              <a:t>domain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3154100" y="3987675"/>
            <a:ext cx="2904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Table 1. Comparison of average pass@1 score across benchmarks for </a:t>
            </a:r>
            <a:r>
              <a:rPr b="1" lang="en" sz="1100">
                <a:solidFill>
                  <a:schemeClr val="dk1"/>
                </a:solidFill>
              </a:rPr>
              <a:t>Code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graphicFrame>
        <p:nvGraphicFramePr>
          <p:cNvPr id="204" name="Google Shape;204;p29"/>
          <p:cNvGraphicFramePr/>
          <p:nvPr/>
        </p:nvGraphicFramePr>
        <p:xfrm>
          <a:off x="3223900" y="246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{6AE9C6C9-DF64-44A1-8776-F48798F2B796}</a:tableStyleId>
              </a:tblPr>
              <a:tblGrid>
                <a:gridCol w="1382200"/>
                <a:gridCol w="1382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Model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Average pass@1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ProRL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37.49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</a:rPr>
                        <a:t>Base Model</a:t>
                      </a:r>
                      <a:endParaRPr sz="1500">
                        <a:solidFill>
                          <a:srgbClr val="33333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23.08</a:t>
                      </a:r>
                      <a:endParaRPr sz="15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5" name="Google Shape;205;p29"/>
          <p:cNvSpPr txBox="1"/>
          <p:nvPr/>
        </p:nvSpPr>
        <p:spPr>
          <a:xfrm>
            <a:off x="6097050" y="3987675"/>
            <a:ext cx="2904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Table 1. Comparison of average pass@1 score across benchmarks for </a:t>
            </a:r>
            <a:r>
              <a:rPr b="1" lang="en" sz="1100">
                <a:solidFill>
                  <a:schemeClr val="dk1"/>
                </a:solidFill>
              </a:rPr>
              <a:t>STEM reasoning </a:t>
            </a:r>
            <a:endParaRPr b="1" sz="1100">
              <a:solidFill>
                <a:schemeClr val="dk1"/>
              </a:solidFill>
            </a:endParaRPr>
          </a:p>
        </p:txBody>
      </p:sp>
      <p:graphicFrame>
        <p:nvGraphicFramePr>
          <p:cNvPr id="206" name="Google Shape;206;p29"/>
          <p:cNvGraphicFramePr/>
          <p:nvPr/>
        </p:nvGraphicFramePr>
        <p:xfrm>
          <a:off x="6210850" y="246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{6AE9C6C9-DF64-44A1-8776-F48798F2B796}</a:tableStyleId>
              </a:tblPr>
              <a:tblGrid>
                <a:gridCol w="1382200"/>
                <a:gridCol w="1382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Model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Average pass@1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ProRL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52.29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500"/>
                        <a:t>Base Model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3.49</a:t>
                      </a:r>
                      <a:endParaRPr sz="15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ProRL 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Pass@k </a:t>
            </a:r>
            <a:endParaRPr/>
          </a:p>
        </p:txBody>
      </p:sp>
      <p:pic>
        <p:nvPicPr>
          <p:cNvPr id="212" name="Google Shape;212;p30" title="Screenshot 2025-09-18 at 1.16.29 PM.png"/>
          <p:cNvPicPr preferRelativeResize="0"/>
          <p:nvPr/>
        </p:nvPicPr>
        <p:blipFill rotWithShape="1">
          <a:blip r:embed="rId3">
            <a:alphaModFix/>
          </a:blip>
          <a:srcRect b="0" l="4516" r="0" t="0"/>
          <a:stretch/>
        </p:blipFill>
        <p:spPr>
          <a:xfrm>
            <a:off x="2702125" y="538175"/>
            <a:ext cx="6350674" cy="455464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 txBox="1"/>
          <p:nvPr/>
        </p:nvSpPr>
        <p:spPr>
          <a:xfrm>
            <a:off x="503275" y="2489350"/>
            <a:ext cx="1854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ProRL consistently surpasses base model at big and small k values</a:t>
            </a:r>
            <a:endParaRPr sz="2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612000" y="2150850"/>
            <a:ext cx="7920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en" sz="4800"/>
              <a:t>Limits of RLVR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Reinforcement Learning? (Review From Class)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20950" y="1890950"/>
            <a:ext cx="448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Adapt model to given task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Make the foundation model usable without losing grammaticality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Expand reasoning capabilities</a:t>
            </a:r>
            <a:endParaRPr b="1"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Reinforce desired behavior</a:t>
            </a:r>
            <a:endParaRPr sz="1800"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7150" y="1890950"/>
            <a:ext cx="3660462" cy="298484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5091325" y="4875800"/>
            <a:ext cx="3715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https://upload.wikimedia.org/wikipedia/commons/1/1b/Reinforcement_learning_diagram.svg</a:t>
            </a:r>
            <a:endParaRPr sz="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 of RLVR - Details</a:t>
            </a:r>
            <a:endParaRPr/>
          </a:p>
        </p:txBody>
      </p:sp>
      <p:sp>
        <p:nvSpPr>
          <p:cNvPr id="224" name="Google Shape;224;p32"/>
          <p:cNvSpPr txBox="1"/>
          <p:nvPr>
            <p:ph idx="1" type="body"/>
          </p:nvPr>
        </p:nvSpPr>
        <p:spPr>
          <a:xfrm>
            <a:off x="729450" y="2078875"/>
            <a:ext cx="8193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Does Reinforcement Learning Really Incentivize Reasoning Capacity in LLMs Beyond the Base Model?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Pass@k sample completions for base vs. </a:t>
            </a:r>
            <a:r>
              <a:rPr lang="en"/>
              <a:t>aligned</a:t>
            </a:r>
            <a:r>
              <a:rPr lang="en"/>
              <a:t> &amp; check the proportion correct</a:t>
            </a:r>
            <a:endParaRPr/>
          </a:p>
        </p:txBody>
      </p:sp>
      <p:pic>
        <p:nvPicPr>
          <p:cNvPr id="225" name="Google Shape;225;p32" title="Screenshot 2025-09-16 at 10.12.5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062" y="3163225"/>
            <a:ext cx="6501875" cy="18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3" title="Screenshot 2025-09-16 at 10.12.2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588" y="205644"/>
            <a:ext cx="52662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 txBox="1"/>
          <p:nvPr>
            <p:ph idx="4294967295" type="body"/>
          </p:nvPr>
        </p:nvSpPr>
        <p:spPr>
          <a:xfrm>
            <a:off x="302850" y="1723050"/>
            <a:ext cx="3314700" cy="16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800"/>
              <a:t>The proportion of correct samples from unaligned models surpasses the proportion from aligned ones for high enough k!</a:t>
            </a:r>
            <a:endParaRPr b="1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4" title="Screenshot 2025-09-16 at 10.14.2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01488"/>
            <a:ext cx="8839201" cy="293897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4"/>
          <p:cNvSpPr txBox="1"/>
          <p:nvPr>
            <p:ph idx="4294967295" type="body"/>
          </p:nvPr>
        </p:nvSpPr>
        <p:spPr>
          <a:xfrm>
            <a:off x="1499175" y="3817050"/>
            <a:ext cx="6050700" cy="16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Closer look at the same phenomenon from last slide.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/>
              <a:t>Notice the proximity in accuracy.</a:t>
            </a:r>
            <a:endParaRPr b="1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5" title="Screenshot 2025-09-16 at 10.16.1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213" y="668650"/>
            <a:ext cx="8587574" cy="438722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5"/>
          <p:cNvSpPr txBox="1"/>
          <p:nvPr>
            <p:ph idx="4294967295" type="body"/>
          </p:nvPr>
        </p:nvSpPr>
        <p:spPr>
          <a:xfrm>
            <a:off x="3318000" y="185475"/>
            <a:ext cx="2508000" cy="16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800"/>
              <a:t>Pruning or reasoning?</a:t>
            </a:r>
            <a:endParaRPr b="1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 of RLVR - Details</a:t>
            </a:r>
            <a:endParaRPr/>
          </a:p>
        </p:txBody>
      </p:sp>
      <p:sp>
        <p:nvSpPr>
          <p:cNvPr id="249" name="Google Shape;249;p36"/>
          <p:cNvSpPr txBox="1"/>
          <p:nvPr>
            <p:ph idx="1" type="body"/>
          </p:nvPr>
        </p:nvSpPr>
        <p:spPr>
          <a:xfrm>
            <a:off x="729450" y="2078875"/>
            <a:ext cx="8193000" cy="27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Narrower reasoning - maximization of expectation?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Reasoning paths exist in base model - superset</a:t>
            </a:r>
            <a:endParaRPr sz="1400"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Cannot solve new problems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Minor variation in RL / alignment algorithms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Distillation does cause improvement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Vast action space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Similar perplexity</a:t>
            </a:r>
            <a:endParaRPr sz="1400"/>
          </a:p>
        </p:txBody>
      </p:sp>
      <p:pic>
        <p:nvPicPr>
          <p:cNvPr id="250" name="Google Shape;25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6300" y="3217074"/>
            <a:ext cx="3022401" cy="157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6"/>
          <p:cNvSpPr txBox="1"/>
          <p:nvPr/>
        </p:nvSpPr>
        <p:spPr>
          <a:xfrm>
            <a:off x="6222800" y="4796275"/>
            <a:ext cx="2189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https://miro.medium.com/1*3DvSjCLORuexj3Y-G-r8hw.jpeg</a:t>
            </a:r>
            <a:endParaRPr sz="600"/>
          </a:p>
        </p:txBody>
      </p:sp>
      <p:pic>
        <p:nvPicPr>
          <p:cNvPr id="252" name="Google Shape;25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6300" y="831687"/>
            <a:ext cx="3022400" cy="201593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6"/>
          <p:cNvSpPr txBox="1"/>
          <p:nvPr/>
        </p:nvSpPr>
        <p:spPr>
          <a:xfrm>
            <a:off x="5861000" y="2847625"/>
            <a:ext cx="2913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https://www.vintagetreecare.com/wp-content/uploads/2014/01/tree-pruning.jpg</a:t>
            </a:r>
            <a:endParaRPr sz="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59" name="Google Shape;259;p3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ProRL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“The weaker the start the stronger the gain”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ProRL model is poorer on tasks where the base model already performed well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stronger on tasks </a:t>
            </a:r>
            <a:r>
              <a:rPr lang="en"/>
              <a:t>where the tasks where base model was weak </a:t>
            </a:r>
            <a:endParaRPr/>
          </a:p>
        </p:txBody>
      </p:sp>
      <p:sp>
        <p:nvSpPr>
          <p:cNvPr id="260" name="Google Shape;260;p3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Limit of RLVR</a:t>
            </a:r>
            <a:endParaRPr b="1"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Capacity already present in base model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No new reasoning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Effective sampling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Reduced reasoning?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Does RL *really* instill </a:t>
            </a:r>
            <a:r>
              <a:rPr lang="en" sz="4800"/>
              <a:t>reasoning</a:t>
            </a:r>
            <a:r>
              <a:rPr lang="en" sz="4800"/>
              <a:t> </a:t>
            </a:r>
            <a:r>
              <a:rPr lang="en" sz="4800"/>
              <a:t>capabilities</a:t>
            </a:r>
            <a:r>
              <a:rPr lang="en" sz="4800"/>
              <a:t>?</a:t>
            </a:r>
            <a:endParaRPr sz="4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Contradictory Results?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612000" y="2150850"/>
            <a:ext cx="7920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en" sz="2390"/>
              <a:t>Does Reinforcement Learning improve reasoning capabilities beyond the base model? </a:t>
            </a:r>
            <a:endParaRPr sz="374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612000" y="2150850"/>
            <a:ext cx="7920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en" sz="2390"/>
              <a:t>Yes or no? What do you think?</a:t>
            </a:r>
            <a:endParaRPr sz="374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Reasoning?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729450" y="2078875"/>
            <a:ext cx="5225100" cy="28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Getting things correct?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Quid facti vs. quid juris</a:t>
            </a:r>
            <a:endParaRPr b="1"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Product of general purpose cognitive abilities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Verbal, quantitative, spatial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Applicable to a class or set of problems</a:t>
            </a:r>
            <a:endParaRPr sz="1800"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4550" y="845175"/>
            <a:ext cx="2578776" cy="395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5703425" y="4800350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https://m.media-amazon.com/images/I/81HFexTeoXL._UF1000,1000_QL80_.jpg</a:t>
            </a:r>
            <a:endParaRPr sz="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Definitions</a:t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729450" y="1921225"/>
            <a:ext cx="7688700" cy="27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Action space: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Set of possible actions agent can take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Language space: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Embedding space / completions (?)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Chain of thought: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Prompt-engineering to break down task step-by-step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Compare: prompt-chaining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550" y="1596850"/>
            <a:ext cx="3291976" cy="219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5555538" y="37915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https://media.istockphoto.com/id/1096227330/photo/machine-learning-concept.jpg?s=612x612&amp;w=0&amp;k=20&amp;c=bvV5DRZxWVXs80s3gUBCSwWnI8K2DNX1kEKa10P01Gk=</a:t>
            </a:r>
            <a:endParaRPr sz="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Reinforcement Learning with Verifiable Rewards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729450" y="2078875"/>
            <a:ext cx="3880500" cy="26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Objective outcome (right or wrong)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Mathematics, coding, etc.</a:t>
            </a:r>
            <a:endParaRPr sz="1400"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Ground truth solution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Practical and easy to implement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Tasks involve general reasoning rather than facts or trivia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975" y="2119625"/>
            <a:ext cx="4229251" cy="222035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4836350" y="4339975"/>
            <a:ext cx="3988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https://cdn.sanity.io/images/k7elabj6/production/a895a8986032ac0ab2155dacc3a4b7960010c90c-1440x756.png</a:t>
            </a:r>
            <a:endParaRPr sz="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Definitions - pass@k</a:t>
            </a:r>
            <a:endParaRPr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pass@k</a:t>
            </a:r>
            <a:r>
              <a:rPr lang="en" sz="1400"/>
              <a:t> is the probability that at least one of the top k outputs generated given a prompt is correct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Used to assess model reasoning abilities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pass@1 looks at exact match correctness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Larger k values examine if the model can generate a wide range of valid outputs</a:t>
            </a:r>
            <a:endParaRPr sz="14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Screenshot 2025-09-15 at 5.48.46 PM.png"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900" y="3555125"/>
            <a:ext cx="4876301" cy="1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3121200" y="4833900"/>
            <a:ext cx="215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https://arxiv.org/pdf/2107.03374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&amp; Contributions</a:t>
            </a:r>
            <a:endParaRPr/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607900" y="2138650"/>
            <a:ext cx="3899400" cy="23835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2159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400"/>
              <a:t>Prolonged reinforcement learning</a:t>
            </a:r>
            <a:endParaRPr sz="6400"/>
          </a:p>
          <a:p>
            <a:pPr indent="-2159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400"/>
              <a:t>“The World’s Best 1.5B Reasoning Model”</a:t>
            </a:r>
            <a:endParaRPr sz="64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●"/>
            </a:pPr>
            <a:r>
              <a:rPr i="1" lang="en" sz="6400">
                <a:solidFill>
                  <a:srgbClr val="666666"/>
                </a:solidFill>
              </a:rPr>
              <a:t>Does RL </a:t>
            </a:r>
            <a:r>
              <a:rPr i="1" lang="en" sz="6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expand model reasoning capabilities?</a:t>
            </a:r>
            <a:endParaRPr i="1" sz="6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 txBox="1"/>
          <p:nvPr>
            <p:ph idx="2" type="body"/>
          </p:nvPr>
        </p:nvSpPr>
        <p:spPr>
          <a:xfrm>
            <a:off x="4755700" y="2138650"/>
            <a:ext cx="3832200" cy="23835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-33528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Analysis of pre-existing methods</a:t>
            </a:r>
            <a:endParaRPr sz="2400"/>
          </a:p>
          <a:p>
            <a:pPr indent="-33528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Fine-tuned vs. aligned models</a:t>
            </a:r>
            <a:endParaRPr sz="2400"/>
          </a:p>
          <a:p>
            <a:pPr indent="-33528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Pass@k sampling of responses</a:t>
            </a:r>
            <a:endParaRPr sz="2400"/>
          </a:p>
          <a:p>
            <a:pPr indent="-33528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i="1" lang="en" sz="2400"/>
              <a:t>Does RLVR induce novel reasoning?</a:t>
            </a:r>
            <a:endParaRPr i="1" sz="2400"/>
          </a:p>
        </p:txBody>
      </p:sp>
      <p:sp>
        <p:nvSpPr>
          <p:cNvPr id="145" name="Google Shape;145;p21"/>
          <p:cNvSpPr txBox="1"/>
          <p:nvPr/>
        </p:nvSpPr>
        <p:spPr>
          <a:xfrm>
            <a:off x="1821575" y="1707550"/>
            <a:ext cx="136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ProRL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5638325" y="1707550"/>
            <a:ext cx="2269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Limit of RLVR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