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  <p15:guide id="4" pos="288">
          <p15:clr>
            <a:srgbClr val="A4A3A4"/>
          </p15:clr>
        </p15:guide>
        <p15:guide id="5" orient="horz" pos="270">
          <p15:clr>
            <a:srgbClr val="A4A3A4"/>
          </p15:clr>
        </p15:guide>
        <p15:guide id="6" orient="horz" pos="2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472"/>
        <p:guide pos="288"/>
        <p:guide pos="270" orient="horz"/>
        <p:guide pos="29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Tahoma-bold.fntdata"/><Relationship Id="rId14" Type="http://schemas.openxmlformats.org/officeDocument/2006/relationships/slide" Target="slides/slide9.xml"/><Relationship Id="rId36" Type="http://schemas.openxmlformats.org/officeDocument/2006/relationships/font" Target="fonts/Tahom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e1c3feb80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e1c3feb80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7e1c3feb80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e1c3feb80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e1c3feb80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7e1c3feb80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e1c3feb80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e1c3feb80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7e1c3feb80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e1c3feb80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e1c3feb80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7e1c3feb80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c67061f5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1c67061f5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ed95910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paper we will be discussing today is &lt;title&gt;. Pretty recent paper from Google/MILA Quebec.</a:t>
            </a:r>
            <a:endParaRPr/>
          </a:p>
        </p:txBody>
      </p:sp>
      <p:sp>
        <p:nvSpPr>
          <p:cNvPr id="169" name="Google Shape;169;g37ed959100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ed959100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outline! Mention Reversible Transformer!</a:t>
            </a:r>
            <a:endParaRPr/>
          </a:p>
        </p:txBody>
      </p:sp>
      <p:sp>
        <p:nvSpPr>
          <p:cNvPr id="175" name="Google Shape;175;g37ed959100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ed959100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ed959100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7ed9591002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ed9591002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ed959100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7ed9591002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f97304f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7f97304f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7f97304f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ed959100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ed959100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7ed959100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ed959100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7ed959100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ssdfsd sfsfds</a:t>
            </a:r>
            <a:endParaRPr/>
          </a:p>
        </p:txBody>
      </p:sp>
      <p:sp>
        <p:nvSpPr>
          <p:cNvPr id="218" name="Google Shape;218;g37ed9591002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ed9591002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7ed9591002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ssdfsd sfsfds</a:t>
            </a:r>
            <a:endParaRPr/>
          </a:p>
        </p:txBody>
      </p:sp>
      <p:sp>
        <p:nvSpPr>
          <p:cNvPr id="229" name="Google Shape;229;g37ed9591002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ed959100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ed959100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ssdfsd sfsfds</a:t>
            </a:r>
            <a:endParaRPr/>
          </a:p>
        </p:txBody>
      </p:sp>
      <p:sp>
        <p:nvSpPr>
          <p:cNvPr id="237" name="Google Shape;237;g37ed9591002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ed9591002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7ed9591002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7ed9591002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ed9591002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7ed9591002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7ed9591002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ed9591002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7ed9591002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7ed9591002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ed959100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7ed959100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7ed9591002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ed9591002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ed9591002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7ed9591002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ed9591002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7ed9591002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7ed9591002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7e1c3feb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7e1c3feb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37e1c3feb8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ed959100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7ed9591002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e1c3feb8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7e1c3feb8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7e1c3feb80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e1c3feb80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e1c3feb80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7e1c3feb80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e1c3feb80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e1c3feb80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7e1c3feb80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e1c3feb80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e1c3feb8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7e1c3feb80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e1c3feb80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e1c3feb80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7e1c3feb80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e1c3feb80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e1c3feb80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7e1c3feb80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Blue">
  <p:cSld name="Title Slide - Dark Blu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dical History Moment - The Founding of Johns Hopkins University ..." id="11" name="Google Shape;11;p2"/>
          <p:cNvPicPr preferRelativeResize="0"/>
          <p:nvPr/>
        </p:nvPicPr>
        <p:blipFill rotWithShape="1">
          <a:blip r:embed="rId2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solidFill>
            <a:schemeClr val="dk2">
              <a:alpha val="8431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28302" l="13149" r="13581" t="29482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Tahoma"/>
              <a:buNone/>
              <a:defRPr b="1" i="0" sz="4125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33919" y="455555"/>
            <a:ext cx="8085415" cy="50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50000"/>
          </a:blip>
          <a:srcRect b="27019" l="12472" r="12906" t="27462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1" i="0" sz="1000" u="none" cap="none" strike="noStrik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Light Blue">
  <p:cSld name="End Slide - Light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gradFill>
            <a:gsLst>
              <a:gs pos="0">
                <a:srgbClr val="68ACE5">
                  <a:alpha val="84313"/>
                </a:srgbClr>
              </a:gs>
              <a:gs pos="75000">
                <a:srgbClr val="3B6FAF">
                  <a:alpha val="84313"/>
                </a:srgbClr>
              </a:gs>
              <a:gs pos="100000">
                <a:srgbClr val="3B6FAF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21109" l="15642" r="15937" t="22639"/>
          <a:stretch/>
        </p:blipFill>
        <p:spPr>
          <a:xfrm>
            <a:off x="2584969" y="1417162"/>
            <a:ext cx="3974062" cy="23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4727386"/>
            <a:ext cx="9144000" cy="21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b="0" i="0" lang="en-US" sz="8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The Johns Hopkins University 2021,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uggingface.co/datasets/BytedTsinghua-SIA/DAPO-Math-17k" TargetMode="External"/><Relationship Id="rId4" Type="http://schemas.openxmlformats.org/officeDocument/2006/relationships/hyperlink" Target="https://github.com/BytedTsinghua-SIA/DAPO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209838" y="1311965"/>
            <a:ext cx="8751282" cy="1852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2400">
                <a:solidFill>
                  <a:schemeClr val="accent6"/>
                </a:solidFill>
              </a:rPr>
              <a:t>DAPO:</a:t>
            </a:r>
            <a:r>
              <a:rPr lang="en-US" sz="2400"/>
              <a:t> An Open Source LLM Reinforcement Learning System at Scale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290283" y="3496692"/>
            <a:ext cx="82191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Authors:</a:t>
            </a:r>
            <a:r>
              <a:rPr b="1" lang="en-US">
                <a:solidFill>
                  <a:srgbClr val="FFFFFF"/>
                </a:solidFill>
              </a:rPr>
              <a:t> Byte Dance Seed, Institute for AI Industry Research (Tsinghua University), SIA Lab (Tsinghua and ByteDance)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Method: Token-Level Policy Gradient Loss</a:t>
            </a:r>
            <a:endParaRPr sz="2600"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533925" y="1256425"/>
            <a:ext cx="8085300" cy="154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Why is it needed?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Original GRPO algorithm uses </a:t>
            </a:r>
            <a:r>
              <a:rPr b="1" lang="en-US" sz="1200"/>
              <a:t>sample-level loss</a:t>
            </a:r>
            <a:r>
              <a:rPr lang="en-US" sz="1200"/>
              <a:t> calculation. Average the losses by token within sample -&gt; Aggregate losses </a:t>
            </a:r>
            <a:r>
              <a:rPr lang="en-US" sz="1200"/>
              <a:t>across</a:t>
            </a:r>
            <a:r>
              <a:rPr lang="en-US" sz="1200"/>
              <a:t> all samples. Issues?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Each sample has equal contribution.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If a response is overly long, it still has same loss </a:t>
            </a:r>
            <a:r>
              <a:rPr lang="en-US" sz="1200"/>
              <a:t>contribution. </a:t>
            </a:r>
            <a:r>
              <a:rPr b="1" lang="en-US" sz="1200"/>
              <a:t>Good long responses </a:t>
            </a:r>
            <a:r>
              <a:rPr lang="en-US" sz="1200"/>
              <a:t>don’t get any benefit and </a:t>
            </a:r>
            <a:r>
              <a:rPr b="1" lang="en-US" sz="1200"/>
              <a:t>bad long responses </a:t>
            </a:r>
            <a:r>
              <a:rPr lang="en-US" sz="1200"/>
              <a:t>don’t get punished enough. Isn’t optimized for Long-CoT!</a:t>
            </a:r>
            <a:endParaRPr b="1" sz="1200">
              <a:solidFill>
                <a:schemeClr val="accent1"/>
              </a:solidFill>
            </a:endParaRPr>
          </a:p>
        </p:txBody>
      </p:sp>
      <p:pic>
        <p:nvPicPr>
          <p:cNvPr id="125" name="Google Shape;125;p14" title="Screenshot 2025-09-12 at 2.31.0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325" y="3390949"/>
            <a:ext cx="1428775" cy="6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 title="Screenshot 2025-09-12 at 2.31.1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321350"/>
            <a:ext cx="1274425" cy="8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4"/>
          <p:cNvCxnSpPr>
            <a:stCxn id="126" idx="3"/>
            <a:endCxn id="125" idx="1"/>
          </p:cNvCxnSpPr>
          <p:nvPr/>
        </p:nvCxnSpPr>
        <p:spPr>
          <a:xfrm>
            <a:off x="1731625" y="3721350"/>
            <a:ext cx="44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8" name="Google Shape;128;p14" title="Screenshot 2025-09-12 at 2.32.5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300" y="3208425"/>
            <a:ext cx="5423877" cy="18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/>
          <p:nvPr/>
        </p:nvSpPr>
        <p:spPr>
          <a:xfrm>
            <a:off x="412325" y="4257101"/>
            <a:ext cx="2495400" cy="834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Gives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 smoother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entropy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 and response length increase.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Method: Overlong Reward Shaping</a:t>
            </a:r>
            <a:endParaRPr sz="2600"/>
          </a:p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533925" y="1256425"/>
            <a:ext cx="8085300" cy="161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Why is it needed?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Typical Rl training has fixed maximum length for generation - </a:t>
            </a:r>
            <a:r>
              <a:rPr b="1" lang="en-US" sz="1000"/>
              <a:t>Long samples truncated. </a:t>
            </a:r>
            <a:r>
              <a:rPr lang="en-US" sz="1000"/>
              <a:t>Authors say that is </a:t>
            </a:r>
            <a:r>
              <a:rPr lang="en-US" sz="1000">
                <a:solidFill>
                  <a:schemeClr val="accent1"/>
                </a:solidFill>
              </a:rPr>
              <a:t>counter-intuitive</a:t>
            </a:r>
            <a:r>
              <a:rPr lang="en-US" sz="1000"/>
              <a:t> for Long-CoT + </a:t>
            </a:r>
            <a:r>
              <a:rPr lang="en-US" sz="1000">
                <a:solidFill>
                  <a:schemeClr val="accent1"/>
                </a:solidFill>
              </a:rPr>
              <a:t>Introduces noise</a:t>
            </a:r>
            <a:r>
              <a:rPr lang="en-US" sz="1000"/>
              <a:t>.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Solution they tried was two fold: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/>
              <a:t>Overlong Filtering - </a:t>
            </a:r>
            <a:r>
              <a:rPr lang="en-US" sz="1000"/>
              <a:t>Mask the loss of truncated samples - no </a:t>
            </a:r>
            <a:r>
              <a:rPr lang="en-US" sz="1000"/>
              <a:t>confusion</a:t>
            </a:r>
            <a:r>
              <a:rPr lang="en-US" sz="1000"/>
              <a:t> in training process.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/>
              <a:t>Soft overlong punishment - </a:t>
            </a:r>
            <a:r>
              <a:rPr lang="en-US" sz="1000"/>
              <a:t>Length-aware penalty for truncated samples. Longer the response, greater the </a:t>
            </a:r>
            <a:r>
              <a:rPr lang="en-US" sz="1000"/>
              <a:t>punishment</a:t>
            </a:r>
            <a:r>
              <a:rPr lang="en-US" sz="1000"/>
              <a:t>. </a:t>
            </a:r>
            <a:endParaRPr sz="1000"/>
          </a:p>
        </p:txBody>
      </p:sp>
      <p:sp>
        <p:nvSpPr>
          <p:cNvPr id="137" name="Google Shape;137;p15"/>
          <p:cNvSpPr/>
          <p:nvPr/>
        </p:nvSpPr>
        <p:spPr>
          <a:xfrm>
            <a:off x="1127375" y="3977192"/>
            <a:ext cx="2347500" cy="720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ahoma"/>
                <a:ea typeface="Tahoma"/>
                <a:cs typeface="Tahoma"/>
                <a:sym typeface="Tahoma"/>
              </a:rPr>
              <a:t>Note the </a:t>
            </a:r>
            <a:r>
              <a:rPr b="1" lang="en-US" sz="800">
                <a:latin typeface="Tahoma"/>
                <a:ea typeface="Tahoma"/>
                <a:cs typeface="Tahoma"/>
                <a:sym typeface="Tahoma"/>
              </a:rPr>
              <a:t>interval. </a:t>
            </a:r>
            <a:r>
              <a:rPr lang="en-US" sz="800">
                <a:latin typeface="Tahoma"/>
                <a:ea typeface="Tahoma"/>
                <a:cs typeface="Tahoma"/>
                <a:sym typeface="Tahoma"/>
              </a:rPr>
              <a:t>In that interval, longer the response, greater the </a:t>
            </a:r>
            <a:r>
              <a:rPr lang="en-US" sz="800">
                <a:latin typeface="Tahoma"/>
                <a:ea typeface="Tahoma"/>
                <a:cs typeface="Tahoma"/>
                <a:sym typeface="Tahoma"/>
              </a:rPr>
              <a:t>punishment</a:t>
            </a:r>
            <a:r>
              <a:rPr lang="en-US" sz="800">
                <a:latin typeface="Tahoma"/>
                <a:ea typeface="Tahoma"/>
                <a:cs typeface="Tahoma"/>
                <a:sym typeface="Tahoma"/>
              </a:rPr>
              <a:t>. It is </a:t>
            </a:r>
            <a:r>
              <a:rPr b="1" lang="en-US" sz="800">
                <a:latin typeface="Tahoma"/>
                <a:ea typeface="Tahoma"/>
                <a:cs typeface="Tahoma"/>
                <a:sym typeface="Tahoma"/>
              </a:rPr>
              <a:t>dependent on actual answer’s length. </a:t>
            </a:r>
            <a:endParaRPr b="1"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8" name="Google Shape;138;p15" title="Screenshot 2025-09-12 at 3.37.1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850" y="3155700"/>
            <a:ext cx="4907523" cy="194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 title="Screenshot 2025-09-12 at 3.39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25" y="3100150"/>
            <a:ext cx="3343675" cy="7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Experiments and Results</a:t>
            </a:r>
            <a:endParaRPr sz="2600"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601500" y="1207250"/>
            <a:ext cx="8085300" cy="23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Experimental Setup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Dataset - </a:t>
            </a:r>
            <a:r>
              <a:rPr lang="en-US" sz="1000"/>
              <a:t>Sourced from Art of Problem Solving Website - Manual Annotation. Answers transformed to integers (Makes reward modeling simpler and matches AIME format). Open-sourced </a:t>
            </a:r>
            <a:r>
              <a:rPr b="1" lang="en-US" sz="1000"/>
              <a:t>DAPO-MATH-17k </a:t>
            </a:r>
            <a:r>
              <a:rPr lang="en-US" sz="1000"/>
              <a:t>dataset. 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</a:rPr>
              <a:t>Training Setup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AdamW with LR of 1e-6. Linear warm-up over 20 rollouts.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Prompt batch size is set to 512 and 16 responses sampled for each prompt.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Max tokens is set to </a:t>
            </a:r>
            <a:r>
              <a:rPr b="1" lang="en-US" sz="1000"/>
              <a:t>16,384 (Expected)</a:t>
            </a:r>
            <a:r>
              <a:rPr lang="en-US" sz="1000"/>
              <a:t> and </a:t>
            </a:r>
            <a:r>
              <a:rPr b="1" lang="en-US" sz="1000"/>
              <a:t>L_cache of 4096</a:t>
            </a:r>
            <a:r>
              <a:rPr lang="en-US" sz="1000"/>
              <a:t> for soft punishment.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/>
              <a:t>Clip High of 0.28</a:t>
            </a:r>
            <a:r>
              <a:rPr lang="en-US" sz="1000"/>
              <a:t> and Clip Low of 0.2. Results are </a:t>
            </a:r>
            <a:r>
              <a:rPr b="1" lang="en-US" sz="1000"/>
              <a:t>avg@32.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Temperature 1.0 and top-p of 0.7.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47" name="Google Shape;147;p16" title="Screenshot 2025-09-12 at 3.46.0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525" y="3066750"/>
            <a:ext cx="3883751" cy="20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/>
          <p:nvPr/>
        </p:nvSpPr>
        <p:spPr>
          <a:xfrm>
            <a:off x="2876500" y="3629300"/>
            <a:ext cx="2487600" cy="1041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Note how token-level loss doesn’t actually do much -&gt; Authors say it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stabilizes training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 though (?)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205775" y="3629300"/>
            <a:ext cx="2576400" cy="1041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Dynamic Sampling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technically needs more samples than naive GRPO -&gt; However, in general you need fewer steps to converge so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it's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 fine.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Conclusions</a:t>
            </a:r>
            <a:endParaRPr sz="2600"/>
          </a:p>
        </p:txBody>
      </p:sp>
      <p:pic>
        <p:nvPicPr>
          <p:cNvPr id="156" name="Google Shape;156;p17" title="Screenshot 2025-09-12 at 3.49.0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25" y="1221525"/>
            <a:ext cx="3823701" cy="21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 title="Screenshot 2025-09-12 at 3.49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675" y="3320900"/>
            <a:ext cx="2485025" cy="16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 title="Screenshot 2025-09-12 at 3.49.55 PM.png"/>
          <p:cNvPicPr preferRelativeResize="0"/>
          <p:nvPr/>
        </p:nvPicPr>
        <p:blipFill rotWithShape="1">
          <a:blip r:embed="rId5">
            <a:alphaModFix/>
          </a:blip>
          <a:srcRect b="0" l="0" r="0" t="5042"/>
          <a:stretch/>
        </p:blipFill>
        <p:spPr>
          <a:xfrm>
            <a:off x="6633950" y="3453575"/>
            <a:ext cx="2393301" cy="15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4572000" y="1381425"/>
            <a:ext cx="2258700" cy="974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Surprisingly faster convergence.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Would have been nice to see this plot for each of the ablations.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6939400" y="2652250"/>
            <a:ext cx="1966800" cy="750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Very stable reward increase.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No fluctuation shows stable training.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1645975" y="3784925"/>
            <a:ext cx="2619600" cy="1045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Elicits Long-Reasoning with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more training steps. Note that correlation with accuracy shows this isn’t gibberish just for the sake of being long.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209838" y="1311965"/>
            <a:ext cx="8751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4000">
                <a:solidFill>
                  <a:srgbClr val="FFE599"/>
                </a:solidFill>
              </a:rPr>
              <a:t>Questions?</a:t>
            </a:r>
            <a:endParaRPr sz="4000">
              <a:solidFill>
                <a:srgbClr val="FFE5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b="0" lang="en-US" sz="2300">
                <a:solidFill>
                  <a:srgbClr val="FFE599"/>
                </a:solidFill>
              </a:rPr>
              <a:t>(and the next paper)</a:t>
            </a:r>
            <a:endParaRPr b="0" sz="23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209838" y="1311965"/>
            <a:ext cx="8751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2400"/>
              <a:t>Understanding R1-Zero-Like Training: A Critical Perspective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t/>
            </a:r>
            <a:endParaRPr sz="1900">
              <a:solidFill>
                <a:schemeClr val="accent6"/>
              </a:solidFill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282083" y="2617517"/>
            <a:ext cx="82191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Authors:</a:t>
            </a:r>
            <a:r>
              <a:rPr b="1" lang="en-US">
                <a:solidFill>
                  <a:srgbClr val="FFFFFF"/>
                </a:solidFill>
              </a:rPr>
              <a:t> Zichen Liu, Changyu Chen, Wenjun Li, Penghui Qi, Tianyu Pang, Chao Du, Wee Sun Lee, Min Lin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* When (and why) RL is effective for reasoning problem?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652725" y="1227125"/>
            <a:ext cx="78066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Background &amp; Motivation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Introduction &amp; Goals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Analysis on Base Models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Role of Templates for Base Models to </a:t>
            </a: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Function as a Question-Answering Base Policy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Qwen-2.5 Models Unlock the Best Performance When Discarding Template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Self-Reflection Already Appears in Base Models Including DeepSeek-V3-Base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Analysis on Reinforcement Learning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GRPO Leads to Biased Optimization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Dr. GRPO: Group Relative Policy Optimization Done Right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How Different Templates Affect the RL Training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lphaL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Domain-Specific Pretraining Improves RL Ceiling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Conclusions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 &amp; Motivation</a:t>
            </a:r>
            <a:endParaRPr sz="2800"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2016675" y="3959250"/>
            <a:ext cx="4913400" cy="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What’s common?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500" y="1223138"/>
            <a:ext cx="4415325" cy="269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 &amp; Motivation</a:t>
            </a:r>
            <a:endParaRPr sz="2800"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How DeepSeek-R1-Zero [1] differs and what they claim: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1" lang="en-US" sz="1200"/>
              <a:t>Drop SFT</a:t>
            </a:r>
            <a:r>
              <a:rPr lang="en-US" sz="1200"/>
              <a:t>, directly apply RL to base LLMs with simple rule-based or reward rules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/>
              <a:t>No need for massive human-labeled data (QnA pairs, CoT examples etc.)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/>
              <a:t>Avoid domain bottleneck and single-path bias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/>
              <a:t>U</a:t>
            </a:r>
            <a:r>
              <a:rPr lang="en-US" sz="1200"/>
              <a:t>se synthetic rules as reward functions (e.g., correctness checker for math, compiler for code)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The whole pipeline reduces to: </a:t>
            </a:r>
            <a:r>
              <a:rPr b="1" lang="en-US" sz="1200"/>
              <a:t>base model → RL with cheap reward signals</a:t>
            </a:r>
            <a:endParaRPr b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A</a:t>
            </a:r>
            <a:r>
              <a:rPr lang="en-US" sz="1200"/>
              <a:t>llows the model to explore chain-of-thought (CoT) for solving complex problems – How? 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No imitation from dataset; sample many candidate answers → verify using reward functions and REINFORCE!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1" lang="en-US" sz="1200"/>
              <a:t>Reward models/general rules generalize better than fixed labels</a:t>
            </a:r>
            <a:endParaRPr b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“Emergent behaviors” like </a:t>
            </a:r>
            <a:r>
              <a:rPr lang="en-US" sz="1200"/>
              <a:t>self-reflection </a:t>
            </a:r>
            <a:r>
              <a:rPr lang="en-US" sz="1200"/>
              <a:t>(“aha moment”), self-verification, longer CoT, etc., emerge during RL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4" name="Google Shape;194;p22"/>
          <p:cNvSpPr txBox="1"/>
          <p:nvPr/>
        </p:nvSpPr>
        <p:spPr>
          <a:xfrm>
            <a:off x="2409000" y="4786200"/>
            <a:ext cx="4326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[1] </a:t>
            </a:r>
            <a:r>
              <a:rPr i="1" lang="en-US" sz="700">
                <a:latin typeface="Helvetica"/>
                <a:ea typeface="Helvetica"/>
                <a:cs typeface="Helvetica"/>
                <a:sym typeface="Helvetica"/>
              </a:rPr>
              <a:t>Deepseek-r1: Incentivizing reasoning capability in llms via reinforcement learning. arXiv preprint arXiv:2501.12948, 2025.</a:t>
            </a:r>
            <a:endParaRPr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 &amp; Motivation</a:t>
            </a:r>
            <a:endParaRPr sz="2800"/>
          </a:p>
        </p:txBody>
      </p:sp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BUT, there were many open questions: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How much of the reasoning was </a:t>
            </a:r>
            <a:r>
              <a:rPr b="1" lang="en-US" sz="1200"/>
              <a:t>already present</a:t>
            </a:r>
            <a:r>
              <a:rPr lang="en-US" sz="1200"/>
              <a:t> in the base model? </a:t>
            </a:r>
            <a:r>
              <a:rPr i="1" lang="en-US" sz="1200"/>
              <a:t>Maybe the model was already good, and RL just polished it or revealed preexisting capacities?</a:t>
            </a:r>
            <a:endParaRPr i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What exactly in the </a:t>
            </a:r>
            <a:r>
              <a:rPr b="1" lang="en-US" sz="1200"/>
              <a:t>RL algorithm</a:t>
            </a:r>
            <a:r>
              <a:rPr lang="en-US" sz="1200"/>
              <a:t> contributes to improvements? </a:t>
            </a:r>
            <a:r>
              <a:rPr i="1" lang="en-US" sz="1200"/>
              <a:t>Reward rules, the template over prompts, structure of question sets? </a:t>
            </a:r>
            <a:endParaRPr i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Are there optimization </a:t>
            </a:r>
            <a:r>
              <a:rPr b="1" lang="en-US" sz="1200"/>
              <a:t>artifacts or biases</a:t>
            </a:r>
            <a:r>
              <a:rPr lang="en-US" sz="1200"/>
              <a:t> that make things look better than they are? </a:t>
            </a:r>
            <a:r>
              <a:rPr i="1" lang="en-US" sz="1200"/>
              <a:t>(E.g. being rewarded for longer answers rather than correctness, etc.?)</a:t>
            </a:r>
            <a:endParaRPr i="1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How much compute / how much “RL effort” is actually required; </a:t>
            </a:r>
            <a:r>
              <a:rPr i="1" lang="en-US" sz="1200"/>
              <a:t>can </a:t>
            </a:r>
            <a:r>
              <a:rPr b="1" i="1" lang="en-US" sz="1200"/>
              <a:t>simpler or “minimalist” versions</a:t>
            </a:r>
            <a:r>
              <a:rPr i="1" lang="en-US" sz="1200"/>
              <a:t> can reach comparable performance</a:t>
            </a:r>
            <a:r>
              <a:rPr i="1" lang="en-US" sz="1200"/>
              <a:t>?</a:t>
            </a:r>
            <a:endParaRPr i="1" sz="1200"/>
          </a:p>
        </p:txBody>
      </p:sp>
      <p:sp>
        <p:nvSpPr>
          <p:cNvPr id="202" name="Google Shape;202;p23"/>
          <p:cNvSpPr txBox="1"/>
          <p:nvPr/>
        </p:nvSpPr>
        <p:spPr>
          <a:xfrm>
            <a:off x="2409000" y="4786200"/>
            <a:ext cx="4326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[1] </a:t>
            </a:r>
            <a:r>
              <a:rPr i="1" lang="en-US" sz="700">
                <a:latin typeface="Helvetica"/>
                <a:ea typeface="Helvetica"/>
                <a:cs typeface="Helvetica"/>
                <a:sym typeface="Helvetica"/>
              </a:rPr>
              <a:t>Deepseek-r1: Incentivizing reasoning capability in llms via reinforcement learning. arXiv preprint arXiv:2501.12948, 2025.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533919" y="455555"/>
            <a:ext cx="8085415" cy="50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652725" y="1227125"/>
            <a:ext cx="78066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Background and Motivation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Introduction &amp; Preliminaries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Method: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lphaL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Clip Higher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ynamic Sampling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Token Level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olicy Gradients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lphaLcPeriod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verlong Reward Shaping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Experiments and Results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Connection to RL for Reasoning Problems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5944500" y="3539550"/>
            <a:ext cx="2742300" cy="1203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Open-Sourced </a:t>
            </a:r>
            <a:r>
              <a:rPr lang="en-US" sz="13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Dataset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13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Code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 built on the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verl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framework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 for those interested.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&amp; Goals</a:t>
            </a:r>
            <a:endParaRPr/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533925" y="1244775"/>
            <a:ext cx="8085300" cy="23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At high level, the paper has three goals: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1100"/>
              <a:t>Dissect the R1-Zero paradigm into its two main components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1100"/>
              <a:t>For each component, examine how much of the “reasoning ability” that R1-Zero claims comes</a:t>
            </a:r>
            <a:endParaRPr sz="1100"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For free from the </a:t>
            </a:r>
            <a:r>
              <a:rPr b="1" lang="en-US" sz="1100"/>
              <a:t>pre-training</a:t>
            </a:r>
            <a:endParaRPr b="1" sz="1100"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Actually from the RL procedure</a:t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/>
            </a:br>
            <a:r>
              <a:rPr lang="en-US" sz="1100"/>
              <a:t>By asking these two questions:</a:t>
            </a:r>
            <a:endParaRPr sz="1100"/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Do base models already show emergent reasoning / “aha moments,” self-reflection, etc., without RL?</a:t>
            </a:r>
            <a:endParaRPr sz="1100"/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Do certain model families (e.g. Qwen2.5, DeepSeek-V3-Base) have pretraining biases (e.g. training data, template usage) that make them more “ready” for R1-Zero style training?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/>
            </a:br>
            <a:endParaRPr sz="1100"/>
          </a:p>
        </p:txBody>
      </p:sp>
      <p:sp>
        <p:nvSpPr>
          <p:cNvPr id="210" name="Google Shape;210;p24"/>
          <p:cNvSpPr/>
          <p:nvPr/>
        </p:nvSpPr>
        <p:spPr>
          <a:xfrm>
            <a:off x="5230050" y="1244775"/>
            <a:ext cx="1232100" cy="40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Tahoma"/>
                <a:ea typeface="Tahoma"/>
                <a:cs typeface="Tahoma"/>
                <a:sym typeface="Tahoma"/>
              </a:rPr>
              <a:t>Base Model</a:t>
            </a:r>
            <a:endParaRPr i="1"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230050" y="1822100"/>
            <a:ext cx="1232100" cy="4053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Tahoma"/>
                <a:ea typeface="Tahoma"/>
                <a:cs typeface="Tahoma"/>
                <a:sym typeface="Tahoma"/>
              </a:rPr>
              <a:t>RL training dynamics</a:t>
            </a:r>
            <a:endParaRPr i="1" sz="11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12" name="Google Shape;212;p24"/>
          <p:cNvCxnSpPr>
            <a:endCxn id="210" idx="2"/>
          </p:cNvCxnSpPr>
          <p:nvPr/>
        </p:nvCxnSpPr>
        <p:spPr>
          <a:xfrm flipH="1" rot="10800000">
            <a:off x="4814550" y="1447425"/>
            <a:ext cx="415500" cy="2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4"/>
          <p:cNvCxnSpPr>
            <a:endCxn id="211" idx="2"/>
          </p:cNvCxnSpPr>
          <p:nvPr/>
        </p:nvCxnSpPr>
        <p:spPr>
          <a:xfrm>
            <a:off x="4814550" y="1708250"/>
            <a:ext cx="41550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601500" y="3662400"/>
            <a:ext cx="8085300" cy="103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-US" sz="1100">
                <a:solidFill>
                  <a:schemeClr val="lt1"/>
                </a:solidFill>
              </a:rPr>
              <a:t>ada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-US" sz="1100">
                <a:solidFill>
                  <a:schemeClr val="lt1"/>
                </a:solidFill>
              </a:rPr>
              <a:t>asdasd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1100"/>
              <a:t>Identify “hidden” biases or artifacts in the RL method used in R1-Zero (specifically GRPO). They may:</a:t>
            </a:r>
            <a:endParaRPr sz="1100"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Inflate performance or</a:t>
            </a:r>
            <a:endParaRPr sz="1100"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 sz="1100"/>
              <a:t>Inflate reasoning metrics in misleading ways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Analysis on Base Models - Take 1</a:t>
            </a:r>
            <a:endParaRPr sz="2800"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533925" y="1244775"/>
            <a:ext cx="8085300" cy="35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</a:pPr>
            <a:r>
              <a:rPr lang="en-US" sz="1100"/>
              <a:t>Open-source base models → typically trained for sentence completion (p</a:t>
            </a:r>
            <a:r>
              <a:rPr baseline="-25000" lang="en-US" sz="1100"/>
              <a:t>θ</a:t>
            </a:r>
            <a:r>
              <a:rPr lang="en-US" sz="1100"/>
              <a:t>(x)), not Q&amp;A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To make them usable for R1-Zero, templates act like a “bridge”: they turn the model into a </a:t>
            </a:r>
            <a:r>
              <a:rPr b="1" lang="en-US" sz="1100"/>
              <a:t>question-answering policy</a:t>
            </a:r>
            <a:r>
              <a:rPr lang="en-US" sz="1100"/>
              <a:t> π</a:t>
            </a:r>
            <a:r>
              <a:rPr baseline="-25000" lang="en-US" sz="1100"/>
              <a:t>θ</a:t>
            </a:r>
            <a:r>
              <a:rPr lang="en-US" sz="1100"/>
              <a:t>(⋅∣q)</a:t>
            </a:r>
            <a:endParaRPr sz="11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100">
                <a:solidFill>
                  <a:schemeClr val="accent1"/>
                </a:solidFill>
              </a:rPr>
              <a:t>Core Question:</a:t>
            </a:r>
            <a:r>
              <a:rPr lang="en-US" sz="1100"/>
              <a:t> Can the base models function as a question-answering base policy, given appropriate templates?</a:t>
            </a:r>
            <a:br>
              <a:rPr lang="en-US" sz="1000"/>
            </a:b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500 questions sampled from the MATH [2] training set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Asked </a:t>
            </a:r>
            <a:r>
              <a:rPr b="1" lang="en-US" sz="1100"/>
              <a:t>GPT-4o-mini</a:t>
            </a:r>
            <a:r>
              <a:rPr lang="en-US" sz="1100"/>
              <a:t> to judge whether the model responses are in an answering format</a:t>
            </a:r>
            <a:endParaRPr sz="1100"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50" y="2224645"/>
            <a:ext cx="4570600" cy="1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000" y="2166944"/>
            <a:ext cx="3099425" cy="18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5335" y="3815182"/>
            <a:ext cx="1016300" cy="3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2409000" y="4786200"/>
            <a:ext cx="4326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[</a:t>
            </a:r>
            <a:r>
              <a:rPr i="1" lang="en-US" sz="70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i="1" lang="en-US" sz="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] </a:t>
            </a:r>
            <a:r>
              <a:rPr i="1" lang="en-US" sz="700">
                <a:latin typeface="Helvetica"/>
                <a:ea typeface="Helvetica"/>
                <a:cs typeface="Helvetica"/>
                <a:sym typeface="Helvetica"/>
              </a:rPr>
              <a:t>Measuring mathematical problem solving with the math dataset. arXiv preprint arXiv:2103.03874, 2021.</a:t>
            </a:r>
            <a:endParaRPr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Analysis on Base Models - Take 2</a:t>
            </a:r>
            <a:endParaRPr sz="2800"/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533925" y="1244775"/>
            <a:ext cx="8085300" cy="35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>
                <a:solidFill>
                  <a:schemeClr val="accent1"/>
                </a:solidFill>
              </a:rPr>
              <a:t>Observation:</a:t>
            </a:r>
            <a:r>
              <a:rPr lang="en-US" sz="1100"/>
              <a:t> Qwen2.5 models work best when no template is used → warrants further investigation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/>
              <a:t>Goal:</a:t>
            </a:r>
            <a:r>
              <a:rPr lang="en-US" sz="1100"/>
              <a:t> Evaluate the reasoning ability on five standard benchmarks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/>
            </a:b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Not using any template → improvement of about 60% compared to 4-shot prompting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/>
              <a:t>Hypothesis based on the result:</a:t>
            </a:r>
            <a:r>
              <a:rPr lang="en-US" sz="1100"/>
              <a:t> 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Qwen2.5-Math had chat-style question-answer pairs in its pretraining data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They might have pretrained on the concatenated text to maximize log p</a:t>
            </a:r>
            <a:r>
              <a:rPr baseline="-25000" lang="en-US" sz="1100"/>
              <a:t>θ</a:t>
            </a:r>
            <a:r>
              <a:rPr lang="en-US" sz="1100"/>
              <a:t>(q; o) directly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o"/>
            </a:pPr>
            <a:r>
              <a:rPr b="1" lang="en-US" sz="1100">
                <a:solidFill>
                  <a:srgbClr val="FF0000"/>
                </a:solidFill>
              </a:rPr>
              <a:t>The base models are already SFT-like without templates</a:t>
            </a:r>
            <a:endParaRPr b="1" sz="1100">
              <a:solidFill>
                <a:srgbClr val="FF0000"/>
              </a:solidFill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400" y="1750900"/>
            <a:ext cx="4829800" cy="18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Analysis on Base Models - Take 3</a:t>
            </a:r>
            <a:endParaRPr sz="2800"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533925" y="1244775"/>
            <a:ext cx="8085300" cy="35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>
                <a:solidFill>
                  <a:schemeClr val="accent1"/>
                </a:solidFill>
              </a:rPr>
              <a:t>Observation:</a:t>
            </a:r>
            <a:r>
              <a:rPr lang="en-US" sz="1100"/>
              <a:t> Lowest answering rate with no template suggests that DeepSeek-V3-Base is a nearly pure base model</a:t>
            </a:r>
            <a:endParaRPr sz="11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100"/>
              <a:t>Question:</a:t>
            </a:r>
            <a:r>
              <a:rPr lang="en-US" sz="1100"/>
              <a:t> Does a pure base model like DeepSeek-V3-Base demonstrate self-reflection?</a:t>
            </a:r>
            <a:br>
              <a:rPr lang="en-US" sz="1000"/>
            </a:b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5" y="1723849"/>
            <a:ext cx="3939101" cy="304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/>
          <p:nvPr/>
        </p:nvSpPr>
        <p:spPr>
          <a:xfrm>
            <a:off x="4849525" y="1760775"/>
            <a:ext cx="3476100" cy="2941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Important follow-up: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Does self-reflection actually make answers more accurate?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Experiments:</a:t>
            </a:r>
            <a:endParaRPr b="1"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-"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Pick questions where the model sometimes reflects on itself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-"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each such question, sample 100 answers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-"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Split them into two groups: w/ and w/o self-reflection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-"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Measure accuracy separately for both groups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Char char="-"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Compare accuracy difference between the two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Finding: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about half the cases, the self-reflective answers were </a:t>
            </a:r>
            <a:r>
              <a:rPr lang="en-US" sz="11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 more accurate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than the non-reflective ones.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Analysis on RL - Length Bias in GRPO</a:t>
            </a:r>
            <a:endParaRPr sz="2800"/>
          </a:p>
        </p:txBody>
      </p:sp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533925" y="2680525"/>
            <a:ext cx="7962300" cy="20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/>
              <a:t>Response-level length bias:</a:t>
            </a:r>
            <a:r>
              <a:rPr lang="en-US" sz="1100"/>
              <a:t> This arises from dividing by |o</a:t>
            </a:r>
            <a:r>
              <a:rPr baseline="-25000" lang="en-US" sz="1100"/>
              <a:t>i</a:t>
            </a:r>
            <a:r>
              <a:rPr lang="en-US" sz="1100"/>
              <a:t>|. How?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 u="sng"/>
              <a:t>Case 1: Positive advantage (A</a:t>
            </a:r>
            <a:r>
              <a:rPr baseline="-25000" lang="en-US" sz="1100" u="sng"/>
              <a:t>i, j</a:t>
            </a:r>
            <a:r>
              <a:rPr lang="en-US" sz="1100" u="sng"/>
              <a:t> &gt; 0)</a:t>
            </a:r>
            <a:r>
              <a:rPr lang="en-US" sz="1100"/>
              <a:t> - </a:t>
            </a:r>
            <a:endParaRPr sz="1100"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Short correct answer contributes more per token to the gradient than longer correct answers</a:t>
            </a:r>
            <a:endParaRPr sz="1100"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Result: model “learns” that if it wants to be rewarded strongly for being correct, it should output short answers</a:t>
            </a:r>
            <a:endParaRPr sz="1100"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 u="sng"/>
              <a:t>Case 2: Negative advantage (A</a:t>
            </a:r>
            <a:r>
              <a:rPr baseline="-25000" lang="en-US" sz="1100" u="sng"/>
              <a:t>i, j</a:t>
            </a:r>
            <a:r>
              <a:rPr lang="en-US" sz="1100" u="sng"/>
              <a:t> &lt; 0)</a:t>
            </a:r>
            <a:r>
              <a:rPr lang="en-US" sz="1100"/>
              <a:t> -</a:t>
            </a:r>
            <a:endParaRPr sz="1100"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Longer wrong answers gets less penalty per token than shorter wrong answers</a:t>
            </a:r>
            <a:endParaRPr sz="1100"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Result: the model “learns” that if it’s going to be wrong, it’s safer (less penalized) to output longer responses</a:t>
            </a:r>
            <a:endParaRPr sz="1100"/>
          </a:p>
        </p:txBody>
      </p:sp>
      <p:pic>
        <p:nvPicPr>
          <p:cNvPr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975" y="1249600"/>
            <a:ext cx="5954056" cy="13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Analysis on RL - Difficulty Bias in GRPO</a:t>
            </a:r>
            <a:endParaRPr sz="2800"/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533925" y="2680525"/>
            <a:ext cx="7962300" cy="217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/>
              <a:t>Question-level difficulty bias:</a:t>
            </a:r>
            <a:r>
              <a:rPr lang="en-US" sz="1100"/>
              <a:t> This arises from dividing by the standard deviation. How?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Case 1: std is small (everyone got similar reward), the advantage becomes large, question gets upweighted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Case 2: std is large (mixed correct/wrong answers), the advantage shrinks, question gets downweighted</a:t>
            </a:r>
            <a:endParaRPr b="1"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/>
              <a:t>Consequences:</a:t>
            </a:r>
            <a:r>
              <a:rPr lang="en-US" sz="1100"/>
              <a:t> 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Too easy questions (everyone correct, std ≈ 0)→upweighted (Model wastes effort reinforcing trivial questions)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Too hard questions (everyone wrong, std ≈ 0)→also upweighted (Model spends lots of gradient on questions where it has no signal (since all answers are wrong)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lang="en-US" sz="1100"/>
              <a:t>Medium-difficulty questions (some right, some wrong, std high) → downweighted (</a:t>
            </a:r>
            <a:r>
              <a:rPr lang="en-US" sz="1100">
                <a:solidFill>
                  <a:srgbClr val="FF0000"/>
                </a:solidFill>
              </a:rPr>
              <a:t>These are actually the most useful questions (good learning signal), but GRPO gives them less weight!</a:t>
            </a:r>
            <a:r>
              <a:rPr lang="en-US" sz="1100"/>
              <a:t>)</a:t>
            </a:r>
            <a:endParaRPr sz="11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o"/>
            </a:pPr>
            <a:r>
              <a:rPr lang="en-US" sz="1100"/>
              <a:t>Model’s learning dynamics are </a:t>
            </a:r>
            <a:r>
              <a:rPr b="1" lang="en-US" sz="1100"/>
              <a:t>biased towards very easy or very hard questions</a:t>
            </a:r>
            <a:br>
              <a:rPr lang="en-US" sz="1000"/>
            </a:br>
            <a:endParaRPr sz="1000"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975" y="1249600"/>
            <a:ext cx="5954056" cy="13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Dr. GRPO: GRPO Done Right</a:t>
            </a:r>
            <a:endParaRPr sz="2800"/>
          </a:p>
        </p:txBody>
      </p:sp>
      <p:sp>
        <p:nvSpPr>
          <p:cNvPr id="265" name="Google Shape;265;p30"/>
          <p:cNvSpPr txBox="1"/>
          <p:nvPr>
            <p:ph idx="1" type="body"/>
          </p:nvPr>
        </p:nvSpPr>
        <p:spPr>
          <a:xfrm>
            <a:off x="533925" y="1259350"/>
            <a:ext cx="7962300" cy="217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Simply </a:t>
            </a:r>
            <a:r>
              <a:rPr b="1" lang="en-US" sz="1000"/>
              <a:t>drop</a:t>
            </a:r>
            <a:r>
              <a:rPr lang="en-US" sz="1000"/>
              <a:t> the normalization terms</a:t>
            </a:r>
            <a:r>
              <a:rPr b="1" lang="en-US" sz="1000"/>
              <a:t> 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Experiments on Qwen2.5-1.5B and R1 template with the following reward function:</a:t>
            </a:r>
            <a:br>
              <a:rPr lang="en-US" sz="1000"/>
            </a:br>
            <a:endParaRPr sz="1000"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975" y="1659350"/>
            <a:ext cx="4034825" cy="5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500" y="2234472"/>
            <a:ext cx="5100726" cy="2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/>
          <p:nvPr/>
        </p:nvSpPr>
        <p:spPr>
          <a:xfrm>
            <a:off x="634275" y="2383625"/>
            <a:ext cx="2884200" cy="846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ahoma"/>
              <a:buAutoNum type="arabicPeriod"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Both exhibit similar trends for reward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Tahoma"/>
              <a:buAutoNum type="arabicPeriod"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GRPO → Tends to continually generate longer responses even when the reward improvement slows down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634275" y="3436750"/>
            <a:ext cx="2884200" cy="101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The length of incorrect responses is substantially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reduced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by Dr. GRPO compared to the baseline (Plot 4).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This suggests that that an unbiased optimizer also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mitigates overthinking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How Different Templates Affect RL Training</a:t>
            </a:r>
            <a:endParaRPr sz="2800"/>
          </a:p>
        </p:txBody>
      </p:sp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533925" y="1259350"/>
            <a:ext cx="7962300" cy="217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100">
                <a:solidFill>
                  <a:schemeClr val="accent1"/>
                </a:solidFill>
              </a:rPr>
              <a:t>Motivation 1:</a:t>
            </a:r>
            <a:r>
              <a:rPr lang="en-US" sz="1100"/>
              <a:t> Qwen2.5-Math base models can answer questions with high accuracy without any prompt template</a:t>
            </a:r>
            <a:endParaRPr sz="11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100">
                <a:solidFill>
                  <a:schemeClr val="accent1"/>
                </a:solidFill>
              </a:rPr>
              <a:t>Motivation 2:</a:t>
            </a:r>
            <a:r>
              <a:rPr lang="en-US" sz="1100"/>
              <a:t> General belief: larger question set coverage leads to better performance - experiment with different templates and different levels of question coverage</a:t>
            </a:r>
            <a:br>
              <a:rPr lang="en-US" sz="1000"/>
            </a:br>
            <a:endParaRPr sz="1000"/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875" y="1891100"/>
            <a:ext cx="4800351" cy="166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874" y="3553000"/>
            <a:ext cx="4800350" cy="1044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/>
          <p:nvPr/>
        </p:nvSpPr>
        <p:spPr>
          <a:xfrm>
            <a:off x="634275" y="2087850"/>
            <a:ext cx="2884200" cy="1122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ahoma"/>
              <a:buAutoNum type="arabicPeriod"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RL can improve all policies to a comparable performance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ahoma"/>
              <a:buAutoNum type="arabicPeriod"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R1 template - question sets have a significant impact on the dynamics of RL (lower coverage = lower performance)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ahoma"/>
              <a:buAutoNum type="arabicPeriod"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Applying templates in fact destructs the capability before RL reconstructing it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634275" y="3350025"/>
            <a:ext cx="2884200" cy="1247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Large mismatch between base models and templates → policy improvement mainly comes from </a:t>
            </a: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RL- tuning</a:t>
            </a:r>
            <a:endParaRPr b="1"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Else → even a small and completely o.o.d. question set could induce the reasoning ability equally well, by reinforcing correct reasoning behaviors instead of infusing new knowledge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529344" y="33460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Can R1-Zero-like Training Succeed on Originally Weak Base-Models?</a:t>
            </a:r>
            <a:endParaRPr sz="2800"/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533925" y="1259350"/>
            <a:ext cx="7962300" cy="217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>
                <a:solidFill>
                  <a:schemeClr val="accent1"/>
                </a:solidFill>
              </a:rPr>
              <a:t>Motivation:</a:t>
            </a:r>
            <a:r>
              <a:rPr lang="en-US" sz="1000"/>
              <a:t> Recent R1-Zero-like replications mostly employ Qwen2.5 base models as the initial policies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They are already strong math solvers and exhibit self-reflection patterns, as we’ve seen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/>
              <a:t>What about originally weak base models? 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b="1" lang="en-US" sz="1000"/>
              <a:t>What about </a:t>
            </a:r>
            <a:r>
              <a:rPr b="1" lang="en-US" sz="1000"/>
              <a:t>domain-specific pretraining?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Experiments on Llama-3.2-3B with Dr. GRPO and R1 template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Llama-3.2-3B-FineMath - </a:t>
            </a:r>
            <a:br>
              <a:rPr lang="en-US" sz="1000"/>
            </a:br>
            <a:r>
              <a:rPr lang="en-US" sz="1000"/>
              <a:t>continual pretrained on the FineMath dataset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To keep consistency with Qwen2.5 models, </a:t>
            </a:r>
            <a:br>
              <a:rPr lang="en-US" sz="1000"/>
            </a:br>
            <a:r>
              <a:rPr lang="en-US" sz="1000"/>
              <a:t>also prepare a concatenated dataset from </a:t>
            </a:r>
            <a:br>
              <a:rPr lang="en-US" sz="1000"/>
            </a:br>
            <a:r>
              <a:rPr lang="en-US" sz="1000"/>
              <a:t>NuminaMath-1.5 and continual pretrain it</a:t>
            </a:r>
            <a:br>
              <a:rPr lang="en-US" sz="1000"/>
            </a:br>
            <a:br>
              <a:rPr lang="en-US" sz="1000"/>
            </a:br>
            <a:endParaRPr sz="1000"/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625" y="2175700"/>
            <a:ext cx="4881248" cy="24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/>
          <p:nvPr/>
        </p:nvSpPr>
        <p:spPr>
          <a:xfrm>
            <a:off x="1034925" y="3149450"/>
            <a:ext cx="2702700" cy="73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ahoma"/>
              <a:buAutoNum type="arabicPeriod"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RL works best when the base already has domain knowledge + Q&amp;A knowledge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ahoma"/>
              <a:buAutoNum type="arabicPeriod"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RL helps, but only a little on Vanilla LLaMA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90" name="Google Shape;290;p32"/>
          <p:cNvCxnSpPr/>
          <p:nvPr/>
        </p:nvCxnSpPr>
        <p:spPr>
          <a:xfrm flipH="1" rot="10800000">
            <a:off x="3471675" y="3099525"/>
            <a:ext cx="2074500" cy="57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2"/>
          <p:cNvCxnSpPr/>
          <p:nvPr/>
        </p:nvCxnSpPr>
        <p:spPr>
          <a:xfrm flipH="1" rot="10800000">
            <a:off x="3510800" y="2520200"/>
            <a:ext cx="1965000" cy="8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32"/>
          <p:cNvSpPr/>
          <p:nvPr/>
        </p:nvSpPr>
        <p:spPr>
          <a:xfrm>
            <a:off x="1034925" y="3960675"/>
            <a:ext cx="2702700" cy="845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GRPO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 → Both accuracy ↑ and length ↑ → → misleading ‘emergence’ of longer CoT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Dr. GRPO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 → Accuracy ↑, length 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↑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Accuracy ↓, length ↓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→ </a:t>
            </a: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true improvement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Conclusions</a:t>
            </a:r>
            <a:endParaRPr sz="2600"/>
          </a:p>
        </p:txBody>
      </p:sp>
      <p:sp>
        <p:nvSpPr>
          <p:cNvPr id="299" name="Google Shape;299;p33"/>
          <p:cNvSpPr txBox="1"/>
          <p:nvPr>
            <p:ph idx="1" type="body"/>
          </p:nvPr>
        </p:nvSpPr>
        <p:spPr>
          <a:xfrm>
            <a:off x="533925" y="1259350"/>
            <a:ext cx="7962300" cy="26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accent1"/>
                </a:solidFill>
              </a:rPr>
              <a:t>So, when (and why) RL is effective for reasoning problem (this paper’s context)?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✅ RL is effective when the base model already has latent reasoning or domain knowledge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i="1" lang="en-US" sz="1100"/>
              <a:t>E.g., Qwen2.5 pretraining → strong math skills + QA bias; LLaMA needs math pretraining to reach a usable ceiling</a:t>
            </a:r>
            <a:endParaRPr i="1" sz="11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✅ RL reinforces and polishes existing reasoning behaviors, it does not create them from scratch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i="1" lang="en-US" sz="1100"/>
              <a:t>Templates + base alignment matter: if mismatched, RL must work harder and needs broad coverage datasets</a:t>
            </a:r>
            <a:endParaRPr i="1" sz="11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✅ RL must be optimized without bias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i="1" lang="en-US" sz="1100"/>
              <a:t>GRPO can fake progress by rewarding length; Dr. GRPO corrects this, yielding true improvements</a:t>
            </a:r>
            <a:br>
              <a:rPr lang="en-US" sz="1100"/>
            </a:b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✅ Minimalist recipe works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o"/>
            </a:pPr>
            <a:r>
              <a:rPr i="1" lang="en-US" sz="1100"/>
              <a:t>With the right base model + Dr. GRPO, even modest compute can reach SOTA on reasoning benchmarks</a:t>
            </a:r>
            <a:endParaRPr i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 and Motivation</a:t>
            </a:r>
            <a:endParaRPr sz="2800"/>
          </a:p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533925" y="1185800"/>
            <a:ext cx="8085300" cy="216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The Problem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As we have already seen in the past week or so: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RLHF has enabled us to get </a:t>
            </a:r>
            <a:r>
              <a:rPr b="1" lang="en-US" sz="1200"/>
              <a:t>longer CoT </a:t>
            </a:r>
            <a:r>
              <a:rPr lang="en-US" sz="1200"/>
              <a:t>and </a:t>
            </a:r>
            <a:r>
              <a:rPr b="1" lang="en-US" sz="1200"/>
              <a:t>stronger reasoning</a:t>
            </a:r>
            <a:r>
              <a:rPr lang="en-US" sz="1200"/>
              <a:t>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While the theory is known to us, RLHF is also a lot of: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>
                <a:solidFill>
                  <a:schemeClr val="accent1"/>
                </a:solidFill>
              </a:rPr>
              <a:t>Algorithmic Tricks</a:t>
            </a:r>
            <a:r>
              <a:rPr lang="en-US" sz="1200"/>
              <a:t> and Empirical Choices / Dataset Specific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/>
              <a:t>Too many </a:t>
            </a:r>
            <a:r>
              <a:rPr lang="en-US" sz="1200">
                <a:solidFill>
                  <a:schemeClr val="accent1"/>
                </a:solidFill>
              </a:rPr>
              <a:t>reward types</a:t>
            </a:r>
            <a:r>
              <a:rPr lang="en-US" sz="1200"/>
              <a:t> (</a:t>
            </a:r>
            <a:r>
              <a:rPr lang="en-US" sz="1200"/>
              <a:t>Verifiable</a:t>
            </a:r>
            <a:r>
              <a:rPr lang="en-US" sz="1200"/>
              <a:t>, Non-Verifiable Real-World Rewards)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-US" sz="1200"/>
              <a:t>Many ways to </a:t>
            </a:r>
            <a:r>
              <a:rPr lang="en-US" sz="1200">
                <a:solidFill>
                  <a:schemeClr val="accent1"/>
                </a:solidFill>
              </a:rPr>
              <a:t>stabilize</a:t>
            </a:r>
            <a:r>
              <a:rPr lang="en-US" sz="1200">
                <a:solidFill>
                  <a:schemeClr val="accent1"/>
                </a:solidFill>
              </a:rPr>
              <a:t> training</a:t>
            </a:r>
            <a:r>
              <a:rPr lang="en-US" sz="1200"/>
              <a:t> (Clip or not to clip?, How to sample in GRPO?, KL or no KL?)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2409000" y="4786200"/>
            <a:ext cx="4326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[1] OpenAI. Learning to reason with llms, 2024</a:t>
            </a:r>
            <a:b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[2] </a:t>
            </a:r>
            <a:r>
              <a:rPr i="1" lang="en-US" sz="65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Guo </a:t>
            </a: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et al. Deepseek-r1: Incentivizing reasoning capability in llms via reinforcement learning</a:t>
            </a:r>
            <a:endParaRPr i="1"/>
          </a:p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529350" y="3274400"/>
            <a:ext cx="80853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However, for us here in academia, this is mostly based on what we read. The </a:t>
            </a:r>
            <a:r>
              <a:rPr b="1" lang="en-US" sz="1200" u="sng"/>
              <a:t>super smart</a:t>
            </a:r>
            <a:r>
              <a:rPr lang="en-US" sz="1200"/>
              <a:t> folks at OpenAI [1] and even DeepSeek [2] have mostly hidden methods that are essential for fixing issues like:</a:t>
            </a:r>
            <a:br>
              <a:rPr lang="en-US" sz="1200"/>
            </a:b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-US" sz="1200">
                <a:solidFill>
                  <a:schemeClr val="accent1"/>
                </a:solidFill>
              </a:rPr>
              <a:t>Entropy Collapse</a:t>
            </a:r>
            <a:r>
              <a:rPr lang="en-US" sz="1200"/>
              <a:t> (Mostly seen in GRPO)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</a:pPr>
            <a:r>
              <a:rPr lang="en-US" sz="1200">
                <a:solidFill>
                  <a:schemeClr val="accent1"/>
                </a:solidFill>
              </a:rPr>
              <a:t>Reward Noise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</a:pPr>
            <a:r>
              <a:rPr lang="en-US" sz="1200">
                <a:solidFill>
                  <a:schemeClr val="accent1"/>
                </a:solidFill>
              </a:rPr>
              <a:t>Training Instability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209838" y="1311965"/>
            <a:ext cx="8751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4000">
                <a:solidFill>
                  <a:srgbClr val="FFE599"/>
                </a:solidFill>
              </a:rPr>
              <a:t>Questions?</a:t>
            </a:r>
            <a:endParaRPr b="0" sz="23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 and Motivation</a:t>
            </a:r>
            <a:endParaRPr sz="2800"/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533925" y="1185825"/>
            <a:ext cx="82332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What did the authors do?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/>
              <a:t>They started off by taking taking DeepSeek R1 paper (whatever they </a:t>
            </a:r>
            <a:r>
              <a:rPr b="1" i="1" lang="en-US" sz="1200"/>
              <a:t>did </a:t>
            </a:r>
            <a:r>
              <a:rPr lang="en-US" sz="1200"/>
              <a:t>report) and trying to replicate similar results by using </a:t>
            </a:r>
            <a:r>
              <a:rPr b="1" lang="en-US" sz="1200"/>
              <a:t>GRPO</a:t>
            </a:r>
            <a:r>
              <a:rPr lang="en-US" sz="1200"/>
              <a:t> on </a:t>
            </a:r>
            <a:r>
              <a:rPr b="1" lang="en-US" sz="1200"/>
              <a:t>Qwen2.5-32B.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/>
              <a:t>Results? </a:t>
            </a:r>
            <a:r>
              <a:rPr b="1" lang="en-US" sz="1200">
                <a:solidFill>
                  <a:srgbClr val="E06666"/>
                </a:solidFill>
              </a:rPr>
              <a:t>30 Points</a:t>
            </a:r>
            <a:r>
              <a:rPr lang="en-US" sz="1200"/>
              <a:t> on AIME. </a:t>
            </a:r>
            <a:r>
              <a:rPr b="1" lang="en-US" sz="1200">
                <a:solidFill>
                  <a:srgbClr val="6AA84F"/>
                </a:solidFill>
              </a:rPr>
              <a:t>DeepSeek </a:t>
            </a:r>
            <a:r>
              <a:rPr b="1" lang="en-US" sz="1200">
                <a:solidFill>
                  <a:srgbClr val="6AA84F"/>
                </a:solidFill>
              </a:rPr>
              <a:t>claimed</a:t>
            </a:r>
            <a:r>
              <a:rPr b="1" lang="en-US" sz="1200">
                <a:solidFill>
                  <a:srgbClr val="6AA84F"/>
                </a:solidFill>
              </a:rPr>
              <a:t> 47</a:t>
            </a:r>
            <a:r>
              <a:rPr lang="en-US" sz="1200"/>
              <a:t> on the same benchmark! Similar points noted by [3] and [4].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What do they propose?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/>
              <a:t>Open-Source Large-Scale RLHF framework with techniques they found (some based in theory, some that I find mostly empirical) </a:t>
            </a:r>
            <a:r>
              <a:rPr b="1" lang="en-US" sz="1200"/>
              <a:t>to help with Long-CoT </a:t>
            </a:r>
            <a:r>
              <a:rPr lang="en-US" sz="1200"/>
              <a:t>reasoning in LLMs.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lang="en-US" sz="1200"/>
              <a:t>Claim that their method, </a:t>
            </a:r>
            <a:r>
              <a:rPr b="1" lang="en-US" sz="1200"/>
              <a:t>D</a:t>
            </a:r>
            <a:r>
              <a:rPr lang="en-US" sz="1200"/>
              <a:t>ecoupled Clip and </a:t>
            </a:r>
            <a:r>
              <a:rPr b="1" lang="en-US" sz="1200"/>
              <a:t>D</a:t>
            </a:r>
            <a:r>
              <a:rPr lang="en-US" sz="1200"/>
              <a:t>ynamic s</a:t>
            </a:r>
            <a:r>
              <a:rPr b="1" lang="en-US" sz="1200"/>
              <a:t>A</a:t>
            </a:r>
            <a:r>
              <a:rPr lang="en-US" sz="1200"/>
              <a:t>mpling</a:t>
            </a:r>
            <a:r>
              <a:rPr b="1" lang="en-US" sz="1200"/>
              <a:t> P</a:t>
            </a:r>
            <a:r>
              <a:rPr lang="en-US" sz="1200"/>
              <a:t>olicy </a:t>
            </a:r>
            <a:r>
              <a:rPr b="1" lang="en-US" sz="1200"/>
              <a:t>O</a:t>
            </a:r>
            <a:r>
              <a:rPr lang="en-US" sz="1200"/>
              <a:t>ptimization (DAPO), achieves </a:t>
            </a:r>
            <a:r>
              <a:rPr b="1" lang="en-US" sz="1200">
                <a:solidFill>
                  <a:srgbClr val="6AA84F"/>
                </a:solidFill>
              </a:rPr>
              <a:t>50 points</a:t>
            </a:r>
            <a:r>
              <a:rPr lang="en-US" sz="1200">
                <a:solidFill>
                  <a:srgbClr val="6AA84F"/>
                </a:solidFill>
              </a:rPr>
              <a:t> </a:t>
            </a:r>
            <a:r>
              <a:rPr lang="en-US" sz="1200"/>
              <a:t>on AIME 2024 (+3) with </a:t>
            </a:r>
            <a:r>
              <a:rPr lang="en-US" sz="1200">
                <a:solidFill>
                  <a:schemeClr val="accent1"/>
                </a:solidFill>
              </a:rPr>
              <a:t>50% of training steps</a:t>
            </a:r>
            <a:r>
              <a:rPr lang="en-US" sz="1200"/>
              <a:t> used in DeepSeek-R1-Zero-Qwen-32B.</a:t>
            </a:r>
            <a:endParaRPr sz="1200"/>
          </a:p>
        </p:txBody>
      </p:sp>
      <p:sp>
        <p:nvSpPr>
          <p:cNvPr id="56" name="Google Shape;56;p8"/>
          <p:cNvSpPr txBox="1"/>
          <p:nvPr/>
        </p:nvSpPr>
        <p:spPr>
          <a:xfrm>
            <a:off x="2409000" y="4786200"/>
            <a:ext cx="4326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[3] Chen et al. </a:t>
            </a: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An empirical study on eliciting and improving r1-like reasoning models</a:t>
            </a:r>
            <a:b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[4] </a:t>
            </a:r>
            <a:r>
              <a:rPr i="1" lang="en-US" sz="65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Yuan</a:t>
            </a:r>
            <a:r>
              <a:rPr i="1" lang="en-US" sz="65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i="1" lang="en-US" sz="7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et al. What’s behind ppo’s collapse in long-cot? Value Optimization holds the secret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84789" y="1125005"/>
            <a:ext cx="8085300" cy="31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They propose 4 key techniques:</a:t>
            </a:r>
            <a:endParaRPr sz="1200"/>
          </a:p>
        </p:txBody>
      </p:sp>
      <p:sp>
        <p:nvSpPr>
          <p:cNvPr id="64" name="Google Shape;64;p9"/>
          <p:cNvSpPr/>
          <p:nvPr/>
        </p:nvSpPr>
        <p:spPr>
          <a:xfrm>
            <a:off x="675975" y="1603050"/>
            <a:ext cx="2263500" cy="988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CLIP HIGHER -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Remember Clipping? They propose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increasing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 the upper limit of the clip.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3091050" y="1603050"/>
            <a:ext cx="2740800" cy="988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DYNAMIC SAMPLING -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GRPO is only effective if each group </a:t>
            </a:r>
            <a:r>
              <a:rPr i="1" lang="en-US" sz="1200">
                <a:latin typeface="Tahoma"/>
                <a:ea typeface="Tahoma"/>
                <a:cs typeface="Tahoma"/>
                <a:sym typeface="Tahoma"/>
              </a:rPr>
              <a:t>has some outputs with an </a:t>
            </a:r>
            <a:r>
              <a:rPr b="1" i="1" lang="en-US" sz="1200">
                <a:latin typeface="Tahoma"/>
                <a:ea typeface="Tahoma"/>
                <a:cs typeface="Tahoma"/>
                <a:sym typeface="Tahoma"/>
              </a:rPr>
              <a:t>advantage.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How to ensure that?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6023500" y="1598200"/>
            <a:ext cx="2808000" cy="988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TOKEN-LEVEL Policy Gradient -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Super key for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Long-CoT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. Longer responses should have more influence on overall gradient update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3091050" y="2674700"/>
            <a:ext cx="2740800" cy="826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REWARD SHAPING - </a:t>
            </a:r>
            <a:r>
              <a:rPr b="1" i="1" lang="en-US" sz="1200">
                <a:latin typeface="Tahoma"/>
                <a:ea typeface="Tahoma"/>
                <a:cs typeface="Tahoma"/>
                <a:sym typeface="Tahoma"/>
              </a:rPr>
              <a:t>Soft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 Punishment for longer responses.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584805" y="3649705"/>
            <a:ext cx="8085300" cy="31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And 2 minor one’s:</a:t>
            </a:r>
            <a:endParaRPr sz="1800"/>
          </a:p>
        </p:txBody>
      </p:sp>
      <p:sp>
        <p:nvSpPr>
          <p:cNvPr id="69" name="Google Shape;69;p9"/>
          <p:cNvSpPr/>
          <p:nvPr/>
        </p:nvSpPr>
        <p:spPr>
          <a:xfrm>
            <a:off x="1809175" y="4080775"/>
            <a:ext cx="2597700" cy="885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PPO had the KL term. DPO made it implicit. GRPO had it implicitly, but still kept it.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They remove it.</a:t>
            </a:r>
            <a:endParaRPr b="1"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4516025" y="4116200"/>
            <a:ext cx="2597700" cy="885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 simple </a:t>
            </a:r>
            <a:r>
              <a:rPr b="1"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verifiable reward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function. Just basically a binary reward function. 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Preliminaries and Minor Changes</a:t>
            </a:r>
            <a:endParaRPr sz="2800"/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33925" y="1244225"/>
            <a:ext cx="8085300" cy="15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accent1"/>
                </a:solidFill>
              </a:rPr>
              <a:t>GRPO (Group Relative Policy Optimization)</a:t>
            </a:r>
            <a:endParaRPr b="1" sz="1200" u="sng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How is it different from PPO? </a:t>
            </a:r>
            <a:r>
              <a:rPr b="1" lang="en-US" sz="1200">
                <a:solidFill>
                  <a:schemeClr val="accent1"/>
                </a:solidFill>
              </a:rPr>
              <a:t>No Value Function</a:t>
            </a:r>
            <a:r>
              <a:rPr lang="en-US" sz="1200"/>
              <a:t>. Advantage is estimated based on groups. </a:t>
            </a:r>
            <a:r>
              <a:rPr b="1" i="1" lang="en-US" sz="1200"/>
              <a:t>Advantage</a:t>
            </a:r>
            <a:r>
              <a:rPr lang="en-US" sz="1200"/>
              <a:t> of i-th response is:</a:t>
            </a:r>
            <a:endParaRPr sz="1200"/>
          </a:p>
        </p:txBody>
      </p:sp>
      <p:pic>
        <p:nvPicPr>
          <p:cNvPr id="78" name="Google Shape;78;p10" title="Screenshot 2025-09-12 at 1.59.4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763" y="2097375"/>
            <a:ext cx="2065625" cy="5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533925" y="2688724"/>
            <a:ext cx="8085300" cy="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Similar to PPO in the sense that it still has the </a:t>
            </a:r>
            <a:r>
              <a:rPr b="1" lang="en-US" sz="1200"/>
              <a:t>clipped</a:t>
            </a:r>
            <a:r>
              <a:rPr lang="en-US" sz="1200"/>
              <a:t> objective and </a:t>
            </a:r>
            <a:r>
              <a:rPr b="1" lang="en-US" sz="1200"/>
              <a:t>KL Penalty</a:t>
            </a:r>
            <a:r>
              <a:rPr lang="en-US" sz="1200"/>
              <a:t>.</a:t>
            </a:r>
            <a:endParaRPr sz="1200"/>
          </a:p>
        </p:txBody>
      </p:sp>
      <p:pic>
        <p:nvPicPr>
          <p:cNvPr id="80" name="Google Shape;80;p10" title="Screenshot 2025-09-12 at 2.01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475" y="3026194"/>
            <a:ext cx="5597048" cy="13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/>
          <p:nvPr/>
        </p:nvSpPr>
        <p:spPr>
          <a:xfrm>
            <a:off x="2014700" y="4333950"/>
            <a:ext cx="2371800" cy="7545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Sample Level Objective.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Mean Loss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within generated sequence then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averaged for all samples.</a:t>
            </a:r>
            <a:endParaRPr b="1" sz="1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2" name="Google Shape;82;p10"/>
          <p:cNvCxnSpPr>
            <a:stCxn id="81" idx="0"/>
          </p:cNvCxnSpPr>
          <p:nvPr/>
        </p:nvCxnSpPr>
        <p:spPr>
          <a:xfrm rot="10800000">
            <a:off x="3194900" y="3868350"/>
            <a:ext cx="5700" cy="4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Preliminaries and Minor Changes</a:t>
            </a:r>
            <a:endParaRPr sz="2800"/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533925" y="1244225"/>
            <a:ext cx="8085300" cy="15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accent1"/>
                </a:solidFill>
              </a:rPr>
              <a:t>DAPO (Decouple Clip and Dynamic Sampling Policy Optimization)</a:t>
            </a:r>
            <a:endParaRPr b="1" sz="1200" u="sng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How is it different from GRPO? </a:t>
            </a:r>
            <a:r>
              <a:rPr b="1" lang="en-US" sz="1200">
                <a:solidFill>
                  <a:schemeClr val="accent1"/>
                </a:solidFill>
              </a:rPr>
              <a:t>No KL Term</a:t>
            </a:r>
            <a:r>
              <a:rPr lang="en-US" sz="1200"/>
              <a:t>.</a:t>
            </a:r>
            <a:endParaRPr sz="1200"/>
          </a:p>
        </p:txBody>
      </p:sp>
      <p:pic>
        <p:nvPicPr>
          <p:cNvPr id="90" name="Google Shape;90;p11" title="Screenshot 2025-09-12 at 2.01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050" y="2043895"/>
            <a:ext cx="5597048" cy="13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6131925" y="2355150"/>
            <a:ext cx="951900" cy="43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29350" y="3568370"/>
            <a:ext cx="8085300" cy="3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They also change the reward model. Justification given is that it prevent </a:t>
            </a:r>
            <a:r>
              <a:rPr b="1" lang="en-US" sz="1200"/>
              <a:t>Reward Hacking. </a:t>
            </a:r>
            <a:r>
              <a:rPr lang="en-US" sz="1200"/>
              <a:t>Verifiable Reward based only </a:t>
            </a:r>
            <a:r>
              <a:rPr b="1" lang="en-US" sz="1200" u="sng"/>
              <a:t>on the outcome </a:t>
            </a:r>
            <a:r>
              <a:rPr lang="en-US" sz="1200"/>
              <a:t>(There is also another reward component which comes later).</a:t>
            </a:r>
            <a:endParaRPr sz="1200"/>
          </a:p>
        </p:txBody>
      </p:sp>
      <p:pic>
        <p:nvPicPr>
          <p:cNvPr id="93" name="Google Shape;93;p11" title="Screenshot 2025-09-12 at 2.07.2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138" y="4158645"/>
            <a:ext cx="2693726" cy="6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/>
          <p:nvPr/>
        </p:nvSpPr>
        <p:spPr>
          <a:xfrm>
            <a:off x="6516250" y="1166813"/>
            <a:ext cx="2347500" cy="720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Why? Long-CoT specifically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requires model to diverge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from initial model. Necessary to support longer reasoning.</a:t>
            </a:r>
            <a:endParaRPr b="1" sz="1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5" name="Google Shape;95;p11"/>
          <p:cNvCxnSpPr>
            <a:stCxn id="94" idx="2"/>
          </p:cNvCxnSpPr>
          <p:nvPr/>
        </p:nvCxnSpPr>
        <p:spPr>
          <a:xfrm flipH="1">
            <a:off x="7321600" y="1887713"/>
            <a:ext cx="368400" cy="49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Method: Clip Higher</a:t>
            </a:r>
            <a:endParaRPr sz="2800"/>
          </a:p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533925" y="1158800"/>
            <a:ext cx="8085300" cy="15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accent1"/>
                </a:solidFill>
              </a:rPr>
              <a:t>Why is it needed?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PPO and GRPO suffer from </a:t>
            </a:r>
            <a:r>
              <a:rPr b="1" lang="en-US" sz="1100"/>
              <a:t>entropy collapse - </a:t>
            </a:r>
            <a:r>
              <a:rPr lang="en-US" sz="1100"/>
              <a:t>Entropy of policy decreases quickly with training. Sampled responses are identical! </a:t>
            </a:r>
            <a:r>
              <a:rPr b="1" lang="en-US" sz="1100"/>
              <a:t>In RL, </a:t>
            </a:r>
            <a:r>
              <a:rPr lang="en-US" sz="1100"/>
              <a:t>this is </a:t>
            </a:r>
            <a:r>
              <a:rPr lang="en-US" sz="1100">
                <a:solidFill>
                  <a:schemeClr val="accent1"/>
                </a:solidFill>
              </a:rPr>
              <a:t>exploration vs exploitation</a:t>
            </a:r>
            <a:r>
              <a:rPr lang="en-US" sz="1100"/>
              <a:t> case. Entropy Collapse causes low exploration and deterministic policy (Cause issues with scaling)!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The authors propose that this is </a:t>
            </a:r>
            <a:r>
              <a:rPr lang="en-US" sz="1100"/>
              <a:t>because</a:t>
            </a:r>
            <a:r>
              <a:rPr lang="en-US" sz="1100"/>
              <a:t> the</a:t>
            </a:r>
            <a:r>
              <a:rPr lang="en-US" sz="1100">
                <a:solidFill>
                  <a:schemeClr val="accent1"/>
                </a:solidFill>
              </a:rPr>
              <a:t> upper clipping restricts exploration. </a:t>
            </a:r>
            <a:endParaRPr b="1" sz="1100">
              <a:solidFill>
                <a:schemeClr val="accent1"/>
              </a:solidFill>
            </a:endParaRPr>
          </a:p>
        </p:txBody>
      </p:sp>
      <p:pic>
        <p:nvPicPr>
          <p:cNvPr id="103" name="Google Shape;103;p12" title="Screenshot 2025-09-12 at 2.12.3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" y="2606850"/>
            <a:ext cx="5072074" cy="1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/>
          <p:nvPr/>
        </p:nvSpPr>
        <p:spPr>
          <a:xfrm>
            <a:off x="6442200" y="2408538"/>
            <a:ext cx="2347500" cy="720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Decoupled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because E_high and E_low are different - fancy naming.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5" name="Google Shape;105;p12"/>
          <p:cNvCxnSpPr>
            <a:stCxn id="104" idx="1"/>
            <a:endCxn id="103" idx="3"/>
          </p:cNvCxnSpPr>
          <p:nvPr/>
        </p:nvCxnSpPr>
        <p:spPr>
          <a:xfrm flipH="1">
            <a:off x="5114100" y="2768988"/>
            <a:ext cx="1328100" cy="36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2"/>
          <p:cNvSpPr/>
          <p:nvPr/>
        </p:nvSpPr>
        <p:spPr>
          <a:xfrm>
            <a:off x="96100" y="4162429"/>
            <a:ext cx="2347500" cy="932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In practice, I just think this is an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empirical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choice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. They take E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_High as 0.28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instead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of the default 0.2 and keep E_Low as 0.2, the default.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7" name="Google Shape;107;p12" title="Screenshot 2025-09-12 at 2.11.5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900" y="3366700"/>
            <a:ext cx="4550400" cy="17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Method: Dynamic Sampling</a:t>
            </a:r>
            <a:endParaRPr sz="2800"/>
          </a:p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533925" y="1256423"/>
            <a:ext cx="8085300" cy="15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accent1"/>
                </a:solidFill>
              </a:rPr>
              <a:t>Why is it needed?</a:t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Gradient-Decreasing </a:t>
            </a:r>
            <a:r>
              <a:rPr lang="en-US" sz="1100"/>
              <a:t>problem. Its </a:t>
            </a:r>
            <a:r>
              <a:rPr lang="en-US" sz="1100"/>
              <a:t>normal</a:t>
            </a:r>
            <a:r>
              <a:rPr lang="en-US" sz="1100"/>
              <a:t> for some prompt responses in the RLHF training process to have an accuracy of 1. But in GRPO, if all outputs of a group have accuracy 1, the </a:t>
            </a:r>
            <a:r>
              <a:rPr lang="en-US" sz="1100">
                <a:solidFill>
                  <a:schemeClr val="accent1"/>
                </a:solidFill>
              </a:rPr>
              <a:t>resulting advantage is 0</a:t>
            </a:r>
            <a:r>
              <a:rPr lang="en-US" sz="1100"/>
              <a:t>! Hence, </a:t>
            </a:r>
            <a:r>
              <a:rPr b="1" lang="en-US" sz="1100"/>
              <a:t>no gradients and reduced efficiency.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The authors propose over-sample and then filter responses with accuracy as 1 or 0.</a:t>
            </a:r>
            <a:endParaRPr b="1" sz="1100">
              <a:solidFill>
                <a:schemeClr val="accent1"/>
              </a:solidFill>
            </a:endParaRPr>
          </a:p>
        </p:txBody>
      </p:sp>
      <p:pic>
        <p:nvPicPr>
          <p:cNvPr id="115" name="Google Shape;115;p13" title="Screenshot 2025-09-12 at 2.20.4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235" y="2921354"/>
            <a:ext cx="3167340" cy="21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 title="Screenshot 2025-09-12 at 2.23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057200"/>
            <a:ext cx="5406200" cy="12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/>
          <p:nvPr/>
        </p:nvSpPr>
        <p:spPr>
          <a:xfrm>
            <a:off x="6340000" y="2188702"/>
            <a:ext cx="2512200" cy="8685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I do think this is also 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because of the </a:t>
            </a:r>
            <a:r>
              <a:rPr i="1" lang="en-US" sz="1000">
                <a:latin typeface="Tahoma"/>
                <a:ea typeface="Tahoma"/>
                <a:cs typeface="Tahoma"/>
                <a:sym typeface="Tahoma"/>
              </a:rPr>
              <a:t>overly simple reward function.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Soft rewards</a:t>
            </a:r>
            <a:r>
              <a:rPr lang="en-US" sz="1000">
                <a:latin typeface="Tahoma"/>
                <a:ea typeface="Tahoma"/>
                <a:cs typeface="Tahoma"/>
                <a:sym typeface="Tahoma"/>
              </a:rPr>
              <a:t> not just based on the outputs may help with this?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P Presentation Theme - Simple">
  <a:themeElements>
    <a:clrScheme name="EP Colors">
      <a:dk1>
        <a:srgbClr val="000000"/>
      </a:dk1>
      <a:lt1>
        <a:srgbClr val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