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700" r:id="rId2"/>
    <p:sldMasterId id="2147483711" r:id="rId3"/>
    <p:sldMasterId id="2147483741" r:id="rId4"/>
  </p:sldMasterIdLst>
  <p:notesMasterIdLst>
    <p:notesMasterId r:id="rId59"/>
  </p:notesMasterIdLst>
  <p:sldIdLst>
    <p:sldId id="2040" r:id="rId5"/>
    <p:sldId id="326" r:id="rId6"/>
    <p:sldId id="2147480406" r:id="rId7"/>
    <p:sldId id="2147480411" r:id="rId8"/>
    <p:sldId id="2147480407" r:id="rId9"/>
    <p:sldId id="2147480408" r:id="rId10"/>
    <p:sldId id="2147480449" r:id="rId11"/>
    <p:sldId id="2147480450" r:id="rId12"/>
    <p:sldId id="2147480451" r:id="rId13"/>
    <p:sldId id="2147480410" r:id="rId14"/>
    <p:sldId id="2147480412" r:id="rId15"/>
    <p:sldId id="2147480370" r:id="rId16"/>
    <p:sldId id="2147480413" r:id="rId17"/>
    <p:sldId id="2147480414" r:id="rId18"/>
    <p:sldId id="2147480415" r:id="rId19"/>
    <p:sldId id="2147480416" r:id="rId20"/>
    <p:sldId id="2147480417" r:id="rId21"/>
    <p:sldId id="2147480418" r:id="rId22"/>
    <p:sldId id="2147480420" r:id="rId23"/>
    <p:sldId id="2147480419" r:id="rId24"/>
    <p:sldId id="2147480421" r:id="rId25"/>
    <p:sldId id="2147480422" r:id="rId26"/>
    <p:sldId id="2147480424" r:id="rId27"/>
    <p:sldId id="2147480426" r:id="rId28"/>
    <p:sldId id="2147480427" r:id="rId29"/>
    <p:sldId id="2147480428" r:id="rId30"/>
    <p:sldId id="2147480429" r:id="rId31"/>
    <p:sldId id="2147480425" r:id="rId32"/>
    <p:sldId id="2147480431" r:id="rId33"/>
    <p:sldId id="2147480430" r:id="rId34"/>
    <p:sldId id="2147480433" r:id="rId35"/>
    <p:sldId id="2147480452" r:id="rId36"/>
    <p:sldId id="2147480453" r:id="rId37"/>
    <p:sldId id="2147480454" r:id="rId38"/>
    <p:sldId id="2147480423" r:id="rId39"/>
    <p:sldId id="2147480369" r:id="rId40"/>
    <p:sldId id="2147480372" r:id="rId41"/>
    <p:sldId id="2147480383" r:id="rId42"/>
    <p:sldId id="2147480374" r:id="rId43"/>
    <p:sldId id="2147480384" r:id="rId44"/>
    <p:sldId id="2147480385" r:id="rId45"/>
    <p:sldId id="2147480396" r:id="rId46"/>
    <p:sldId id="2147480435" r:id="rId47"/>
    <p:sldId id="2147480437" r:id="rId48"/>
    <p:sldId id="2147480438" r:id="rId49"/>
    <p:sldId id="2147480439" r:id="rId50"/>
    <p:sldId id="2147480440" r:id="rId51"/>
    <p:sldId id="2147480441" r:id="rId52"/>
    <p:sldId id="2147480442" r:id="rId53"/>
    <p:sldId id="2147480444" r:id="rId54"/>
    <p:sldId id="2147480445" r:id="rId55"/>
    <p:sldId id="2147480446" r:id="rId56"/>
    <p:sldId id="2147480447" r:id="rId57"/>
    <p:sldId id="2147480448" r:id="rId58"/>
  </p:sldIdLst>
  <p:sldSz cx="9144000" cy="5143500" type="screen16x9"/>
  <p:notesSz cx="9144000" cy="6858000"/>
  <p:embeddedFontLst>
    <p:embeddedFont>
      <p:font typeface="Cambria Math" panose="02040503050406030204" pitchFamily="18" charset="0"/>
      <p:regular r:id="rId60"/>
    </p:embeddedFont>
    <p:embeddedFont>
      <p:font typeface="Consolas" panose="020B0609020204030204" pitchFamily="49" charset="0"/>
      <p:regular r:id="rId61"/>
      <p:bold r:id="rId62"/>
      <p:italic r:id="rId63"/>
      <p:boldItalic r:id="rId64"/>
    </p:embeddedFont>
    <p:embeddedFont>
      <p:font typeface="Corbel" panose="020B0503020204020204" pitchFamily="34" charset="0"/>
      <p:regular r:id="rId65"/>
      <p:bold r:id="rId66"/>
      <p:italic r:id="rId67"/>
      <p:boldItalic r:id="rId68"/>
    </p:embeddedFont>
    <p:embeddedFont>
      <p:font typeface="Roboto" panose="02000000000000000000" pitchFamily="2" charset="0"/>
      <p:regular r:id="rId69"/>
      <p:bold r:id="rId70"/>
      <p:italic r:id="rId71"/>
      <p:boldItalic r:id="rId72"/>
    </p:embeddedFont>
    <p:embeddedFont>
      <p:font typeface="Source Sans Pro" panose="020B0503030403020204" pitchFamily="34" charset="0"/>
      <p:regular r:id="rId73"/>
      <p:bold r:id="rId74"/>
      <p:italic r:id="rId75"/>
      <p:boldItalic r:id="rId76"/>
    </p:embeddedFont>
    <p:embeddedFont>
      <p:font typeface="Source Serif Pro" panose="02040603050405020204" pitchFamily="18" charset="0"/>
      <p:regular r:id="rId77"/>
      <p:bold r:id="rId78"/>
      <p:italic r:id="rId79"/>
      <p:boldItalic r:id="rId80"/>
    </p:embeddedFont>
    <p:embeddedFont>
      <p:font typeface="Tahoma" panose="020B0604030504040204" pitchFamily="3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8F8"/>
    <a:srgbClr val="F2F2F2"/>
    <a:srgbClr val="D6DCE6"/>
    <a:srgbClr val="A1FF7F"/>
    <a:srgbClr val="46679A"/>
    <a:srgbClr val="F28E29"/>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EE20F-29A1-B24E-85B4-54968E7A5367}" v="8136" dt="2025-10-30T20:18:34.751"/>
    <p1510:client id="{64FA908B-1310-9A6F-AE86-42C2576894BD}" v="182" dt="2025-10-30T20:03:19.955"/>
    <p1510:client id="{8EEDE7F1-D3BA-FFA4-E9FE-C684134FBCCD}" v="55" dt="2025-10-30T00:06:36.2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7.fntdata"/><Relationship Id="rId87" Type="http://schemas.microsoft.com/office/2015/10/relationships/revisionInfo" Target="revisionInfo.xml"/><Relationship Id="rId61" Type="http://schemas.openxmlformats.org/officeDocument/2006/relationships/font" Target="fonts/font2.fntdata"/><Relationship Id="rId8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714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1722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11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1656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Green texts are the alpha token attends to</a:t>
            </a:r>
          </a:p>
          <a:p>
            <a:r>
              <a:rPr lang="en-US"/>
              <a:t>Blue texts are the beta token attends to</a:t>
            </a:r>
          </a:p>
          <a:p>
            <a:r>
              <a:rPr lang="en-US"/>
              <a:t>Different runtime tokens look at different places. how can we determine important cache at prefill stage</a:t>
            </a:r>
          </a:p>
        </p:txBody>
      </p:sp>
    </p:spTree>
    <p:extLst>
      <p:ext uri="{BB962C8B-B14F-4D97-AF65-F5344CB8AC3E}">
        <p14:creationId xmlns:p14="http://schemas.microsoft.com/office/powerpoint/2010/main" val="3266482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8545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6236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8761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617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A92CE-921D-EA21-7DD8-E9FB04634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E20ED-D6C5-BD85-E4DC-F4839CB695EE}"/>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AE358935-16BA-4B25-93E6-B7FF2C7CB54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1003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F101D-4224-3F60-64BE-6CC3CFA1D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EC5D1-5D3E-EAF5-D928-32721F934CFC}"/>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8C314FF9-0F20-77F9-B1ED-1C6BD25A259A}"/>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If we compute a full attn, we can use that to determine an importance score and take only a subset of cache in the next layer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cs typeface="Arial"/>
                <a:sym typeface="Arial"/>
              </a:rPr>
              <a:t>All we have to do is assume adjacent layers have similar attn-score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cs typeface="Arial"/>
                <a:sym typeface="Arial"/>
              </a:rPr>
              <a:t>So we can do the full-attn and sparse attn </a:t>
            </a:r>
            <a:r>
              <a:rPr lang="en-US" sz="1100" b="0" i="0" u="none" strike="noStrike" cap="none" err="1">
                <a:solidFill>
                  <a:srgbClr val="000000"/>
                </a:solidFill>
                <a:effectLst/>
                <a:latin typeface="Arial"/>
                <a:cs typeface="Arial"/>
                <a:sym typeface="Arial"/>
              </a:rPr>
              <a:t>interlevedly</a:t>
            </a:r>
            <a:endParaRPr lang="en-US"/>
          </a:p>
        </p:txBody>
      </p:sp>
    </p:spTree>
    <p:extLst>
      <p:ext uri="{BB962C8B-B14F-4D97-AF65-F5344CB8AC3E}">
        <p14:creationId xmlns:p14="http://schemas.microsoft.com/office/powerpoint/2010/main" val="1347931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7266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2562-F4BF-6B30-04BD-F283F82DE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9B1A4-B720-FC3B-CAA3-2564B233CE30}"/>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9F79F744-D20E-86D7-BFCF-17A12444DE4F}"/>
              </a:ext>
            </a:extLst>
          </p:cNvPr>
          <p:cNvSpPr>
            <a:spLocks noGrp="1"/>
          </p:cNvSpPr>
          <p:nvPr>
            <p:ph type="body" idx="1"/>
          </p:nvPr>
        </p:nvSpPr>
        <p:spPr/>
        <p:txBody>
          <a:bodyPr/>
          <a:lstStyle/>
          <a:p>
            <a:r>
              <a:rPr lang="en-US"/>
              <a:t>To push it further, the author ran tests and observed that the similarity can span across up to 16 layers</a:t>
            </a:r>
          </a:p>
        </p:txBody>
      </p:sp>
    </p:spTree>
    <p:extLst>
      <p:ext uri="{BB962C8B-B14F-4D97-AF65-F5344CB8AC3E}">
        <p14:creationId xmlns:p14="http://schemas.microsoft.com/office/powerpoint/2010/main" val="4189825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C98DA-B3EB-D4D5-4983-586310C69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1D01F-6DEE-A959-4101-2DDB18C0BBD5}"/>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6A92F0EA-1FF6-DEBE-2A34-05DF21EB6295}"/>
              </a:ext>
            </a:extLst>
          </p:cNvPr>
          <p:cNvSpPr>
            <a:spLocks noGrp="1"/>
          </p:cNvSpPr>
          <p:nvPr>
            <p:ph type="body" idx="1"/>
          </p:nvPr>
        </p:nvSpPr>
        <p:spPr/>
        <p:txBody>
          <a:bodyPr/>
          <a:lstStyle/>
          <a:p>
            <a:r>
              <a:rPr lang="en-US"/>
              <a:t>Instead of reusing it once, we reuse the attn-score multiple times.</a:t>
            </a:r>
          </a:p>
        </p:txBody>
      </p:sp>
    </p:spTree>
    <p:extLst>
      <p:ext uri="{BB962C8B-B14F-4D97-AF65-F5344CB8AC3E}">
        <p14:creationId xmlns:p14="http://schemas.microsoft.com/office/powerpoint/2010/main" val="1737550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845F5-3EBE-4AB2-4FD4-DD89EA669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D1E6E-7F35-2B4C-28BD-FEE23C84878A}"/>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6865D08C-B4CC-A3AC-5A17-36BDAE96FF61}"/>
              </a:ext>
            </a:extLst>
          </p:cNvPr>
          <p:cNvSpPr>
            <a:spLocks noGrp="1"/>
          </p:cNvSpPr>
          <p:nvPr>
            <p:ph type="body" idx="1"/>
          </p:nvPr>
        </p:nvSpPr>
        <p:spPr/>
        <p:txBody>
          <a:bodyPr/>
          <a:lstStyle/>
          <a:p>
            <a:r>
              <a:rPr lang="en-US"/>
              <a:t>For the first few layers where similarities are low, we run full-attn as usual</a:t>
            </a:r>
          </a:p>
          <a:p>
            <a:r>
              <a:rPr lang="en-US"/>
              <a:t>purple layers are called filter layers</a:t>
            </a:r>
          </a:p>
          <a:p>
            <a:r>
              <a:rPr lang="en-US"/>
              <a:t>Green layers reuse the sim from the previous filter layers</a:t>
            </a:r>
          </a:p>
          <a:p>
            <a:r>
              <a:rPr lang="en-US" err="1"/>
              <a:t>Obs</a:t>
            </a:r>
            <a:r>
              <a:rPr lang="en-US"/>
              <a:t> window is the tokens that served as query to calculate attn-score</a:t>
            </a:r>
          </a:p>
          <a:p>
            <a:r>
              <a:rPr lang="en-US"/>
              <a:t>In practice, there will be only around 3 filters layers in a transformer that has 60 plus layers in total</a:t>
            </a:r>
          </a:p>
        </p:txBody>
      </p:sp>
    </p:spTree>
    <p:extLst>
      <p:ext uri="{BB962C8B-B14F-4D97-AF65-F5344CB8AC3E}">
        <p14:creationId xmlns:p14="http://schemas.microsoft.com/office/powerpoint/2010/main" val="1439062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0C524-2446-25A7-EABD-C3725153B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B5DB8-AE47-C45A-3A6B-35CB1775CE72}"/>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E6F0FDB5-D662-2B1D-80EB-B18EA33077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86294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5AA81-D5CD-1033-190E-03545D210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EFE9E8-4F8D-F0DE-458B-5080621AAEA6}"/>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936856CD-752E-DC35-C1A8-D0D1251A1AD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14967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6372B-97E6-20BD-8C17-2FB2BA231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103F4-CF20-7FED-CA49-2BBC444DD70F}"/>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37911B40-2CC5-5289-6FF9-B0D4A254DC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670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CBB2-0EFD-3EEA-8C8D-E5374A477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D398D-6B39-4CDB-8F81-25DEE9290AF9}"/>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5EC63F13-9D41-630E-D128-9D63FF5C2933}"/>
              </a:ext>
            </a:extLst>
          </p:cNvPr>
          <p:cNvSpPr>
            <a:spLocks noGrp="1"/>
          </p:cNvSpPr>
          <p:nvPr>
            <p:ph type="body" idx="1"/>
          </p:nvPr>
        </p:nvSpPr>
        <p:spPr/>
        <p:txBody>
          <a:bodyPr/>
          <a:lstStyle/>
          <a:p>
            <a:r>
              <a:rPr lang="en-US"/>
              <a:t>For decoding, we can extend the context length given the same amount of </a:t>
            </a:r>
            <a:r>
              <a:rPr lang="en-US" err="1"/>
              <a:t>gpu</a:t>
            </a:r>
            <a:r>
              <a:rPr lang="en-US"/>
              <a:t> </a:t>
            </a:r>
            <a:r>
              <a:rPr lang="en-US" err="1"/>
              <a:t>memoy</a:t>
            </a:r>
            <a:endParaRPr lang="en-US"/>
          </a:p>
          <a:p>
            <a:r>
              <a:rPr lang="en-US"/>
              <a:t>If we don’t offload the cache to </a:t>
            </a:r>
            <a:r>
              <a:rPr lang="en-US" err="1"/>
              <a:t>cpu</a:t>
            </a:r>
            <a:r>
              <a:rPr lang="en-US"/>
              <a:t>, </a:t>
            </a:r>
            <a:r>
              <a:rPr lang="en-US" err="1"/>
              <a:t>omnikv</a:t>
            </a:r>
            <a:r>
              <a:rPr lang="en-US"/>
              <a:t> is faster than full cache as expected</a:t>
            </a:r>
          </a:p>
          <a:p>
            <a:endParaRPr lang="en-US"/>
          </a:p>
          <a:p>
            <a:r>
              <a:rPr lang="en-US"/>
              <a:t>For prefill, it doesn’t do anything since it’s a dynamic method.</a:t>
            </a:r>
          </a:p>
        </p:txBody>
      </p:sp>
    </p:spTree>
    <p:extLst>
      <p:ext uri="{BB962C8B-B14F-4D97-AF65-F5344CB8AC3E}">
        <p14:creationId xmlns:p14="http://schemas.microsoft.com/office/powerpoint/2010/main" val="4189110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11C49-23D9-E8D8-9196-BDC00BBB5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25DFF8-7A49-E581-ED43-8A77164BC5D1}"/>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492CF1A8-A0BF-3196-3A68-80FB6EAB923E}"/>
              </a:ext>
            </a:extLst>
          </p:cNvPr>
          <p:cNvSpPr>
            <a:spLocks noGrp="1"/>
          </p:cNvSpPr>
          <p:nvPr>
            <p:ph type="body" idx="1"/>
          </p:nvPr>
        </p:nvSpPr>
        <p:spPr/>
        <p:txBody>
          <a:bodyPr/>
          <a:lstStyle/>
          <a:p>
            <a:r>
              <a:rPr lang="en-US"/>
              <a:t>On the Rightest column of the figure, 64 hundred is not equal full attn</a:t>
            </a:r>
          </a:p>
          <a:p>
            <a:r>
              <a:rPr lang="en-US"/>
              <a:t>it’s only 30%</a:t>
            </a:r>
          </a:p>
          <a:p>
            <a:r>
              <a:rPr lang="en-US"/>
              <a:t>1% drop in performance</a:t>
            </a:r>
          </a:p>
        </p:txBody>
      </p:sp>
    </p:spTree>
    <p:extLst>
      <p:ext uri="{BB962C8B-B14F-4D97-AF65-F5344CB8AC3E}">
        <p14:creationId xmlns:p14="http://schemas.microsoft.com/office/powerpoint/2010/main" val="127745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F6D78-367C-A7E9-29BA-35C9C9F36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C2F1A-8140-1513-83F1-B2A0D9321FEB}"/>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67220C62-4448-5AF3-439B-77C8354A47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94569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692A-DB3F-DFF2-FCFA-F75777FCD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23472-FFB9-2C34-7F2D-FDF8B8B04C40}"/>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7105B6C0-99A4-AC85-2DF5-5073666799D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8314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0069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153DC-78B5-B3B8-DEF7-D02E63666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18048-0F5A-FD09-9673-6B25EBD5FED9}"/>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4796E9BB-411E-350E-BCF8-6A7A1C46B9C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4663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B659F-4862-0A3C-5D49-420DC01EB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64457-EE45-D5EB-A92F-EB3868D43AAE}"/>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5261F5A7-6B6C-49E4-1C03-A32A4745C04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55888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9D47-3124-2CF0-19F6-4CA95577B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3475E-EA14-B974-8662-8775439360DF}"/>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FC61FCCC-0D8F-C1AE-ECEF-2621D97DFEA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0316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58FE3-8D24-44CC-B484-2CDEA5605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0F109-8128-541B-50C1-A8D79CDB12E5}"/>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AE29EAB8-17C6-D510-FA58-EE64AE57D86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64500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054EF-DDFC-41A1-2E13-7F3B61299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4F159-3B97-1563-4E08-135939ECBD53}"/>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4624204B-C506-49DC-E69E-CC303F8A4E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8027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5904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8042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2093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buNone/>
            </a:pPr>
            <a:r>
              <a:rPr lang="en-US"/>
              <a:t>On the left, retrieval heads capture contextually relevant tokens such as "best," "fruit," and "orange," which are crucial for processing long-context information and,</a:t>
            </a:r>
          </a:p>
          <a:p>
            <a:pPr>
              <a:buNone/>
            </a:pPr>
            <a:r>
              <a:rPr lang="en-US"/>
              <a:t>therefore, require a full KV cache. In the middle, streaming heads primarily focus on initial and recent tokens without emphasizing past contextual relevance. On </a:t>
            </a:r>
          </a:p>
          <a:p>
            <a:pPr>
              <a:buNone/>
            </a:pPr>
            <a:r>
              <a:rPr lang="en-US"/>
              <a:t>the right, the impact of limiting attention to the sink and recent tokens on long-context passkey retrieval accuracy is shown: modifying retrieval heads severely </a:t>
            </a:r>
          </a:p>
          <a:p>
            <a:pPr>
              <a:buNone/>
            </a:pPr>
            <a:r>
              <a:rPr lang="en-US"/>
              <a:t>damages performance, while constraining streaming heads has minimal impacts.</a:t>
            </a:r>
          </a:p>
          <a:p>
            <a:pPr>
              <a:buNone/>
            </a:pPr>
            <a:endParaRPr lang="en-US"/>
          </a:p>
          <a:p>
            <a:pPr>
              <a:buNone/>
            </a:pPr>
            <a:endParaRPr lang="en-US"/>
          </a:p>
          <a:p>
            <a:pPr>
              <a:buNone/>
            </a:pPr>
            <a:r>
              <a:rPr lang="en-US"/>
              <a:t>Impact of token </a:t>
            </a:r>
            <a:r>
              <a:rPr lang="en-US" err="1"/>
              <a:t>prunning</a:t>
            </a:r>
            <a:endParaRPr lang="en-US"/>
          </a:p>
        </p:txBody>
      </p:sp>
    </p:spTree>
    <p:extLst>
      <p:ext uri="{BB962C8B-B14F-4D97-AF65-F5344CB8AC3E}">
        <p14:creationId xmlns:p14="http://schemas.microsoft.com/office/powerpoint/2010/main" val="4228245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buNone/>
            </a:pPr>
            <a:r>
              <a:rPr lang="en-US"/>
              <a:t>instead of pruning by tokens or layers, </a:t>
            </a:r>
            <a:r>
              <a:rPr lang="en-US" err="1"/>
              <a:t>DuoAttention</a:t>
            </a:r>
            <a:r>
              <a:rPr lang="en-US"/>
              <a:t> learns </a:t>
            </a:r>
            <a:r>
              <a:rPr lang="en-US" i="1"/>
              <a:t>which heads</a:t>
            </a:r>
            <a:r>
              <a:rPr lang="en-US"/>
              <a:t> actually need memory and only gives those full context.</a:t>
            </a:r>
          </a:p>
        </p:txBody>
      </p:sp>
    </p:spTree>
    <p:extLst>
      <p:ext uri="{BB962C8B-B14F-4D97-AF65-F5344CB8AC3E}">
        <p14:creationId xmlns:p14="http://schemas.microsoft.com/office/powerpoint/2010/main" val="139476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4523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buNone/>
            </a:pPr>
            <a:r>
              <a:rPr lang="en-US"/>
              <a:t>relying solely on natural language modeling objectives is insufficient for identifying retrieval heads because the supervision signal in natural text that requires inference over long spans is sparse, and most tokens can be inferred using local context</a:t>
            </a:r>
          </a:p>
          <a:p>
            <a:pPr>
              <a:buNone/>
            </a:pPr>
            <a:endParaRPr lang="en-US"/>
          </a:p>
          <a:p>
            <a:pPr>
              <a:buNone/>
            </a:pPr>
            <a:r>
              <a:rPr lang="en-US"/>
              <a:t>Where </a:t>
            </a:r>
            <a:r>
              <a:rPr lang="en-US" err="1"/>
              <a:t>Mcausal</a:t>
            </a:r>
            <a:r>
              <a:rPr lang="en-US"/>
              <a:t> is the causal attention mask (a lower </a:t>
            </a:r>
            <a:r>
              <a:rPr lang="en-US" err="1"/>
              <a:t>triangularmatrix</a:t>
            </a:r>
            <a:r>
              <a:rPr lang="en-US"/>
              <a:t>), and </a:t>
            </a:r>
            <a:r>
              <a:rPr lang="en-US" err="1"/>
              <a:t>Mstreaming</a:t>
            </a:r>
            <a:r>
              <a:rPr lang="en-US"/>
              <a:t> represents a Λ-like mask</a:t>
            </a:r>
          </a:p>
        </p:txBody>
      </p:sp>
    </p:spTree>
    <p:extLst>
      <p:ext uri="{BB962C8B-B14F-4D97-AF65-F5344CB8AC3E}">
        <p14:creationId xmlns:p14="http://schemas.microsoft.com/office/powerpoint/2010/main" val="366938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buNone/>
            </a:pPr>
            <a:r>
              <a:rPr lang="en-US"/>
              <a:t>Using this dataset to effectively identify which KV heads can be compressed without compromising the model’s performance</a:t>
            </a:r>
          </a:p>
          <a:p>
            <a:pPr>
              <a:buNone/>
            </a:pPr>
            <a:endParaRPr lang="en-US"/>
          </a:p>
          <a:p>
            <a:pPr>
              <a:buNone/>
            </a:pPr>
            <a:r>
              <a:rPr lang="en-US"/>
              <a:t>isolates long-range retrieval ability without interference from natural language semantics.</a:t>
            </a:r>
          </a:p>
          <a:p>
            <a:pPr>
              <a:buNone/>
            </a:pPr>
            <a:endParaRPr lang="en-US"/>
          </a:p>
          <a:p>
            <a:pPr>
              <a:buNone/>
            </a:pPr>
            <a:r>
              <a:rPr lang="en-US"/>
              <a:t>synthetic task that forces the model to retrieve information buried deep in context. Basically a NIAH dataset for learning alpha parameter</a:t>
            </a:r>
          </a:p>
        </p:txBody>
      </p:sp>
    </p:spTree>
    <p:extLst>
      <p:ext uri="{BB962C8B-B14F-4D97-AF65-F5344CB8AC3E}">
        <p14:creationId xmlns:p14="http://schemas.microsoft.com/office/powerpoint/2010/main" val="967343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buNone/>
            </a:pPr>
            <a:r>
              <a:rPr lang="en-US">
                <a:latin typeface="Calibri"/>
                <a:ea typeface="Calibri"/>
                <a:cs typeface="Calibri"/>
              </a:rPr>
              <a:t>Lambda 0.05 hyperparameter in experiment</a:t>
            </a:r>
          </a:p>
          <a:p>
            <a:pPr>
              <a:buNone/>
            </a:pPr>
            <a:r>
              <a:rPr lang="en-US">
                <a:latin typeface="Calibri"/>
                <a:ea typeface="Calibri"/>
                <a:cs typeface="Calibri"/>
              </a:rPr>
              <a:t>All other params in the model are frozen </a:t>
            </a:r>
          </a:p>
          <a:p>
            <a:pPr>
              <a:buNone/>
            </a:pPr>
            <a:endParaRPr lang="en-US">
              <a:latin typeface="Calibri"/>
              <a:ea typeface="Calibri"/>
              <a:cs typeface="Calibri"/>
            </a:endParaRPr>
          </a:p>
          <a:p>
            <a:pPr>
              <a:buNone/>
            </a:pPr>
            <a:r>
              <a:rPr lang="en-US"/>
              <a:t>In simple terms, we’re distilling the teacher’s full-context knowledge into a compact head mask only a few heads keep full memory</a:t>
            </a:r>
            <a:endParaRPr lang="en-US">
              <a:latin typeface="Calibri"/>
              <a:ea typeface="Calibri"/>
              <a:cs typeface="Calibri"/>
            </a:endParaRPr>
          </a:p>
        </p:txBody>
      </p:sp>
    </p:spTree>
    <p:extLst>
      <p:ext uri="{BB962C8B-B14F-4D97-AF65-F5344CB8AC3E}">
        <p14:creationId xmlns:p14="http://schemas.microsoft.com/office/powerpoint/2010/main" val="499571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7640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buNone/>
            </a:pPr>
            <a:r>
              <a:rPr lang="en-US"/>
              <a:t>cover both retrieval-heavy long-context and standard short-context reasoning, across models from 7B to 70B parameters.</a:t>
            </a:r>
          </a:p>
        </p:txBody>
      </p:sp>
    </p:spTree>
    <p:extLst>
      <p:ext uri="{BB962C8B-B14F-4D97-AF65-F5344CB8AC3E}">
        <p14:creationId xmlns:p14="http://schemas.microsoft.com/office/powerpoint/2010/main" val="3046175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Across all 14 </a:t>
            </a:r>
            <a:r>
              <a:rPr lang="en-US" err="1"/>
              <a:t>LongBench</a:t>
            </a:r>
            <a:r>
              <a:rPr lang="en-US"/>
              <a:t> tasks, </a:t>
            </a:r>
            <a:r>
              <a:rPr lang="en-US" err="1"/>
              <a:t>DuoAttention</a:t>
            </a:r>
            <a:r>
              <a:rPr lang="en-US"/>
              <a:t> maintains near-full accuracy using only half the KV cache — outperforming prior compression methods</a:t>
            </a:r>
          </a:p>
        </p:txBody>
      </p:sp>
    </p:spTree>
    <p:extLst>
      <p:ext uri="{BB962C8B-B14F-4D97-AF65-F5344CB8AC3E}">
        <p14:creationId xmlns:p14="http://schemas.microsoft.com/office/powerpoint/2010/main" val="421888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Even when the target token is buried deep in 100K+ context, </a:t>
            </a:r>
            <a:r>
              <a:rPr lang="en-US" err="1"/>
              <a:t>DuoAttention</a:t>
            </a:r>
            <a:r>
              <a:rPr lang="en-US"/>
              <a:t> consistently retrieves it — proof that it learns which heads matter for memory.</a:t>
            </a:r>
          </a:p>
        </p:txBody>
      </p:sp>
    </p:spTree>
    <p:extLst>
      <p:ext uri="{BB962C8B-B14F-4D97-AF65-F5344CB8AC3E}">
        <p14:creationId xmlns:p14="http://schemas.microsoft.com/office/powerpoint/2010/main" val="23832288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b="1"/>
              <a:t>Highlights for left table (Llama-3-8B):</a:t>
            </a:r>
            <a:endParaRPr lang="en-US"/>
          </a:p>
          <a:p>
            <a:r>
              <a:rPr lang="en-US" b="1"/>
              <a:t>Average gain:</a:t>
            </a:r>
            <a:r>
              <a:rPr lang="en-US"/>
              <a:t> </a:t>
            </a:r>
            <a:r>
              <a:rPr lang="en-US" err="1"/>
              <a:t>DuoAttention</a:t>
            </a:r>
            <a:r>
              <a:rPr lang="en-US"/>
              <a:t> (40.2%) &gt; Full Attention (40.1%) → near-identical accuracy with half memory.</a:t>
            </a:r>
          </a:p>
          <a:p>
            <a:r>
              <a:rPr lang="en-US" b="1"/>
              <a:t>Top tasks:</a:t>
            </a:r>
            <a:r>
              <a:rPr lang="en-US"/>
              <a:t> +5–10% improvement on </a:t>
            </a:r>
            <a:r>
              <a:rPr lang="en-US" i="1" err="1"/>
              <a:t>MultiFieldQA</a:t>
            </a:r>
            <a:r>
              <a:rPr lang="en-US"/>
              <a:t> and </a:t>
            </a:r>
            <a:r>
              <a:rPr lang="en-US" i="1" err="1"/>
              <a:t>PassageRetrieval</a:t>
            </a:r>
            <a:r>
              <a:rPr lang="en-US"/>
              <a:t> vs H₂O, TOVA.</a:t>
            </a:r>
          </a:p>
          <a:p>
            <a:r>
              <a:rPr lang="en-US" b="1"/>
              <a:t>High recall tasks preserved:</a:t>
            </a:r>
            <a:r>
              <a:rPr lang="en-US"/>
              <a:t> </a:t>
            </a:r>
            <a:r>
              <a:rPr lang="en-US" err="1"/>
              <a:t>TriviaQA</a:t>
            </a:r>
            <a:r>
              <a:rPr lang="en-US"/>
              <a:t> 87.7% → 86.1% (minimal drop).</a:t>
            </a:r>
          </a:p>
          <a:p>
            <a:r>
              <a:rPr lang="en-US" b="1"/>
              <a:t>Highlights for right table (Llama-2-7B):</a:t>
            </a:r>
            <a:endParaRPr lang="en-US"/>
          </a:p>
          <a:p>
            <a:r>
              <a:rPr lang="en-US" b="1"/>
              <a:t>Average:</a:t>
            </a:r>
            <a:r>
              <a:rPr lang="en-US"/>
              <a:t> </a:t>
            </a:r>
            <a:r>
              <a:rPr lang="en-US" err="1"/>
              <a:t>DuoAttention</a:t>
            </a:r>
            <a:r>
              <a:rPr lang="en-US"/>
              <a:t> (34.5%) &gt; all baselines (next best TOVA 29.8%).</a:t>
            </a:r>
          </a:p>
          <a:p>
            <a:r>
              <a:rPr lang="en-US" b="1"/>
              <a:t>Across 12/17 tasks</a:t>
            </a:r>
            <a:r>
              <a:rPr lang="en-US"/>
              <a:t>, </a:t>
            </a:r>
            <a:r>
              <a:rPr lang="en-US" err="1"/>
              <a:t>DuoAttention</a:t>
            </a:r>
            <a:r>
              <a:rPr lang="en-US"/>
              <a:t> gives highest or 2nd-highest score.</a:t>
            </a:r>
          </a:p>
          <a:p>
            <a:endParaRPr lang="en-US"/>
          </a:p>
          <a:p>
            <a:r>
              <a:rPr lang="en-US"/>
              <a:t>Numerically, </a:t>
            </a:r>
            <a:r>
              <a:rPr lang="en-US" err="1"/>
              <a:t>DuoAttention</a:t>
            </a:r>
            <a:r>
              <a:rPr lang="en-US"/>
              <a:t> provides the best overall accuracy-memory tradeoff — consistently topping or matching full attention with 2× less cache.</a:t>
            </a:r>
          </a:p>
          <a:p>
            <a:r>
              <a:rPr lang="en-US"/>
              <a:t>Matches or exceeds full attention with 50 % memory, showing best accuracy-efficiency trade-off</a:t>
            </a:r>
          </a:p>
          <a:p>
            <a:endParaRPr lang="en-US"/>
          </a:p>
        </p:txBody>
      </p:sp>
    </p:spTree>
    <p:extLst>
      <p:ext uri="{BB962C8B-B14F-4D97-AF65-F5344CB8AC3E}">
        <p14:creationId xmlns:p14="http://schemas.microsoft.com/office/powerpoint/2010/main" val="2921008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64597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66023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3 major types</a:t>
            </a:r>
          </a:p>
          <a:p>
            <a:r>
              <a:rPr lang="en-US"/>
              <a:t>First, borrow terms from SE</a:t>
            </a:r>
          </a:p>
        </p:txBody>
      </p:sp>
    </p:spTree>
    <p:extLst>
      <p:ext uri="{BB962C8B-B14F-4D97-AF65-F5344CB8AC3E}">
        <p14:creationId xmlns:p14="http://schemas.microsoft.com/office/powerpoint/2010/main" val="3798877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err="1"/>
              <a:t>Topleft</a:t>
            </a:r>
            <a:r>
              <a:rPr lang="en-US"/>
              <a:t> this trend :explains </a:t>
            </a:r>
            <a:r>
              <a:rPr lang="el-GR"/>
              <a:t>α </a:t>
            </a:r>
            <a:r>
              <a:rPr lang="en-US"/>
              <a:t>learned from synthetic retrieval data isolates long-range heads effectively.</a:t>
            </a:r>
          </a:p>
          <a:p>
            <a:r>
              <a:rPr lang="en-US"/>
              <a:t>Middle: balanced KV cache keeps both global anchors and local continuity.</a:t>
            </a:r>
          </a:p>
          <a:p>
            <a:r>
              <a:rPr lang="en-US" err="1"/>
              <a:t>Topright</a:t>
            </a:r>
            <a:r>
              <a:rPr lang="en-US"/>
              <a:t>: highlights real deployment trade-off  shrinking cache too much loses long-range info.</a:t>
            </a:r>
          </a:p>
        </p:txBody>
      </p:sp>
    </p:spTree>
    <p:extLst>
      <p:ext uri="{BB962C8B-B14F-4D97-AF65-F5344CB8AC3E}">
        <p14:creationId xmlns:p14="http://schemas.microsoft.com/office/powerpoint/2010/main" val="2397481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a:buNone/>
            </a:pPr>
            <a:r>
              <a:rPr lang="en-US">
                <a:solidFill>
                  <a:srgbClr val="333333"/>
                </a:solidFill>
              </a:rPr>
              <a:t>Key Observations:</a:t>
            </a:r>
            <a:endParaRPr lang="en-US"/>
          </a:p>
          <a:p>
            <a:pPr marL="285750" indent="-285750">
              <a:buChar char="•"/>
            </a:pPr>
            <a:r>
              <a:rPr lang="en-US" b="1">
                <a:solidFill>
                  <a:srgbClr val="2C3A4A"/>
                </a:solidFill>
              </a:rPr>
              <a:t>Best Accuracy Across Benchmarks</a:t>
            </a:r>
            <a:r>
              <a:rPr lang="en-US">
                <a:solidFill>
                  <a:srgbClr val="333333"/>
                </a:solidFill>
              </a:rPr>
              <a:t>: </a:t>
            </a:r>
            <a:r>
              <a:rPr lang="en-US" err="1">
                <a:solidFill>
                  <a:srgbClr val="333333"/>
                </a:solidFill>
              </a:rPr>
              <a:t>DuoAttention</a:t>
            </a:r>
            <a:r>
              <a:rPr lang="en-US">
                <a:solidFill>
                  <a:srgbClr val="333333"/>
                </a:solidFill>
              </a:rPr>
              <a:t> achieved the highest average score (</a:t>
            </a:r>
            <a:r>
              <a:rPr lang="en-US" b="1">
                <a:solidFill>
                  <a:srgbClr val="2C3A4A"/>
                </a:solidFill>
              </a:rPr>
              <a:t>40.21</a:t>
            </a:r>
            <a:r>
              <a:rPr lang="en-US">
                <a:solidFill>
                  <a:srgbClr val="333333"/>
                </a:solidFill>
              </a:rPr>
              <a:t>) among all methods. It consistently outperformed </a:t>
            </a:r>
            <a:r>
              <a:rPr lang="en-US" err="1">
                <a:solidFill>
                  <a:srgbClr val="333333"/>
                </a:solidFill>
              </a:rPr>
              <a:t>SnapKV</a:t>
            </a:r>
            <a:r>
              <a:rPr lang="en-US">
                <a:solidFill>
                  <a:srgbClr val="333333"/>
                </a:solidFill>
              </a:rPr>
              <a:t>, </a:t>
            </a:r>
            <a:r>
              <a:rPr lang="en-US" err="1">
                <a:solidFill>
                  <a:srgbClr val="333333"/>
                </a:solidFill>
              </a:rPr>
              <a:t>PyramidKV</a:t>
            </a:r>
            <a:r>
              <a:rPr lang="en-US">
                <a:solidFill>
                  <a:srgbClr val="333333"/>
                </a:solidFill>
              </a:rPr>
              <a:t>, and </a:t>
            </a:r>
            <a:r>
              <a:rPr lang="en-US" err="1">
                <a:solidFill>
                  <a:srgbClr val="333333"/>
                </a:solidFill>
              </a:rPr>
              <a:t>AdaKV</a:t>
            </a:r>
            <a:r>
              <a:rPr lang="en-US">
                <a:solidFill>
                  <a:srgbClr val="333333"/>
                </a:solidFill>
              </a:rPr>
              <a:t> across the majority of tasks.</a:t>
            </a:r>
            <a:endParaRPr lang="en-US"/>
          </a:p>
          <a:p>
            <a:pPr marL="285750" indent="-285750">
              <a:buChar char="•"/>
            </a:pPr>
            <a:r>
              <a:rPr lang="en-US" b="1">
                <a:solidFill>
                  <a:srgbClr val="2C3A4A"/>
                </a:solidFill>
              </a:rPr>
              <a:t>Robustness to Query Positioning</a:t>
            </a:r>
            <a:r>
              <a:rPr lang="en-US">
                <a:solidFill>
                  <a:srgbClr val="333333"/>
                </a:solidFill>
              </a:rPr>
              <a:t>: Building upon the studies in </a:t>
            </a:r>
            <a:r>
              <a:rPr lang="en-US" b="1">
                <a:solidFill>
                  <a:srgbClr val="2C3A4A"/>
                </a:solidFill>
              </a:rPr>
              <a:t>Appendix Section 6</a:t>
            </a:r>
            <a:r>
              <a:rPr lang="en-US">
                <a:solidFill>
                  <a:srgbClr val="333333"/>
                </a:solidFill>
              </a:rPr>
              <a:t> and </a:t>
            </a:r>
            <a:r>
              <a:rPr lang="en-US" b="1">
                <a:solidFill>
                  <a:srgbClr val="2C3A4A"/>
                </a:solidFill>
              </a:rPr>
              <a:t>Appendix Section 12</a:t>
            </a:r>
            <a:r>
              <a:rPr lang="en-US">
                <a:solidFill>
                  <a:srgbClr val="333333"/>
                </a:solidFill>
              </a:rPr>
              <a:t>, we observed that </a:t>
            </a:r>
            <a:r>
              <a:rPr lang="en-US" err="1">
                <a:solidFill>
                  <a:srgbClr val="333333"/>
                </a:solidFill>
              </a:rPr>
              <a:t>SnapKV</a:t>
            </a:r>
            <a:r>
              <a:rPr lang="en-US">
                <a:solidFill>
                  <a:srgbClr val="333333"/>
                </a:solidFill>
              </a:rPr>
              <a:t>-style methods (including </a:t>
            </a:r>
            <a:r>
              <a:rPr lang="en-US" err="1">
                <a:solidFill>
                  <a:srgbClr val="333333"/>
                </a:solidFill>
              </a:rPr>
              <a:t>PyramidKV</a:t>
            </a:r>
            <a:r>
              <a:rPr lang="en-US">
                <a:solidFill>
                  <a:srgbClr val="333333"/>
                </a:solidFill>
              </a:rPr>
              <a:t> and </a:t>
            </a:r>
            <a:r>
              <a:rPr lang="en-US" err="1">
                <a:solidFill>
                  <a:srgbClr val="333333"/>
                </a:solidFill>
              </a:rPr>
              <a:t>AdaKV</a:t>
            </a:r>
            <a:r>
              <a:rPr lang="en-US">
                <a:solidFill>
                  <a:srgbClr val="333333"/>
                </a:solidFill>
              </a:rPr>
              <a:t>) rely heavily on an observation window of tokens to identify important KV cache entries. These methods are sensitive to query positioning and struggle in scenarios involving continuous pre-filling or multi-round dialogue, where queries are not always located at the end of the context. </a:t>
            </a:r>
            <a:r>
              <a:rPr lang="en-US" err="1">
                <a:solidFill>
                  <a:srgbClr val="333333"/>
                </a:solidFill>
              </a:rPr>
              <a:t>DuoAttention</a:t>
            </a:r>
            <a:r>
              <a:rPr lang="en-US">
                <a:solidFill>
                  <a:srgbClr val="333333"/>
                </a:solidFill>
              </a:rPr>
              <a:t> does not depend on this heuristic, enabling superior performance in a broader range of applications.</a:t>
            </a:r>
            <a:endParaRPr lang="en-US"/>
          </a:p>
          <a:p>
            <a:pPr marL="285750" indent="-285750">
              <a:buChar char="•"/>
            </a:pPr>
            <a:r>
              <a:rPr lang="en-US" b="1">
                <a:solidFill>
                  <a:srgbClr val="2C3A4A"/>
                </a:solidFill>
              </a:rPr>
              <a:t>Generality and Applicability</a:t>
            </a:r>
            <a:r>
              <a:rPr lang="en-US">
                <a:solidFill>
                  <a:srgbClr val="333333"/>
                </a:solidFill>
              </a:rPr>
              <a:t>: </a:t>
            </a:r>
            <a:r>
              <a:rPr lang="en-US" err="1">
                <a:solidFill>
                  <a:srgbClr val="333333"/>
                </a:solidFill>
              </a:rPr>
              <a:t>DuoAttention</a:t>
            </a:r>
            <a:r>
              <a:rPr lang="en-US">
                <a:solidFill>
                  <a:srgbClr val="333333"/>
                </a:solidFill>
              </a:rPr>
              <a:t> excels across various tasks and demonstrates resilience to real-world complexities like various query placement, continuous pre-filling, and multi-round dialogue, unlike other KV cache compression techniques.</a:t>
            </a:r>
            <a:endParaRPr lang="en-US"/>
          </a:p>
          <a:p>
            <a:pPr marL="285750" indent="-285750">
              <a:buChar char="•"/>
            </a:pPr>
            <a:endParaRPr lang="en-US">
              <a:solidFill>
                <a:srgbClr val="333333"/>
              </a:solidFill>
              <a:ea typeface="Calibri"/>
            </a:endParaRPr>
          </a:p>
          <a:p>
            <a:pPr marL="285750" indent="-285750">
              <a:buChar char="•"/>
            </a:pPr>
            <a:endParaRPr lang="en-US">
              <a:solidFill>
                <a:srgbClr val="333333"/>
              </a:solidFill>
              <a:ea typeface="Calibri"/>
            </a:endParaRPr>
          </a:p>
          <a:p>
            <a:pPr marL="285750" indent="-285750">
              <a:buChar char="•"/>
            </a:pPr>
            <a:r>
              <a:rPr lang="en-US" err="1">
                <a:solidFill>
                  <a:srgbClr val="333333"/>
                </a:solidFill>
              </a:rPr>
              <a:t>DuoAttention</a:t>
            </a:r>
            <a:r>
              <a:rPr lang="en-US">
                <a:solidFill>
                  <a:srgbClr val="333333"/>
                </a:solidFill>
              </a:rPr>
              <a:t> focuses on </a:t>
            </a:r>
            <a:r>
              <a:rPr lang="en-US" i="1">
                <a:solidFill>
                  <a:srgbClr val="333333"/>
                </a:solidFill>
              </a:rPr>
              <a:t>head-level</a:t>
            </a:r>
            <a:r>
              <a:rPr lang="en-US">
                <a:solidFill>
                  <a:srgbClr val="333333"/>
                </a:solidFill>
              </a:rPr>
              <a:t> heterogeneity vs. </a:t>
            </a:r>
            <a:r>
              <a:rPr lang="en-US" i="1">
                <a:solidFill>
                  <a:srgbClr val="333333"/>
                </a:solidFill>
              </a:rPr>
              <a:t>layer/token-level</a:t>
            </a:r>
            <a:r>
              <a:rPr lang="en-US">
                <a:solidFill>
                  <a:srgbClr val="333333"/>
                </a:solidFill>
              </a:rPr>
              <a:t>.</a:t>
            </a:r>
            <a:endParaRPr lang="en-US">
              <a:solidFill>
                <a:srgbClr val="333333"/>
              </a:solidFill>
              <a:ea typeface="Calibri"/>
            </a:endParaRPr>
          </a:p>
          <a:p>
            <a:pPr>
              <a:buNone/>
            </a:pPr>
            <a:endParaRPr lang="en-US">
              <a:latin typeface="Calibri"/>
              <a:ea typeface="Calibri"/>
              <a:cs typeface="Calibri"/>
            </a:endParaRPr>
          </a:p>
        </p:txBody>
      </p:sp>
    </p:spTree>
    <p:extLst>
      <p:ext uri="{BB962C8B-B14F-4D97-AF65-F5344CB8AC3E}">
        <p14:creationId xmlns:p14="http://schemas.microsoft.com/office/powerpoint/2010/main" val="1939047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At half the KV memory, </a:t>
            </a:r>
            <a:r>
              <a:rPr lang="en-US" err="1"/>
              <a:t>DuoAttention</a:t>
            </a:r>
            <a:r>
              <a:rPr lang="en-US"/>
              <a:t> preserves full-attention-level accuracy.</a:t>
            </a:r>
          </a:p>
          <a:p>
            <a:r>
              <a:rPr lang="en-US"/>
              <a:t>Unlike </a:t>
            </a:r>
            <a:r>
              <a:rPr lang="en-US" err="1"/>
              <a:t>SnapKV</a:t>
            </a:r>
            <a:r>
              <a:rPr lang="en-US"/>
              <a:t>, performance doesn’t collapse when the cache budget drops to 40 %.</a:t>
            </a:r>
          </a:p>
          <a:p>
            <a:r>
              <a:rPr lang="en-US"/>
              <a:t>This table confirms scalability across multiple budgets and datasets.</a:t>
            </a:r>
          </a:p>
          <a:p>
            <a:endParaRPr lang="en-US"/>
          </a:p>
        </p:txBody>
      </p:sp>
    </p:spTree>
    <p:extLst>
      <p:ext uri="{BB962C8B-B14F-4D97-AF65-F5344CB8AC3E}">
        <p14:creationId xmlns:p14="http://schemas.microsoft.com/office/powerpoint/2010/main" val="4226889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Mixed-modality KV-cache likely exhibits </a:t>
            </a:r>
            <a:r>
              <a:rPr lang="en-US" sz="1100" b="1"/>
              <a:t>non-uniform retrieval dynamics</a:t>
            </a:r>
            <a:r>
              <a:rPr lang="en-US" sz="1100"/>
              <a:t>.</a:t>
            </a:r>
          </a:p>
          <a:p>
            <a:endParaRPr lang="en-US"/>
          </a:p>
        </p:txBody>
      </p:sp>
    </p:spTree>
    <p:extLst>
      <p:ext uri="{BB962C8B-B14F-4D97-AF65-F5344CB8AC3E}">
        <p14:creationId xmlns:p14="http://schemas.microsoft.com/office/powerpoint/2010/main" val="1960753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a:p>
            <a:r>
              <a:rPr lang="en-US" sz="1100"/>
              <a:t> time, modality, semantic importance</a:t>
            </a:r>
            <a:endParaRPr lang="en-US"/>
          </a:p>
        </p:txBody>
      </p:sp>
    </p:spTree>
    <p:extLst>
      <p:ext uri="{BB962C8B-B14F-4D97-AF65-F5344CB8AC3E}">
        <p14:creationId xmlns:p14="http://schemas.microsoft.com/office/powerpoint/2010/main" val="108150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Follow the flow, don’t repeat</a:t>
            </a:r>
          </a:p>
        </p:txBody>
      </p:sp>
    </p:spTree>
    <p:extLst>
      <p:ext uri="{BB962C8B-B14F-4D97-AF65-F5344CB8AC3E}">
        <p14:creationId xmlns:p14="http://schemas.microsoft.com/office/powerpoint/2010/main" val="303630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235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4495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080217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287082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92431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09111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99945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93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2540844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173642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2"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5" name="Holder 5"/>
          <p:cNvSpPr>
            <a:spLocks noGrp="1"/>
          </p:cNvSpPr>
          <p:nvPr>
            <p:ph type="sldNum" sz="quarter" idx="7"/>
          </p:nvPr>
        </p:nvSpPr>
        <p:spPr/>
        <p:txBody>
          <a:bodyPr lIns="0" tIns="0" rIns="0" bIns="0"/>
          <a:lstStyle>
            <a:lvl1pPr>
              <a:defRPr sz="887" b="0" i="0">
                <a:solidFill>
                  <a:schemeClr val="tx1"/>
                </a:solidFill>
                <a:latin typeface="Arial MT"/>
                <a:cs typeface="Arial MT"/>
              </a:defRPr>
            </a:lvl1pPr>
          </a:lstStyle>
          <a:p>
            <a:pPr marL="49096">
              <a:spcBef>
                <a:spcPts val="27"/>
              </a:spcBef>
            </a:pPr>
            <a:fld id="{81D60167-4931-47E6-BA6A-407CBD079E47}" type="slidenum">
              <a:rPr lang="en-US" spc="-23" smtClean="0"/>
              <a:pPr marL="49096">
                <a:spcBef>
                  <a:spcPts val="27"/>
                </a:spcBef>
              </a:pPr>
              <a:t>‹#›</a:t>
            </a:fld>
            <a:endParaRPr lang="en-US" spc="-23"/>
          </a:p>
        </p:txBody>
      </p:sp>
    </p:spTree>
    <p:extLst>
      <p:ext uri="{BB962C8B-B14F-4D97-AF65-F5344CB8AC3E}">
        <p14:creationId xmlns:p14="http://schemas.microsoft.com/office/powerpoint/2010/main" val="3540947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2"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457200" y="1183005"/>
            <a:ext cx="397764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908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7" name="Holder 7"/>
          <p:cNvSpPr>
            <a:spLocks noGrp="1"/>
          </p:cNvSpPr>
          <p:nvPr>
            <p:ph type="sldNum" sz="quarter" idx="7"/>
          </p:nvPr>
        </p:nvSpPr>
        <p:spPr/>
        <p:txBody>
          <a:bodyPr lIns="0" tIns="0" rIns="0" bIns="0"/>
          <a:lstStyle>
            <a:lvl1pPr>
              <a:defRPr sz="887" b="0" i="0">
                <a:solidFill>
                  <a:schemeClr val="tx1"/>
                </a:solidFill>
                <a:latin typeface="Arial MT"/>
                <a:cs typeface="Arial MT"/>
              </a:defRPr>
            </a:lvl1pPr>
          </a:lstStyle>
          <a:p>
            <a:pPr marL="49096">
              <a:spcBef>
                <a:spcPts val="27"/>
              </a:spcBef>
            </a:pPr>
            <a:fld id="{81D60167-4931-47E6-BA6A-407CBD079E47}" type="slidenum">
              <a:rPr lang="en-US" spc="-23" smtClean="0"/>
              <a:pPr marL="49096">
                <a:spcBef>
                  <a:spcPts val="27"/>
                </a:spcBef>
              </a:pPr>
              <a:t>‹#›</a:t>
            </a:fld>
            <a:endParaRPr lang="en-US" spc="-23"/>
          </a:p>
        </p:txBody>
      </p:sp>
    </p:spTree>
    <p:extLst>
      <p:ext uri="{BB962C8B-B14F-4D97-AF65-F5344CB8AC3E}">
        <p14:creationId xmlns:p14="http://schemas.microsoft.com/office/powerpoint/2010/main" val="296245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16972" y="300416"/>
            <a:ext cx="4710056" cy="415819"/>
          </a:xfrm>
          <a:prstGeom prst="rect">
            <a:avLst/>
          </a:prstGeom>
        </p:spPr>
        <p:txBody>
          <a:bodyPr wrap="square" lIns="0" tIns="0" rIns="0" bIns="0">
            <a:spAutoFit/>
          </a:bodyPr>
          <a:lstStyle>
            <a:lvl1pPr>
              <a:defRPr sz="3002"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371600" y="2880360"/>
            <a:ext cx="6400800" cy="207877"/>
          </a:xfrm>
          <a:prstGeom prst="rect">
            <a:avLst/>
          </a:prstGeom>
        </p:spPr>
        <p:txBody>
          <a:bodyPr wrap="square" lIns="0" tIns="0" rIns="0" bIns="0">
            <a:spAutoFit/>
          </a:bodyPr>
          <a:lstStyle>
            <a:lvl1pPr>
              <a:defRPr sz="1501" b="1" i="1">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6" name="Holder 6"/>
          <p:cNvSpPr>
            <a:spLocks noGrp="1"/>
          </p:cNvSpPr>
          <p:nvPr>
            <p:ph type="sldNum" sz="quarter" idx="7"/>
          </p:nvPr>
        </p:nvSpPr>
        <p:spPr/>
        <p:txBody>
          <a:bodyPr lIns="0" tIns="0" rIns="0" bIns="0"/>
          <a:lstStyle>
            <a:lvl1pPr>
              <a:defRPr sz="887" b="0" i="0">
                <a:solidFill>
                  <a:schemeClr val="tx1"/>
                </a:solidFill>
                <a:latin typeface="Arial MT"/>
                <a:cs typeface="Arial MT"/>
              </a:defRPr>
            </a:lvl1pPr>
          </a:lstStyle>
          <a:p>
            <a:pPr marL="49096">
              <a:spcBef>
                <a:spcPts val="27"/>
              </a:spcBef>
            </a:pPr>
            <a:fld id="{81D60167-4931-47E6-BA6A-407CBD079E47}" type="slidenum">
              <a:rPr lang="en-US" spc="-23" smtClean="0"/>
              <a:pPr marL="49096">
                <a:spcBef>
                  <a:spcPts val="27"/>
                </a:spcBef>
              </a:pPr>
              <a:t>‹#›</a:t>
            </a:fld>
            <a:endParaRPr lang="en-US" spc="-23"/>
          </a:p>
        </p:txBody>
      </p:sp>
    </p:spTree>
    <p:extLst>
      <p:ext uri="{BB962C8B-B14F-4D97-AF65-F5344CB8AC3E}">
        <p14:creationId xmlns:p14="http://schemas.microsoft.com/office/powerpoint/2010/main" val="2805654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02236C"/>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1600" b="1" i="0">
                <a:solidFill>
                  <a:srgbClr val="595959"/>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624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696280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15484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14800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59593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784065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5949176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8645039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883690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80751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29159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9157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86863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5312333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093803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93113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4276881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348448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788153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spTree>
    <p:extLst>
      <p:ext uri="{BB962C8B-B14F-4D97-AF65-F5344CB8AC3E}">
        <p14:creationId xmlns:p14="http://schemas.microsoft.com/office/powerpoint/2010/main" val="493047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2404517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721115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6464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1975543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0924064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23260095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58443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30713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4278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5574055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5841853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44287849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9447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6068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810728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43337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202379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Tree>
    <p:extLst>
      <p:ext uri="{BB962C8B-B14F-4D97-AF65-F5344CB8AC3E}">
        <p14:creationId xmlns:p14="http://schemas.microsoft.com/office/powerpoint/2010/main" val="174814794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a:t>Click to add bullets</a:t>
            </a:r>
          </a:p>
          <a:p>
            <a:pPr lvl="1"/>
            <a:r>
              <a:rPr lang="en-US"/>
              <a:t>Second level</a:t>
            </a:r>
          </a:p>
          <a:p>
            <a:pPr lvl="2"/>
            <a:r>
              <a:rPr lang="en-US"/>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3190939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1131015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37713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9508851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97200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28347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15333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13107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72165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48499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2041853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1541509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66835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04986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58320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265495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1431574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880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182687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99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48734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70507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theme" Target="../theme/theme4.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7969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52" r:id="rId15"/>
    <p:sldLayoutId id="2147483754" r:id="rId16"/>
    <p:sldLayoutId id="2147483756" r:id="rId17"/>
    <p:sldLayoutId id="2147483757" r:id="rId18"/>
    <p:sldLayoutId id="2147483758" r:id="rId19"/>
    <p:sldLayoutId id="2147483759"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327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60" r:id="rId11"/>
    <p:sldLayoutId id="214748376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9019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9154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7.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7.emf"/><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251B-D83A-F9A4-DE00-EB2C64947810}"/>
              </a:ext>
            </a:extLst>
          </p:cNvPr>
          <p:cNvSpPr>
            <a:spLocks noGrp="1"/>
          </p:cNvSpPr>
          <p:nvPr>
            <p:ph type="title"/>
          </p:nvPr>
        </p:nvSpPr>
        <p:spPr>
          <a:xfrm>
            <a:off x="467749" y="1484140"/>
            <a:ext cx="7208958" cy="1428750"/>
          </a:xfrm>
        </p:spPr>
        <p:txBody>
          <a:bodyPr>
            <a:noAutofit/>
          </a:bodyPr>
          <a:lstStyle/>
          <a:p>
            <a:r>
              <a:rPr lang="en-US" sz="2400"/>
              <a:t>Can LLM attention enable efficient KV caching with frugal memory without hurting long-context reasoning?</a:t>
            </a:r>
          </a:p>
        </p:txBody>
      </p:sp>
      <p:sp>
        <p:nvSpPr>
          <p:cNvPr id="3" name="Text Placeholder 2">
            <a:extLst>
              <a:ext uri="{FF2B5EF4-FFF2-40B4-BE49-F238E27FC236}">
                <a16:creationId xmlns:a16="http://schemas.microsoft.com/office/drawing/2014/main" id="{90A308EF-D725-2D39-CF3C-25705AE63A10}"/>
              </a:ext>
            </a:extLst>
          </p:cNvPr>
          <p:cNvSpPr>
            <a:spLocks noGrp="1"/>
          </p:cNvSpPr>
          <p:nvPr>
            <p:ph type="body" sz="quarter" idx="10"/>
          </p:nvPr>
        </p:nvSpPr>
        <p:spPr>
          <a:xfrm>
            <a:off x="467749" y="3070716"/>
            <a:ext cx="8219053" cy="1055514"/>
          </a:xfrm>
        </p:spPr>
        <p:txBody>
          <a:bodyPr>
            <a:normAutofit/>
          </a:bodyPr>
          <a:lstStyle/>
          <a:p>
            <a:r>
              <a:rPr lang="en-US" sz="2000"/>
              <a:t>CSCI 601-771 (NLP: Self-Supervised Models)</a:t>
            </a:r>
          </a:p>
          <a:p>
            <a:r>
              <a:rPr lang="en-US" sz="2000"/>
              <a:t>Ernie Chu, Jonathan Lee</a:t>
            </a:r>
          </a:p>
          <a:p>
            <a:endParaRPr lang="en-US" sz="2000"/>
          </a:p>
        </p:txBody>
      </p:sp>
      <p:sp>
        <p:nvSpPr>
          <p:cNvPr id="4" name="TextBox 3">
            <a:extLst>
              <a:ext uri="{FF2B5EF4-FFF2-40B4-BE49-F238E27FC236}">
                <a16:creationId xmlns:a16="http://schemas.microsoft.com/office/drawing/2014/main" id="{832FCCEF-5B0D-5663-7F59-61B3DB258DC2}"/>
              </a:ext>
            </a:extLst>
          </p:cNvPr>
          <p:cNvSpPr txBox="1"/>
          <p:nvPr/>
        </p:nvSpPr>
        <p:spPr>
          <a:xfrm>
            <a:off x="2420471" y="4740840"/>
            <a:ext cx="4572000" cy="307777"/>
          </a:xfrm>
          <a:prstGeom prst="rect">
            <a:avLst/>
          </a:prstGeom>
          <a:noFill/>
        </p:spPr>
        <p:txBody>
          <a:bodyPr wrap="square" lIns="91440" tIns="45720" rIns="91440" bIns="45720" anchor="t">
            <a:spAutoFit/>
          </a:bodyPr>
          <a:lstStyle/>
          <a:p>
            <a:pPr algn="ctr"/>
            <a:r>
              <a:rPr lang="en-US">
                <a:solidFill>
                  <a:schemeClr val="bg1"/>
                </a:solidFill>
                <a:latin typeface="Consolas"/>
                <a:ea typeface="Tahoma"/>
                <a:cs typeface="Consolas" panose="020B0609020204030204" pitchFamily="49" charset="0"/>
              </a:rPr>
              <a:t>https://self-</a:t>
            </a:r>
            <a:r>
              <a:rPr lang="en-US" err="1">
                <a:solidFill>
                  <a:schemeClr val="bg1"/>
                </a:solidFill>
                <a:latin typeface="Consolas"/>
                <a:ea typeface="Tahoma"/>
                <a:cs typeface="Consolas" panose="020B0609020204030204" pitchFamily="49" charset="0"/>
              </a:rPr>
              <a:t>supervised.cs.jhu.edu</a:t>
            </a:r>
            <a:r>
              <a:rPr lang="en-US">
                <a:solidFill>
                  <a:schemeClr val="bg1"/>
                </a:solidFill>
                <a:latin typeface="Consolas"/>
                <a:ea typeface="Tahoma"/>
                <a:cs typeface="Consolas" panose="020B0609020204030204" pitchFamily="49" charset="0"/>
              </a:rPr>
              <a:t>/fa2025/</a:t>
            </a:r>
          </a:p>
        </p:txBody>
      </p:sp>
    </p:spTree>
    <p:extLst>
      <p:ext uri="{BB962C8B-B14F-4D97-AF65-F5344CB8AC3E}">
        <p14:creationId xmlns:p14="http://schemas.microsoft.com/office/powerpoint/2010/main" val="290559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09A00-910F-119F-BA24-383A4D2F5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E7878-1B9A-7672-11E7-3A8BF15BDDB9}"/>
              </a:ext>
            </a:extLst>
          </p:cNvPr>
          <p:cNvSpPr>
            <a:spLocks noGrp="1"/>
          </p:cNvSpPr>
          <p:nvPr>
            <p:ph type="title"/>
          </p:nvPr>
        </p:nvSpPr>
        <p:spPr/>
        <p:txBody>
          <a:bodyPr/>
          <a:lstStyle/>
          <a:p>
            <a:r>
              <a:rPr lang="en-US"/>
              <a:t>Static Token Eviction</a:t>
            </a:r>
          </a:p>
        </p:txBody>
      </p:sp>
      <p:sp>
        <p:nvSpPr>
          <p:cNvPr id="3" name="Text Placeholder 2">
            <a:extLst>
              <a:ext uri="{FF2B5EF4-FFF2-40B4-BE49-F238E27FC236}">
                <a16:creationId xmlns:a16="http://schemas.microsoft.com/office/drawing/2014/main" id="{2998455D-6597-09C6-ACB8-35EA3C3B1010}"/>
              </a:ext>
            </a:extLst>
          </p:cNvPr>
          <p:cNvSpPr>
            <a:spLocks noGrp="1"/>
          </p:cNvSpPr>
          <p:nvPr>
            <p:ph type="body" sz="quarter" idx="16"/>
          </p:nvPr>
        </p:nvSpPr>
        <p:spPr/>
        <p:txBody>
          <a:bodyPr lIns="91440" tIns="45720" rIns="91440" bIns="45720" anchor="t">
            <a:noAutofit/>
          </a:bodyPr>
          <a:lstStyle/>
          <a:p>
            <a:pPr marL="229870" indent="-229870"/>
            <a:r>
              <a:rPr lang="en-US">
                <a:latin typeface="Tahoma"/>
                <a:ea typeface="Tahoma"/>
                <a:cs typeface="Tahoma"/>
              </a:rPr>
              <a:t>Determine evicted tokens in prefill stage</a:t>
            </a:r>
          </a:p>
          <a:p>
            <a:pPr marL="570865" lvl="1" indent="-229870"/>
            <a:r>
              <a:rPr lang="en-US">
                <a:latin typeface="Tahoma"/>
                <a:ea typeface="Tahoma"/>
                <a:cs typeface="Tahoma"/>
              </a:rPr>
              <a:t>Local (with sink)</a:t>
            </a:r>
          </a:p>
          <a:p>
            <a:pPr marL="570865" lvl="1" indent="-229870"/>
            <a:r>
              <a:rPr lang="en-US" err="1">
                <a:latin typeface="Tahoma"/>
                <a:ea typeface="Tahoma"/>
                <a:cs typeface="Tahoma"/>
              </a:rPr>
              <a:t>Strided</a:t>
            </a:r>
            <a:r>
              <a:rPr lang="en-US">
                <a:latin typeface="Tahoma"/>
                <a:ea typeface="Tahoma"/>
                <a:cs typeface="Tahoma"/>
              </a:rPr>
              <a:t> (new </a:t>
            </a:r>
            <a:r>
              <a:rPr lang="en-US" err="1">
                <a:latin typeface="Tahoma"/>
                <a:ea typeface="Tahoma"/>
                <a:cs typeface="Tahoma"/>
              </a:rPr>
              <a:t>toks</a:t>
            </a:r>
            <a:r>
              <a:rPr lang="en-US">
                <a:latin typeface="Tahoma"/>
                <a:ea typeface="Tahoma"/>
                <a:cs typeface="Tahoma"/>
              </a:rPr>
              <a:t> have higher resolutions)</a:t>
            </a:r>
          </a:p>
          <a:p>
            <a:pPr marL="570865" lvl="1" indent="-229870"/>
            <a:r>
              <a:rPr lang="en-US">
                <a:latin typeface="Tahoma"/>
                <a:ea typeface="Tahoma"/>
                <a:cs typeface="Tahoma"/>
              </a:rPr>
              <a:t>Base on attention score -&gt; H</a:t>
            </a:r>
            <a:r>
              <a:rPr lang="en-US" baseline="-25000">
                <a:latin typeface="Tahoma"/>
                <a:ea typeface="Tahoma"/>
                <a:cs typeface="Tahoma"/>
              </a:rPr>
              <a:t>2</a:t>
            </a:r>
            <a:r>
              <a:rPr lang="en-US">
                <a:latin typeface="Tahoma"/>
                <a:ea typeface="Tahoma"/>
                <a:cs typeface="Tahoma"/>
              </a:rPr>
              <a:t>O, </a:t>
            </a:r>
            <a:r>
              <a:rPr lang="en-US" err="1">
                <a:ea typeface="+mn-lt"/>
                <a:cs typeface="+mn-lt"/>
              </a:rPr>
              <a:t>PyramidKV</a:t>
            </a:r>
            <a:r>
              <a:rPr lang="en-US">
                <a:ea typeface="+mn-lt"/>
                <a:cs typeface="+mn-lt"/>
              </a:rPr>
              <a:t>, </a:t>
            </a:r>
            <a:r>
              <a:rPr lang="en-US" err="1">
                <a:ea typeface="+mn-lt"/>
                <a:cs typeface="+mn-lt"/>
              </a:rPr>
              <a:t>KVzip</a:t>
            </a:r>
            <a:endParaRPr lang="en-US">
              <a:ea typeface="+mn-lt"/>
              <a:cs typeface="+mn-lt"/>
            </a:endParaRPr>
          </a:p>
          <a:p>
            <a:pPr marL="229870" indent="-229870"/>
            <a:endParaRPr lang="en-US">
              <a:latin typeface="Tahoma"/>
              <a:ea typeface="Tahoma"/>
              <a:cs typeface="Tahoma"/>
            </a:endParaRPr>
          </a:p>
          <a:p>
            <a:pPr marL="229870" indent="-229870"/>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40DBC4D-1FF8-5566-C099-8A9E21ADA51D}"/>
              </a:ext>
            </a:extLst>
          </p:cNvPr>
          <p:cNvPicPr>
            <a:picLocks noChangeAspect="1"/>
          </p:cNvPicPr>
          <p:nvPr/>
        </p:nvPicPr>
        <p:blipFill>
          <a:blip r:embed="rId3"/>
          <a:stretch>
            <a:fillRect/>
          </a:stretch>
        </p:blipFill>
        <p:spPr>
          <a:xfrm>
            <a:off x="1726858" y="2814506"/>
            <a:ext cx="4873536" cy="1667750"/>
          </a:xfrm>
          <a:prstGeom prst="rect">
            <a:avLst/>
          </a:prstGeom>
        </p:spPr>
      </p:pic>
      <p:sp>
        <p:nvSpPr>
          <p:cNvPr id="5" name="TextBox 4">
            <a:extLst>
              <a:ext uri="{FF2B5EF4-FFF2-40B4-BE49-F238E27FC236}">
                <a16:creationId xmlns:a16="http://schemas.microsoft.com/office/drawing/2014/main" id="{56B13CD3-3C7E-15E5-6BC9-FA0BFBEB657F}"/>
              </a:ext>
            </a:extLst>
          </p:cNvPr>
          <p:cNvSpPr txBox="1"/>
          <p:nvPr/>
        </p:nvSpPr>
        <p:spPr>
          <a:xfrm>
            <a:off x="7042283" y="4496289"/>
            <a:ext cx="2117270" cy="261610"/>
          </a:xfrm>
          <a:prstGeom prst="rect">
            <a:avLst/>
          </a:prstGeom>
          <a:noFill/>
        </p:spPr>
        <p:txBody>
          <a:bodyPr wrap="square">
            <a:spAutoFit/>
          </a:bodyPr>
          <a:lstStyle/>
          <a:p>
            <a:pPr algn="ctr"/>
            <a:r>
              <a:rPr lang="en-US" sz="110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[Figure credit: Zhang et al. H2O]</a:t>
            </a:r>
          </a:p>
        </p:txBody>
      </p:sp>
    </p:spTree>
    <p:extLst>
      <p:ext uri="{BB962C8B-B14F-4D97-AF65-F5344CB8AC3E}">
        <p14:creationId xmlns:p14="http://schemas.microsoft.com/office/powerpoint/2010/main" val="2242738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7AFB-153C-A477-1404-67E318D1BC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47ECE-CC17-8AF1-6830-948D2735265B}"/>
              </a:ext>
            </a:extLst>
          </p:cNvPr>
          <p:cNvSpPr>
            <a:spLocks noGrp="1"/>
          </p:cNvSpPr>
          <p:nvPr>
            <p:ph type="title"/>
          </p:nvPr>
        </p:nvSpPr>
        <p:spPr/>
        <p:txBody>
          <a:bodyPr/>
          <a:lstStyle/>
          <a:p>
            <a:r>
              <a:rPr lang="en-US"/>
              <a:t>In this seminar</a:t>
            </a:r>
          </a:p>
        </p:txBody>
      </p:sp>
      <p:sp>
        <p:nvSpPr>
          <p:cNvPr id="3" name="Text Placeholder 2">
            <a:extLst>
              <a:ext uri="{FF2B5EF4-FFF2-40B4-BE49-F238E27FC236}">
                <a16:creationId xmlns:a16="http://schemas.microsoft.com/office/drawing/2014/main" id="{F4584101-C429-6108-49F5-B821F77411E7}"/>
              </a:ext>
            </a:extLst>
          </p:cNvPr>
          <p:cNvSpPr>
            <a:spLocks noGrp="1"/>
          </p:cNvSpPr>
          <p:nvPr>
            <p:ph type="body" sz="quarter" idx="16"/>
          </p:nvPr>
        </p:nvSpPr>
        <p:spPr>
          <a:xfrm>
            <a:off x="533919" y="1390650"/>
            <a:ext cx="8085415" cy="3492068"/>
          </a:xfrm>
        </p:spPr>
        <p:txBody>
          <a:bodyPr lIns="91440" tIns="45720" rIns="91440" bIns="45720" anchor="t">
            <a:noAutofit/>
          </a:bodyPr>
          <a:lstStyle/>
          <a:p>
            <a:pPr marL="229870" indent="-229870"/>
            <a:r>
              <a:rPr lang="en-US">
                <a:latin typeface="Tahoma"/>
                <a:ea typeface="Tahoma"/>
                <a:cs typeface="Tahoma"/>
              </a:rPr>
              <a:t>Static </a:t>
            </a:r>
            <a:r>
              <a:rPr lang="en-US">
                <a:latin typeface="+mn-lt"/>
                <a:ea typeface="+mn-ea"/>
                <a:cs typeface="+mn-cs"/>
              </a:rPr>
              <a:t>- </a:t>
            </a:r>
            <a:r>
              <a:rPr lang="en-US">
                <a:latin typeface="Tahoma"/>
                <a:ea typeface="Tahoma"/>
                <a:cs typeface="Tahoma"/>
              </a:rPr>
              <a:t>prefill stage</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Previous works</a:t>
            </a:r>
          </a:p>
          <a:p>
            <a:pPr marL="229870" indent="-229870">
              <a:buFont typeface="Wingdings" panose="02070309020205020404" pitchFamily="49" charset="0"/>
              <a:buChar char="§"/>
            </a:pPr>
            <a:r>
              <a:rPr lang="en-US">
                <a:latin typeface="Tahoma"/>
                <a:ea typeface="Tahoma"/>
                <a:cs typeface="Tahoma"/>
              </a:rPr>
              <a:t>Dynamic</a:t>
            </a:r>
            <a:r>
              <a:rPr lang="en-US">
                <a:latin typeface="+mn-lt"/>
                <a:ea typeface="+mn-ea"/>
                <a:cs typeface="+mn-cs"/>
              </a:rPr>
              <a:t> - </a:t>
            </a:r>
            <a:r>
              <a:rPr lang="en-US">
                <a:latin typeface="Tahoma"/>
                <a:ea typeface="Tahoma"/>
                <a:cs typeface="Tahoma"/>
              </a:rPr>
              <a:t>decode stage</a:t>
            </a:r>
          </a:p>
          <a:p>
            <a:pPr lvl="1"/>
            <a:r>
              <a:rPr lang="en-US">
                <a:ea typeface="Tahoma"/>
                <a:cs typeface="Tahoma"/>
              </a:rPr>
              <a:t>The first paper: </a:t>
            </a:r>
            <a:r>
              <a:rPr kumimoji="0" lang="en-US" sz="2000" b="1" i="0" u="none" strike="noStrike" kern="1200" cap="none" spc="0" normalizeH="0" baseline="0" noProof="0" err="1">
                <a:ln>
                  <a:noFill/>
                </a:ln>
                <a:solidFill>
                  <a:srgbClr val="002D72"/>
                </a:solidFill>
                <a:effectLst/>
                <a:uLnTx/>
                <a:uFillTx/>
                <a:latin typeface="Tahoma"/>
                <a:ea typeface="+mj-ea"/>
                <a:cs typeface="+mj-cs"/>
              </a:rPr>
              <a:t>OmniKV</a:t>
            </a:r>
            <a:endParaRPr lang="en-US" sz="2000">
              <a:latin typeface="Tahoma"/>
              <a:ea typeface="Tahoma"/>
              <a:cs typeface="Tahoma"/>
            </a:endParaRPr>
          </a:p>
          <a:p>
            <a:pPr marL="229870" indent="-229870">
              <a:buFont typeface="Wingdings" panose="02070309020205020404" pitchFamily="49" charset="0"/>
              <a:buChar char="§"/>
            </a:pPr>
            <a:r>
              <a:rPr lang="en-US">
                <a:latin typeface="Tahoma"/>
                <a:ea typeface="Tahoma"/>
                <a:cs typeface="Tahoma"/>
              </a:rPr>
              <a:t>Redesigned - train</a:t>
            </a:r>
            <a:r>
              <a:rPr lang="en-US">
                <a:ea typeface="Tahoma"/>
                <a:cs typeface="Tahoma"/>
              </a:rPr>
              <a:t> stage</a:t>
            </a:r>
            <a:endParaRPr lang="en-US">
              <a:latin typeface="Tahoma"/>
              <a:ea typeface="Tahoma"/>
              <a:cs typeface="Tahoma"/>
            </a:endParaRPr>
          </a:p>
          <a:p>
            <a:pPr lvl="1"/>
            <a:r>
              <a:rPr lang="en-US">
                <a:ea typeface="Tahoma"/>
                <a:cs typeface="Tahoma"/>
              </a:rPr>
              <a:t>The second paper: </a:t>
            </a:r>
            <a:r>
              <a:rPr lang="en-US" sz="2000" b="1" err="1">
                <a:solidFill>
                  <a:srgbClr val="002D72"/>
                </a:solidFill>
              </a:rPr>
              <a:t>DuoAttention</a:t>
            </a:r>
            <a:endParaRPr lang="en-US" sz="2000">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red location pin on a black background&#10;&#10;AI-generated content may be incorrect.">
            <a:extLst>
              <a:ext uri="{FF2B5EF4-FFF2-40B4-BE49-F238E27FC236}">
                <a16:creationId xmlns:a16="http://schemas.microsoft.com/office/drawing/2014/main" id="{59586CB1-6074-9CFB-81BB-A31FE7E565D9}"/>
              </a:ext>
            </a:extLst>
          </p:cNvPr>
          <p:cNvPicPr>
            <a:picLocks noChangeAspect="1"/>
          </p:cNvPicPr>
          <p:nvPr/>
        </p:nvPicPr>
        <p:blipFill>
          <a:blip r:embed="rId3"/>
          <a:stretch>
            <a:fillRect/>
          </a:stretch>
        </p:blipFill>
        <p:spPr>
          <a:xfrm>
            <a:off x="2449945" y="1066223"/>
            <a:ext cx="939800" cy="939800"/>
          </a:xfrm>
          <a:prstGeom prst="rect">
            <a:avLst/>
          </a:prstGeom>
        </p:spPr>
      </p:pic>
    </p:spTree>
    <p:extLst>
      <p:ext uri="{BB962C8B-B14F-4D97-AF65-F5344CB8AC3E}">
        <p14:creationId xmlns:p14="http://schemas.microsoft.com/office/powerpoint/2010/main" val="364988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F0202-5AC0-B261-E76B-AA2A6CD8B4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82BA2CC-5B6F-A55C-A6ED-2CBD59007C19}"/>
              </a:ext>
            </a:extLst>
          </p:cNvPr>
          <p:cNvSpPr>
            <a:spLocks noGrp="1"/>
          </p:cNvSpPr>
          <p:nvPr>
            <p:ph type="body" sz="quarter" idx="16"/>
          </p:nvPr>
        </p:nvSpPr>
        <p:spPr>
          <a:xfrm>
            <a:off x="402011" y="1612107"/>
            <a:ext cx="8547679" cy="2000250"/>
          </a:xfrm>
        </p:spPr>
        <p:txBody>
          <a:bodyPr anchor="ctr"/>
          <a:lstStyle/>
          <a:p>
            <a:r>
              <a:rPr lang="en-US" sz="3200" b="1" err="1"/>
              <a:t>OmniKV</a:t>
            </a:r>
            <a:r>
              <a:rPr lang="en-US" sz="3200" b="1"/>
              <a:t>: </a:t>
            </a:r>
            <a:r>
              <a:rPr lang="en-US" sz="3200"/>
              <a:t>Dynamic Context Selection for Efficient Long-Context LLMs</a:t>
            </a:r>
          </a:p>
        </p:txBody>
      </p:sp>
      <p:sp>
        <p:nvSpPr>
          <p:cNvPr id="6" name="Text Placeholder 2">
            <a:extLst>
              <a:ext uri="{FF2B5EF4-FFF2-40B4-BE49-F238E27FC236}">
                <a16:creationId xmlns:a16="http://schemas.microsoft.com/office/drawing/2014/main" id="{CDEB3935-EA8B-8578-E689-CD38D7B4C1BD}"/>
              </a:ext>
            </a:extLst>
          </p:cNvPr>
          <p:cNvSpPr>
            <a:spLocks noGrp="1"/>
          </p:cNvSpPr>
          <p:nvPr>
            <p:ph type="body" sz="quarter" idx="18"/>
          </p:nvPr>
        </p:nvSpPr>
        <p:spPr>
          <a:xfrm>
            <a:off x="0" y="3935500"/>
            <a:ext cx="8058150" cy="393011"/>
          </a:xfrm>
        </p:spPr>
        <p:txBody>
          <a:bodyPr lIns="91440" tIns="45720" rIns="91440" bIns="45720" anchor="ctr">
            <a:normAutofit/>
          </a:bodyPr>
          <a:lstStyle/>
          <a:p>
            <a:r>
              <a:rPr lang="en-US"/>
              <a:t>(</a:t>
            </a:r>
            <a:r>
              <a:rPr lang="en-US" err="1">
                <a:ea typeface="+mn-lt"/>
                <a:cs typeface="+mn-lt"/>
              </a:rPr>
              <a:t>Jitai</a:t>
            </a:r>
            <a:r>
              <a:rPr lang="en-US">
                <a:ea typeface="+mn-lt"/>
                <a:cs typeface="+mn-lt"/>
              </a:rPr>
              <a:t> Hao, Yuke Zhu, Tian Wang, Jun Yu, Xin Xin, Bo Zheng, </a:t>
            </a:r>
            <a:r>
              <a:rPr lang="en-US" err="1">
                <a:ea typeface="+mn-lt"/>
                <a:cs typeface="+mn-lt"/>
              </a:rPr>
              <a:t>Zhaochun</a:t>
            </a:r>
            <a:r>
              <a:rPr lang="en-US">
                <a:ea typeface="+mn-lt"/>
                <a:cs typeface="+mn-lt"/>
              </a:rPr>
              <a:t> Ren, Sheng Guo. ICLR 2025</a:t>
            </a:r>
            <a:r>
              <a:rPr lang="en-US"/>
              <a:t>)</a:t>
            </a:r>
          </a:p>
        </p:txBody>
      </p:sp>
    </p:spTree>
    <p:extLst>
      <p:ext uri="{BB962C8B-B14F-4D97-AF65-F5344CB8AC3E}">
        <p14:creationId xmlns:p14="http://schemas.microsoft.com/office/powerpoint/2010/main" val="371959074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95F67-10F1-2717-083B-467E8FEF3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829B5-944D-7248-79E7-514EC3B64D4B}"/>
              </a:ext>
            </a:extLst>
          </p:cNvPr>
          <p:cNvSpPr>
            <a:spLocks noGrp="1"/>
          </p:cNvSpPr>
          <p:nvPr>
            <p:ph type="title"/>
          </p:nvPr>
        </p:nvSpPr>
        <p:spPr/>
        <p:txBody>
          <a:bodyPr/>
          <a:lstStyle/>
          <a:p>
            <a:r>
              <a:rPr lang="en-US"/>
              <a:t>Limitations of Static Eviction</a:t>
            </a:r>
          </a:p>
        </p:txBody>
      </p:sp>
      <p:sp>
        <p:nvSpPr>
          <p:cNvPr id="3" name="Text Placeholder 2">
            <a:extLst>
              <a:ext uri="{FF2B5EF4-FFF2-40B4-BE49-F238E27FC236}">
                <a16:creationId xmlns:a16="http://schemas.microsoft.com/office/drawing/2014/main" id="{2B87CFC8-A54E-79FA-FC56-12811761C99B}"/>
              </a:ext>
            </a:extLst>
          </p:cNvPr>
          <p:cNvSpPr>
            <a:spLocks noGrp="1"/>
          </p:cNvSpPr>
          <p:nvPr>
            <p:ph type="body" sz="quarter" idx="16"/>
          </p:nvPr>
        </p:nvSpPr>
        <p:spPr>
          <a:xfrm>
            <a:off x="533919" y="1390650"/>
            <a:ext cx="8085415" cy="3492068"/>
          </a:xfrm>
        </p:spPr>
        <p:txBody>
          <a:bodyPr lIns="91440" tIns="45720" rIns="91440" bIns="45720" anchor="t">
            <a:noAutofit/>
          </a:bodyPr>
          <a:lstStyle/>
          <a:p>
            <a:pPr marL="229870" indent="-229870"/>
            <a:r>
              <a:rPr lang="en-US">
                <a:latin typeface="Tahoma"/>
                <a:ea typeface="Tahoma"/>
                <a:cs typeface="Tahoma"/>
              </a:rPr>
              <a:t>The </a:t>
            </a:r>
            <a:r>
              <a:rPr lang="en-US"/>
              <a:t>set of important tokens varies depending on the reasoning step</a:t>
            </a: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AA96AE0-9B29-49EB-3209-D36CC749ADB5}"/>
              </a:ext>
            </a:extLst>
          </p:cNvPr>
          <p:cNvPicPr>
            <a:picLocks noChangeAspect="1"/>
          </p:cNvPicPr>
          <p:nvPr/>
        </p:nvPicPr>
        <p:blipFill>
          <a:blip r:embed="rId3"/>
          <a:stretch>
            <a:fillRect/>
          </a:stretch>
        </p:blipFill>
        <p:spPr>
          <a:xfrm>
            <a:off x="3134822" y="1819216"/>
            <a:ext cx="4649888" cy="2634936"/>
          </a:xfrm>
          <a:prstGeom prst="rect">
            <a:avLst/>
          </a:prstGeom>
        </p:spPr>
      </p:pic>
      <p:cxnSp>
        <p:nvCxnSpPr>
          <p:cNvPr id="6" name="Straight Connector 5">
            <a:extLst>
              <a:ext uri="{FF2B5EF4-FFF2-40B4-BE49-F238E27FC236}">
                <a16:creationId xmlns:a16="http://schemas.microsoft.com/office/drawing/2014/main" id="{4B47007B-FA16-6538-CE5A-A5CD401486F5}"/>
              </a:ext>
            </a:extLst>
          </p:cNvPr>
          <p:cNvCxnSpPr/>
          <p:nvPr/>
        </p:nvCxnSpPr>
        <p:spPr>
          <a:xfrm>
            <a:off x="337351" y="3338003"/>
            <a:ext cx="8460420"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DD8AE36-5F0D-3AFB-BB92-C21F529B7411}"/>
              </a:ext>
            </a:extLst>
          </p:cNvPr>
          <p:cNvSpPr txBox="1"/>
          <p:nvPr/>
        </p:nvSpPr>
        <p:spPr>
          <a:xfrm>
            <a:off x="1432874" y="3012470"/>
            <a:ext cx="1603664" cy="307777"/>
          </a:xfrm>
          <a:prstGeom prst="rect">
            <a:avLst/>
          </a:prstGeom>
          <a:noFill/>
        </p:spPr>
        <p:txBody>
          <a:bodyPr wrap="square" rtlCol="0">
            <a:spAutoFit/>
          </a:bodyPr>
          <a:lstStyle/>
          <a:p>
            <a:r>
              <a:rPr lang="en-US">
                <a:solidFill>
                  <a:schemeClr val="tx1">
                    <a:lumMod val="50000"/>
                    <a:lumOff val="50000"/>
                  </a:schemeClr>
                </a:solidFill>
              </a:rPr>
              <a:t>Prefill stage</a:t>
            </a:r>
          </a:p>
        </p:txBody>
      </p:sp>
      <p:sp>
        <p:nvSpPr>
          <p:cNvPr id="8" name="TextBox 7">
            <a:extLst>
              <a:ext uri="{FF2B5EF4-FFF2-40B4-BE49-F238E27FC236}">
                <a16:creationId xmlns:a16="http://schemas.microsoft.com/office/drawing/2014/main" id="{F71AB843-A28C-EFB9-C57B-252EA6D67E36}"/>
              </a:ext>
            </a:extLst>
          </p:cNvPr>
          <p:cNvSpPr txBox="1"/>
          <p:nvPr/>
        </p:nvSpPr>
        <p:spPr>
          <a:xfrm>
            <a:off x="1397362" y="3338003"/>
            <a:ext cx="1603664" cy="307777"/>
          </a:xfrm>
          <a:prstGeom prst="rect">
            <a:avLst/>
          </a:prstGeom>
          <a:noFill/>
        </p:spPr>
        <p:txBody>
          <a:bodyPr wrap="square" rtlCol="0">
            <a:spAutoFit/>
          </a:bodyPr>
          <a:lstStyle/>
          <a:p>
            <a:r>
              <a:rPr lang="en-US">
                <a:solidFill>
                  <a:schemeClr val="tx1">
                    <a:lumMod val="50000"/>
                    <a:lumOff val="50000"/>
                  </a:schemeClr>
                </a:solidFill>
              </a:rPr>
              <a:t>Decode stage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8151975-93F3-9FA4-FFB0-124330E15484}"/>
                  </a:ext>
                </a:extLst>
              </p:cNvPr>
              <p:cNvSpPr txBox="1"/>
              <p:nvPr/>
            </p:nvSpPr>
            <p:spPr>
              <a:xfrm>
                <a:off x="954405" y="1896322"/>
                <a:ext cx="2489577" cy="523220"/>
              </a:xfrm>
              <a:prstGeom prst="rect">
                <a:avLst/>
              </a:prstGeom>
              <a:noFill/>
            </p:spPr>
            <p:txBody>
              <a:bodyPr wrap="square" rtlCol="0">
                <a:spAutoFit/>
              </a:bodyPr>
              <a:lstStyle/>
              <a:p>
                <a:r>
                  <a:rPr lang="en-US">
                    <a:solidFill>
                      <a:srgbClr val="00B050"/>
                    </a:solidFill>
                  </a:rPr>
                  <a:t>Greens: &lt;</a:t>
                </a:r>
                <a14:m>
                  <m:oMath xmlns:m="http://schemas.openxmlformats.org/officeDocument/2006/math">
                    <m:r>
                      <a:rPr lang="en-US" b="0" i="1" smtClean="0">
                        <a:solidFill>
                          <a:srgbClr val="00B050"/>
                        </a:solidFill>
                        <a:latin typeface="Cambria Math" panose="02040503050406030204" pitchFamily="18" charset="0"/>
                      </a:rPr>
                      <m:t>𝛼</m:t>
                    </m:r>
                  </m:oMath>
                </a14:m>
                <a:r>
                  <a:rPr lang="en-US">
                    <a:solidFill>
                      <a:srgbClr val="00B050"/>
                    </a:solidFill>
                  </a:rPr>
                  <a:t>&gt; attends to</a:t>
                </a:r>
              </a:p>
              <a:p>
                <a:r>
                  <a:rPr lang="en-US">
                    <a:solidFill>
                      <a:schemeClr val="accent1"/>
                    </a:solidFill>
                  </a:rPr>
                  <a:t>Blues: &lt;</a:t>
                </a:r>
                <a14:m>
                  <m:oMath xmlns:m="http://schemas.openxmlformats.org/officeDocument/2006/math">
                    <m:r>
                      <a:rPr lang="en-US" b="0" i="1" smtClean="0">
                        <a:solidFill>
                          <a:schemeClr val="accent1"/>
                        </a:solidFill>
                        <a:latin typeface="Cambria Math" panose="02040503050406030204" pitchFamily="18" charset="0"/>
                      </a:rPr>
                      <m:t>𝛽</m:t>
                    </m:r>
                  </m:oMath>
                </a14:m>
                <a:r>
                  <a:rPr lang="en-US">
                    <a:solidFill>
                      <a:schemeClr val="accent1"/>
                    </a:solidFill>
                  </a:rPr>
                  <a:t>&gt; attends to</a:t>
                </a:r>
              </a:p>
            </p:txBody>
          </p:sp>
        </mc:Choice>
        <mc:Fallback xmlns="">
          <p:sp>
            <p:nvSpPr>
              <p:cNvPr id="9" name="TextBox 8">
                <a:extLst>
                  <a:ext uri="{FF2B5EF4-FFF2-40B4-BE49-F238E27FC236}">
                    <a16:creationId xmlns:a16="http://schemas.microsoft.com/office/drawing/2014/main" id="{58151975-93F3-9FA4-FFB0-124330E15484}"/>
                  </a:ext>
                </a:extLst>
              </p:cNvPr>
              <p:cNvSpPr txBox="1">
                <a:spLocks noRot="1" noChangeAspect="1" noMove="1" noResize="1" noEditPoints="1" noAdjustHandles="1" noChangeArrowheads="1" noChangeShapeType="1" noTextEdit="1"/>
              </p:cNvSpPr>
              <p:nvPr/>
            </p:nvSpPr>
            <p:spPr>
              <a:xfrm>
                <a:off x="954405" y="1896322"/>
                <a:ext cx="2489577" cy="523220"/>
              </a:xfrm>
              <a:prstGeom prst="rect">
                <a:avLst/>
              </a:prstGeom>
              <a:blipFill>
                <a:blip r:embed="rId4"/>
                <a:stretch>
                  <a:fillRect l="-735" t="-2326" b="-11628"/>
                </a:stretch>
              </a:blipFill>
            </p:spPr>
            <p:txBody>
              <a:bodyPr/>
              <a:lstStyle/>
              <a:p>
                <a:r>
                  <a:rPr lang="en-US">
                    <a:noFill/>
                  </a:rPr>
                  <a:t> </a:t>
                </a:r>
              </a:p>
            </p:txBody>
          </p:sp>
        </mc:Fallback>
      </mc:AlternateContent>
    </p:spTree>
    <p:extLst>
      <p:ext uri="{BB962C8B-B14F-4D97-AF65-F5344CB8AC3E}">
        <p14:creationId xmlns:p14="http://schemas.microsoft.com/office/powerpoint/2010/main" val="3834855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02AA3-5B69-FCB6-8104-F3588A33A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E0B6D-04BE-B494-1BB9-FAC9BA375701}"/>
              </a:ext>
            </a:extLst>
          </p:cNvPr>
          <p:cNvSpPr>
            <a:spLocks noGrp="1"/>
          </p:cNvSpPr>
          <p:nvPr>
            <p:ph type="title"/>
          </p:nvPr>
        </p:nvSpPr>
        <p:spPr/>
        <p:txBody>
          <a:bodyPr/>
          <a:lstStyle/>
          <a:p>
            <a:r>
              <a:rPr lang="en-US"/>
              <a:t>Limitations of Static Eviction</a:t>
            </a:r>
          </a:p>
        </p:txBody>
      </p:sp>
      <p:sp>
        <p:nvSpPr>
          <p:cNvPr id="3" name="Text Placeholder 2">
            <a:extLst>
              <a:ext uri="{FF2B5EF4-FFF2-40B4-BE49-F238E27FC236}">
                <a16:creationId xmlns:a16="http://schemas.microsoft.com/office/drawing/2014/main" id="{A61DD860-D8A9-4F08-0560-7E46A0F66BFF}"/>
              </a:ext>
            </a:extLst>
          </p:cNvPr>
          <p:cNvSpPr>
            <a:spLocks noGrp="1"/>
          </p:cNvSpPr>
          <p:nvPr>
            <p:ph type="body" sz="quarter" idx="16"/>
          </p:nvPr>
        </p:nvSpPr>
        <p:spPr>
          <a:xfrm>
            <a:off x="533919" y="1390650"/>
            <a:ext cx="8085415" cy="3492068"/>
          </a:xfrm>
        </p:spPr>
        <p:txBody>
          <a:bodyPr lIns="91440" tIns="45720" rIns="91440" bIns="45720" anchor="t">
            <a:noAutofit/>
          </a:bodyPr>
          <a:lstStyle/>
          <a:p>
            <a:pPr marL="229870" indent="-229870"/>
            <a:r>
              <a:rPr lang="en-US">
                <a:latin typeface="Tahoma"/>
                <a:ea typeface="Tahoma"/>
                <a:cs typeface="Tahoma"/>
              </a:rPr>
              <a:t>Given an important token subset from static eviction like H</a:t>
            </a:r>
            <a:r>
              <a:rPr lang="en-US" baseline="-25000">
                <a:latin typeface="Tahoma"/>
                <a:ea typeface="Tahoma"/>
                <a:cs typeface="Tahoma"/>
              </a:rPr>
              <a:t>2</a:t>
            </a:r>
            <a:r>
              <a:rPr lang="en-US">
                <a:latin typeface="Tahoma"/>
                <a:ea typeface="Tahoma"/>
                <a:cs typeface="Tahoma"/>
              </a:rPr>
              <a:t>O</a:t>
            </a:r>
            <a:endParaRPr lang="en-US"/>
          </a:p>
          <a:p>
            <a:pPr marL="229870" indent="-229870"/>
            <a:r>
              <a:rPr lang="en-US">
                <a:latin typeface="Tahoma"/>
                <a:ea typeface="Tahoma"/>
                <a:cs typeface="Tahoma"/>
              </a:rPr>
              <a:t>For each generated token, check if the top tokens it attends to are missing</a:t>
            </a:r>
          </a:p>
          <a:p>
            <a:pPr marL="229870" indent="-229870"/>
            <a:endParaRPr lang="en-US">
              <a:latin typeface="Tahoma"/>
              <a:ea typeface="Tahoma"/>
              <a:cs typeface="Tahoma"/>
            </a:endParaRPr>
          </a:p>
          <a:p>
            <a:pPr marL="229870" indent="-229870"/>
            <a:endParaRPr lang="en-US">
              <a:latin typeface="Tahoma"/>
              <a:ea typeface="Tahoma"/>
              <a:cs typeface="Tahoma"/>
            </a:endParaRPr>
          </a:p>
          <a:p>
            <a:pPr marL="229870" indent="-229870"/>
            <a:endParaRPr lang="en-US">
              <a:latin typeface="Tahoma"/>
              <a:ea typeface="Tahoma"/>
              <a:cs typeface="Tahoma"/>
            </a:endParaRPr>
          </a:p>
          <a:p>
            <a:pPr marL="229870" indent="-229870"/>
            <a:endParaRPr lang="en-US">
              <a:latin typeface="Tahoma"/>
              <a:ea typeface="Tahoma"/>
              <a:cs typeface="Tahoma"/>
            </a:endParaRPr>
          </a:p>
          <a:p>
            <a:pPr marL="229870" indent="-229870"/>
            <a:endParaRPr lang="en-US">
              <a:latin typeface="Tahoma"/>
              <a:ea typeface="Tahoma"/>
              <a:cs typeface="Tahoma"/>
            </a:endParaRPr>
          </a:p>
          <a:p>
            <a:pPr marL="229870" indent="-229870"/>
            <a:endParaRPr lang="en-US">
              <a:latin typeface="Tahoma"/>
              <a:ea typeface="Tahoma"/>
              <a:cs typeface="Tahoma"/>
            </a:endParaRPr>
          </a:p>
          <a:p>
            <a:pPr marL="229870" indent="-229870"/>
            <a:endParaRPr lang="en-US">
              <a:latin typeface="Tahoma"/>
              <a:ea typeface="Tahoma"/>
              <a:cs typeface="Tahoma"/>
            </a:endParaRPr>
          </a:p>
          <a:p>
            <a:pPr marL="229870" indent="-229870"/>
            <a:r>
              <a:rPr lang="en-US">
                <a:latin typeface="Tahoma"/>
                <a:ea typeface="Tahoma"/>
                <a:cs typeface="Tahoma"/>
              </a:rPr>
              <a:t>Different tokens attend to different positions</a:t>
            </a:r>
          </a:p>
        </p:txBody>
      </p:sp>
      <p:pic>
        <p:nvPicPr>
          <p:cNvPr id="5" name="Picture 4">
            <a:extLst>
              <a:ext uri="{FF2B5EF4-FFF2-40B4-BE49-F238E27FC236}">
                <a16:creationId xmlns:a16="http://schemas.microsoft.com/office/drawing/2014/main" id="{8A5D6829-3420-3ED1-15FA-53430B964274}"/>
              </a:ext>
            </a:extLst>
          </p:cNvPr>
          <p:cNvPicPr>
            <a:picLocks noChangeAspect="1"/>
          </p:cNvPicPr>
          <p:nvPr/>
        </p:nvPicPr>
        <p:blipFill>
          <a:blip r:embed="rId3"/>
          <a:stretch>
            <a:fillRect/>
          </a:stretch>
        </p:blipFill>
        <p:spPr>
          <a:xfrm>
            <a:off x="412597" y="2235480"/>
            <a:ext cx="8318806" cy="1802408"/>
          </a:xfrm>
          <a:prstGeom prst="rect">
            <a:avLst/>
          </a:prstGeom>
        </p:spPr>
      </p:pic>
    </p:spTree>
    <p:extLst>
      <p:ext uri="{BB962C8B-B14F-4D97-AF65-F5344CB8AC3E}">
        <p14:creationId xmlns:p14="http://schemas.microsoft.com/office/powerpoint/2010/main" val="795576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96654-AA03-5248-3CD4-D7C7F8CB6A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8CED09-39DB-587E-37F8-E507EE93F00A}"/>
              </a:ext>
            </a:extLst>
          </p:cNvPr>
          <p:cNvSpPr>
            <a:spLocks noGrp="1"/>
          </p:cNvSpPr>
          <p:nvPr>
            <p:ph type="title"/>
          </p:nvPr>
        </p:nvSpPr>
        <p:spPr/>
        <p:txBody>
          <a:bodyPr/>
          <a:lstStyle/>
          <a:p>
            <a:r>
              <a:rPr lang="en-US"/>
              <a:t>Limitations of Static Eviction</a:t>
            </a:r>
          </a:p>
        </p:txBody>
      </p:sp>
      <p:sp>
        <p:nvSpPr>
          <p:cNvPr id="3" name="Text Placeholder 2">
            <a:extLst>
              <a:ext uri="{FF2B5EF4-FFF2-40B4-BE49-F238E27FC236}">
                <a16:creationId xmlns:a16="http://schemas.microsoft.com/office/drawing/2014/main" id="{C7987EC3-0B52-9CC3-7B85-268A3612F57A}"/>
              </a:ext>
            </a:extLst>
          </p:cNvPr>
          <p:cNvSpPr>
            <a:spLocks noGrp="1"/>
          </p:cNvSpPr>
          <p:nvPr>
            <p:ph type="body" sz="quarter" idx="16"/>
          </p:nvPr>
        </p:nvSpPr>
        <p:spPr>
          <a:xfrm>
            <a:off x="533919" y="1390650"/>
            <a:ext cx="8085415" cy="3492068"/>
          </a:xfrm>
        </p:spPr>
        <p:txBody>
          <a:bodyPr lIns="91440" tIns="45720" rIns="91440" bIns="45720" anchor="t">
            <a:noAutofit/>
          </a:bodyPr>
          <a:lstStyle/>
          <a:p>
            <a:pPr marL="229870" indent="-229870"/>
            <a:r>
              <a:rPr lang="en-US">
                <a:latin typeface="Tahoma"/>
                <a:ea typeface="Tahoma"/>
                <a:cs typeface="Tahoma"/>
              </a:rPr>
              <a:t>Static attention scores cannot indicate the future importance of tokens in subsequent generation iterations</a:t>
            </a:r>
          </a:p>
          <a:p>
            <a:pPr marL="229870" indent="-229870"/>
            <a:endParaRPr lang="en-US">
              <a:latin typeface="Tahoma"/>
              <a:ea typeface="Tahoma"/>
              <a:cs typeface="Tahoma"/>
            </a:endParaRPr>
          </a:p>
          <a:p>
            <a:pPr marL="229870" indent="-229870"/>
            <a:r>
              <a:rPr lang="en-US">
                <a:latin typeface="Tahoma"/>
                <a:ea typeface="Tahoma"/>
                <a:cs typeface="Tahoma"/>
              </a:rPr>
              <a:t>Tokens that have low attention scores in the prefill stage may be recalled as important tokens in subsequent reasoning steps.</a:t>
            </a:r>
          </a:p>
        </p:txBody>
      </p:sp>
    </p:spTree>
    <p:extLst>
      <p:ext uri="{BB962C8B-B14F-4D97-AF65-F5344CB8AC3E}">
        <p14:creationId xmlns:p14="http://schemas.microsoft.com/office/powerpoint/2010/main" val="210935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AC01E-F44D-7B56-58A3-B72E699F2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F583B-3284-D8FE-C010-7395DDC1C313}"/>
              </a:ext>
            </a:extLst>
          </p:cNvPr>
          <p:cNvSpPr>
            <a:spLocks noGrp="1"/>
          </p:cNvSpPr>
          <p:nvPr>
            <p:ph type="title"/>
          </p:nvPr>
        </p:nvSpPr>
        <p:spPr/>
        <p:txBody>
          <a:bodyPr/>
          <a:lstStyle/>
          <a:p>
            <a:r>
              <a:rPr lang="en-US" err="1"/>
              <a:t>OmniKV</a:t>
            </a:r>
            <a:r>
              <a:rPr lang="en-US"/>
              <a:t>: Retaining all KV Cache</a:t>
            </a:r>
          </a:p>
        </p:txBody>
      </p:sp>
      <p:sp>
        <p:nvSpPr>
          <p:cNvPr id="3" name="Text Placeholder 2">
            <a:extLst>
              <a:ext uri="{FF2B5EF4-FFF2-40B4-BE49-F238E27FC236}">
                <a16:creationId xmlns:a16="http://schemas.microsoft.com/office/drawing/2014/main" id="{3B8CD089-AD3B-AA85-2CCB-C8E29C173F5C}"/>
              </a:ext>
            </a:extLst>
          </p:cNvPr>
          <p:cNvSpPr>
            <a:spLocks noGrp="1"/>
          </p:cNvSpPr>
          <p:nvPr>
            <p:ph type="body" sz="quarter" idx="16"/>
          </p:nvPr>
        </p:nvSpPr>
        <p:spPr>
          <a:xfrm>
            <a:off x="533919" y="1390650"/>
            <a:ext cx="8085415" cy="3492068"/>
          </a:xfrm>
        </p:spPr>
        <p:txBody>
          <a:bodyPr lIns="91440" tIns="45720" rIns="91440" bIns="45720" anchor="t">
            <a:noAutofit/>
          </a:bodyPr>
          <a:lstStyle/>
          <a:p>
            <a:r>
              <a:rPr lang="en-US" err="1"/>
              <a:t>OmniKV</a:t>
            </a:r>
            <a:r>
              <a:rPr lang="en-US"/>
              <a:t> retains all KV cache to ensure that performance remains unaffected, while dynamically selecting a sparse subset of tokens for attention computation in the decode stage</a:t>
            </a:r>
          </a:p>
          <a:p>
            <a:endParaRPr lang="en-US"/>
          </a:p>
          <a:p>
            <a:r>
              <a:rPr lang="en-US"/>
              <a:t>Spoiler</a:t>
            </a:r>
          </a:p>
        </p:txBody>
      </p:sp>
      <p:pic>
        <p:nvPicPr>
          <p:cNvPr id="4" name="Picture 3">
            <a:extLst>
              <a:ext uri="{FF2B5EF4-FFF2-40B4-BE49-F238E27FC236}">
                <a16:creationId xmlns:a16="http://schemas.microsoft.com/office/drawing/2014/main" id="{9E369A3F-3265-3A9D-14CA-02A6B8921065}"/>
              </a:ext>
            </a:extLst>
          </p:cNvPr>
          <p:cNvPicPr>
            <a:picLocks noChangeAspect="1"/>
          </p:cNvPicPr>
          <p:nvPr/>
        </p:nvPicPr>
        <p:blipFill>
          <a:blip r:embed="rId3"/>
          <a:stretch>
            <a:fillRect/>
          </a:stretch>
        </p:blipFill>
        <p:spPr>
          <a:xfrm>
            <a:off x="5778482" y="2906950"/>
            <a:ext cx="3233659" cy="1626872"/>
          </a:xfrm>
          <a:prstGeom prst="rect">
            <a:avLst/>
          </a:prstGeom>
        </p:spPr>
      </p:pic>
      <p:pic>
        <p:nvPicPr>
          <p:cNvPr id="5" name="Picture 4">
            <a:extLst>
              <a:ext uri="{FF2B5EF4-FFF2-40B4-BE49-F238E27FC236}">
                <a16:creationId xmlns:a16="http://schemas.microsoft.com/office/drawing/2014/main" id="{1AE8C0F8-BD5A-5DA7-FB11-94E8BBB4CE4F}"/>
              </a:ext>
            </a:extLst>
          </p:cNvPr>
          <p:cNvPicPr>
            <a:picLocks noChangeAspect="1"/>
          </p:cNvPicPr>
          <p:nvPr/>
        </p:nvPicPr>
        <p:blipFill>
          <a:blip r:embed="rId4"/>
          <a:stretch>
            <a:fillRect/>
          </a:stretch>
        </p:blipFill>
        <p:spPr>
          <a:xfrm>
            <a:off x="141112" y="2906950"/>
            <a:ext cx="5589353" cy="1626872"/>
          </a:xfrm>
          <a:prstGeom prst="rect">
            <a:avLst/>
          </a:prstGeom>
        </p:spPr>
      </p:pic>
    </p:spTree>
    <p:extLst>
      <p:ext uri="{BB962C8B-B14F-4D97-AF65-F5344CB8AC3E}">
        <p14:creationId xmlns:p14="http://schemas.microsoft.com/office/powerpoint/2010/main" val="1113875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53FD3-B2CE-6A1E-B989-1663FD392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1646A8-8A05-36A8-C15E-C312947D1EF9}"/>
              </a:ext>
            </a:extLst>
          </p:cNvPr>
          <p:cNvSpPr>
            <a:spLocks noGrp="1"/>
          </p:cNvSpPr>
          <p:nvPr>
            <p:ph type="title"/>
          </p:nvPr>
        </p:nvSpPr>
        <p:spPr/>
        <p:txBody>
          <a:bodyPr/>
          <a:lstStyle/>
          <a:p>
            <a:r>
              <a:rPr lang="en-US"/>
              <a:t>Determine Eviction per Layer</a:t>
            </a:r>
          </a:p>
        </p:txBody>
      </p:sp>
      <p:sp>
        <p:nvSpPr>
          <p:cNvPr id="58" name="Text Placeholder 2">
            <a:extLst>
              <a:ext uri="{FF2B5EF4-FFF2-40B4-BE49-F238E27FC236}">
                <a16:creationId xmlns:a16="http://schemas.microsoft.com/office/drawing/2014/main" id="{25786DD4-6D84-1731-6C80-0F327157F52D}"/>
              </a:ext>
            </a:extLst>
          </p:cNvPr>
          <p:cNvSpPr>
            <a:spLocks noGrp="1"/>
          </p:cNvSpPr>
          <p:nvPr>
            <p:ph type="body" sz="quarter" idx="16"/>
          </p:nvPr>
        </p:nvSpPr>
        <p:spPr>
          <a:xfrm>
            <a:off x="533919" y="1390650"/>
            <a:ext cx="8085415" cy="3077573"/>
          </a:xfrm>
        </p:spPr>
        <p:txBody>
          <a:bodyPr lIns="91440" tIns="45720" rIns="91440" bIns="45720" anchor="t">
            <a:noAutofit/>
          </a:bodyPr>
          <a:lstStyle/>
          <a:p>
            <a:pPr marL="229870" indent="-229870"/>
            <a:r>
              <a:rPr lang="en-US">
                <a:latin typeface="Tahoma"/>
                <a:ea typeface="Tahoma"/>
                <a:cs typeface="Tahoma"/>
              </a:rPr>
              <a:t>Given a full attention transformer</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59" name="Group 58">
            <a:extLst>
              <a:ext uri="{FF2B5EF4-FFF2-40B4-BE49-F238E27FC236}">
                <a16:creationId xmlns:a16="http://schemas.microsoft.com/office/drawing/2014/main" id="{A648967E-D6A3-3BD7-9032-EDFB3BC8E30F}"/>
              </a:ext>
            </a:extLst>
          </p:cNvPr>
          <p:cNvGrpSpPr/>
          <p:nvPr/>
        </p:nvGrpSpPr>
        <p:grpSpPr>
          <a:xfrm>
            <a:off x="1604094" y="1924224"/>
            <a:ext cx="1103632" cy="2866408"/>
            <a:chOff x="2549445" y="2508250"/>
            <a:chExt cx="711200" cy="1847163"/>
          </a:xfrm>
        </p:grpSpPr>
        <p:sp>
          <p:nvSpPr>
            <p:cNvPr id="60" name="Rectangle 59">
              <a:extLst>
                <a:ext uri="{FF2B5EF4-FFF2-40B4-BE49-F238E27FC236}">
                  <a16:creationId xmlns:a16="http://schemas.microsoft.com/office/drawing/2014/main" id="{3E1A7986-0721-7777-C761-9333FF8F09F8}"/>
                </a:ext>
              </a:extLst>
            </p:cNvPr>
            <p:cNvSpPr/>
            <p:nvPr/>
          </p:nvSpPr>
          <p:spPr>
            <a:xfrm>
              <a:off x="2549445" y="2508250"/>
              <a:ext cx="711200" cy="1847163"/>
            </a:xfrm>
            <a:prstGeom prst="rect">
              <a:avLst/>
            </a:prstGeom>
            <a:solidFill>
              <a:srgbClr val="D6D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3A575E70-E880-3545-6ACC-E5ED557347DC}"/>
                </a:ext>
              </a:extLst>
            </p:cNvPr>
            <p:cNvPicPr>
              <a:picLocks noChangeAspect="1"/>
            </p:cNvPicPr>
            <p:nvPr/>
          </p:nvPicPr>
          <p:blipFill>
            <a:blip r:embed="rId3"/>
            <a:stretch>
              <a:fillRect/>
            </a:stretch>
          </p:blipFill>
          <p:spPr>
            <a:xfrm>
              <a:off x="2600245" y="2697706"/>
              <a:ext cx="609600" cy="165100"/>
            </a:xfrm>
            <a:prstGeom prst="rect">
              <a:avLst/>
            </a:prstGeom>
          </p:spPr>
        </p:pic>
        <p:pic>
          <p:nvPicPr>
            <p:cNvPr id="62" name="Picture 61">
              <a:extLst>
                <a:ext uri="{FF2B5EF4-FFF2-40B4-BE49-F238E27FC236}">
                  <a16:creationId xmlns:a16="http://schemas.microsoft.com/office/drawing/2014/main" id="{104B94EB-E07F-C129-351E-9C11D7FB5BB2}"/>
                </a:ext>
              </a:extLst>
            </p:cNvPr>
            <p:cNvPicPr>
              <a:picLocks noChangeAspect="1"/>
            </p:cNvPicPr>
            <p:nvPr/>
          </p:nvPicPr>
          <p:blipFill>
            <a:blip r:embed="rId3"/>
            <a:stretch>
              <a:fillRect/>
            </a:stretch>
          </p:blipFill>
          <p:spPr>
            <a:xfrm>
              <a:off x="2600245" y="2878808"/>
              <a:ext cx="609600" cy="165100"/>
            </a:xfrm>
            <a:prstGeom prst="rect">
              <a:avLst/>
            </a:prstGeom>
          </p:spPr>
        </p:pic>
        <p:pic>
          <p:nvPicPr>
            <p:cNvPr id="63" name="Picture 62">
              <a:extLst>
                <a:ext uri="{FF2B5EF4-FFF2-40B4-BE49-F238E27FC236}">
                  <a16:creationId xmlns:a16="http://schemas.microsoft.com/office/drawing/2014/main" id="{987FFB2A-F033-D4AC-2758-5E5678FBB3D3}"/>
                </a:ext>
              </a:extLst>
            </p:cNvPr>
            <p:cNvPicPr>
              <a:picLocks noChangeAspect="1"/>
            </p:cNvPicPr>
            <p:nvPr/>
          </p:nvPicPr>
          <p:blipFill>
            <a:blip r:embed="rId3"/>
            <a:stretch>
              <a:fillRect/>
            </a:stretch>
          </p:blipFill>
          <p:spPr>
            <a:xfrm>
              <a:off x="2600611" y="3059910"/>
              <a:ext cx="609600" cy="165100"/>
            </a:xfrm>
            <a:prstGeom prst="rect">
              <a:avLst/>
            </a:prstGeom>
          </p:spPr>
        </p:pic>
        <p:pic>
          <p:nvPicPr>
            <p:cNvPr id="64" name="Picture 63">
              <a:extLst>
                <a:ext uri="{FF2B5EF4-FFF2-40B4-BE49-F238E27FC236}">
                  <a16:creationId xmlns:a16="http://schemas.microsoft.com/office/drawing/2014/main" id="{2F8C7321-15C6-3F5D-94D3-1FBFA111A0D3}"/>
                </a:ext>
              </a:extLst>
            </p:cNvPr>
            <p:cNvPicPr>
              <a:picLocks noChangeAspect="1"/>
            </p:cNvPicPr>
            <p:nvPr/>
          </p:nvPicPr>
          <p:blipFill>
            <a:blip r:embed="rId3"/>
            <a:stretch>
              <a:fillRect/>
            </a:stretch>
          </p:blipFill>
          <p:spPr>
            <a:xfrm>
              <a:off x="2600611" y="3241012"/>
              <a:ext cx="609600" cy="165100"/>
            </a:xfrm>
            <a:prstGeom prst="rect">
              <a:avLst/>
            </a:prstGeom>
          </p:spPr>
        </p:pic>
        <p:pic>
          <p:nvPicPr>
            <p:cNvPr id="65" name="Picture 64">
              <a:extLst>
                <a:ext uri="{FF2B5EF4-FFF2-40B4-BE49-F238E27FC236}">
                  <a16:creationId xmlns:a16="http://schemas.microsoft.com/office/drawing/2014/main" id="{FD6E786F-4635-ADD4-AF79-E1C910E8BA9C}"/>
                </a:ext>
              </a:extLst>
            </p:cNvPr>
            <p:cNvPicPr>
              <a:picLocks noChangeAspect="1"/>
            </p:cNvPicPr>
            <p:nvPr/>
          </p:nvPicPr>
          <p:blipFill>
            <a:blip r:embed="rId3"/>
            <a:stretch>
              <a:fillRect/>
            </a:stretch>
          </p:blipFill>
          <p:spPr>
            <a:xfrm>
              <a:off x="2600245" y="3422114"/>
              <a:ext cx="609600" cy="165100"/>
            </a:xfrm>
            <a:prstGeom prst="rect">
              <a:avLst/>
            </a:prstGeom>
          </p:spPr>
        </p:pic>
        <p:pic>
          <p:nvPicPr>
            <p:cNvPr id="66" name="Picture 65">
              <a:extLst>
                <a:ext uri="{FF2B5EF4-FFF2-40B4-BE49-F238E27FC236}">
                  <a16:creationId xmlns:a16="http://schemas.microsoft.com/office/drawing/2014/main" id="{8659909F-C56B-B87D-CD2F-3CABDA436650}"/>
                </a:ext>
              </a:extLst>
            </p:cNvPr>
            <p:cNvPicPr>
              <a:picLocks noChangeAspect="1"/>
            </p:cNvPicPr>
            <p:nvPr/>
          </p:nvPicPr>
          <p:blipFill>
            <a:blip r:embed="rId3"/>
            <a:stretch>
              <a:fillRect/>
            </a:stretch>
          </p:blipFill>
          <p:spPr>
            <a:xfrm>
              <a:off x="2600245" y="3603216"/>
              <a:ext cx="609600" cy="165100"/>
            </a:xfrm>
            <a:prstGeom prst="rect">
              <a:avLst/>
            </a:prstGeom>
          </p:spPr>
        </p:pic>
        <p:pic>
          <p:nvPicPr>
            <p:cNvPr id="67" name="Picture 66">
              <a:extLst>
                <a:ext uri="{FF2B5EF4-FFF2-40B4-BE49-F238E27FC236}">
                  <a16:creationId xmlns:a16="http://schemas.microsoft.com/office/drawing/2014/main" id="{5BE517FE-7A8D-1151-6F11-00BDF4271F60}"/>
                </a:ext>
              </a:extLst>
            </p:cNvPr>
            <p:cNvPicPr>
              <a:picLocks noChangeAspect="1"/>
            </p:cNvPicPr>
            <p:nvPr/>
          </p:nvPicPr>
          <p:blipFill>
            <a:blip r:embed="rId3"/>
            <a:stretch>
              <a:fillRect/>
            </a:stretch>
          </p:blipFill>
          <p:spPr>
            <a:xfrm>
              <a:off x="2600611" y="3784318"/>
              <a:ext cx="609600" cy="165100"/>
            </a:xfrm>
            <a:prstGeom prst="rect">
              <a:avLst/>
            </a:prstGeom>
          </p:spPr>
        </p:pic>
        <p:pic>
          <p:nvPicPr>
            <p:cNvPr id="68" name="Picture 67">
              <a:extLst>
                <a:ext uri="{FF2B5EF4-FFF2-40B4-BE49-F238E27FC236}">
                  <a16:creationId xmlns:a16="http://schemas.microsoft.com/office/drawing/2014/main" id="{3B7C9046-C30C-DA3B-3855-6353E1023B15}"/>
                </a:ext>
              </a:extLst>
            </p:cNvPr>
            <p:cNvPicPr>
              <a:picLocks noChangeAspect="1"/>
            </p:cNvPicPr>
            <p:nvPr/>
          </p:nvPicPr>
          <p:blipFill>
            <a:blip r:embed="rId3"/>
            <a:stretch>
              <a:fillRect/>
            </a:stretch>
          </p:blipFill>
          <p:spPr>
            <a:xfrm>
              <a:off x="2600611" y="3965420"/>
              <a:ext cx="609600" cy="165100"/>
            </a:xfrm>
            <a:prstGeom prst="rect">
              <a:avLst/>
            </a:prstGeom>
          </p:spPr>
        </p:pic>
        <p:pic>
          <p:nvPicPr>
            <p:cNvPr id="69" name="Picture 68">
              <a:extLst>
                <a:ext uri="{FF2B5EF4-FFF2-40B4-BE49-F238E27FC236}">
                  <a16:creationId xmlns:a16="http://schemas.microsoft.com/office/drawing/2014/main" id="{C3097946-9F2B-F2FE-E856-1330CF94D519}"/>
                </a:ext>
              </a:extLst>
            </p:cNvPr>
            <p:cNvPicPr>
              <a:picLocks noChangeAspect="1"/>
            </p:cNvPicPr>
            <p:nvPr/>
          </p:nvPicPr>
          <p:blipFill>
            <a:blip r:embed="rId3"/>
            <a:stretch>
              <a:fillRect/>
            </a:stretch>
          </p:blipFill>
          <p:spPr>
            <a:xfrm>
              <a:off x="2600245" y="4142827"/>
              <a:ext cx="609600" cy="165100"/>
            </a:xfrm>
            <a:prstGeom prst="rect">
              <a:avLst/>
            </a:prstGeom>
          </p:spPr>
        </p:pic>
        <p:pic>
          <p:nvPicPr>
            <p:cNvPr id="70" name="Picture 69">
              <a:extLst>
                <a:ext uri="{FF2B5EF4-FFF2-40B4-BE49-F238E27FC236}">
                  <a16:creationId xmlns:a16="http://schemas.microsoft.com/office/drawing/2014/main" id="{9540D830-91D9-B4E6-5E09-B4B77971F2F0}"/>
                </a:ext>
              </a:extLst>
            </p:cNvPr>
            <p:cNvPicPr>
              <a:picLocks noChangeAspect="1"/>
            </p:cNvPicPr>
            <p:nvPr/>
          </p:nvPicPr>
          <p:blipFill>
            <a:blip r:embed="rId4"/>
            <a:stretch>
              <a:fillRect/>
            </a:stretch>
          </p:blipFill>
          <p:spPr>
            <a:xfrm>
              <a:off x="2587545" y="2520409"/>
              <a:ext cx="635000" cy="127000"/>
            </a:xfrm>
            <a:prstGeom prst="rect">
              <a:avLst/>
            </a:prstGeom>
          </p:spPr>
        </p:pic>
      </p:grpSp>
    </p:spTree>
    <p:extLst>
      <p:ext uri="{BB962C8B-B14F-4D97-AF65-F5344CB8AC3E}">
        <p14:creationId xmlns:p14="http://schemas.microsoft.com/office/powerpoint/2010/main" val="3806303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F2086-C33A-C234-2106-99CE11FB5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89A10-9B7E-825C-844A-A3501D2C1D48}"/>
              </a:ext>
            </a:extLst>
          </p:cNvPr>
          <p:cNvSpPr>
            <a:spLocks noGrp="1"/>
          </p:cNvSpPr>
          <p:nvPr>
            <p:ph type="title"/>
          </p:nvPr>
        </p:nvSpPr>
        <p:spPr/>
        <p:txBody>
          <a:bodyPr/>
          <a:lstStyle/>
          <a:p>
            <a:r>
              <a:rPr lang="en-US"/>
              <a:t>Determine Eviction per Layer</a:t>
            </a:r>
          </a:p>
        </p:txBody>
      </p:sp>
      <p:grpSp>
        <p:nvGrpSpPr>
          <p:cNvPr id="46" name="Group 45">
            <a:extLst>
              <a:ext uri="{FF2B5EF4-FFF2-40B4-BE49-F238E27FC236}">
                <a16:creationId xmlns:a16="http://schemas.microsoft.com/office/drawing/2014/main" id="{9450811A-6655-7687-43E7-C228E069616A}"/>
              </a:ext>
            </a:extLst>
          </p:cNvPr>
          <p:cNvGrpSpPr/>
          <p:nvPr/>
        </p:nvGrpSpPr>
        <p:grpSpPr>
          <a:xfrm>
            <a:off x="1604094" y="1924224"/>
            <a:ext cx="1103632" cy="2866408"/>
            <a:chOff x="2549445" y="2508250"/>
            <a:chExt cx="711200" cy="1847163"/>
          </a:xfrm>
        </p:grpSpPr>
        <p:sp>
          <p:nvSpPr>
            <p:cNvPr id="11" name="Rectangle 10">
              <a:extLst>
                <a:ext uri="{FF2B5EF4-FFF2-40B4-BE49-F238E27FC236}">
                  <a16:creationId xmlns:a16="http://schemas.microsoft.com/office/drawing/2014/main" id="{05A4D5AF-9BC8-97C4-2765-19D04234F0DA}"/>
                </a:ext>
              </a:extLst>
            </p:cNvPr>
            <p:cNvSpPr/>
            <p:nvPr/>
          </p:nvSpPr>
          <p:spPr>
            <a:xfrm>
              <a:off x="2549445" y="2508250"/>
              <a:ext cx="711200" cy="1847163"/>
            </a:xfrm>
            <a:prstGeom prst="rect">
              <a:avLst/>
            </a:prstGeom>
            <a:solidFill>
              <a:srgbClr val="D6D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F0D61C9-1594-641B-72E1-2225C9A27C68}"/>
                </a:ext>
              </a:extLst>
            </p:cNvPr>
            <p:cNvPicPr>
              <a:picLocks noChangeAspect="1"/>
            </p:cNvPicPr>
            <p:nvPr/>
          </p:nvPicPr>
          <p:blipFill>
            <a:blip r:embed="rId3"/>
            <a:stretch>
              <a:fillRect/>
            </a:stretch>
          </p:blipFill>
          <p:spPr>
            <a:xfrm>
              <a:off x="2600245" y="2697706"/>
              <a:ext cx="609600" cy="165100"/>
            </a:xfrm>
            <a:prstGeom prst="rect">
              <a:avLst/>
            </a:prstGeom>
          </p:spPr>
        </p:pic>
        <p:pic>
          <p:nvPicPr>
            <p:cNvPr id="12" name="Picture 11">
              <a:extLst>
                <a:ext uri="{FF2B5EF4-FFF2-40B4-BE49-F238E27FC236}">
                  <a16:creationId xmlns:a16="http://schemas.microsoft.com/office/drawing/2014/main" id="{EBA2F41B-7891-8278-4A1B-28D677DD966D}"/>
                </a:ext>
              </a:extLst>
            </p:cNvPr>
            <p:cNvPicPr>
              <a:picLocks noChangeAspect="1"/>
            </p:cNvPicPr>
            <p:nvPr/>
          </p:nvPicPr>
          <p:blipFill>
            <a:blip r:embed="rId3"/>
            <a:stretch>
              <a:fillRect/>
            </a:stretch>
          </p:blipFill>
          <p:spPr>
            <a:xfrm>
              <a:off x="2600245" y="2878808"/>
              <a:ext cx="609600" cy="165100"/>
            </a:xfrm>
            <a:prstGeom prst="rect">
              <a:avLst/>
            </a:prstGeom>
          </p:spPr>
        </p:pic>
        <p:pic>
          <p:nvPicPr>
            <p:cNvPr id="13" name="Picture 12">
              <a:extLst>
                <a:ext uri="{FF2B5EF4-FFF2-40B4-BE49-F238E27FC236}">
                  <a16:creationId xmlns:a16="http://schemas.microsoft.com/office/drawing/2014/main" id="{A3C3874A-A745-332C-4E27-281C994A2296}"/>
                </a:ext>
              </a:extLst>
            </p:cNvPr>
            <p:cNvPicPr>
              <a:picLocks noChangeAspect="1"/>
            </p:cNvPicPr>
            <p:nvPr/>
          </p:nvPicPr>
          <p:blipFill>
            <a:blip r:embed="rId3"/>
            <a:stretch>
              <a:fillRect/>
            </a:stretch>
          </p:blipFill>
          <p:spPr>
            <a:xfrm>
              <a:off x="2600611" y="3059910"/>
              <a:ext cx="609600" cy="165100"/>
            </a:xfrm>
            <a:prstGeom prst="rect">
              <a:avLst/>
            </a:prstGeom>
          </p:spPr>
        </p:pic>
        <p:pic>
          <p:nvPicPr>
            <p:cNvPr id="14" name="Picture 13">
              <a:extLst>
                <a:ext uri="{FF2B5EF4-FFF2-40B4-BE49-F238E27FC236}">
                  <a16:creationId xmlns:a16="http://schemas.microsoft.com/office/drawing/2014/main" id="{84DCBF65-F4A3-4EE5-4FBF-521179A978AF}"/>
                </a:ext>
              </a:extLst>
            </p:cNvPr>
            <p:cNvPicPr>
              <a:picLocks noChangeAspect="1"/>
            </p:cNvPicPr>
            <p:nvPr/>
          </p:nvPicPr>
          <p:blipFill>
            <a:blip r:embed="rId3"/>
            <a:stretch>
              <a:fillRect/>
            </a:stretch>
          </p:blipFill>
          <p:spPr>
            <a:xfrm>
              <a:off x="2600611" y="3241012"/>
              <a:ext cx="609600" cy="165100"/>
            </a:xfrm>
            <a:prstGeom prst="rect">
              <a:avLst/>
            </a:prstGeom>
          </p:spPr>
        </p:pic>
        <p:pic>
          <p:nvPicPr>
            <p:cNvPr id="15" name="Picture 14">
              <a:extLst>
                <a:ext uri="{FF2B5EF4-FFF2-40B4-BE49-F238E27FC236}">
                  <a16:creationId xmlns:a16="http://schemas.microsoft.com/office/drawing/2014/main" id="{7BC28858-E50F-4AB7-95A3-60447FB46E22}"/>
                </a:ext>
              </a:extLst>
            </p:cNvPr>
            <p:cNvPicPr>
              <a:picLocks noChangeAspect="1"/>
            </p:cNvPicPr>
            <p:nvPr/>
          </p:nvPicPr>
          <p:blipFill>
            <a:blip r:embed="rId3"/>
            <a:stretch>
              <a:fillRect/>
            </a:stretch>
          </p:blipFill>
          <p:spPr>
            <a:xfrm>
              <a:off x="2600245" y="3422114"/>
              <a:ext cx="609600" cy="165100"/>
            </a:xfrm>
            <a:prstGeom prst="rect">
              <a:avLst/>
            </a:prstGeom>
          </p:spPr>
        </p:pic>
        <p:pic>
          <p:nvPicPr>
            <p:cNvPr id="16" name="Picture 15">
              <a:extLst>
                <a:ext uri="{FF2B5EF4-FFF2-40B4-BE49-F238E27FC236}">
                  <a16:creationId xmlns:a16="http://schemas.microsoft.com/office/drawing/2014/main" id="{63E29329-4FDE-B610-FC14-3E1FC768B055}"/>
                </a:ext>
              </a:extLst>
            </p:cNvPr>
            <p:cNvPicPr>
              <a:picLocks noChangeAspect="1"/>
            </p:cNvPicPr>
            <p:nvPr/>
          </p:nvPicPr>
          <p:blipFill>
            <a:blip r:embed="rId3"/>
            <a:stretch>
              <a:fillRect/>
            </a:stretch>
          </p:blipFill>
          <p:spPr>
            <a:xfrm>
              <a:off x="2600245" y="3603216"/>
              <a:ext cx="609600" cy="165100"/>
            </a:xfrm>
            <a:prstGeom prst="rect">
              <a:avLst/>
            </a:prstGeom>
          </p:spPr>
        </p:pic>
        <p:pic>
          <p:nvPicPr>
            <p:cNvPr id="17" name="Picture 16">
              <a:extLst>
                <a:ext uri="{FF2B5EF4-FFF2-40B4-BE49-F238E27FC236}">
                  <a16:creationId xmlns:a16="http://schemas.microsoft.com/office/drawing/2014/main" id="{85C228BD-C402-F3E9-FAED-6AD8B63B789C}"/>
                </a:ext>
              </a:extLst>
            </p:cNvPr>
            <p:cNvPicPr>
              <a:picLocks noChangeAspect="1"/>
            </p:cNvPicPr>
            <p:nvPr/>
          </p:nvPicPr>
          <p:blipFill>
            <a:blip r:embed="rId3"/>
            <a:stretch>
              <a:fillRect/>
            </a:stretch>
          </p:blipFill>
          <p:spPr>
            <a:xfrm>
              <a:off x="2600611" y="3784318"/>
              <a:ext cx="609600" cy="165100"/>
            </a:xfrm>
            <a:prstGeom prst="rect">
              <a:avLst/>
            </a:prstGeom>
          </p:spPr>
        </p:pic>
        <p:pic>
          <p:nvPicPr>
            <p:cNvPr id="18" name="Picture 17">
              <a:extLst>
                <a:ext uri="{FF2B5EF4-FFF2-40B4-BE49-F238E27FC236}">
                  <a16:creationId xmlns:a16="http://schemas.microsoft.com/office/drawing/2014/main" id="{78C33C3E-FC15-A124-C6C2-1568A3566BAB}"/>
                </a:ext>
              </a:extLst>
            </p:cNvPr>
            <p:cNvPicPr>
              <a:picLocks noChangeAspect="1"/>
            </p:cNvPicPr>
            <p:nvPr/>
          </p:nvPicPr>
          <p:blipFill>
            <a:blip r:embed="rId3"/>
            <a:stretch>
              <a:fillRect/>
            </a:stretch>
          </p:blipFill>
          <p:spPr>
            <a:xfrm>
              <a:off x="2600611" y="3965420"/>
              <a:ext cx="609600" cy="165100"/>
            </a:xfrm>
            <a:prstGeom prst="rect">
              <a:avLst/>
            </a:prstGeom>
          </p:spPr>
        </p:pic>
        <p:pic>
          <p:nvPicPr>
            <p:cNvPr id="19" name="Picture 18">
              <a:extLst>
                <a:ext uri="{FF2B5EF4-FFF2-40B4-BE49-F238E27FC236}">
                  <a16:creationId xmlns:a16="http://schemas.microsoft.com/office/drawing/2014/main" id="{719BA7E0-84A4-8CA9-C146-431FC608FCB4}"/>
                </a:ext>
              </a:extLst>
            </p:cNvPr>
            <p:cNvPicPr>
              <a:picLocks noChangeAspect="1"/>
            </p:cNvPicPr>
            <p:nvPr/>
          </p:nvPicPr>
          <p:blipFill>
            <a:blip r:embed="rId3"/>
            <a:stretch>
              <a:fillRect/>
            </a:stretch>
          </p:blipFill>
          <p:spPr>
            <a:xfrm>
              <a:off x="2600245" y="4142827"/>
              <a:ext cx="609600" cy="165100"/>
            </a:xfrm>
            <a:prstGeom prst="rect">
              <a:avLst/>
            </a:prstGeom>
          </p:spPr>
        </p:pic>
        <p:pic>
          <p:nvPicPr>
            <p:cNvPr id="6" name="Picture 5">
              <a:extLst>
                <a:ext uri="{FF2B5EF4-FFF2-40B4-BE49-F238E27FC236}">
                  <a16:creationId xmlns:a16="http://schemas.microsoft.com/office/drawing/2014/main" id="{4560DB26-A979-DA07-4EEB-A1893636BEBB}"/>
                </a:ext>
              </a:extLst>
            </p:cNvPr>
            <p:cNvPicPr>
              <a:picLocks noChangeAspect="1"/>
            </p:cNvPicPr>
            <p:nvPr/>
          </p:nvPicPr>
          <p:blipFill>
            <a:blip r:embed="rId4"/>
            <a:stretch>
              <a:fillRect/>
            </a:stretch>
          </p:blipFill>
          <p:spPr>
            <a:xfrm>
              <a:off x="2587545" y="2520409"/>
              <a:ext cx="635000" cy="127000"/>
            </a:xfrm>
            <a:prstGeom prst="rect">
              <a:avLst/>
            </a:prstGeom>
          </p:spPr>
        </p:pic>
      </p:grpSp>
      <p:grpSp>
        <p:nvGrpSpPr>
          <p:cNvPr id="45" name="Group 44">
            <a:extLst>
              <a:ext uri="{FF2B5EF4-FFF2-40B4-BE49-F238E27FC236}">
                <a16:creationId xmlns:a16="http://schemas.microsoft.com/office/drawing/2014/main" id="{469C13FF-46F1-F3B2-45BD-12DD869DBE9C}"/>
              </a:ext>
            </a:extLst>
          </p:cNvPr>
          <p:cNvGrpSpPr/>
          <p:nvPr/>
        </p:nvGrpSpPr>
        <p:grpSpPr>
          <a:xfrm>
            <a:off x="3802662" y="1922613"/>
            <a:ext cx="1097857" cy="2851407"/>
            <a:chOff x="3499390" y="2508275"/>
            <a:chExt cx="711200" cy="1847163"/>
          </a:xfrm>
        </p:grpSpPr>
        <p:sp>
          <p:nvSpPr>
            <p:cNvPr id="24" name="Rectangle 23">
              <a:extLst>
                <a:ext uri="{FF2B5EF4-FFF2-40B4-BE49-F238E27FC236}">
                  <a16:creationId xmlns:a16="http://schemas.microsoft.com/office/drawing/2014/main" id="{7B765E2B-D50D-5AEC-6EF5-725F27412930}"/>
                </a:ext>
              </a:extLst>
            </p:cNvPr>
            <p:cNvSpPr/>
            <p:nvPr/>
          </p:nvSpPr>
          <p:spPr>
            <a:xfrm>
              <a:off x="3499390" y="2508275"/>
              <a:ext cx="711200" cy="1847163"/>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50900B3-F09B-8B3E-7480-11A830A7164D}"/>
                </a:ext>
              </a:extLst>
            </p:cNvPr>
            <p:cNvPicPr>
              <a:picLocks noChangeAspect="1"/>
            </p:cNvPicPr>
            <p:nvPr/>
          </p:nvPicPr>
          <p:blipFill>
            <a:blip r:embed="rId3"/>
            <a:stretch>
              <a:fillRect/>
            </a:stretch>
          </p:blipFill>
          <p:spPr>
            <a:xfrm>
              <a:off x="3550190" y="2697731"/>
              <a:ext cx="609600" cy="165100"/>
            </a:xfrm>
            <a:prstGeom prst="rect">
              <a:avLst/>
            </a:prstGeom>
          </p:spPr>
        </p:pic>
        <p:pic>
          <p:nvPicPr>
            <p:cNvPr id="28" name="Picture 27">
              <a:extLst>
                <a:ext uri="{FF2B5EF4-FFF2-40B4-BE49-F238E27FC236}">
                  <a16:creationId xmlns:a16="http://schemas.microsoft.com/office/drawing/2014/main" id="{834A9EBE-DD85-BEF7-51BD-A78896075F88}"/>
                </a:ext>
              </a:extLst>
            </p:cNvPr>
            <p:cNvPicPr>
              <a:picLocks noChangeAspect="1"/>
            </p:cNvPicPr>
            <p:nvPr/>
          </p:nvPicPr>
          <p:blipFill>
            <a:blip r:embed="rId3"/>
            <a:stretch>
              <a:fillRect/>
            </a:stretch>
          </p:blipFill>
          <p:spPr>
            <a:xfrm>
              <a:off x="3550190" y="2878833"/>
              <a:ext cx="609600" cy="165100"/>
            </a:xfrm>
            <a:prstGeom prst="rect">
              <a:avLst/>
            </a:prstGeom>
          </p:spPr>
        </p:pic>
        <p:pic>
          <p:nvPicPr>
            <p:cNvPr id="31" name="Picture 30">
              <a:extLst>
                <a:ext uri="{FF2B5EF4-FFF2-40B4-BE49-F238E27FC236}">
                  <a16:creationId xmlns:a16="http://schemas.microsoft.com/office/drawing/2014/main" id="{A9174667-5281-604B-F4E8-9F5BFB69986E}"/>
                </a:ext>
              </a:extLst>
            </p:cNvPr>
            <p:cNvPicPr>
              <a:picLocks noChangeAspect="1"/>
            </p:cNvPicPr>
            <p:nvPr/>
          </p:nvPicPr>
          <p:blipFill>
            <a:blip r:embed="rId3"/>
            <a:stretch>
              <a:fillRect/>
            </a:stretch>
          </p:blipFill>
          <p:spPr>
            <a:xfrm>
              <a:off x="3550556" y="3059935"/>
              <a:ext cx="609600" cy="165100"/>
            </a:xfrm>
            <a:prstGeom prst="rect">
              <a:avLst/>
            </a:prstGeom>
          </p:spPr>
        </p:pic>
        <p:pic>
          <p:nvPicPr>
            <p:cNvPr id="34" name="Picture 33">
              <a:extLst>
                <a:ext uri="{FF2B5EF4-FFF2-40B4-BE49-F238E27FC236}">
                  <a16:creationId xmlns:a16="http://schemas.microsoft.com/office/drawing/2014/main" id="{11B8DFBB-F939-76BC-FC34-D560ACB254EC}"/>
                </a:ext>
              </a:extLst>
            </p:cNvPr>
            <p:cNvPicPr>
              <a:picLocks noChangeAspect="1"/>
            </p:cNvPicPr>
            <p:nvPr/>
          </p:nvPicPr>
          <p:blipFill>
            <a:blip r:embed="rId3"/>
            <a:stretch>
              <a:fillRect/>
            </a:stretch>
          </p:blipFill>
          <p:spPr>
            <a:xfrm>
              <a:off x="3550556" y="3241037"/>
              <a:ext cx="609600" cy="165100"/>
            </a:xfrm>
            <a:prstGeom prst="rect">
              <a:avLst/>
            </a:prstGeom>
          </p:spPr>
        </p:pic>
        <p:pic>
          <p:nvPicPr>
            <p:cNvPr id="35" name="Picture 34">
              <a:extLst>
                <a:ext uri="{FF2B5EF4-FFF2-40B4-BE49-F238E27FC236}">
                  <a16:creationId xmlns:a16="http://schemas.microsoft.com/office/drawing/2014/main" id="{F0B2FF70-C624-49D2-BD0C-E983643DDCBF}"/>
                </a:ext>
              </a:extLst>
            </p:cNvPr>
            <p:cNvPicPr>
              <a:picLocks noChangeAspect="1"/>
            </p:cNvPicPr>
            <p:nvPr/>
          </p:nvPicPr>
          <p:blipFill>
            <a:blip r:embed="rId3"/>
            <a:stretch>
              <a:fillRect/>
            </a:stretch>
          </p:blipFill>
          <p:spPr>
            <a:xfrm>
              <a:off x="3550190" y="3422139"/>
              <a:ext cx="609600" cy="165100"/>
            </a:xfrm>
            <a:prstGeom prst="rect">
              <a:avLst/>
            </a:prstGeom>
          </p:spPr>
        </p:pic>
        <p:pic>
          <p:nvPicPr>
            <p:cNvPr id="36" name="Picture 35">
              <a:extLst>
                <a:ext uri="{FF2B5EF4-FFF2-40B4-BE49-F238E27FC236}">
                  <a16:creationId xmlns:a16="http://schemas.microsoft.com/office/drawing/2014/main" id="{5A0C9846-5F20-2529-E3E2-77D6A1543FFB}"/>
                </a:ext>
              </a:extLst>
            </p:cNvPr>
            <p:cNvPicPr>
              <a:picLocks noChangeAspect="1"/>
            </p:cNvPicPr>
            <p:nvPr/>
          </p:nvPicPr>
          <p:blipFill>
            <a:blip r:embed="rId3"/>
            <a:stretch>
              <a:fillRect/>
            </a:stretch>
          </p:blipFill>
          <p:spPr>
            <a:xfrm>
              <a:off x="3550190" y="3603241"/>
              <a:ext cx="609600" cy="165100"/>
            </a:xfrm>
            <a:prstGeom prst="rect">
              <a:avLst/>
            </a:prstGeom>
          </p:spPr>
        </p:pic>
        <p:pic>
          <p:nvPicPr>
            <p:cNvPr id="37" name="Picture 36">
              <a:extLst>
                <a:ext uri="{FF2B5EF4-FFF2-40B4-BE49-F238E27FC236}">
                  <a16:creationId xmlns:a16="http://schemas.microsoft.com/office/drawing/2014/main" id="{46140D0A-8D02-3459-BCFC-64535B8FC5E5}"/>
                </a:ext>
              </a:extLst>
            </p:cNvPr>
            <p:cNvPicPr>
              <a:picLocks noChangeAspect="1"/>
            </p:cNvPicPr>
            <p:nvPr/>
          </p:nvPicPr>
          <p:blipFill>
            <a:blip r:embed="rId3"/>
            <a:stretch>
              <a:fillRect/>
            </a:stretch>
          </p:blipFill>
          <p:spPr>
            <a:xfrm>
              <a:off x="3550556" y="3784343"/>
              <a:ext cx="609600" cy="165100"/>
            </a:xfrm>
            <a:prstGeom prst="rect">
              <a:avLst/>
            </a:prstGeom>
          </p:spPr>
        </p:pic>
        <p:pic>
          <p:nvPicPr>
            <p:cNvPr id="38" name="Picture 37">
              <a:extLst>
                <a:ext uri="{FF2B5EF4-FFF2-40B4-BE49-F238E27FC236}">
                  <a16:creationId xmlns:a16="http://schemas.microsoft.com/office/drawing/2014/main" id="{BCB62DBE-766F-69ED-4387-FCBA29875E8E}"/>
                </a:ext>
              </a:extLst>
            </p:cNvPr>
            <p:cNvPicPr>
              <a:picLocks noChangeAspect="1"/>
            </p:cNvPicPr>
            <p:nvPr/>
          </p:nvPicPr>
          <p:blipFill>
            <a:blip r:embed="rId3"/>
            <a:stretch>
              <a:fillRect/>
            </a:stretch>
          </p:blipFill>
          <p:spPr>
            <a:xfrm>
              <a:off x="3550556" y="3965445"/>
              <a:ext cx="609600" cy="165100"/>
            </a:xfrm>
            <a:prstGeom prst="rect">
              <a:avLst/>
            </a:prstGeom>
          </p:spPr>
        </p:pic>
        <p:pic>
          <p:nvPicPr>
            <p:cNvPr id="39" name="Picture 38">
              <a:extLst>
                <a:ext uri="{FF2B5EF4-FFF2-40B4-BE49-F238E27FC236}">
                  <a16:creationId xmlns:a16="http://schemas.microsoft.com/office/drawing/2014/main" id="{7D6FDD37-FA80-9E3B-18CA-B0DAFFE9EB7B}"/>
                </a:ext>
              </a:extLst>
            </p:cNvPr>
            <p:cNvPicPr>
              <a:picLocks noChangeAspect="1"/>
            </p:cNvPicPr>
            <p:nvPr/>
          </p:nvPicPr>
          <p:blipFill>
            <a:blip r:embed="rId3"/>
            <a:stretch>
              <a:fillRect/>
            </a:stretch>
          </p:blipFill>
          <p:spPr>
            <a:xfrm>
              <a:off x="3550190" y="4142852"/>
              <a:ext cx="609600" cy="165100"/>
            </a:xfrm>
            <a:prstGeom prst="rect">
              <a:avLst/>
            </a:prstGeom>
          </p:spPr>
        </p:pic>
        <p:pic>
          <p:nvPicPr>
            <p:cNvPr id="8" name="Picture 7">
              <a:extLst>
                <a:ext uri="{FF2B5EF4-FFF2-40B4-BE49-F238E27FC236}">
                  <a16:creationId xmlns:a16="http://schemas.microsoft.com/office/drawing/2014/main" id="{C5D7D6EF-1E8E-5735-3C8B-F66BB1EF3AC3}"/>
                </a:ext>
              </a:extLst>
            </p:cNvPr>
            <p:cNvPicPr>
              <a:picLocks noChangeAspect="1"/>
            </p:cNvPicPr>
            <p:nvPr/>
          </p:nvPicPr>
          <p:blipFill>
            <a:blip r:embed="rId5"/>
            <a:stretch>
              <a:fillRect/>
            </a:stretch>
          </p:blipFill>
          <p:spPr>
            <a:xfrm>
              <a:off x="3537490" y="2524452"/>
              <a:ext cx="635000" cy="127000"/>
            </a:xfrm>
            <a:prstGeom prst="rect">
              <a:avLst/>
            </a:prstGeom>
          </p:spPr>
        </p:pic>
      </p:grpSp>
      <p:sp>
        <p:nvSpPr>
          <p:cNvPr id="58" name="Text Placeholder 2">
            <a:extLst>
              <a:ext uri="{FF2B5EF4-FFF2-40B4-BE49-F238E27FC236}">
                <a16:creationId xmlns:a16="http://schemas.microsoft.com/office/drawing/2014/main" id="{6620964C-ACA8-72C7-02C6-8CA9528C4C2B}"/>
              </a:ext>
            </a:extLst>
          </p:cNvPr>
          <p:cNvSpPr>
            <a:spLocks noGrp="1"/>
          </p:cNvSpPr>
          <p:nvPr>
            <p:ph type="body" sz="quarter" idx="16"/>
          </p:nvPr>
        </p:nvSpPr>
        <p:spPr>
          <a:xfrm>
            <a:off x="533919" y="1390650"/>
            <a:ext cx="8263240" cy="3077573"/>
          </a:xfrm>
        </p:spPr>
        <p:txBody>
          <a:bodyPr lIns="91440" tIns="45720" rIns="91440" bIns="45720" anchor="t">
            <a:noAutofit/>
          </a:bodyPr>
          <a:lstStyle/>
          <a:p>
            <a:pPr marL="229870" indent="-229870"/>
            <a:r>
              <a:rPr lang="en-US">
                <a:latin typeface="Tahoma"/>
                <a:ea typeface="Tahoma"/>
                <a:cs typeface="Tahoma"/>
              </a:rPr>
              <a:t>Given a full attention transformer</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65350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FABD2-B5C2-F94D-BB5C-133FDEF39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FB594-A629-8A5D-5749-3394CA7CAC9D}"/>
              </a:ext>
            </a:extLst>
          </p:cNvPr>
          <p:cNvSpPr>
            <a:spLocks noGrp="1"/>
          </p:cNvSpPr>
          <p:nvPr>
            <p:ph type="title"/>
          </p:nvPr>
        </p:nvSpPr>
        <p:spPr/>
        <p:txBody>
          <a:bodyPr/>
          <a:lstStyle/>
          <a:p>
            <a:r>
              <a:rPr lang="en-US"/>
              <a:t>Determine Eviction per Layer</a:t>
            </a:r>
          </a:p>
        </p:txBody>
      </p:sp>
      <p:grpSp>
        <p:nvGrpSpPr>
          <p:cNvPr id="46" name="Group 45">
            <a:extLst>
              <a:ext uri="{FF2B5EF4-FFF2-40B4-BE49-F238E27FC236}">
                <a16:creationId xmlns:a16="http://schemas.microsoft.com/office/drawing/2014/main" id="{776FE5C3-7799-4B19-4A7D-FB77DC292094}"/>
              </a:ext>
            </a:extLst>
          </p:cNvPr>
          <p:cNvGrpSpPr/>
          <p:nvPr/>
        </p:nvGrpSpPr>
        <p:grpSpPr>
          <a:xfrm>
            <a:off x="1604094" y="1924224"/>
            <a:ext cx="1103632" cy="2866408"/>
            <a:chOff x="2549445" y="2508250"/>
            <a:chExt cx="711200" cy="1847163"/>
          </a:xfrm>
        </p:grpSpPr>
        <p:sp>
          <p:nvSpPr>
            <p:cNvPr id="11" name="Rectangle 10">
              <a:extLst>
                <a:ext uri="{FF2B5EF4-FFF2-40B4-BE49-F238E27FC236}">
                  <a16:creationId xmlns:a16="http://schemas.microsoft.com/office/drawing/2014/main" id="{EFC85541-67D0-E7A2-F324-F0BBD063DD07}"/>
                </a:ext>
              </a:extLst>
            </p:cNvPr>
            <p:cNvSpPr/>
            <p:nvPr/>
          </p:nvSpPr>
          <p:spPr>
            <a:xfrm>
              <a:off x="2549445" y="2508250"/>
              <a:ext cx="711200" cy="1847163"/>
            </a:xfrm>
            <a:prstGeom prst="rect">
              <a:avLst/>
            </a:prstGeom>
            <a:solidFill>
              <a:srgbClr val="D6D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924376C-8BD2-2BA8-778D-A62992DF0548}"/>
                </a:ext>
              </a:extLst>
            </p:cNvPr>
            <p:cNvPicPr>
              <a:picLocks noChangeAspect="1"/>
            </p:cNvPicPr>
            <p:nvPr/>
          </p:nvPicPr>
          <p:blipFill>
            <a:blip r:embed="rId3"/>
            <a:stretch>
              <a:fillRect/>
            </a:stretch>
          </p:blipFill>
          <p:spPr>
            <a:xfrm>
              <a:off x="2600245" y="2697706"/>
              <a:ext cx="609600" cy="165100"/>
            </a:xfrm>
            <a:prstGeom prst="rect">
              <a:avLst/>
            </a:prstGeom>
          </p:spPr>
        </p:pic>
        <p:pic>
          <p:nvPicPr>
            <p:cNvPr id="12" name="Picture 11">
              <a:extLst>
                <a:ext uri="{FF2B5EF4-FFF2-40B4-BE49-F238E27FC236}">
                  <a16:creationId xmlns:a16="http://schemas.microsoft.com/office/drawing/2014/main" id="{167D6E99-AC32-DD84-A846-FA735D17D35C}"/>
                </a:ext>
              </a:extLst>
            </p:cNvPr>
            <p:cNvPicPr>
              <a:picLocks noChangeAspect="1"/>
            </p:cNvPicPr>
            <p:nvPr/>
          </p:nvPicPr>
          <p:blipFill>
            <a:blip r:embed="rId3"/>
            <a:stretch>
              <a:fillRect/>
            </a:stretch>
          </p:blipFill>
          <p:spPr>
            <a:xfrm>
              <a:off x="2600245" y="2878808"/>
              <a:ext cx="609600" cy="165100"/>
            </a:xfrm>
            <a:prstGeom prst="rect">
              <a:avLst/>
            </a:prstGeom>
          </p:spPr>
        </p:pic>
        <p:pic>
          <p:nvPicPr>
            <p:cNvPr id="13" name="Picture 12">
              <a:extLst>
                <a:ext uri="{FF2B5EF4-FFF2-40B4-BE49-F238E27FC236}">
                  <a16:creationId xmlns:a16="http://schemas.microsoft.com/office/drawing/2014/main" id="{AF5522B7-FFC2-C504-E79A-F5D31BAE725E}"/>
                </a:ext>
              </a:extLst>
            </p:cNvPr>
            <p:cNvPicPr>
              <a:picLocks noChangeAspect="1"/>
            </p:cNvPicPr>
            <p:nvPr/>
          </p:nvPicPr>
          <p:blipFill>
            <a:blip r:embed="rId3"/>
            <a:stretch>
              <a:fillRect/>
            </a:stretch>
          </p:blipFill>
          <p:spPr>
            <a:xfrm>
              <a:off x="2600611" y="3059910"/>
              <a:ext cx="609600" cy="165100"/>
            </a:xfrm>
            <a:prstGeom prst="rect">
              <a:avLst/>
            </a:prstGeom>
          </p:spPr>
        </p:pic>
        <p:pic>
          <p:nvPicPr>
            <p:cNvPr id="14" name="Picture 13">
              <a:extLst>
                <a:ext uri="{FF2B5EF4-FFF2-40B4-BE49-F238E27FC236}">
                  <a16:creationId xmlns:a16="http://schemas.microsoft.com/office/drawing/2014/main" id="{DD76B972-2483-B11F-0AD8-D98D681155CC}"/>
                </a:ext>
              </a:extLst>
            </p:cNvPr>
            <p:cNvPicPr>
              <a:picLocks noChangeAspect="1"/>
            </p:cNvPicPr>
            <p:nvPr/>
          </p:nvPicPr>
          <p:blipFill>
            <a:blip r:embed="rId3"/>
            <a:stretch>
              <a:fillRect/>
            </a:stretch>
          </p:blipFill>
          <p:spPr>
            <a:xfrm>
              <a:off x="2600611" y="3241012"/>
              <a:ext cx="609600" cy="165100"/>
            </a:xfrm>
            <a:prstGeom prst="rect">
              <a:avLst/>
            </a:prstGeom>
          </p:spPr>
        </p:pic>
        <p:pic>
          <p:nvPicPr>
            <p:cNvPr id="15" name="Picture 14">
              <a:extLst>
                <a:ext uri="{FF2B5EF4-FFF2-40B4-BE49-F238E27FC236}">
                  <a16:creationId xmlns:a16="http://schemas.microsoft.com/office/drawing/2014/main" id="{41FB2BC9-CFD3-FA3F-4C94-0F91F878FCB9}"/>
                </a:ext>
              </a:extLst>
            </p:cNvPr>
            <p:cNvPicPr>
              <a:picLocks noChangeAspect="1"/>
            </p:cNvPicPr>
            <p:nvPr/>
          </p:nvPicPr>
          <p:blipFill>
            <a:blip r:embed="rId3"/>
            <a:stretch>
              <a:fillRect/>
            </a:stretch>
          </p:blipFill>
          <p:spPr>
            <a:xfrm>
              <a:off x="2600245" y="3422114"/>
              <a:ext cx="609600" cy="165100"/>
            </a:xfrm>
            <a:prstGeom prst="rect">
              <a:avLst/>
            </a:prstGeom>
          </p:spPr>
        </p:pic>
        <p:pic>
          <p:nvPicPr>
            <p:cNvPr id="16" name="Picture 15">
              <a:extLst>
                <a:ext uri="{FF2B5EF4-FFF2-40B4-BE49-F238E27FC236}">
                  <a16:creationId xmlns:a16="http://schemas.microsoft.com/office/drawing/2014/main" id="{AE51AB56-AB76-1744-0237-2E5867679A53}"/>
                </a:ext>
              </a:extLst>
            </p:cNvPr>
            <p:cNvPicPr>
              <a:picLocks noChangeAspect="1"/>
            </p:cNvPicPr>
            <p:nvPr/>
          </p:nvPicPr>
          <p:blipFill>
            <a:blip r:embed="rId3"/>
            <a:stretch>
              <a:fillRect/>
            </a:stretch>
          </p:blipFill>
          <p:spPr>
            <a:xfrm>
              <a:off x="2600245" y="3603216"/>
              <a:ext cx="609600" cy="165100"/>
            </a:xfrm>
            <a:prstGeom prst="rect">
              <a:avLst/>
            </a:prstGeom>
          </p:spPr>
        </p:pic>
        <p:pic>
          <p:nvPicPr>
            <p:cNvPr id="17" name="Picture 16">
              <a:extLst>
                <a:ext uri="{FF2B5EF4-FFF2-40B4-BE49-F238E27FC236}">
                  <a16:creationId xmlns:a16="http://schemas.microsoft.com/office/drawing/2014/main" id="{A40E261C-031B-9F3F-FA34-24D7D8BF0660}"/>
                </a:ext>
              </a:extLst>
            </p:cNvPr>
            <p:cNvPicPr>
              <a:picLocks noChangeAspect="1"/>
            </p:cNvPicPr>
            <p:nvPr/>
          </p:nvPicPr>
          <p:blipFill>
            <a:blip r:embed="rId3"/>
            <a:stretch>
              <a:fillRect/>
            </a:stretch>
          </p:blipFill>
          <p:spPr>
            <a:xfrm>
              <a:off x="2600611" y="3784318"/>
              <a:ext cx="609600" cy="165100"/>
            </a:xfrm>
            <a:prstGeom prst="rect">
              <a:avLst/>
            </a:prstGeom>
          </p:spPr>
        </p:pic>
        <p:pic>
          <p:nvPicPr>
            <p:cNvPr id="18" name="Picture 17">
              <a:extLst>
                <a:ext uri="{FF2B5EF4-FFF2-40B4-BE49-F238E27FC236}">
                  <a16:creationId xmlns:a16="http://schemas.microsoft.com/office/drawing/2014/main" id="{4CB3EEC5-FFF2-A503-8615-4535086C1431}"/>
                </a:ext>
              </a:extLst>
            </p:cNvPr>
            <p:cNvPicPr>
              <a:picLocks noChangeAspect="1"/>
            </p:cNvPicPr>
            <p:nvPr/>
          </p:nvPicPr>
          <p:blipFill>
            <a:blip r:embed="rId3"/>
            <a:stretch>
              <a:fillRect/>
            </a:stretch>
          </p:blipFill>
          <p:spPr>
            <a:xfrm>
              <a:off x="2600611" y="3965420"/>
              <a:ext cx="609600" cy="165100"/>
            </a:xfrm>
            <a:prstGeom prst="rect">
              <a:avLst/>
            </a:prstGeom>
          </p:spPr>
        </p:pic>
        <p:pic>
          <p:nvPicPr>
            <p:cNvPr id="19" name="Picture 18">
              <a:extLst>
                <a:ext uri="{FF2B5EF4-FFF2-40B4-BE49-F238E27FC236}">
                  <a16:creationId xmlns:a16="http://schemas.microsoft.com/office/drawing/2014/main" id="{7C9D2D66-5A39-2A04-A1DD-2B84C2388DB9}"/>
                </a:ext>
              </a:extLst>
            </p:cNvPr>
            <p:cNvPicPr>
              <a:picLocks noChangeAspect="1"/>
            </p:cNvPicPr>
            <p:nvPr/>
          </p:nvPicPr>
          <p:blipFill>
            <a:blip r:embed="rId3"/>
            <a:stretch>
              <a:fillRect/>
            </a:stretch>
          </p:blipFill>
          <p:spPr>
            <a:xfrm>
              <a:off x="2600245" y="4142827"/>
              <a:ext cx="609600" cy="165100"/>
            </a:xfrm>
            <a:prstGeom prst="rect">
              <a:avLst/>
            </a:prstGeom>
          </p:spPr>
        </p:pic>
        <p:pic>
          <p:nvPicPr>
            <p:cNvPr id="6" name="Picture 5">
              <a:extLst>
                <a:ext uri="{FF2B5EF4-FFF2-40B4-BE49-F238E27FC236}">
                  <a16:creationId xmlns:a16="http://schemas.microsoft.com/office/drawing/2014/main" id="{C79507B5-A2AB-51E4-DD6A-F586CA74F0C0}"/>
                </a:ext>
              </a:extLst>
            </p:cNvPr>
            <p:cNvPicPr>
              <a:picLocks noChangeAspect="1"/>
            </p:cNvPicPr>
            <p:nvPr/>
          </p:nvPicPr>
          <p:blipFill>
            <a:blip r:embed="rId4"/>
            <a:stretch>
              <a:fillRect/>
            </a:stretch>
          </p:blipFill>
          <p:spPr>
            <a:xfrm>
              <a:off x="2587545" y="2520409"/>
              <a:ext cx="635000" cy="127000"/>
            </a:xfrm>
            <a:prstGeom prst="rect">
              <a:avLst/>
            </a:prstGeom>
          </p:spPr>
        </p:pic>
      </p:grpSp>
      <p:grpSp>
        <p:nvGrpSpPr>
          <p:cNvPr id="3" name="Group 2">
            <a:extLst>
              <a:ext uri="{FF2B5EF4-FFF2-40B4-BE49-F238E27FC236}">
                <a16:creationId xmlns:a16="http://schemas.microsoft.com/office/drawing/2014/main" id="{91DD14F9-FD3C-306B-7CDB-7B66A8C92511}"/>
              </a:ext>
            </a:extLst>
          </p:cNvPr>
          <p:cNvGrpSpPr/>
          <p:nvPr/>
        </p:nvGrpSpPr>
        <p:grpSpPr>
          <a:xfrm>
            <a:off x="3802662" y="1922613"/>
            <a:ext cx="4238814" cy="2866408"/>
            <a:chOff x="3443178" y="2498531"/>
            <a:chExt cx="2745936" cy="1856881"/>
          </a:xfrm>
        </p:grpSpPr>
        <p:grpSp>
          <p:nvGrpSpPr>
            <p:cNvPr id="44" name="Group 43">
              <a:extLst>
                <a:ext uri="{FF2B5EF4-FFF2-40B4-BE49-F238E27FC236}">
                  <a16:creationId xmlns:a16="http://schemas.microsoft.com/office/drawing/2014/main" id="{276AE1D4-BEB5-8E29-1A59-D22B3F4D3A06}"/>
                </a:ext>
              </a:extLst>
            </p:cNvPr>
            <p:cNvGrpSpPr/>
            <p:nvPr/>
          </p:nvGrpSpPr>
          <p:grpSpPr>
            <a:xfrm>
              <a:off x="5477914" y="2508249"/>
              <a:ext cx="711200" cy="1847163"/>
              <a:chOff x="4874046" y="2508249"/>
              <a:chExt cx="711200" cy="1847163"/>
            </a:xfrm>
          </p:grpSpPr>
          <p:sp>
            <p:nvSpPr>
              <p:cNvPr id="20" name="Rectangle 19">
                <a:extLst>
                  <a:ext uri="{FF2B5EF4-FFF2-40B4-BE49-F238E27FC236}">
                    <a16:creationId xmlns:a16="http://schemas.microsoft.com/office/drawing/2014/main" id="{A0E422B3-CBAF-8F9B-312B-5300412ACCF5}"/>
                  </a:ext>
                </a:extLst>
              </p:cNvPr>
              <p:cNvSpPr/>
              <p:nvPr/>
            </p:nvSpPr>
            <p:spPr>
              <a:xfrm>
                <a:off x="4874046" y="2508249"/>
                <a:ext cx="711200" cy="1847163"/>
              </a:xfrm>
              <a:prstGeom prst="rect">
                <a:avLst/>
              </a:prstGeom>
              <a:solidFill>
                <a:srgbClr val="D6D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EFF8E32-9D5B-0B02-955F-61CE5635BF80}"/>
                  </a:ext>
                </a:extLst>
              </p:cNvPr>
              <p:cNvPicPr>
                <a:picLocks noChangeAspect="1"/>
              </p:cNvPicPr>
              <p:nvPr/>
            </p:nvPicPr>
            <p:blipFill>
              <a:blip r:embed="rId3"/>
              <a:stretch>
                <a:fillRect/>
              </a:stretch>
            </p:blipFill>
            <p:spPr>
              <a:xfrm>
                <a:off x="4924846" y="2697705"/>
                <a:ext cx="609600" cy="165100"/>
              </a:xfrm>
              <a:prstGeom prst="rect">
                <a:avLst/>
              </a:prstGeom>
            </p:spPr>
          </p:pic>
          <p:pic>
            <p:nvPicPr>
              <p:cNvPr id="23" name="Picture 22">
                <a:extLst>
                  <a:ext uri="{FF2B5EF4-FFF2-40B4-BE49-F238E27FC236}">
                    <a16:creationId xmlns:a16="http://schemas.microsoft.com/office/drawing/2014/main" id="{D82C19F9-3FA7-3C37-8A56-514EFECB3A07}"/>
                  </a:ext>
                </a:extLst>
              </p:cNvPr>
              <p:cNvPicPr>
                <a:picLocks noChangeAspect="1"/>
              </p:cNvPicPr>
              <p:nvPr/>
            </p:nvPicPr>
            <p:blipFill>
              <a:blip r:embed="rId3"/>
              <a:stretch>
                <a:fillRect/>
              </a:stretch>
            </p:blipFill>
            <p:spPr>
              <a:xfrm>
                <a:off x="4925212" y="3059909"/>
                <a:ext cx="609600" cy="165100"/>
              </a:xfrm>
              <a:prstGeom prst="rect">
                <a:avLst/>
              </a:prstGeom>
            </p:spPr>
          </p:pic>
          <p:pic>
            <p:nvPicPr>
              <p:cNvPr id="25" name="Picture 24">
                <a:extLst>
                  <a:ext uri="{FF2B5EF4-FFF2-40B4-BE49-F238E27FC236}">
                    <a16:creationId xmlns:a16="http://schemas.microsoft.com/office/drawing/2014/main" id="{9FF55543-9214-BF06-0F88-3A02E97A5447}"/>
                  </a:ext>
                </a:extLst>
              </p:cNvPr>
              <p:cNvPicPr>
                <a:picLocks noChangeAspect="1"/>
              </p:cNvPicPr>
              <p:nvPr/>
            </p:nvPicPr>
            <p:blipFill>
              <a:blip r:embed="rId3"/>
              <a:stretch>
                <a:fillRect/>
              </a:stretch>
            </p:blipFill>
            <p:spPr>
              <a:xfrm>
                <a:off x="4924846" y="3422113"/>
                <a:ext cx="609600" cy="165100"/>
              </a:xfrm>
              <a:prstGeom prst="rect">
                <a:avLst/>
              </a:prstGeom>
            </p:spPr>
          </p:pic>
          <p:pic>
            <p:nvPicPr>
              <p:cNvPr id="27" name="Picture 26">
                <a:extLst>
                  <a:ext uri="{FF2B5EF4-FFF2-40B4-BE49-F238E27FC236}">
                    <a16:creationId xmlns:a16="http://schemas.microsoft.com/office/drawing/2014/main" id="{2CF479BF-AE37-B0D7-7CD4-40608C0107B5}"/>
                  </a:ext>
                </a:extLst>
              </p:cNvPr>
              <p:cNvPicPr>
                <a:picLocks noChangeAspect="1"/>
              </p:cNvPicPr>
              <p:nvPr/>
            </p:nvPicPr>
            <p:blipFill>
              <a:blip r:embed="rId3"/>
              <a:stretch>
                <a:fillRect/>
              </a:stretch>
            </p:blipFill>
            <p:spPr>
              <a:xfrm>
                <a:off x="4925212" y="3784317"/>
                <a:ext cx="609600" cy="165100"/>
              </a:xfrm>
              <a:prstGeom prst="rect">
                <a:avLst/>
              </a:prstGeom>
            </p:spPr>
          </p:pic>
          <p:pic>
            <p:nvPicPr>
              <p:cNvPr id="29" name="Picture 28">
                <a:extLst>
                  <a:ext uri="{FF2B5EF4-FFF2-40B4-BE49-F238E27FC236}">
                    <a16:creationId xmlns:a16="http://schemas.microsoft.com/office/drawing/2014/main" id="{4EA62784-14B7-16D8-5249-A5A6E496D92A}"/>
                  </a:ext>
                </a:extLst>
              </p:cNvPr>
              <p:cNvPicPr>
                <a:picLocks noChangeAspect="1"/>
              </p:cNvPicPr>
              <p:nvPr/>
            </p:nvPicPr>
            <p:blipFill>
              <a:blip r:embed="rId3"/>
              <a:stretch>
                <a:fillRect/>
              </a:stretch>
            </p:blipFill>
            <p:spPr>
              <a:xfrm>
                <a:off x="4924846" y="4142826"/>
                <a:ext cx="609600" cy="165100"/>
              </a:xfrm>
              <a:prstGeom prst="rect">
                <a:avLst/>
              </a:prstGeom>
            </p:spPr>
          </p:pic>
          <p:pic>
            <p:nvPicPr>
              <p:cNvPr id="9" name="Picture 8">
                <a:extLst>
                  <a:ext uri="{FF2B5EF4-FFF2-40B4-BE49-F238E27FC236}">
                    <a16:creationId xmlns:a16="http://schemas.microsoft.com/office/drawing/2014/main" id="{6DE53106-016D-C260-327E-5A411E96202A}"/>
                  </a:ext>
                </a:extLst>
              </p:cNvPr>
              <p:cNvPicPr>
                <a:picLocks noChangeAspect="1"/>
              </p:cNvPicPr>
              <p:nvPr/>
            </p:nvPicPr>
            <p:blipFill>
              <a:blip r:embed="rId5"/>
              <a:stretch>
                <a:fillRect/>
              </a:stretch>
            </p:blipFill>
            <p:spPr>
              <a:xfrm>
                <a:off x="5064546" y="2875087"/>
                <a:ext cx="330200" cy="139700"/>
              </a:xfrm>
              <a:prstGeom prst="rect">
                <a:avLst/>
              </a:prstGeom>
            </p:spPr>
          </p:pic>
          <p:pic>
            <p:nvPicPr>
              <p:cNvPr id="30" name="Picture 29">
                <a:extLst>
                  <a:ext uri="{FF2B5EF4-FFF2-40B4-BE49-F238E27FC236}">
                    <a16:creationId xmlns:a16="http://schemas.microsoft.com/office/drawing/2014/main" id="{4FAA28F0-2E2F-D2C0-F90F-F16BFA22B5E7}"/>
                  </a:ext>
                </a:extLst>
              </p:cNvPr>
              <p:cNvPicPr>
                <a:picLocks noChangeAspect="1"/>
              </p:cNvPicPr>
              <p:nvPr/>
            </p:nvPicPr>
            <p:blipFill>
              <a:blip r:embed="rId5"/>
              <a:stretch>
                <a:fillRect/>
              </a:stretch>
            </p:blipFill>
            <p:spPr>
              <a:xfrm>
                <a:off x="5064546" y="3238411"/>
                <a:ext cx="330200" cy="139700"/>
              </a:xfrm>
              <a:prstGeom prst="rect">
                <a:avLst/>
              </a:prstGeom>
            </p:spPr>
          </p:pic>
          <p:pic>
            <p:nvPicPr>
              <p:cNvPr id="32" name="Picture 31">
                <a:extLst>
                  <a:ext uri="{FF2B5EF4-FFF2-40B4-BE49-F238E27FC236}">
                    <a16:creationId xmlns:a16="http://schemas.microsoft.com/office/drawing/2014/main" id="{E4C52CDB-18F4-937C-F5A5-334EC5683CA9}"/>
                  </a:ext>
                </a:extLst>
              </p:cNvPr>
              <p:cNvPicPr>
                <a:picLocks noChangeAspect="1"/>
              </p:cNvPicPr>
              <p:nvPr/>
            </p:nvPicPr>
            <p:blipFill>
              <a:blip r:embed="rId5"/>
              <a:stretch>
                <a:fillRect/>
              </a:stretch>
            </p:blipFill>
            <p:spPr>
              <a:xfrm>
                <a:off x="5064546" y="3599353"/>
                <a:ext cx="330200" cy="139700"/>
              </a:xfrm>
              <a:prstGeom prst="rect">
                <a:avLst/>
              </a:prstGeom>
            </p:spPr>
          </p:pic>
          <p:pic>
            <p:nvPicPr>
              <p:cNvPr id="33" name="Picture 32">
                <a:extLst>
                  <a:ext uri="{FF2B5EF4-FFF2-40B4-BE49-F238E27FC236}">
                    <a16:creationId xmlns:a16="http://schemas.microsoft.com/office/drawing/2014/main" id="{F8E6A1BD-6286-9DC9-7F5F-05E7EE7D4BB1}"/>
                  </a:ext>
                </a:extLst>
              </p:cNvPr>
              <p:cNvPicPr>
                <a:picLocks noChangeAspect="1"/>
              </p:cNvPicPr>
              <p:nvPr/>
            </p:nvPicPr>
            <p:blipFill>
              <a:blip r:embed="rId5"/>
              <a:stretch>
                <a:fillRect/>
              </a:stretch>
            </p:blipFill>
            <p:spPr>
              <a:xfrm>
                <a:off x="5064546" y="3962677"/>
                <a:ext cx="330200" cy="139700"/>
              </a:xfrm>
              <a:prstGeom prst="rect">
                <a:avLst/>
              </a:prstGeom>
            </p:spPr>
          </p:pic>
          <p:pic>
            <p:nvPicPr>
              <p:cNvPr id="5" name="Picture 4">
                <a:extLst>
                  <a:ext uri="{FF2B5EF4-FFF2-40B4-BE49-F238E27FC236}">
                    <a16:creationId xmlns:a16="http://schemas.microsoft.com/office/drawing/2014/main" id="{F4C17A89-CE1C-5048-0384-9544D1252108}"/>
                  </a:ext>
                </a:extLst>
              </p:cNvPr>
              <p:cNvPicPr>
                <a:picLocks noChangeAspect="1"/>
              </p:cNvPicPr>
              <p:nvPr/>
            </p:nvPicPr>
            <p:blipFill>
              <a:blip r:embed="rId4"/>
              <a:stretch>
                <a:fillRect/>
              </a:stretch>
            </p:blipFill>
            <p:spPr>
              <a:xfrm>
                <a:off x="4912146" y="2520408"/>
                <a:ext cx="635000" cy="127000"/>
              </a:xfrm>
              <a:prstGeom prst="rect">
                <a:avLst/>
              </a:prstGeom>
            </p:spPr>
          </p:pic>
        </p:grpSp>
        <p:grpSp>
          <p:nvGrpSpPr>
            <p:cNvPr id="45" name="Group 44">
              <a:extLst>
                <a:ext uri="{FF2B5EF4-FFF2-40B4-BE49-F238E27FC236}">
                  <a16:creationId xmlns:a16="http://schemas.microsoft.com/office/drawing/2014/main" id="{6597D517-22B4-313D-91AE-DBC5C54DE647}"/>
                </a:ext>
              </a:extLst>
            </p:cNvPr>
            <p:cNvGrpSpPr/>
            <p:nvPr/>
          </p:nvGrpSpPr>
          <p:grpSpPr>
            <a:xfrm>
              <a:off x="3443178" y="2498531"/>
              <a:ext cx="711200" cy="1847163"/>
              <a:chOff x="3499390" y="2508275"/>
              <a:chExt cx="711200" cy="1847163"/>
            </a:xfrm>
          </p:grpSpPr>
          <p:sp>
            <p:nvSpPr>
              <p:cNvPr id="24" name="Rectangle 23">
                <a:extLst>
                  <a:ext uri="{FF2B5EF4-FFF2-40B4-BE49-F238E27FC236}">
                    <a16:creationId xmlns:a16="http://schemas.microsoft.com/office/drawing/2014/main" id="{0F3A4A04-6A36-A285-80B1-E82E1EAA6A15}"/>
                  </a:ext>
                </a:extLst>
              </p:cNvPr>
              <p:cNvSpPr/>
              <p:nvPr/>
            </p:nvSpPr>
            <p:spPr>
              <a:xfrm>
                <a:off x="3499390" y="2508275"/>
                <a:ext cx="711200" cy="1847163"/>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8BB8429-04DC-1AD0-CB82-D376C79DF11F}"/>
                  </a:ext>
                </a:extLst>
              </p:cNvPr>
              <p:cNvPicPr>
                <a:picLocks noChangeAspect="1"/>
              </p:cNvPicPr>
              <p:nvPr/>
            </p:nvPicPr>
            <p:blipFill>
              <a:blip r:embed="rId3"/>
              <a:stretch>
                <a:fillRect/>
              </a:stretch>
            </p:blipFill>
            <p:spPr>
              <a:xfrm>
                <a:off x="3550190" y="2697731"/>
                <a:ext cx="609600" cy="165100"/>
              </a:xfrm>
              <a:prstGeom prst="rect">
                <a:avLst/>
              </a:prstGeom>
            </p:spPr>
          </p:pic>
          <p:pic>
            <p:nvPicPr>
              <p:cNvPr id="28" name="Picture 27">
                <a:extLst>
                  <a:ext uri="{FF2B5EF4-FFF2-40B4-BE49-F238E27FC236}">
                    <a16:creationId xmlns:a16="http://schemas.microsoft.com/office/drawing/2014/main" id="{ABA3ADDE-054F-F0DB-627C-DA7F3726A945}"/>
                  </a:ext>
                </a:extLst>
              </p:cNvPr>
              <p:cNvPicPr>
                <a:picLocks noChangeAspect="1"/>
              </p:cNvPicPr>
              <p:nvPr/>
            </p:nvPicPr>
            <p:blipFill>
              <a:blip r:embed="rId3"/>
              <a:stretch>
                <a:fillRect/>
              </a:stretch>
            </p:blipFill>
            <p:spPr>
              <a:xfrm>
                <a:off x="3550190" y="2878833"/>
                <a:ext cx="609600" cy="165100"/>
              </a:xfrm>
              <a:prstGeom prst="rect">
                <a:avLst/>
              </a:prstGeom>
            </p:spPr>
          </p:pic>
          <p:pic>
            <p:nvPicPr>
              <p:cNvPr id="31" name="Picture 30">
                <a:extLst>
                  <a:ext uri="{FF2B5EF4-FFF2-40B4-BE49-F238E27FC236}">
                    <a16:creationId xmlns:a16="http://schemas.microsoft.com/office/drawing/2014/main" id="{C4CFCB7C-EA86-1DD5-2EB0-C04B2B0FD183}"/>
                  </a:ext>
                </a:extLst>
              </p:cNvPr>
              <p:cNvPicPr>
                <a:picLocks noChangeAspect="1"/>
              </p:cNvPicPr>
              <p:nvPr/>
            </p:nvPicPr>
            <p:blipFill>
              <a:blip r:embed="rId3"/>
              <a:stretch>
                <a:fillRect/>
              </a:stretch>
            </p:blipFill>
            <p:spPr>
              <a:xfrm>
                <a:off x="3550556" y="3059935"/>
                <a:ext cx="609600" cy="165100"/>
              </a:xfrm>
              <a:prstGeom prst="rect">
                <a:avLst/>
              </a:prstGeom>
            </p:spPr>
          </p:pic>
          <p:pic>
            <p:nvPicPr>
              <p:cNvPr id="34" name="Picture 33">
                <a:extLst>
                  <a:ext uri="{FF2B5EF4-FFF2-40B4-BE49-F238E27FC236}">
                    <a16:creationId xmlns:a16="http://schemas.microsoft.com/office/drawing/2014/main" id="{8C0ACA02-BB84-7D3B-A679-FDB61348120F}"/>
                  </a:ext>
                </a:extLst>
              </p:cNvPr>
              <p:cNvPicPr>
                <a:picLocks noChangeAspect="1"/>
              </p:cNvPicPr>
              <p:nvPr/>
            </p:nvPicPr>
            <p:blipFill>
              <a:blip r:embed="rId3"/>
              <a:stretch>
                <a:fillRect/>
              </a:stretch>
            </p:blipFill>
            <p:spPr>
              <a:xfrm>
                <a:off x="3550556" y="3241037"/>
                <a:ext cx="609600" cy="165100"/>
              </a:xfrm>
              <a:prstGeom prst="rect">
                <a:avLst/>
              </a:prstGeom>
            </p:spPr>
          </p:pic>
          <p:pic>
            <p:nvPicPr>
              <p:cNvPr id="35" name="Picture 34">
                <a:extLst>
                  <a:ext uri="{FF2B5EF4-FFF2-40B4-BE49-F238E27FC236}">
                    <a16:creationId xmlns:a16="http://schemas.microsoft.com/office/drawing/2014/main" id="{E49A6482-0ED4-DA0C-26DE-914E52EFAFBA}"/>
                  </a:ext>
                </a:extLst>
              </p:cNvPr>
              <p:cNvPicPr>
                <a:picLocks noChangeAspect="1"/>
              </p:cNvPicPr>
              <p:nvPr/>
            </p:nvPicPr>
            <p:blipFill>
              <a:blip r:embed="rId3"/>
              <a:stretch>
                <a:fillRect/>
              </a:stretch>
            </p:blipFill>
            <p:spPr>
              <a:xfrm>
                <a:off x="3550190" y="3422139"/>
                <a:ext cx="609600" cy="165100"/>
              </a:xfrm>
              <a:prstGeom prst="rect">
                <a:avLst/>
              </a:prstGeom>
            </p:spPr>
          </p:pic>
          <p:pic>
            <p:nvPicPr>
              <p:cNvPr id="36" name="Picture 35">
                <a:extLst>
                  <a:ext uri="{FF2B5EF4-FFF2-40B4-BE49-F238E27FC236}">
                    <a16:creationId xmlns:a16="http://schemas.microsoft.com/office/drawing/2014/main" id="{0F306899-EE9C-5A6A-FA34-9367F9C1DA97}"/>
                  </a:ext>
                </a:extLst>
              </p:cNvPr>
              <p:cNvPicPr>
                <a:picLocks noChangeAspect="1"/>
              </p:cNvPicPr>
              <p:nvPr/>
            </p:nvPicPr>
            <p:blipFill>
              <a:blip r:embed="rId3"/>
              <a:stretch>
                <a:fillRect/>
              </a:stretch>
            </p:blipFill>
            <p:spPr>
              <a:xfrm>
                <a:off x="3550190" y="3603241"/>
                <a:ext cx="609600" cy="165100"/>
              </a:xfrm>
              <a:prstGeom prst="rect">
                <a:avLst/>
              </a:prstGeom>
            </p:spPr>
          </p:pic>
          <p:pic>
            <p:nvPicPr>
              <p:cNvPr id="37" name="Picture 36">
                <a:extLst>
                  <a:ext uri="{FF2B5EF4-FFF2-40B4-BE49-F238E27FC236}">
                    <a16:creationId xmlns:a16="http://schemas.microsoft.com/office/drawing/2014/main" id="{2CFD9C80-914D-6398-61B2-68BBC6827ECF}"/>
                  </a:ext>
                </a:extLst>
              </p:cNvPr>
              <p:cNvPicPr>
                <a:picLocks noChangeAspect="1"/>
              </p:cNvPicPr>
              <p:nvPr/>
            </p:nvPicPr>
            <p:blipFill>
              <a:blip r:embed="rId3"/>
              <a:stretch>
                <a:fillRect/>
              </a:stretch>
            </p:blipFill>
            <p:spPr>
              <a:xfrm>
                <a:off x="3550556" y="3784343"/>
                <a:ext cx="609600" cy="165100"/>
              </a:xfrm>
              <a:prstGeom prst="rect">
                <a:avLst/>
              </a:prstGeom>
            </p:spPr>
          </p:pic>
          <p:pic>
            <p:nvPicPr>
              <p:cNvPr id="38" name="Picture 37">
                <a:extLst>
                  <a:ext uri="{FF2B5EF4-FFF2-40B4-BE49-F238E27FC236}">
                    <a16:creationId xmlns:a16="http://schemas.microsoft.com/office/drawing/2014/main" id="{8C54CE52-94FE-DDF7-549D-579A8A02C29D}"/>
                  </a:ext>
                </a:extLst>
              </p:cNvPr>
              <p:cNvPicPr>
                <a:picLocks noChangeAspect="1"/>
              </p:cNvPicPr>
              <p:nvPr/>
            </p:nvPicPr>
            <p:blipFill>
              <a:blip r:embed="rId3"/>
              <a:stretch>
                <a:fillRect/>
              </a:stretch>
            </p:blipFill>
            <p:spPr>
              <a:xfrm>
                <a:off x="3550556" y="3965445"/>
                <a:ext cx="609600" cy="165100"/>
              </a:xfrm>
              <a:prstGeom prst="rect">
                <a:avLst/>
              </a:prstGeom>
            </p:spPr>
          </p:pic>
          <p:pic>
            <p:nvPicPr>
              <p:cNvPr id="39" name="Picture 38">
                <a:extLst>
                  <a:ext uri="{FF2B5EF4-FFF2-40B4-BE49-F238E27FC236}">
                    <a16:creationId xmlns:a16="http://schemas.microsoft.com/office/drawing/2014/main" id="{551A431E-F2EA-5B4E-C4CC-9617F2A5715A}"/>
                  </a:ext>
                </a:extLst>
              </p:cNvPr>
              <p:cNvPicPr>
                <a:picLocks noChangeAspect="1"/>
              </p:cNvPicPr>
              <p:nvPr/>
            </p:nvPicPr>
            <p:blipFill>
              <a:blip r:embed="rId3"/>
              <a:stretch>
                <a:fillRect/>
              </a:stretch>
            </p:blipFill>
            <p:spPr>
              <a:xfrm>
                <a:off x="3550190" y="4142852"/>
                <a:ext cx="609600" cy="165100"/>
              </a:xfrm>
              <a:prstGeom prst="rect">
                <a:avLst/>
              </a:prstGeom>
            </p:spPr>
          </p:pic>
          <p:pic>
            <p:nvPicPr>
              <p:cNvPr id="8" name="Picture 7">
                <a:extLst>
                  <a:ext uri="{FF2B5EF4-FFF2-40B4-BE49-F238E27FC236}">
                    <a16:creationId xmlns:a16="http://schemas.microsoft.com/office/drawing/2014/main" id="{2976B5E4-D43A-09A8-CF5F-3C184A8E9431}"/>
                  </a:ext>
                </a:extLst>
              </p:cNvPr>
              <p:cNvPicPr>
                <a:picLocks noChangeAspect="1"/>
              </p:cNvPicPr>
              <p:nvPr/>
            </p:nvPicPr>
            <p:blipFill>
              <a:blip r:embed="rId6"/>
              <a:stretch>
                <a:fillRect/>
              </a:stretch>
            </p:blipFill>
            <p:spPr>
              <a:xfrm>
                <a:off x="3537490" y="2524452"/>
                <a:ext cx="635000" cy="127000"/>
              </a:xfrm>
              <a:prstGeom prst="rect">
                <a:avLst/>
              </a:prstGeom>
            </p:spPr>
          </p:pic>
        </p:grpSp>
        <p:cxnSp>
          <p:nvCxnSpPr>
            <p:cNvPr id="47" name="Straight Arrow Connector 46">
              <a:extLst>
                <a:ext uri="{FF2B5EF4-FFF2-40B4-BE49-F238E27FC236}">
                  <a16:creationId xmlns:a16="http://schemas.microsoft.com/office/drawing/2014/main" id="{1287BCA4-DE8F-EED4-7079-A101EC084E73}"/>
                </a:ext>
              </a:extLst>
            </p:cNvPr>
            <p:cNvCxnSpPr>
              <a:cxnSpLocks/>
            </p:cNvCxnSpPr>
            <p:nvPr/>
          </p:nvCxnSpPr>
          <p:spPr>
            <a:xfrm flipH="1">
              <a:off x="5156727" y="2782331"/>
              <a:ext cx="321187"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a:extLst>
                <a:ext uri="{FF2B5EF4-FFF2-40B4-BE49-F238E27FC236}">
                  <a16:creationId xmlns:a16="http://schemas.microsoft.com/office/drawing/2014/main" id="{EAD59334-09E8-88B6-7EFA-66A51141BD9E}"/>
                </a:ext>
              </a:extLst>
            </p:cNvPr>
            <p:cNvSpPr/>
            <p:nvPr/>
          </p:nvSpPr>
          <p:spPr>
            <a:xfrm>
              <a:off x="4505948" y="2655241"/>
              <a:ext cx="609600" cy="42604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Eviction</a:t>
              </a:r>
            </a:p>
            <a:p>
              <a:pPr algn="ctr"/>
              <a:r>
                <a:rPr lang="en-US" sz="1200">
                  <a:solidFill>
                    <a:schemeClr val="tx1"/>
                  </a:solidFill>
                </a:rPr>
                <a:t>Algorithm</a:t>
              </a:r>
            </a:p>
          </p:txBody>
        </p:sp>
        <p:cxnSp>
          <p:nvCxnSpPr>
            <p:cNvPr id="52" name="Straight Arrow Connector 51">
              <a:extLst>
                <a:ext uri="{FF2B5EF4-FFF2-40B4-BE49-F238E27FC236}">
                  <a16:creationId xmlns:a16="http://schemas.microsoft.com/office/drawing/2014/main" id="{AE1C961E-09E1-8ADA-B9B0-EC3854172E0A}"/>
                </a:ext>
              </a:extLst>
            </p:cNvPr>
            <p:cNvCxnSpPr>
              <a:cxnSpLocks/>
            </p:cNvCxnSpPr>
            <p:nvPr/>
          </p:nvCxnSpPr>
          <p:spPr>
            <a:xfrm>
              <a:off x="4154378" y="2954829"/>
              <a:ext cx="322483"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29BC236-D44F-06F3-B772-C057BC709BED}"/>
                </a:ext>
              </a:extLst>
            </p:cNvPr>
            <p:cNvCxnSpPr>
              <a:cxnSpLocks/>
            </p:cNvCxnSpPr>
            <p:nvPr/>
          </p:nvCxnSpPr>
          <p:spPr>
            <a:xfrm>
              <a:off x="5115548" y="2968077"/>
              <a:ext cx="326065"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Text Placeholder 2">
            <a:extLst>
              <a:ext uri="{FF2B5EF4-FFF2-40B4-BE49-F238E27FC236}">
                <a16:creationId xmlns:a16="http://schemas.microsoft.com/office/drawing/2014/main" id="{BB2554A1-3C21-FCA9-2C77-6B99F8F197D8}"/>
              </a:ext>
            </a:extLst>
          </p:cNvPr>
          <p:cNvSpPr>
            <a:spLocks noGrp="1"/>
          </p:cNvSpPr>
          <p:nvPr>
            <p:ph type="body" sz="quarter" idx="16"/>
          </p:nvPr>
        </p:nvSpPr>
        <p:spPr>
          <a:xfrm>
            <a:off x="533919" y="1390650"/>
            <a:ext cx="8263240" cy="3077573"/>
          </a:xfrm>
        </p:spPr>
        <p:txBody>
          <a:bodyPr lIns="91440" tIns="45720" rIns="91440" bIns="45720" anchor="t">
            <a:noAutofit/>
          </a:bodyPr>
          <a:lstStyle/>
          <a:p>
            <a:pPr marL="229870" indent="-229870"/>
            <a:r>
              <a:rPr lang="en-US">
                <a:latin typeface="Tahoma"/>
                <a:ea typeface="Tahoma"/>
                <a:cs typeface="Tahoma"/>
              </a:rPr>
              <a:t>Given a full attention transformer, assume adjacent layers have similar attn-score</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8814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00710-C634-79B0-CFE5-33548D03964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68D5CF8-B717-1B1C-3D44-2322E5B6F5C6}"/>
              </a:ext>
            </a:extLst>
          </p:cNvPr>
          <p:cNvSpPr txBox="1">
            <a:spLocks noGrp="1"/>
          </p:cNvSpPr>
          <p:nvPr>
            <p:ph type="title"/>
          </p:nvPr>
        </p:nvSpPr>
        <p:spPr>
          <a:xfrm>
            <a:off x="533919" y="527650"/>
            <a:ext cx="8085415" cy="437011"/>
          </a:xfrm>
          <a:prstGeom prst="rect">
            <a:avLst/>
          </a:prstGeom>
        </p:spPr>
        <p:txBody>
          <a:bodyPr vert="horz" wrap="square" lIns="0" tIns="6065" rIns="0" bIns="0" rtlCol="0">
            <a:spAutoFit/>
          </a:bodyPr>
          <a:lstStyle/>
          <a:p>
            <a:pPr marL="5776">
              <a:lnSpc>
                <a:spcPct val="100000"/>
              </a:lnSpc>
              <a:spcBef>
                <a:spcPts val="48"/>
              </a:spcBef>
            </a:pPr>
            <a:r>
              <a:rPr lang="en-US" sz="2800"/>
              <a:t>KV-Cache Eviction Dimension</a:t>
            </a:r>
            <a:endParaRPr sz="2800" spc="-5"/>
          </a:p>
        </p:txBody>
      </p:sp>
      <p:sp>
        <p:nvSpPr>
          <p:cNvPr id="35" name="Text Placeholder 34">
            <a:extLst>
              <a:ext uri="{FF2B5EF4-FFF2-40B4-BE49-F238E27FC236}">
                <a16:creationId xmlns:a16="http://schemas.microsoft.com/office/drawing/2014/main" id="{52BE6C9B-42FF-ACA8-3C1A-8DA5813103CE}"/>
              </a:ext>
            </a:extLst>
          </p:cNvPr>
          <p:cNvSpPr>
            <a:spLocks noGrp="1"/>
          </p:cNvSpPr>
          <p:nvPr>
            <p:ph type="body" sz="quarter" idx="16"/>
          </p:nvPr>
        </p:nvSpPr>
        <p:spPr>
          <a:xfrm>
            <a:off x="533919" y="1390650"/>
            <a:ext cx="8085415" cy="589899"/>
          </a:xfrm>
        </p:spPr>
        <p:txBody>
          <a:bodyPr/>
          <a:lstStyle/>
          <a:p>
            <a:r>
              <a:rPr lang="en-US"/>
              <a:t>Dropping irrelevant tokens. But how to determine the relevancy?</a:t>
            </a:r>
          </a:p>
          <a:p>
            <a:endParaRPr lang="en-US"/>
          </a:p>
        </p:txBody>
      </p:sp>
      <p:grpSp>
        <p:nvGrpSpPr>
          <p:cNvPr id="12" name="Group 11">
            <a:extLst>
              <a:ext uri="{FF2B5EF4-FFF2-40B4-BE49-F238E27FC236}">
                <a16:creationId xmlns:a16="http://schemas.microsoft.com/office/drawing/2014/main" id="{9E5C1A1C-338B-7655-F474-1A0D4CF50F19}"/>
              </a:ext>
            </a:extLst>
          </p:cNvPr>
          <p:cNvGrpSpPr/>
          <p:nvPr/>
        </p:nvGrpSpPr>
        <p:grpSpPr>
          <a:xfrm rot="16200000">
            <a:off x="3389069" y="2182512"/>
            <a:ext cx="2365864" cy="2813916"/>
            <a:chOff x="6530716" y="2390783"/>
            <a:chExt cx="1596541" cy="1315635"/>
          </a:xfrm>
        </p:grpSpPr>
        <p:pic>
          <p:nvPicPr>
            <p:cNvPr id="22" name="object 22">
              <a:extLst>
                <a:ext uri="{FF2B5EF4-FFF2-40B4-BE49-F238E27FC236}">
                  <a16:creationId xmlns:a16="http://schemas.microsoft.com/office/drawing/2014/main" id="{AD5BD6A2-E602-028A-AD68-E01245ABA2FB}"/>
                </a:ext>
              </a:extLst>
            </p:cNvPr>
            <p:cNvPicPr/>
            <p:nvPr/>
          </p:nvPicPr>
          <p:blipFill>
            <a:blip r:embed="rId3" cstate="print"/>
            <a:stretch>
              <a:fillRect/>
            </a:stretch>
          </p:blipFill>
          <p:spPr>
            <a:xfrm>
              <a:off x="6530716" y="2390783"/>
              <a:ext cx="1596541" cy="1074330"/>
            </a:xfrm>
            <a:prstGeom prst="rect">
              <a:avLst/>
            </a:prstGeom>
          </p:spPr>
        </p:pic>
        <p:sp>
          <p:nvSpPr>
            <p:cNvPr id="29" name="object 29">
              <a:extLst>
                <a:ext uri="{FF2B5EF4-FFF2-40B4-BE49-F238E27FC236}">
                  <a16:creationId xmlns:a16="http://schemas.microsoft.com/office/drawing/2014/main" id="{8CDF1769-14B3-57BD-4BD9-3E2BA5ABC615}"/>
                </a:ext>
              </a:extLst>
            </p:cNvPr>
            <p:cNvSpPr/>
            <p:nvPr/>
          </p:nvSpPr>
          <p:spPr>
            <a:xfrm>
              <a:off x="6538589" y="3462094"/>
              <a:ext cx="1579727" cy="244323"/>
            </a:xfrm>
            <a:custGeom>
              <a:avLst/>
              <a:gdLst/>
              <a:ahLst/>
              <a:cxnLst/>
              <a:rect l="l" t="t" r="r" b="b"/>
              <a:pathLst>
                <a:path w="3473450" h="537209">
                  <a:moveTo>
                    <a:pt x="3473143" y="0"/>
                  </a:moveTo>
                  <a:lnTo>
                    <a:pt x="0" y="0"/>
                  </a:lnTo>
                  <a:lnTo>
                    <a:pt x="0" y="536796"/>
                  </a:lnTo>
                  <a:lnTo>
                    <a:pt x="3473143" y="536796"/>
                  </a:lnTo>
                  <a:lnTo>
                    <a:pt x="3473143" y="0"/>
                  </a:lnTo>
                  <a:close/>
                </a:path>
              </a:pathLst>
            </a:custGeom>
            <a:solidFill>
              <a:srgbClr val="73FDEA"/>
            </a:solidFill>
          </p:spPr>
          <p:txBody>
            <a:bodyPr wrap="square" lIns="0" tIns="0" rIns="0" bIns="0" rtlCol="0"/>
            <a:lstStyle/>
            <a:p>
              <a:endParaRPr sz="637"/>
            </a:p>
          </p:txBody>
        </p:sp>
        <p:sp>
          <p:nvSpPr>
            <p:cNvPr id="30" name="object 30">
              <a:extLst>
                <a:ext uri="{FF2B5EF4-FFF2-40B4-BE49-F238E27FC236}">
                  <a16:creationId xmlns:a16="http://schemas.microsoft.com/office/drawing/2014/main" id="{639FE6C4-55C3-C35E-E849-E635A2774628}"/>
                </a:ext>
              </a:extLst>
            </p:cNvPr>
            <p:cNvSpPr/>
            <p:nvPr/>
          </p:nvSpPr>
          <p:spPr>
            <a:xfrm>
              <a:off x="6538589" y="3462094"/>
              <a:ext cx="1579727" cy="244323"/>
            </a:xfrm>
            <a:custGeom>
              <a:avLst/>
              <a:gdLst/>
              <a:ahLst/>
              <a:cxnLst/>
              <a:rect l="l" t="t" r="r" b="b"/>
              <a:pathLst>
                <a:path w="3473450" h="537209">
                  <a:moveTo>
                    <a:pt x="0" y="0"/>
                  </a:moveTo>
                  <a:lnTo>
                    <a:pt x="3473143" y="0"/>
                  </a:lnTo>
                  <a:lnTo>
                    <a:pt x="3473143" y="536796"/>
                  </a:lnTo>
                  <a:lnTo>
                    <a:pt x="0" y="536796"/>
                  </a:lnTo>
                  <a:lnTo>
                    <a:pt x="0" y="0"/>
                  </a:lnTo>
                  <a:close/>
                </a:path>
              </a:pathLst>
            </a:custGeom>
            <a:ln w="41883">
              <a:solidFill>
                <a:srgbClr val="000000"/>
              </a:solidFill>
            </a:ln>
          </p:spPr>
          <p:txBody>
            <a:bodyPr wrap="square" lIns="0" tIns="0" rIns="0" bIns="0" rtlCol="0"/>
            <a:lstStyle/>
            <a:p>
              <a:endParaRPr sz="637"/>
            </a:p>
          </p:txBody>
        </p:sp>
      </p:grpSp>
      <p:sp>
        <p:nvSpPr>
          <p:cNvPr id="37" name="TextBox 36">
            <a:extLst>
              <a:ext uri="{FF2B5EF4-FFF2-40B4-BE49-F238E27FC236}">
                <a16:creationId xmlns:a16="http://schemas.microsoft.com/office/drawing/2014/main" id="{041C4A1A-AFE8-F4D4-633B-5200C8B6CE15}"/>
              </a:ext>
            </a:extLst>
          </p:cNvPr>
          <p:cNvSpPr txBox="1"/>
          <p:nvPr/>
        </p:nvSpPr>
        <p:spPr>
          <a:xfrm>
            <a:off x="7139941" y="4496289"/>
            <a:ext cx="2117270" cy="261610"/>
          </a:xfrm>
          <a:prstGeom prst="rect">
            <a:avLst/>
          </a:prstGeom>
          <a:noFill/>
        </p:spPr>
        <p:txBody>
          <a:bodyPr wrap="square">
            <a:spAutoFit/>
          </a:bodyPr>
          <a:lstStyle/>
          <a:p>
            <a:pPr algn="ctr"/>
            <a:r>
              <a:rPr lang="en-US" sz="110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[Figure credit: Arman Cohan]</a:t>
            </a:r>
          </a:p>
        </p:txBody>
      </p:sp>
      <p:sp>
        <p:nvSpPr>
          <p:cNvPr id="23" name="object 23">
            <a:extLst>
              <a:ext uri="{FF2B5EF4-FFF2-40B4-BE49-F238E27FC236}">
                <a16:creationId xmlns:a16="http://schemas.microsoft.com/office/drawing/2014/main" id="{36DBDB44-F52A-6697-FDEA-3CD3BD079ED0}"/>
              </a:ext>
            </a:extLst>
          </p:cNvPr>
          <p:cNvSpPr txBox="1"/>
          <p:nvPr/>
        </p:nvSpPr>
        <p:spPr>
          <a:xfrm>
            <a:off x="3695739" y="3442470"/>
            <a:ext cx="1350110" cy="294000"/>
          </a:xfrm>
          <a:prstGeom prst="rect">
            <a:avLst/>
          </a:prstGeom>
        </p:spPr>
        <p:txBody>
          <a:bodyPr vert="horz" wrap="square" lIns="0" tIns="6931" rIns="0" bIns="0" rtlCol="0">
            <a:spAutoFit/>
          </a:bodyPr>
          <a:lstStyle/>
          <a:p>
            <a:pPr marL="5776">
              <a:spcBef>
                <a:spcPts val="55"/>
              </a:spcBef>
            </a:pPr>
            <a:r>
              <a:rPr lang="en-US" sz="1865"/>
              <a:t>K/</a:t>
            </a:r>
            <a:r>
              <a:rPr sz="1865"/>
              <a:t>V</a:t>
            </a:r>
            <a:r>
              <a:rPr sz="1865" spc="-98"/>
              <a:t> </a:t>
            </a:r>
            <a:r>
              <a:rPr sz="1865" spc="36"/>
              <a:t>Cached</a:t>
            </a:r>
            <a:endParaRPr sz="1865"/>
          </a:p>
        </p:txBody>
      </p:sp>
      <p:cxnSp>
        <p:nvCxnSpPr>
          <p:cNvPr id="55" name="Straight Arrow Connector 54">
            <a:extLst>
              <a:ext uri="{FF2B5EF4-FFF2-40B4-BE49-F238E27FC236}">
                <a16:creationId xmlns:a16="http://schemas.microsoft.com/office/drawing/2014/main" id="{C62C1E71-B060-0D33-2D1F-471497D34FBB}"/>
              </a:ext>
            </a:extLst>
          </p:cNvPr>
          <p:cNvCxnSpPr>
            <a:cxnSpLocks/>
          </p:cNvCxnSpPr>
          <p:nvPr/>
        </p:nvCxnSpPr>
        <p:spPr>
          <a:xfrm flipH="1">
            <a:off x="3165043" y="2237173"/>
            <a:ext cx="2813915" cy="0"/>
          </a:xfrm>
          <a:prstGeom prst="straightConnector1">
            <a:avLst/>
          </a:prstGeom>
          <a:ln w="19050" cap="flat" cmpd="sng" algn="ctr">
            <a:solidFill>
              <a:schemeClr val="tx2">
                <a:lumMod val="60000"/>
                <a:lumOff val="40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7" name="TextBox 56">
            <a:extLst>
              <a:ext uri="{FF2B5EF4-FFF2-40B4-BE49-F238E27FC236}">
                <a16:creationId xmlns:a16="http://schemas.microsoft.com/office/drawing/2014/main" id="{9E9A9B05-1503-073C-8CC9-533E1D0DD3E0}"/>
              </a:ext>
            </a:extLst>
          </p:cNvPr>
          <p:cNvSpPr txBox="1"/>
          <p:nvPr/>
        </p:nvSpPr>
        <p:spPr>
          <a:xfrm>
            <a:off x="2361765" y="2055201"/>
            <a:ext cx="754602" cy="523220"/>
          </a:xfrm>
          <a:prstGeom prst="rect">
            <a:avLst/>
          </a:prstGeom>
          <a:noFill/>
        </p:spPr>
        <p:txBody>
          <a:bodyPr wrap="square" rtlCol="0">
            <a:spAutoFit/>
          </a:bodyPr>
          <a:lstStyle/>
          <a:p>
            <a:r>
              <a:rPr lang="en-US">
                <a:solidFill>
                  <a:schemeClr val="tx2">
                    <a:lumMod val="60000"/>
                    <a:lumOff val="40000"/>
                  </a:schemeClr>
                </a:solidFill>
              </a:rPr>
              <a:t>Old tokens</a:t>
            </a:r>
          </a:p>
        </p:txBody>
      </p:sp>
      <p:sp>
        <p:nvSpPr>
          <p:cNvPr id="58" name="TextBox 57">
            <a:extLst>
              <a:ext uri="{FF2B5EF4-FFF2-40B4-BE49-F238E27FC236}">
                <a16:creationId xmlns:a16="http://schemas.microsoft.com/office/drawing/2014/main" id="{DE7DC24A-961C-CAF2-58BC-7D2D428B7024}"/>
              </a:ext>
            </a:extLst>
          </p:cNvPr>
          <p:cNvSpPr txBox="1"/>
          <p:nvPr/>
        </p:nvSpPr>
        <p:spPr>
          <a:xfrm>
            <a:off x="5978958" y="2098761"/>
            <a:ext cx="543739" cy="307777"/>
          </a:xfrm>
          <a:prstGeom prst="rect">
            <a:avLst/>
          </a:prstGeom>
          <a:noFill/>
        </p:spPr>
        <p:txBody>
          <a:bodyPr wrap="none" rtlCol="0">
            <a:spAutoFit/>
          </a:bodyPr>
          <a:lstStyle/>
          <a:p>
            <a:r>
              <a:rPr lang="en-US">
                <a:solidFill>
                  <a:schemeClr val="tx2">
                    <a:lumMod val="60000"/>
                    <a:lumOff val="40000"/>
                  </a:schemeClr>
                </a:solidFill>
              </a:rPr>
              <a:t>New</a:t>
            </a:r>
          </a:p>
        </p:txBody>
      </p:sp>
    </p:spTree>
    <p:extLst>
      <p:ext uri="{BB962C8B-B14F-4D97-AF65-F5344CB8AC3E}">
        <p14:creationId xmlns:p14="http://schemas.microsoft.com/office/powerpoint/2010/main" val="1337256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80EAD-82AA-7AB3-09FD-ECDE47137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E8EBC-433B-009E-6908-A6DB0DEFC0FA}"/>
              </a:ext>
            </a:extLst>
          </p:cNvPr>
          <p:cNvSpPr>
            <a:spLocks noGrp="1"/>
          </p:cNvSpPr>
          <p:nvPr>
            <p:ph type="title"/>
          </p:nvPr>
        </p:nvSpPr>
        <p:spPr/>
        <p:txBody>
          <a:bodyPr/>
          <a:lstStyle/>
          <a:p>
            <a:r>
              <a:rPr lang="en-US"/>
              <a:t>Determine Eviction per Layer</a:t>
            </a:r>
          </a:p>
        </p:txBody>
      </p:sp>
      <p:pic>
        <p:nvPicPr>
          <p:cNvPr id="7" name="Picture 6">
            <a:extLst>
              <a:ext uri="{FF2B5EF4-FFF2-40B4-BE49-F238E27FC236}">
                <a16:creationId xmlns:a16="http://schemas.microsoft.com/office/drawing/2014/main" id="{B15D8AD9-C062-2E50-5DA3-DE7CA170B8C0}"/>
              </a:ext>
            </a:extLst>
          </p:cNvPr>
          <p:cNvPicPr>
            <a:picLocks noChangeAspect="1"/>
          </p:cNvPicPr>
          <p:nvPr/>
        </p:nvPicPr>
        <p:blipFill>
          <a:blip r:embed="rId3"/>
          <a:stretch>
            <a:fillRect/>
          </a:stretch>
        </p:blipFill>
        <p:spPr>
          <a:xfrm>
            <a:off x="954304" y="1810320"/>
            <a:ext cx="2171093" cy="3226061"/>
          </a:xfrm>
          <a:prstGeom prst="rect">
            <a:avLst/>
          </a:prstGeom>
        </p:spPr>
      </p:pic>
      <p:grpSp>
        <p:nvGrpSpPr>
          <p:cNvPr id="3" name="Group 2">
            <a:extLst>
              <a:ext uri="{FF2B5EF4-FFF2-40B4-BE49-F238E27FC236}">
                <a16:creationId xmlns:a16="http://schemas.microsoft.com/office/drawing/2014/main" id="{17F1B0C3-9316-D228-54FE-D6CF2C85F09B}"/>
              </a:ext>
            </a:extLst>
          </p:cNvPr>
          <p:cNvGrpSpPr/>
          <p:nvPr/>
        </p:nvGrpSpPr>
        <p:grpSpPr>
          <a:xfrm>
            <a:off x="3802662" y="1922613"/>
            <a:ext cx="4238814" cy="2866408"/>
            <a:chOff x="3443178" y="2498531"/>
            <a:chExt cx="2745936" cy="1856881"/>
          </a:xfrm>
        </p:grpSpPr>
        <p:grpSp>
          <p:nvGrpSpPr>
            <p:cNvPr id="44" name="Group 43">
              <a:extLst>
                <a:ext uri="{FF2B5EF4-FFF2-40B4-BE49-F238E27FC236}">
                  <a16:creationId xmlns:a16="http://schemas.microsoft.com/office/drawing/2014/main" id="{F336333C-D210-C49F-DA91-8A47B8D3E7A4}"/>
                </a:ext>
              </a:extLst>
            </p:cNvPr>
            <p:cNvGrpSpPr/>
            <p:nvPr/>
          </p:nvGrpSpPr>
          <p:grpSpPr>
            <a:xfrm>
              <a:off x="5477914" y="2508249"/>
              <a:ext cx="711200" cy="1847163"/>
              <a:chOff x="4874046" y="2508249"/>
              <a:chExt cx="711200" cy="1847163"/>
            </a:xfrm>
          </p:grpSpPr>
          <p:sp>
            <p:nvSpPr>
              <p:cNvPr id="20" name="Rectangle 19">
                <a:extLst>
                  <a:ext uri="{FF2B5EF4-FFF2-40B4-BE49-F238E27FC236}">
                    <a16:creationId xmlns:a16="http://schemas.microsoft.com/office/drawing/2014/main" id="{A99BC199-5293-BFD2-4FA0-4A6F6B04F34B}"/>
                  </a:ext>
                </a:extLst>
              </p:cNvPr>
              <p:cNvSpPr/>
              <p:nvPr/>
            </p:nvSpPr>
            <p:spPr>
              <a:xfrm>
                <a:off x="4874046" y="2508249"/>
                <a:ext cx="711200" cy="1847163"/>
              </a:xfrm>
              <a:prstGeom prst="rect">
                <a:avLst/>
              </a:prstGeom>
              <a:solidFill>
                <a:srgbClr val="D6D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41BC2F4-3A3F-5132-2684-E27833B277BD}"/>
                  </a:ext>
                </a:extLst>
              </p:cNvPr>
              <p:cNvPicPr>
                <a:picLocks noChangeAspect="1"/>
              </p:cNvPicPr>
              <p:nvPr/>
            </p:nvPicPr>
            <p:blipFill>
              <a:blip r:embed="rId4"/>
              <a:stretch>
                <a:fillRect/>
              </a:stretch>
            </p:blipFill>
            <p:spPr>
              <a:xfrm>
                <a:off x="4924846" y="2697705"/>
                <a:ext cx="609600" cy="165100"/>
              </a:xfrm>
              <a:prstGeom prst="rect">
                <a:avLst/>
              </a:prstGeom>
            </p:spPr>
          </p:pic>
          <p:pic>
            <p:nvPicPr>
              <p:cNvPr id="23" name="Picture 22">
                <a:extLst>
                  <a:ext uri="{FF2B5EF4-FFF2-40B4-BE49-F238E27FC236}">
                    <a16:creationId xmlns:a16="http://schemas.microsoft.com/office/drawing/2014/main" id="{81B3BB50-3153-2316-7423-0BFF0E83BD83}"/>
                  </a:ext>
                </a:extLst>
              </p:cNvPr>
              <p:cNvPicPr>
                <a:picLocks noChangeAspect="1"/>
              </p:cNvPicPr>
              <p:nvPr/>
            </p:nvPicPr>
            <p:blipFill>
              <a:blip r:embed="rId4"/>
              <a:stretch>
                <a:fillRect/>
              </a:stretch>
            </p:blipFill>
            <p:spPr>
              <a:xfrm>
                <a:off x="4925212" y="3059909"/>
                <a:ext cx="609600" cy="165100"/>
              </a:xfrm>
              <a:prstGeom prst="rect">
                <a:avLst/>
              </a:prstGeom>
            </p:spPr>
          </p:pic>
          <p:pic>
            <p:nvPicPr>
              <p:cNvPr id="25" name="Picture 24">
                <a:extLst>
                  <a:ext uri="{FF2B5EF4-FFF2-40B4-BE49-F238E27FC236}">
                    <a16:creationId xmlns:a16="http://schemas.microsoft.com/office/drawing/2014/main" id="{B711BCA6-9573-29FF-CFA8-B9E1783EA6A2}"/>
                  </a:ext>
                </a:extLst>
              </p:cNvPr>
              <p:cNvPicPr>
                <a:picLocks noChangeAspect="1"/>
              </p:cNvPicPr>
              <p:nvPr/>
            </p:nvPicPr>
            <p:blipFill>
              <a:blip r:embed="rId4"/>
              <a:stretch>
                <a:fillRect/>
              </a:stretch>
            </p:blipFill>
            <p:spPr>
              <a:xfrm>
                <a:off x="4924846" y="3422113"/>
                <a:ext cx="609600" cy="165100"/>
              </a:xfrm>
              <a:prstGeom prst="rect">
                <a:avLst/>
              </a:prstGeom>
            </p:spPr>
          </p:pic>
          <p:pic>
            <p:nvPicPr>
              <p:cNvPr id="27" name="Picture 26">
                <a:extLst>
                  <a:ext uri="{FF2B5EF4-FFF2-40B4-BE49-F238E27FC236}">
                    <a16:creationId xmlns:a16="http://schemas.microsoft.com/office/drawing/2014/main" id="{A94F1B0D-439F-82A8-943B-D82A8D1EF1A8}"/>
                  </a:ext>
                </a:extLst>
              </p:cNvPr>
              <p:cNvPicPr>
                <a:picLocks noChangeAspect="1"/>
              </p:cNvPicPr>
              <p:nvPr/>
            </p:nvPicPr>
            <p:blipFill>
              <a:blip r:embed="rId4"/>
              <a:stretch>
                <a:fillRect/>
              </a:stretch>
            </p:blipFill>
            <p:spPr>
              <a:xfrm>
                <a:off x="4925212" y="3784317"/>
                <a:ext cx="609600" cy="165100"/>
              </a:xfrm>
              <a:prstGeom prst="rect">
                <a:avLst/>
              </a:prstGeom>
            </p:spPr>
          </p:pic>
          <p:pic>
            <p:nvPicPr>
              <p:cNvPr id="29" name="Picture 28">
                <a:extLst>
                  <a:ext uri="{FF2B5EF4-FFF2-40B4-BE49-F238E27FC236}">
                    <a16:creationId xmlns:a16="http://schemas.microsoft.com/office/drawing/2014/main" id="{17450A51-7AC4-B1A4-A112-E584E08AFFDF}"/>
                  </a:ext>
                </a:extLst>
              </p:cNvPr>
              <p:cNvPicPr>
                <a:picLocks noChangeAspect="1"/>
              </p:cNvPicPr>
              <p:nvPr/>
            </p:nvPicPr>
            <p:blipFill>
              <a:blip r:embed="rId4"/>
              <a:stretch>
                <a:fillRect/>
              </a:stretch>
            </p:blipFill>
            <p:spPr>
              <a:xfrm>
                <a:off x="4924846" y="4142826"/>
                <a:ext cx="609600" cy="165100"/>
              </a:xfrm>
              <a:prstGeom prst="rect">
                <a:avLst/>
              </a:prstGeom>
            </p:spPr>
          </p:pic>
          <p:pic>
            <p:nvPicPr>
              <p:cNvPr id="9" name="Picture 8">
                <a:extLst>
                  <a:ext uri="{FF2B5EF4-FFF2-40B4-BE49-F238E27FC236}">
                    <a16:creationId xmlns:a16="http://schemas.microsoft.com/office/drawing/2014/main" id="{26F72B31-8B8C-1AB3-3606-CC1D7A994A74}"/>
                  </a:ext>
                </a:extLst>
              </p:cNvPr>
              <p:cNvPicPr>
                <a:picLocks noChangeAspect="1"/>
              </p:cNvPicPr>
              <p:nvPr/>
            </p:nvPicPr>
            <p:blipFill>
              <a:blip r:embed="rId5"/>
              <a:stretch>
                <a:fillRect/>
              </a:stretch>
            </p:blipFill>
            <p:spPr>
              <a:xfrm>
                <a:off x="5064546" y="2875087"/>
                <a:ext cx="330200" cy="139700"/>
              </a:xfrm>
              <a:prstGeom prst="rect">
                <a:avLst/>
              </a:prstGeom>
            </p:spPr>
          </p:pic>
          <p:pic>
            <p:nvPicPr>
              <p:cNvPr id="30" name="Picture 29">
                <a:extLst>
                  <a:ext uri="{FF2B5EF4-FFF2-40B4-BE49-F238E27FC236}">
                    <a16:creationId xmlns:a16="http://schemas.microsoft.com/office/drawing/2014/main" id="{B10992DF-C3B0-6EA6-DD80-FFE82E1F05C4}"/>
                  </a:ext>
                </a:extLst>
              </p:cNvPr>
              <p:cNvPicPr>
                <a:picLocks noChangeAspect="1"/>
              </p:cNvPicPr>
              <p:nvPr/>
            </p:nvPicPr>
            <p:blipFill>
              <a:blip r:embed="rId5"/>
              <a:stretch>
                <a:fillRect/>
              </a:stretch>
            </p:blipFill>
            <p:spPr>
              <a:xfrm>
                <a:off x="5064546" y="3238411"/>
                <a:ext cx="330200" cy="139700"/>
              </a:xfrm>
              <a:prstGeom prst="rect">
                <a:avLst/>
              </a:prstGeom>
            </p:spPr>
          </p:pic>
          <p:pic>
            <p:nvPicPr>
              <p:cNvPr id="32" name="Picture 31">
                <a:extLst>
                  <a:ext uri="{FF2B5EF4-FFF2-40B4-BE49-F238E27FC236}">
                    <a16:creationId xmlns:a16="http://schemas.microsoft.com/office/drawing/2014/main" id="{C0EEFFA9-4418-FEF0-14AC-C3BC150B103E}"/>
                  </a:ext>
                </a:extLst>
              </p:cNvPr>
              <p:cNvPicPr>
                <a:picLocks noChangeAspect="1"/>
              </p:cNvPicPr>
              <p:nvPr/>
            </p:nvPicPr>
            <p:blipFill>
              <a:blip r:embed="rId5"/>
              <a:stretch>
                <a:fillRect/>
              </a:stretch>
            </p:blipFill>
            <p:spPr>
              <a:xfrm>
                <a:off x="5064546" y="3599353"/>
                <a:ext cx="330200" cy="139700"/>
              </a:xfrm>
              <a:prstGeom prst="rect">
                <a:avLst/>
              </a:prstGeom>
            </p:spPr>
          </p:pic>
          <p:pic>
            <p:nvPicPr>
              <p:cNvPr id="33" name="Picture 32">
                <a:extLst>
                  <a:ext uri="{FF2B5EF4-FFF2-40B4-BE49-F238E27FC236}">
                    <a16:creationId xmlns:a16="http://schemas.microsoft.com/office/drawing/2014/main" id="{68CFE842-9524-05E9-B45E-1F8C6ACF5083}"/>
                  </a:ext>
                </a:extLst>
              </p:cNvPr>
              <p:cNvPicPr>
                <a:picLocks noChangeAspect="1"/>
              </p:cNvPicPr>
              <p:nvPr/>
            </p:nvPicPr>
            <p:blipFill>
              <a:blip r:embed="rId5"/>
              <a:stretch>
                <a:fillRect/>
              </a:stretch>
            </p:blipFill>
            <p:spPr>
              <a:xfrm>
                <a:off x="5064546" y="3962677"/>
                <a:ext cx="330200" cy="139700"/>
              </a:xfrm>
              <a:prstGeom prst="rect">
                <a:avLst/>
              </a:prstGeom>
            </p:spPr>
          </p:pic>
          <p:pic>
            <p:nvPicPr>
              <p:cNvPr id="5" name="Picture 4">
                <a:extLst>
                  <a:ext uri="{FF2B5EF4-FFF2-40B4-BE49-F238E27FC236}">
                    <a16:creationId xmlns:a16="http://schemas.microsoft.com/office/drawing/2014/main" id="{8DC0D657-1650-544C-DA8D-4490B6F58C41}"/>
                  </a:ext>
                </a:extLst>
              </p:cNvPr>
              <p:cNvPicPr>
                <a:picLocks noChangeAspect="1"/>
              </p:cNvPicPr>
              <p:nvPr/>
            </p:nvPicPr>
            <p:blipFill>
              <a:blip r:embed="rId6"/>
              <a:stretch>
                <a:fillRect/>
              </a:stretch>
            </p:blipFill>
            <p:spPr>
              <a:xfrm>
                <a:off x="4912146" y="2520408"/>
                <a:ext cx="635000" cy="127000"/>
              </a:xfrm>
              <a:prstGeom prst="rect">
                <a:avLst/>
              </a:prstGeom>
            </p:spPr>
          </p:pic>
        </p:grpSp>
        <p:grpSp>
          <p:nvGrpSpPr>
            <p:cNvPr id="45" name="Group 44">
              <a:extLst>
                <a:ext uri="{FF2B5EF4-FFF2-40B4-BE49-F238E27FC236}">
                  <a16:creationId xmlns:a16="http://schemas.microsoft.com/office/drawing/2014/main" id="{994B1C94-4B2C-F0A6-5D1D-CB25F34BC194}"/>
                </a:ext>
              </a:extLst>
            </p:cNvPr>
            <p:cNvGrpSpPr/>
            <p:nvPr/>
          </p:nvGrpSpPr>
          <p:grpSpPr>
            <a:xfrm>
              <a:off x="3443178" y="2498531"/>
              <a:ext cx="711200" cy="1847163"/>
              <a:chOff x="3499390" y="2508275"/>
              <a:chExt cx="711200" cy="1847163"/>
            </a:xfrm>
          </p:grpSpPr>
          <p:sp>
            <p:nvSpPr>
              <p:cNvPr id="24" name="Rectangle 23">
                <a:extLst>
                  <a:ext uri="{FF2B5EF4-FFF2-40B4-BE49-F238E27FC236}">
                    <a16:creationId xmlns:a16="http://schemas.microsoft.com/office/drawing/2014/main" id="{B9D83C92-61EE-1425-C88A-7646B60873D0}"/>
                  </a:ext>
                </a:extLst>
              </p:cNvPr>
              <p:cNvSpPr/>
              <p:nvPr/>
            </p:nvSpPr>
            <p:spPr>
              <a:xfrm>
                <a:off x="3499390" y="2508275"/>
                <a:ext cx="711200" cy="1847163"/>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AB1E4AF-A9BC-6D99-AD6B-56C3A62EA275}"/>
                  </a:ext>
                </a:extLst>
              </p:cNvPr>
              <p:cNvPicPr>
                <a:picLocks noChangeAspect="1"/>
              </p:cNvPicPr>
              <p:nvPr/>
            </p:nvPicPr>
            <p:blipFill>
              <a:blip r:embed="rId4"/>
              <a:stretch>
                <a:fillRect/>
              </a:stretch>
            </p:blipFill>
            <p:spPr>
              <a:xfrm>
                <a:off x="3550190" y="2697731"/>
                <a:ext cx="609600" cy="165100"/>
              </a:xfrm>
              <a:prstGeom prst="rect">
                <a:avLst/>
              </a:prstGeom>
            </p:spPr>
          </p:pic>
          <p:pic>
            <p:nvPicPr>
              <p:cNvPr id="28" name="Picture 27">
                <a:extLst>
                  <a:ext uri="{FF2B5EF4-FFF2-40B4-BE49-F238E27FC236}">
                    <a16:creationId xmlns:a16="http://schemas.microsoft.com/office/drawing/2014/main" id="{3AD2A617-9B8C-D674-1F3C-E4C290E3CCA4}"/>
                  </a:ext>
                </a:extLst>
              </p:cNvPr>
              <p:cNvPicPr>
                <a:picLocks noChangeAspect="1"/>
              </p:cNvPicPr>
              <p:nvPr/>
            </p:nvPicPr>
            <p:blipFill>
              <a:blip r:embed="rId4"/>
              <a:stretch>
                <a:fillRect/>
              </a:stretch>
            </p:blipFill>
            <p:spPr>
              <a:xfrm>
                <a:off x="3550190" y="2878833"/>
                <a:ext cx="609600" cy="165100"/>
              </a:xfrm>
              <a:prstGeom prst="rect">
                <a:avLst/>
              </a:prstGeom>
            </p:spPr>
          </p:pic>
          <p:pic>
            <p:nvPicPr>
              <p:cNvPr id="31" name="Picture 30">
                <a:extLst>
                  <a:ext uri="{FF2B5EF4-FFF2-40B4-BE49-F238E27FC236}">
                    <a16:creationId xmlns:a16="http://schemas.microsoft.com/office/drawing/2014/main" id="{627B2E62-7C8F-2D54-9347-468FFEF6B360}"/>
                  </a:ext>
                </a:extLst>
              </p:cNvPr>
              <p:cNvPicPr>
                <a:picLocks noChangeAspect="1"/>
              </p:cNvPicPr>
              <p:nvPr/>
            </p:nvPicPr>
            <p:blipFill>
              <a:blip r:embed="rId4"/>
              <a:stretch>
                <a:fillRect/>
              </a:stretch>
            </p:blipFill>
            <p:spPr>
              <a:xfrm>
                <a:off x="3550556" y="3059935"/>
                <a:ext cx="609600" cy="165100"/>
              </a:xfrm>
              <a:prstGeom prst="rect">
                <a:avLst/>
              </a:prstGeom>
            </p:spPr>
          </p:pic>
          <p:pic>
            <p:nvPicPr>
              <p:cNvPr id="34" name="Picture 33">
                <a:extLst>
                  <a:ext uri="{FF2B5EF4-FFF2-40B4-BE49-F238E27FC236}">
                    <a16:creationId xmlns:a16="http://schemas.microsoft.com/office/drawing/2014/main" id="{5CAAED0A-4FD2-689F-42A4-CA3860FCFB99}"/>
                  </a:ext>
                </a:extLst>
              </p:cNvPr>
              <p:cNvPicPr>
                <a:picLocks noChangeAspect="1"/>
              </p:cNvPicPr>
              <p:nvPr/>
            </p:nvPicPr>
            <p:blipFill>
              <a:blip r:embed="rId4"/>
              <a:stretch>
                <a:fillRect/>
              </a:stretch>
            </p:blipFill>
            <p:spPr>
              <a:xfrm>
                <a:off x="3550556" y="3241037"/>
                <a:ext cx="609600" cy="165100"/>
              </a:xfrm>
              <a:prstGeom prst="rect">
                <a:avLst/>
              </a:prstGeom>
            </p:spPr>
          </p:pic>
          <p:pic>
            <p:nvPicPr>
              <p:cNvPr id="35" name="Picture 34">
                <a:extLst>
                  <a:ext uri="{FF2B5EF4-FFF2-40B4-BE49-F238E27FC236}">
                    <a16:creationId xmlns:a16="http://schemas.microsoft.com/office/drawing/2014/main" id="{0BFFD624-6F13-8665-0DDB-CD374E121804}"/>
                  </a:ext>
                </a:extLst>
              </p:cNvPr>
              <p:cNvPicPr>
                <a:picLocks noChangeAspect="1"/>
              </p:cNvPicPr>
              <p:nvPr/>
            </p:nvPicPr>
            <p:blipFill>
              <a:blip r:embed="rId4"/>
              <a:stretch>
                <a:fillRect/>
              </a:stretch>
            </p:blipFill>
            <p:spPr>
              <a:xfrm>
                <a:off x="3550190" y="3422139"/>
                <a:ext cx="609600" cy="165100"/>
              </a:xfrm>
              <a:prstGeom prst="rect">
                <a:avLst/>
              </a:prstGeom>
            </p:spPr>
          </p:pic>
          <p:pic>
            <p:nvPicPr>
              <p:cNvPr id="36" name="Picture 35">
                <a:extLst>
                  <a:ext uri="{FF2B5EF4-FFF2-40B4-BE49-F238E27FC236}">
                    <a16:creationId xmlns:a16="http://schemas.microsoft.com/office/drawing/2014/main" id="{1064532A-65BB-425A-49AE-307CC11090FB}"/>
                  </a:ext>
                </a:extLst>
              </p:cNvPr>
              <p:cNvPicPr>
                <a:picLocks noChangeAspect="1"/>
              </p:cNvPicPr>
              <p:nvPr/>
            </p:nvPicPr>
            <p:blipFill>
              <a:blip r:embed="rId4"/>
              <a:stretch>
                <a:fillRect/>
              </a:stretch>
            </p:blipFill>
            <p:spPr>
              <a:xfrm>
                <a:off x="3550190" y="3603241"/>
                <a:ext cx="609600" cy="165100"/>
              </a:xfrm>
              <a:prstGeom prst="rect">
                <a:avLst/>
              </a:prstGeom>
            </p:spPr>
          </p:pic>
          <p:pic>
            <p:nvPicPr>
              <p:cNvPr id="37" name="Picture 36">
                <a:extLst>
                  <a:ext uri="{FF2B5EF4-FFF2-40B4-BE49-F238E27FC236}">
                    <a16:creationId xmlns:a16="http://schemas.microsoft.com/office/drawing/2014/main" id="{1C426075-226F-C779-2520-5E9DB179D283}"/>
                  </a:ext>
                </a:extLst>
              </p:cNvPr>
              <p:cNvPicPr>
                <a:picLocks noChangeAspect="1"/>
              </p:cNvPicPr>
              <p:nvPr/>
            </p:nvPicPr>
            <p:blipFill>
              <a:blip r:embed="rId4"/>
              <a:stretch>
                <a:fillRect/>
              </a:stretch>
            </p:blipFill>
            <p:spPr>
              <a:xfrm>
                <a:off x="3550556" y="3784343"/>
                <a:ext cx="609600" cy="165100"/>
              </a:xfrm>
              <a:prstGeom prst="rect">
                <a:avLst/>
              </a:prstGeom>
            </p:spPr>
          </p:pic>
          <p:pic>
            <p:nvPicPr>
              <p:cNvPr id="38" name="Picture 37">
                <a:extLst>
                  <a:ext uri="{FF2B5EF4-FFF2-40B4-BE49-F238E27FC236}">
                    <a16:creationId xmlns:a16="http://schemas.microsoft.com/office/drawing/2014/main" id="{9C077D4D-E889-2588-2C7E-16720D468E9F}"/>
                  </a:ext>
                </a:extLst>
              </p:cNvPr>
              <p:cNvPicPr>
                <a:picLocks noChangeAspect="1"/>
              </p:cNvPicPr>
              <p:nvPr/>
            </p:nvPicPr>
            <p:blipFill>
              <a:blip r:embed="rId4"/>
              <a:stretch>
                <a:fillRect/>
              </a:stretch>
            </p:blipFill>
            <p:spPr>
              <a:xfrm>
                <a:off x="3550556" y="3965445"/>
                <a:ext cx="609600" cy="165100"/>
              </a:xfrm>
              <a:prstGeom prst="rect">
                <a:avLst/>
              </a:prstGeom>
            </p:spPr>
          </p:pic>
          <p:pic>
            <p:nvPicPr>
              <p:cNvPr id="39" name="Picture 38">
                <a:extLst>
                  <a:ext uri="{FF2B5EF4-FFF2-40B4-BE49-F238E27FC236}">
                    <a16:creationId xmlns:a16="http://schemas.microsoft.com/office/drawing/2014/main" id="{D37DC742-B453-BEAC-F661-504386293D84}"/>
                  </a:ext>
                </a:extLst>
              </p:cNvPr>
              <p:cNvPicPr>
                <a:picLocks noChangeAspect="1"/>
              </p:cNvPicPr>
              <p:nvPr/>
            </p:nvPicPr>
            <p:blipFill>
              <a:blip r:embed="rId4"/>
              <a:stretch>
                <a:fillRect/>
              </a:stretch>
            </p:blipFill>
            <p:spPr>
              <a:xfrm>
                <a:off x="3550190" y="4142852"/>
                <a:ext cx="609600" cy="165100"/>
              </a:xfrm>
              <a:prstGeom prst="rect">
                <a:avLst/>
              </a:prstGeom>
            </p:spPr>
          </p:pic>
          <p:pic>
            <p:nvPicPr>
              <p:cNvPr id="8" name="Picture 7">
                <a:extLst>
                  <a:ext uri="{FF2B5EF4-FFF2-40B4-BE49-F238E27FC236}">
                    <a16:creationId xmlns:a16="http://schemas.microsoft.com/office/drawing/2014/main" id="{5FD402F5-A86F-921A-931A-835BC2196C1B}"/>
                  </a:ext>
                </a:extLst>
              </p:cNvPr>
              <p:cNvPicPr>
                <a:picLocks noChangeAspect="1"/>
              </p:cNvPicPr>
              <p:nvPr/>
            </p:nvPicPr>
            <p:blipFill>
              <a:blip r:embed="rId7"/>
              <a:stretch>
                <a:fillRect/>
              </a:stretch>
            </p:blipFill>
            <p:spPr>
              <a:xfrm>
                <a:off x="3537490" y="2524452"/>
                <a:ext cx="635000" cy="127000"/>
              </a:xfrm>
              <a:prstGeom prst="rect">
                <a:avLst/>
              </a:prstGeom>
            </p:spPr>
          </p:pic>
        </p:grpSp>
        <p:cxnSp>
          <p:nvCxnSpPr>
            <p:cNvPr id="47" name="Straight Arrow Connector 46">
              <a:extLst>
                <a:ext uri="{FF2B5EF4-FFF2-40B4-BE49-F238E27FC236}">
                  <a16:creationId xmlns:a16="http://schemas.microsoft.com/office/drawing/2014/main" id="{41BE5A68-8BFA-70E6-3181-1B6B732D0A4A}"/>
                </a:ext>
              </a:extLst>
            </p:cNvPr>
            <p:cNvCxnSpPr>
              <a:cxnSpLocks/>
            </p:cNvCxnSpPr>
            <p:nvPr/>
          </p:nvCxnSpPr>
          <p:spPr>
            <a:xfrm flipH="1">
              <a:off x="5156727" y="2782331"/>
              <a:ext cx="321187"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a:extLst>
                <a:ext uri="{FF2B5EF4-FFF2-40B4-BE49-F238E27FC236}">
                  <a16:creationId xmlns:a16="http://schemas.microsoft.com/office/drawing/2014/main" id="{BD17A01F-B4B8-3F7C-22BF-19B3B17523FB}"/>
                </a:ext>
              </a:extLst>
            </p:cNvPr>
            <p:cNvSpPr/>
            <p:nvPr/>
          </p:nvSpPr>
          <p:spPr>
            <a:xfrm>
              <a:off x="4505948" y="2655241"/>
              <a:ext cx="609600" cy="42604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Eviction</a:t>
              </a:r>
            </a:p>
            <a:p>
              <a:pPr algn="ctr"/>
              <a:r>
                <a:rPr lang="en-US" sz="1200">
                  <a:solidFill>
                    <a:schemeClr val="tx1"/>
                  </a:solidFill>
                </a:rPr>
                <a:t>Algorithm</a:t>
              </a:r>
            </a:p>
          </p:txBody>
        </p:sp>
        <p:cxnSp>
          <p:nvCxnSpPr>
            <p:cNvPr id="52" name="Straight Arrow Connector 51">
              <a:extLst>
                <a:ext uri="{FF2B5EF4-FFF2-40B4-BE49-F238E27FC236}">
                  <a16:creationId xmlns:a16="http://schemas.microsoft.com/office/drawing/2014/main" id="{AE330F48-10AA-C3AD-1041-0FC45AF3C5E0}"/>
                </a:ext>
              </a:extLst>
            </p:cNvPr>
            <p:cNvCxnSpPr>
              <a:cxnSpLocks/>
            </p:cNvCxnSpPr>
            <p:nvPr/>
          </p:nvCxnSpPr>
          <p:spPr>
            <a:xfrm>
              <a:off x="4154378" y="2954829"/>
              <a:ext cx="322483"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C7B1884-8920-9DF0-3705-6585996680FC}"/>
                </a:ext>
              </a:extLst>
            </p:cNvPr>
            <p:cNvCxnSpPr>
              <a:cxnSpLocks/>
            </p:cNvCxnSpPr>
            <p:nvPr/>
          </p:nvCxnSpPr>
          <p:spPr>
            <a:xfrm>
              <a:off x="5115548" y="2968077"/>
              <a:ext cx="326065"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Text Placeholder 2">
            <a:extLst>
              <a:ext uri="{FF2B5EF4-FFF2-40B4-BE49-F238E27FC236}">
                <a16:creationId xmlns:a16="http://schemas.microsoft.com/office/drawing/2014/main" id="{B56E5BA5-126B-3BE0-1629-3F5D384589F1}"/>
              </a:ext>
            </a:extLst>
          </p:cNvPr>
          <p:cNvSpPr>
            <a:spLocks noGrp="1"/>
          </p:cNvSpPr>
          <p:nvPr>
            <p:ph type="body" sz="quarter" idx="16"/>
          </p:nvPr>
        </p:nvSpPr>
        <p:spPr>
          <a:xfrm>
            <a:off x="533919" y="1390650"/>
            <a:ext cx="8263240" cy="3077573"/>
          </a:xfrm>
        </p:spPr>
        <p:txBody>
          <a:bodyPr lIns="91440" tIns="45720" rIns="91440" bIns="45720" anchor="t">
            <a:noAutofit/>
          </a:bodyPr>
          <a:lstStyle/>
          <a:p>
            <a:pPr marL="229870" indent="-229870"/>
            <a:r>
              <a:rPr lang="en-US">
                <a:latin typeface="Tahoma"/>
                <a:ea typeface="Tahoma"/>
                <a:cs typeface="Tahoma"/>
              </a:rPr>
              <a:t>Given a full attention transformer, assume </a:t>
            </a:r>
            <a:r>
              <a:rPr lang="en-US" strike="sngStrike">
                <a:latin typeface="Tahoma"/>
                <a:ea typeface="Tahoma"/>
                <a:cs typeface="Tahoma"/>
              </a:rPr>
              <a:t>adjacent</a:t>
            </a:r>
            <a:r>
              <a:rPr lang="en-US">
                <a:latin typeface="Tahoma"/>
                <a:ea typeface="Tahoma"/>
                <a:cs typeface="Tahoma"/>
              </a:rPr>
              <a:t> layers have similar attn-score</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8C76EDBA-B1D1-1FBE-0F17-5968A557E417}"/>
              </a:ext>
            </a:extLst>
          </p:cNvPr>
          <p:cNvSpPr txBox="1"/>
          <p:nvPr/>
        </p:nvSpPr>
        <p:spPr>
          <a:xfrm>
            <a:off x="36349" y="3010573"/>
            <a:ext cx="840295" cy="307777"/>
          </a:xfrm>
          <a:prstGeom prst="rect">
            <a:avLst/>
          </a:prstGeom>
          <a:noFill/>
        </p:spPr>
        <p:txBody>
          <a:bodyPr wrap="none" rtlCol="0">
            <a:spAutoFit/>
          </a:bodyPr>
          <a:lstStyle/>
          <a:p>
            <a:r>
              <a:rPr lang="en-US"/>
              <a:t>Figure 1</a:t>
            </a:r>
          </a:p>
        </p:txBody>
      </p:sp>
      <p:sp>
        <p:nvSpPr>
          <p:cNvPr id="6" name="TextBox 5">
            <a:extLst>
              <a:ext uri="{FF2B5EF4-FFF2-40B4-BE49-F238E27FC236}">
                <a16:creationId xmlns:a16="http://schemas.microsoft.com/office/drawing/2014/main" id="{42880127-0265-6228-0F8F-E477DD29B572}"/>
              </a:ext>
            </a:extLst>
          </p:cNvPr>
          <p:cNvSpPr txBox="1"/>
          <p:nvPr/>
        </p:nvSpPr>
        <p:spPr>
          <a:xfrm>
            <a:off x="4631785" y="1122870"/>
            <a:ext cx="811441" cy="338554"/>
          </a:xfrm>
          <a:prstGeom prst="rect">
            <a:avLst/>
          </a:prstGeom>
          <a:noFill/>
        </p:spPr>
        <p:txBody>
          <a:bodyPr wrap="none" rtlCol="0">
            <a:spAutoFit/>
          </a:bodyPr>
          <a:lstStyle/>
          <a:p>
            <a:r>
              <a:rPr lang="en-US" sz="1600"/>
              <a:t>nearby</a:t>
            </a:r>
          </a:p>
        </p:txBody>
      </p:sp>
    </p:spTree>
    <p:extLst>
      <p:ext uri="{BB962C8B-B14F-4D97-AF65-F5344CB8AC3E}">
        <p14:creationId xmlns:p14="http://schemas.microsoft.com/office/powerpoint/2010/main" val="1816058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29688-A237-0B1A-F5CB-123B1E6C2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07DA2-1E93-AE52-B3B8-630D6843B5E8}"/>
              </a:ext>
            </a:extLst>
          </p:cNvPr>
          <p:cNvSpPr>
            <a:spLocks noGrp="1"/>
          </p:cNvSpPr>
          <p:nvPr>
            <p:ph type="title"/>
          </p:nvPr>
        </p:nvSpPr>
        <p:spPr/>
        <p:txBody>
          <a:bodyPr/>
          <a:lstStyle/>
          <a:p>
            <a:r>
              <a:rPr lang="en-US"/>
              <a:t>Determine Eviction per Layer</a:t>
            </a:r>
          </a:p>
        </p:txBody>
      </p:sp>
      <p:pic>
        <p:nvPicPr>
          <p:cNvPr id="7" name="Picture 6">
            <a:extLst>
              <a:ext uri="{FF2B5EF4-FFF2-40B4-BE49-F238E27FC236}">
                <a16:creationId xmlns:a16="http://schemas.microsoft.com/office/drawing/2014/main" id="{D3B2D030-46D3-33F0-A567-71BC2484E599}"/>
              </a:ext>
            </a:extLst>
          </p:cNvPr>
          <p:cNvPicPr>
            <a:picLocks noChangeAspect="1"/>
          </p:cNvPicPr>
          <p:nvPr/>
        </p:nvPicPr>
        <p:blipFill>
          <a:blip r:embed="rId3"/>
          <a:stretch>
            <a:fillRect/>
          </a:stretch>
        </p:blipFill>
        <p:spPr>
          <a:xfrm>
            <a:off x="954304" y="1810320"/>
            <a:ext cx="2171093" cy="3226061"/>
          </a:xfrm>
          <a:prstGeom prst="rect">
            <a:avLst/>
          </a:prstGeom>
        </p:spPr>
      </p:pic>
      <p:sp>
        <p:nvSpPr>
          <p:cNvPr id="20" name="Rectangle 19">
            <a:extLst>
              <a:ext uri="{FF2B5EF4-FFF2-40B4-BE49-F238E27FC236}">
                <a16:creationId xmlns:a16="http://schemas.microsoft.com/office/drawing/2014/main" id="{99E95546-E23E-982A-541F-BE5383FCD3D3}"/>
              </a:ext>
            </a:extLst>
          </p:cNvPr>
          <p:cNvSpPr/>
          <p:nvPr/>
        </p:nvSpPr>
        <p:spPr>
          <a:xfrm>
            <a:off x="6943619" y="1937614"/>
            <a:ext cx="1097857" cy="2851407"/>
          </a:xfrm>
          <a:prstGeom prst="rect">
            <a:avLst/>
          </a:prstGeom>
          <a:solidFill>
            <a:srgbClr val="D6D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9BA2282-5572-0255-D683-85766E07EFA4}"/>
              </a:ext>
            </a:extLst>
          </p:cNvPr>
          <p:cNvPicPr>
            <a:picLocks noChangeAspect="1"/>
          </p:cNvPicPr>
          <p:nvPr/>
        </p:nvPicPr>
        <p:blipFill>
          <a:blip r:embed="rId4"/>
          <a:stretch>
            <a:fillRect/>
          </a:stretch>
        </p:blipFill>
        <p:spPr>
          <a:xfrm>
            <a:off x="7022037" y="2230071"/>
            <a:ext cx="941020" cy="254860"/>
          </a:xfrm>
          <a:prstGeom prst="rect">
            <a:avLst/>
          </a:prstGeom>
        </p:spPr>
      </p:pic>
      <p:pic>
        <p:nvPicPr>
          <p:cNvPr id="25" name="Picture 24">
            <a:extLst>
              <a:ext uri="{FF2B5EF4-FFF2-40B4-BE49-F238E27FC236}">
                <a16:creationId xmlns:a16="http://schemas.microsoft.com/office/drawing/2014/main" id="{33047A48-113E-564D-C778-6371349A528B}"/>
              </a:ext>
            </a:extLst>
          </p:cNvPr>
          <p:cNvPicPr>
            <a:picLocks noChangeAspect="1"/>
          </p:cNvPicPr>
          <p:nvPr/>
        </p:nvPicPr>
        <p:blipFill>
          <a:blip r:embed="rId4"/>
          <a:stretch>
            <a:fillRect/>
          </a:stretch>
        </p:blipFill>
        <p:spPr>
          <a:xfrm>
            <a:off x="7022037" y="3307003"/>
            <a:ext cx="941020" cy="254860"/>
          </a:xfrm>
          <a:prstGeom prst="rect">
            <a:avLst/>
          </a:prstGeom>
        </p:spPr>
      </p:pic>
      <p:pic>
        <p:nvPicPr>
          <p:cNvPr id="29" name="Picture 28">
            <a:extLst>
              <a:ext uri="{FF2B5EF4-FFF2-40B4-BE49-F238E27FC236}">
                <a16:creationId xmlns:a16="http://schemas.microsoft.com/office/drawing/2014/main" id="{F59DD957-8955-ACEF-E8CD-EE07BEB6F041}"/>
              </a:ext>
            </a:extLst>
          </p:cNvPr>
          <p:cNvPicPr>
            <a:picLocks noChangeAspect="1"/>
          </p:cNvPicPr>
          <p:nvPr/>
        </p:nvPicPr>
        <p:blipFill>
          <a:blip r:embed="rId4"/>
          <a:stretch>
            <a:fillRect/>
          </a:stretch>
        </p:blipFill>
        <p:spPr>
          <a:xfrm>
            <a:off x="7022037" y="4379614"/>
            <a:ext cx="941020" cy="254860"/>
          </a:xfrm>
          <a:prstGeom prst="rect">
            <a:avLst/>
          </a:prstGeom>
        </p:spPr>
      </p:pic>
      <p:pic>
        <p:nvPicPr>
          <p:cNvPr id="5" name="Picture 4">
            <a:extLst>
              <a:ext uri="{FF2B5EF4-FFF2-40B4-BE49-F238E27FC236}">
                <a16:creationId xmlns:a16="http://schemas.microsoft.com/office/drawing/2014/main" id="{775F5B4E-0CD6-2069-7685-EEF797A71966}"/>
              </a:ext>
            </a:extLst>
          </p:cNvPr>
          <p:cNvPicPr>
            <a:picLocks noChangeAspect="1"/>
          </p:cNvPicPr>
          <p:nvPr/>
        </p:nvPicPr>
        <p:blipFill>
          <a:blip r:embed="rId5"/>
          <a:stretch>
            <a:fillRect/>
          </a:stretch>
        </p:blipFill>
        <p:spPr>
          <a:xfrm>
            <a:off x="7002433" y="1956383"/>
            <a:ext cx="980229" cy="196046"/>
          </a:xfrm>
          <a:prstGeom prst="rect">
            <a:avLst/>
          </a:prstGeom>
        </p:spPr>
      </p:pic>
      <p:grpSp>
        <p:nvGrpSpPr>
          <p:cNvPr id="45" name="Group 44">
            <a:extLst>
              <a:ext uri="{FF2B5EF4-FFF2-40B4-BE49-F238E27FC236}">
                <a16:creationId xmlns:a16="http://schemas.microsoft.com/office/drawing/2014/main" id="{C3EDE2AA-2E26-F73E-B0CF-B819D8B05A72}"/>
              </a:ext>
            </a:extLst>
          </p:cNvPr>
          <p:cNvGrpSpPr/>
          <p:nvPr/>
        </p:nvGrpSpPr>
        <p:grpSpPr>
          <a:xfrm>
            <a:off x="3802662" y="1922613"/>
            <a:ext cx="1097857" cy="2851407"/>
            <a:chOff x="3499390" y="2508275"/>
            <a:chExt cx="711200" cy="1847163"/>
          </a:xfrm>
        </p:grpSpPr>
        <p:sp>
          <p:nvSpPr>
            <p:cNvPr id="24" name="Rectangle 23">
              <a:extLst>
                <a:ext uri="{FF2B5EF4-FFF2-40B4-BE49-F238E27FC236}">
                  <a16:creationId xmlns:a16="http://schemas.microsoft.com/office/drawing/2014/main" id="{7B9752B6-86DD-A49E-456A-EB120BCFC6E9}"/>
                </a:ext>
              </a:extLst>
            </p:cNvPr>
            <p:cNvSpPr/>
            <p:nvPr/>
          </p:nvSpPr>
          <p:spPr>
            <a:xfrm>
              <a:off x="3499390" y="2508275"/>
              <a:ext cx="711200" cy="1847163"/>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C37909B-A77B-B886-D0FC-9ABAAC3835C0}"/>
                </a:ext>
              </a:extLst>
            </p:cNvPr>
            <p:cNvPicPr>
              <a:picLocks noChangeAspect="1"/>
            </p:cNvPicPr>
            <p:nvPr/>
          </p:nvPicPr>
          <p:blipFill>
            <a:blip r:embed="rId4"/>
            <a:stretch>
              <a:fillRect/>
            </a:stretch>
          </p:blipFill>
          <p:spPr>
            <a:xfrm>
              <a:off x="3550190" y="2697731"/>
              <a:ext cx="609600" cy="165100"/>
            </a:xfrm>
            <a:prstGeom prst="rect">
              <a:avLst/>
            </a:prstGeom>
          </p:spPr>
        </p:pic>
        <p:pic>
          <p:nvPicPr>
            <p:cNvPr id="28" name="Picture 27">
              <a:extLst>
                <a:ext uri="{FF2B5EF4-FFF2-40B4-BE49-F238E27FC236}">
                  <a16:creationId xmlns:a16="http://schemas.microsoft.com/office/drawing/2014/main" id="{9C65C88D-6BB6-2BF5-F7CC-E07A58D0DF75}"/>
                </a:ext>
              </a:extLst>
            </p:cNvPr>
            <p:cNvPicPr>
              <a:picLocks noChangeAspect="1"/>
            </p:cNvPicPr>
            <p:nvPr/>
          </p:nvPicPr>
          <p:blipFill>
            <a:blip r:embed="rId4"/>
            <a:stretch>
              <a:fillRect/>
            </a:stretch>
          </p:blipFill>
          <p:spPr>
            <a:xfrm>
              <a:off x="3550190" y="2878833"/>
              <a:ext cx="609600" cy="165100"/>
            </a:xfrm>
            <a:prstGeom prst="rect">
              <a:avLst/>
            </a:prstGeom>
          </p:spPr>
        </p:pic>
        <p:pic>
          <p:nvPicPr>
            <p:cNvPr id="31" name="Picture 30">
              <a:extLst>
                <a:ext uri="{FF2B5EF4-FFF2-40B4-BE49-F238E27FC236}">
                  <a16:creationId xmlns:a16="http://schemas.microsoft.com/office/drawing/2014/main" id="{E7977A6E-C0E8-2F41-89EE-73762265A48E}"/>
                </a:ext>
              </a:extLst>
            </p:cNvPr>
            <p:cNvPicPr>
              <a:picLocks noChangeAspect="1"/>
            </p:cNvPicPr>
            <p:nvPr/>
          </p:nvPicPr>
          <p:blipFill>
            <a:blip r:embed="rId4"/>
            <a:stretch>
              <a:fillRect/>
            </a:stretch>
          </p:blipFill>
          <p:spPr>
            <a:xfrm>
              <a:off x="3550556" y="3059935"/>
              <a:ext cx="609600" cy="165100"/>
            </a:xfrm>
            <a:prstGeom prst="rect">
              <a:avLst/>
            </a:prstGeom>
          </p:spPr>
        </p:pic>
        <p:pic>
          <p:nvPicPr>
            <p:cNvPr id="34" name="Picture 33">
              <a:extLst>
                <a:ext uri="{FF2B5EF4-FFF2-40B4-BE49-F238E27FC236}">
                  <a16:creationId xmlns:a16="http://schemas.microsoft.com/office/drawing/2014/main" id="{F809FBE5-3E0E-5225-E97B-E74EDF9CBEFF}"/>
                </a:ext>
              </a:extLst>
            </p:cNvPr>
            <p:cNvPicPr>
              <a:picLocks noChangeAspect="1"/>
            </p:cNvPicPr>
            <p:nvPr/>
          </p:nvPicPr>
          <p:blipFill>
            <a:blip r:embed="rId4"/>
            <a:stretch>
              <a:fillRect/>
            </a:stretch>
          </p:blipFill>
          <p:spPr>
            <a:xfrm>
              <a:off x="3550556" y="3241037"/>
              <a:ext cx="609600" cy="165100"/>
            </a:xfrm>
            <a:prstGeom prst="rect">
              <a:avLst/>
            </a:prstGeom>
          </p:spPr>
        </p:pic>
        <p:pic>
          <p:nvPicPr>
            <p:cNvPr id="35" name="Picture 34">
              <a:extLst>
                <a:ext uri="{FF2B5EF4-FFF2-40B4-BE49-F238E27FC236}">
                  <a16:creationId xmlns:a16="http://schemas.microsoft.com/office/drawing/2014/main" id="{2939B174-779C-F016-3EF3-A2915CD4A43E}"/>
                </a:ext>
              </a:extLst>
            </p:cNvPr>
            <p:cNvPicPr>
              <a:picLocks noChangeAspect="1"/>
            </p:cNvPicPr>
            <p:nvPr/>
          </p:nvPicPr>
          <p:blipFill>
            <a:blip r:embed="rId4"/>
            <a:stretch>
              <a:fillRect/>
            </a:stretch>
          </p:blipFill>
          <p:spPr>
            <a:xfrm>
              <a:off x="3550190" y="3422139"/>
              <a:ext cx="609600" cy="165100"/>
            </a:xfrm>
            <a:prstGeom prst="rect">
              <a:avLst/>
            </a:prstGeom>
          </p:spPr>
        </p:pic>
        <p:pic>
          <p:nvPicPr>
            <p:cNvPr id="36" name="Picture 35">
              <a:extLst>
                <a:ext uri="{FF2B5EF4-FFF2-40B4-BE49-F238E27FC236}">
                  <a16:creationId xmlns:a16="http://schemas.microsoft.com/office/drawing/2014/main" id="{F1BD59F4-DBA1-1053-4F88-D880D7806513}"/>
                </a:ext>
              </a:extLst>
            </p:cNvPr>
            <p:cNvPicPr>
              <a:picLocks noChangeAspect="1"/>
            </p:cNvPicPr>
            <p:nvPr/>
          </p:nvPicPr>
          <p:blipFill>
            <a:blip r:embed="rId4"/>
            <a:stretch>
              <a:fillRect/>
            </a:stretch>
          </p:blipFill>
          <p:spPr>
            <a:xfrm>
              <a:off x="3550190" y="3603241"/>
              <a:ext cx="609600" cy="165100"/>
            </a:xfrm>
            <a:prstGeom prst="rect">
              <a:avLst/>
            </a:prstGeom>
          </p:spPr>
        </p:pic>
        <p:pic>
          <p:nvPicPr>
            <p:cNvPr id="37" name="Picture 36">
              <a:extLst>
                <a:ext uri="{FF2B5EF4-FFF2-40B4-BE49-F238E27FC236}">
                  <a16:creationId xmlns:a16="http://schemas.microsoft.com/office/drawing/2014/main" id="{2A1AD885-F7CF-526C-A59D-B1CE5B4F6578}"/>
                </a:ext>
              </a:extLst>
            </p:cNvPr>
            <p:cNvPicPr>
              <a:picLocks noChangeAspect="1"/>
            </p:cNvPicPr>
            <p:nvPr/>
          </p:nvPicPr>
          <p:blipFill>
            <a:blip r:embed="rId4"/>
            <a:stretch>
              <a:fillRect/>
            </a:stretch>
          </p:blipFill>
          <p:spPr>
            <a:xfrm>
              <a:off x="3550556" y="3784343"/>
              <a:ext cx="609600" cy="165100"/>
            </a:xfrm>
            <a:prstGeom prst="rect">
              <a:avLst/>
            </a:prstGeom>
          </p:spPr>
        </p:pic>
        <p:pic>
          <p:nvPicPr>
            <p:cNvPr id="38" name="Picture 37">
              <a:extLst>
                <a:ext uri="{FF2B5EF4-FFF2-40B4-BE49-F238E27FC236}">
                  <a16:creationId xmlns:a16="http://schemas.microsoft.com/office/drawing/2014/main" id="{A7623A18-EA72-1DAA-8E43-AC86B328DB50}"/>
                </a:ext>
              </a:extLst>
            </p:cNvPr>
            <p:cNvPicPr>
              <a:picLocks noChangeAspect="1"/>
            </p:cNvPicPr>
            <p:nvPr/>
          </p:nvPicPr>
          <p:blipFill>
            <a:blip r:embed="rId4"/>
            <a:stretch>
              <a:fillRect/>
            </a:stretch>
          </p:blipFill>
          <p:spPr>
            <a:xfrm>
              <a:off x="3550556" y="3965445"/>
              <a:ext cx="609600" cy="165100"/>
            </a:xfrm>
            <a:prstGeom prst="rect">
              <a:avLst/>
            </a:prstGeom>
          </p:spPr>
        </p:pic>
        <p:pic>
          <p:nvPicPr>
            <p:cNvPr id="39" name="Picture 38">
              <a:extLst>
                <a:ext uri="{FF2B5EF4-FFF2-40B4-BE49-F238E27FC236}">
                  <a16:creationId xmlns:a16="http://schemas.microsoft.com/office/drawing/2014/main" id="{F8D117F3-4440-EC70-C0B0-012EF07819CD}"/>
                </a:ext>
              </a:extLst>
            </p:cNvPr>
            <p:cNvPicPr>
              <a:picLocks noChangeAspect="1"/>
            </p:cNvPicPr>
            <p:nvPr/>
          </p:nvPicPr>
          <p:blipFill>
            <a:blip r:embed="rId4"/>
            <a:stretch>
              <a:fillRect/>
            </a:stretch>
          </p:blipFill>
          <p:spPr>
            <a:xfrm>
              <a:off x="3550190" y="4142852"/>
              <a:ext cx="609600" cy="165100"/>
            </a:xfrm>
            <a:prstGeom prst="rect">
              <a:avLst/>
            </a:prstGeom>
          </p:spPr>
        </p:pic>
        <p:pic>
          <p:nvPicPr>
            <p:cNvPr id="8" name="Picture 7">
              <a:extLst>
                <a:ext uri="{FF2B5EF4-FFF2-40B4-BE49-F238E27FC236}">
                  <a16:creationId xmlns:a16="http://schemas.microsoft.com/office/drawing/2014/main" id="{2A1FA64A-1E98-D935-9180-E1F4C29363C7}"/>
                </a:ext>
              </a:extLst>
            </p:cNvPr>
            <p:cNvPicPr>
              <a:picLocks noChangeAspect="1"/>
            </p:cNvPicPr>
            <p:nvPr/>
          </p:nvPicPr>
          <p:blipFill>
            <a:blip r:embed="rId6"/>
            <a:stretch>
              <a:fillRect/>
            </a:stretch>
          </p:blipFill>
          <p:spPr>
            <a:xfrm>
              <a:off x="3537490" y="2524452"/>
              <a:ext cx="635000" cy="127000"/>
            </a:xfrm>
            <a:prstGeom prst="rect">
              <a:avLst/>
            </a:prstGeom>
          </p:spPr>
        </p:pic>
      </p:grpSp>
      <p:cxnSp>
        <p:nvCxnSpPr>
          <p:cNvPr id="47" name="Straight Arrow Connector 46">
            <a:extLst>
              <a:ext uri="{FF2B5EF4-FFF2-40B4-BE49-F238E27FC236}">
                <a16:creationId xmlns:a16="http://schemas.microsoft.com/office/drawing/2014/main" id="{351B627A-A7B4-3706-7C12-B933D5E75A79}"/>
              </a:ext>
            </a:extLst>
          </p:cNvPr>
          <p:cNvCxnSpPr>
            <a:cxnSpLocks/>
          </p:cNvCxnSpPr>
          <p:nvPr/>
        </p:nvCxnSpPr>
        <p:spPr>
          <a:xfrm flipH="1">
            <a:off x="6447813" y="2360706"/>
            <a:ext cx="495806"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a:extLst>
              <a:ext uri="{FF2B5EF4-FFF2-40B4-BE49-F238E27FC236}">
                <a16:creationId xmlns:a16="http://schemas.microsoft.com/office/drawing/2014/main" id="{C0E6DB53-DD99-04AC-A79A-84127ACD6EEC}"/>
              </a:ext>
            </a:extLst>
          </p:cNvPr>
          <p:cNvSpPr/>
          <p:nvPr/>
        </p:nvSpPr>
        <p:spPr>
          <a:xfrm>
            <a:off x="5443226" y="2164521"/>
            <a:ext cx="941020" cy="65767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Eviction</a:t>
            </a:r>
          </a:p>
          <a:p>
            <a:pPr algn="ctr"/>
            <a:r>
              <a:rPr lang="en-US" sz="1200">
                <a:solidFill>
                  <a:schemeClr val="tx1"/>
                </a:solidFill>
              </a:rPr>
              <a:t>Algorithm</a:t>
            </a:r>
          </a:p>
        </p:txBody>
      </p:sp>
      <p:cxnSp>
        <p:nvCxnSpPr>
          <p:cNvPr id="52" name="Straight Arrow Connector 51">
            <a:extLst>
              <a:ext uri="{FF2B5EF4-FFF2-40B4-BE49-F238E27FC236}">
                <a16:creationId xmlns:a16="http://schemas.microsoft.com/office/drawing/2014/main" id="{41E28519-04C2-914B-80C9-B03B3B058C5B}"/>
              </a:ext>
            </a:extLst>
          </p:cNvPr>
          <p:cNvCxnSpPr>
            <a:cxnSpLocks/>
          </p:cNvCxnSpPr>
          <p:nvPr/>
        </p:nvCxnSpPr>
        <p:spPr>
          <a:xfrm>
            <a:off x="4900519" y="2626986"/>
            <a:ext cx="497807"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709A373-EB1B-233D-5522-7FB41FDCD822}"/>
              </a:ext>
            </a:extLst>
          </p:cNvPr>
          <p:cNvCxnSpPr>
            <a:cxnSpLocks/>
          </p:cNvCxnSpPr>
          <p:nvPr/>
        </p:nvCxnSpPr>
        <p:spPr>
          <a:xfrm>
            <a:off x="6384246" y="2647436"/>
            <a:ext cx="503336"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Text Placeholder 2">
            <a:extLst>
              <a:ext uri="{FF2B5EF4-FFF2-40B4-BE49-F238E27FC236}">
                <a16:creationId xmlns:a16="http://schemas.microsoft.com/office/drawing/2014/main" id="{06D14ED3-4B9D-76A2-7A33-34835BEE1D97}"/>
              </a:ext>
            </a:extLst>
          </p:cNvPr>
          <p:cNvSpPr>
            <a:spLocks noGrp="1"/>
          </p:cNvSpPr>
          <p:nvPr>
            <p:ph type="body" sz="quarter" idx="16"/>
          </p:nvPr>
        </p:nvSpPr>
        <p:spPr>
          <a:xfrm>
            <a:off x="533919" y="1390650"/>
            <a:ext cx="8263240" cy="3077573"/>
          </a:xfrm>
        </p:spPr>
        <p:txBody>
          <a:bodyPr lIns="91440" tIns="45720" rIns="91440" bIns="45720" anchor="t">
            <a:noAutofit/>
          </a:bodyPr>
          <a:lstStyle/>
          <a:p>
            <a:pPr marL="229870" indent="-229870"/>
            <a:r>
              <a:rPr lang="en-US">
                <a:latin typeface="Tahoma"/>
                <a:ea typeface="Tahoma"/>
                <a:cs typeface="Tahoma"/>
              </a:rPr>
              <a:t>Given a full attention transformer, assume </a:t>
            </a:r>
            <a:r>
              <a:rPr lang="en-US" strike="sngStrike">
                <a:latin typeface="Tahoma"/>
                <a:ea typeface="Tahoma"/>
                <a:cs typeface="Tahoma"/>
              </a:rPr>
              <a:t>adjacent</a:t>
            </a:r>
            <a:r>
              <a:rPr lang="en-US">
                <a:latin typeface="Tahoma"/>
                <a:ea typeface="Tahoma"/>
                <a:cs typeface="Tahoma"/>
              </a:rPr>
              <a:t> layers have similar attn-score</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3E79CE3-9A65-6F64-8B62-D79C06380081}"/>
              </a:ext>
            </a:extLst>
          </p:cNvPr>
          <p:cNvPicPr>
            <a:picLocks noChangeAspect="1"/>
          </p:cNvPicPr>
          <p:nvPr/>
        </p:nvPicPr>
        <p:blipFill>
          <a:blip r:embed="rId7"/>
          <a:stretch>
            <a:fillRect/>
          </a:stretch>
        </p:blipFill>
        <p:spPr>
          <a:xfrm>
            <a:off x="7383388" y="2516113"/>
            <a:ext cx="523357" cy="741423"/>
          </a:xfrm>
          <a:prstGeom prst="rect">
            <a:avLst/>
          </a:prstGeom>
        </p:spPr>
      </p:pic>
      <p:pic>
        <p:nvPicPr>
          <p:cNvPr id="6" name="Picture 5">
            <a:extLst>
              <a:ext uri="{FF2B5EF4-FFF2-40B4-BE49-F238E27FC236}">
                <a16:creationId xmlns:a16="http://schemas.microsoft.com/office/drawing/2014/main" id="{DBF7A759-301C-CD9B-BCA8-33CF744393DC}"/>
              </a:ext>
            </a:extLst>
          </p:cNvPr>
          <p:cNvPicPr>
            <a:picLocks noChangeAspect="1"/>
          </p:cNvPicPr>
          <p:nvPr/>
        </p:nvPicPr>
        <p:blipFill>
          <a:blip r:embed="rId7"/>
          <a:stretch>
            <a:fillRect/>
          </a:stretch>
        </p:blipFill>
        <p:spPr>
          <a:xfrm>
            <a:off x="7407775" y="3604909"/>
            <a:ext cx="498970" cy="706875"/>
          </a:xfrm>
          <a:prstGeom prst="rect">
            <a:avLst/>
          </a:prstGeom>
        </p:spPr>
      </p:pic>
      <p:sp>
        <p:nvSpPr>
          <p:cNvPr id="10" name="TextBox 9">
            <a:extLst>
              <a:ext uri="{FF2B5EF4-FFF2-40B4-BE49-F238E27FC236}">
                <a16:creationId xmlns:a16="http://schemas.microsoft.com/office/drawing/2014/main" id="{21771A47-9692-C71E-0CC5-2D16F055DC46}"/>
              </a:ext>
            </a:extLst>
          </p:cNvPr>
          <p:cNvSpPr txBox="1"/>
          <p:nvPr/>
        </p:nvSpPr>
        <p:spPr>
          <a:xfrm>
            <a:off x="4631785" y="1106486"/>
            <a:ext cx="811441" cy="338554"/>
          </a:xfrm>
          <a:prstGeom prst="rect">
            <a:avLst/>
          </a:prstGeom>
          <a:noFill/>
        </p:spPr>
        <p:txBody>
          <a:bodyPr wrap="none" rtlCol="0">
            <a:spAutoFit/>
          </a:bodyPr>
          <a:lstStyle/>
          <a:p>
            <a:r>
              <a:rPr lang="en-US" sz="1600"/>
              <a:t>nearby</a:t>
            </a:r>
          </a:p>
        </p:txBody>
      </p:sp>
      <p:sp>
        <p:nvSpPr>
          <p:cNvPr id="3" name="TextBox 2">
            <a:extLst>
              <a:ext uri="{FF2B5EF4-FFF2-40B4-BE49-F238E27FC236}">
                <a16:creationId xmlns:a16="http://schemas.microsoft.com/office/drawing/2014/main" id="{B3EAC5D0-6294-E09F-31DE-D839D96BD941}"/>
              </a:ext>
            </a:extLst>
          </p:cNvPr>
          <p:cNvSpPr txBox="1"/>
          <p:nvPr/>
        </p:nvSpPr>
        <p:spPr>
          <a:xfrm>
            <a:off x="36349" y="3010573"/>
            <a:ext cx="840295" cy="307777"/>
          </a:xfrm>
          <a:prstGeom prst="rect">
            <a:avLst/>
          </a:prstGeom>
          <a:noFill/>
        </p:spPr>
        <p:txBody>
          <a:bodyPr wrap="none" rtlCol="0">
            <a:spAutoFit/>
          </a:bodyPr>
          <a:lstStyle/>
          <a:p>
            <a:r>
              <a:rPr lang="en-US"/>
              <a:t>Figure 1</a:t>
            </a:r>
          </a:p>
        </p:txBody>
      </p:sp>
    </p:spTree>
    <p:extLst>
      <p:ext uri="{BB962C8B-B14F-4D97-AF65-F5344CB8AC3E}">
        <p14:creationId xmlns:p14="http://schemas.microsoft.com/office/powerpoint/2010/main" val="3161418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3F296-A4AC-CAA9-F39F-432842440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462FA-FB35-023F-7F0D-31F61974D505}"/>
              </a:ext>
            </a:extLst>
          </p:cNvPr>
          <p:cNvSpPr>
            <a:spLocks noGrp="1"/>
          </p:cNvSpPr>
          <p:nvPr>
            <p:ph type="title"/>
          </p:nvPr>
        </p:nvSpPr>
        <p:spPr/>
        <p:txBody>
          <a:bodyPr/>
          <a:lstStyle/>
          <a:p>
            <a:r>
              <a:rPr lang="en-US"/>
              <a:t>Determine Eviction per Layer</a:t>
            </a:r>
          </a:p>
        </p:txBody>
      </p:sp>
      <p:pic>
        <p:nvPicPr>
          <p:cNvPr id="7" name="Picture 6">
            <a:extLst>
              <a:ext uri="{FF2B5EF4-FFF2-40B4-BE49-F238E27FC236}">
                <a16:creationId xmlns:a16="http://schemas.microsoft.com/office/drawing/2014/main" id="{3DAEA7F9-550D-B70F-52A4-722900A55967}"/>
              </a:ext>
            </a:extLst>
          </p:cNvPr>
          <p:cNvPicPr>
            <a:picLocks noChangeAspect="1"/>
          </p:cNvPicPr>
          <p:nvPr/>
        </p:nvPicPr>
        <p:blipFill>
          <a:blip r:embed="rId3"/>
          <a:stretch>
            <a:fillRect/>
          </a:stretch>
        </p:blipFill>
        <p:spPr>
          <a:xfrm>
            <a:off x="954304" y="1810320"/>
            <a:ext cx="2171093" cy="3226061"/>
          </a:xfrm>
          <a:prstGeom prst="rect">
            <a:avLst/>
          </a:prstGeom>
        </p:spPr>
      </p:pic>
      <p:sp>
        <p:nvSpPr>
          <p:cNvPr id="58" name="Text Placeholder 2">
            <a:extLst>
              <a:ext uri="{FF2B5EF4-FFF2-40B4-BE49-F238E27FC236}">
                <a16:creationId xmlns:a16="http://schemas.microsoft.com/office/drawing/2014/main" id="{5C1D25C1-8FEA-592C-762A-C20FEE8FFAC1}"/>
              </a:ext>
            </a:extLst>
          </p:cNvPr>
          <p:cNvSpPr>
            <a:spLocks noGrp="1"/>
          </p:cNvSpPr>
          <p:nvPr>
            <p:ph type="body" sz="quarter" idx="16"/>
          </p:nvPr>
        </p:nvSpPr>
        <p:spPr>
          <a:xfrm>
            <a:off x="533919" y="1390650"/>
            <a:ext cx="8263240" cy="3077573"/>
          </a:xfrm>
        </p:spPr>
        <p:txBody>
          <a:bodyPr lIns="91440" tIns="45720" rIns="91440" bIns="45720" anchor="t">
            <a:noAutofit/>
          </a:bodyPr>
          <a:lstStyle/>
          <a:p>
            <a:pPr marL="229870" indent="-229870"/>
            <a:r>
              <a:rPr lang="en-US">
                <a:latin typeface="Tahoma"/>
                <a:ea typeface="Tahoma"/>
                <a:cs typeface="Tahoma"/>
              </a:rPr>
              <a:t>Given a full attention transformer, assume </a:t>
            </a:r>
            <a:r>
              <a:rPr lang="en-US" strike="sngStrike">
                <a:latin typeface="Tahoma"/>
                <a:ea typeface="Tahoma"/>
                <a:cs typeface="Tahoma"/>
              </a:rPr>
              <a:t>adjacent</a:t>
            </a:r>
            <a:r>
              <a:rPr lang="en-US">
                <a:latin typeface="Tahoma"/>
                <a:ea typeface="Tahoma"/>
                <a:cs typeface="Tahoma"/>
              </a:rPr>
              <a:t> layers have similar attn-score</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F6BBE4F9-A64F-496D-9BD6-1AB960CEE3BB}"/>
              </a:ext>
            </a:extLst>
          </p:cNvPr>
          <p:cNvSpPr txBox="1"/>
          <p:nvPr/>
        </p:nvSpPr>
        <p:spPr>
          <a:xfrm>
            <a:off x="4665539" y="1052096"/>
            <a:ext cx="811441" cy="338554"/>
          </a:xfrm>
          <a:prstGeom prst="rect">
            <a:avLst/>
          </a:prstGeom>
          <a:noFill/>
        </p:spPr>
        <p:txBody>
          <a:bodyPr wrap="none" rtlCol="0">
            <a:spAutoFit/>
          </a:bodyPr>
          <a:lstStyle/>
          <a:p>
            <a:r>
              <a:rPr lang="en-US" sz="1600"/>
              <a:t>nearby</a:t>
            </a:r>
          </a:p>
        </p:txBody>
      </p:sp>
      <p:pic>
        <p:nvPicPr>
          <p:cNvPr id="3" name="Picture 2">
            <a:extLst>
              <a:ext uri="{FF2B5EF4-FFF2-40B4-BE49-F238E27FC236}">
                <a16:creationId xmlns:a16="http://schemas.microsoft.com/office/drawing/2014/main" id="{3C08B9B3-8FB1-019D-F010-EF1EE4A6A325}"/>
              </a:ext>
            </a:extLst>
          </p:cNvPr>
          <p:cNvPicPr>
            <a:picLocks noChangeAspect="1"/>
          </p:cNvPicPr>
          <p:nvPr/>
        </p:nvPicPr>
        <p:blipFill>
          <a:blip r:embed="rId4"/>
          <a:stretch>
            <a:fillRect/>
          </a:stretch>
        </p:blipFill>
        <p:spPr>
          <a:xfrm>
            <a:off x="3479718" y="1905387"/>
            <a:ext cx="5077773" cy="2652085"/>
          </a:xfrm>
          <a:prstGeom prst="rect">
            <a:avLst/>
          </a:prstGeom>
        </p:spPr>
      </p:pic>
      <p:sp>
        <p:nvSpPr>
          <p:cNvPr id="4" name="TextBox 3">
            <a:extLst>
              <a:ext uri="{FF2B5EF4-FFF2-40B4-BE49-F238E27FC236}">
                <a16:creationId xmlns:a16="http://schemas.microsoft.com/office/drawing/2014/main" id="{1A1D328E-A5B3-9524-B133-1CB328DF0302}"/>
              </a:ext>
            </a:extLst>
          </p:cNvPr>
          <p:cNvSpPr txBox="1"/>
          <p:nvPr/>
        </p:nvSpPr>
        <p:spPr>
          <a:xfrm>
            <a:off x="36349" y="3010573"/>
            <a:ext cx="840295" cy="307777"/>
          </a:xfrm>
          <a:prstGeom prst="rect">
            <a:avLst/>
          </a:prstGeom>
          <a:noFill/>
        </p:spPr>
        <p:txBody>
          <a:bodyPr wrap="none" rtlCol="0">
            <a:spAutoFit/>
          </a:bodyPr>
          <a:lstStyle/>
          <a:p>
            <a:r>
              <a:rPr lang="en-US"/>
              <a:t>Figure 1</a:t>
            </a:r>
          </a:p>
        </p:txBody>
      </p:sp>
    </p:spTree>
    <p:extLst>
      <p:ext uri="{BB962C8B-B14F-4D97-AF65-F5344CB8AC3E}">
        <p14:creationId xmlns:p14="http://schemas.microsoft.com/office/powerpoint/2010/main" val="1674425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385A8-413F-63DD-E4F0-5EEA4E99B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0285A2-44C1-C7D9-CBF0-5689302D7B78}"/>
              </a:ext>
            </a:extLst>
          </p:cNvPr>
          <p:cNvSpPr>
            <a:spLocks noGrp="1"/>
          </p:cNvSpPr>
          <p:nvPr>
            <p:ph type="title"/>
          </p:nvPr>
        </p:nvSpPr>
        <p:spPr/>
        <p:txBody>
          <a:bodyPr/>
          <a:lstStyle/>
          <a:p>
            <a:r>
              <a:rPr lang="en-US"/>
              <a:t>Eviction Algorithm Details</a:t>
            </a:r>
          </a:p>
        </p:txBody>
      </p:sp>
      <p:sp>
        <p:nvSpPr>
          <p:cNvPr id="58" name="Text Placeholder 2">
            <a:extLst>
              <a:ext uri="{FF2B5EF4-FFF2-40B4-BE49-F238E27FC236}">
                <a16:creationId xmlns:a16="http://schemas.microsoft.com/office/drawing/2014/main" id="{FB19E43C-7E6D-161F-F24B-31381F60F51F}"/>
              </a:ext>
            </a:extLst>
          </p:cNvPr>
          <p:cNvSpPr>
            <a:spLocks noGrp="1"/>
          </p:cNvSpPr>
          <p:nvPr>
            <p:ph type="body" sz="quarter" idx="16"/>
          </p:nvPr>
        </p:nvSpPr>
        <p:spPr>
          <a:xfrm>
            <a:off x="533919" y="1390650"/>
            <a:ext cx="8263240" cy="3077573"/>
          </a:xfrm>
        </p:spPr>
        <p:txBody>
          <a:bodyPr lIns="91440" tIns="45720" rIns="91440" bIns="45720" anchor="t">
            <a:noAutofit/>
          </a:bodyPr>
          <a:lstStyle/>
          <a:p>
            <a:pPr marL="229870" indent="-229870"/>
            <a:r>
              <a:rPr lang="en-US" err="1">
                <a:latin typeface="Tahoma"/>
                <a:ea typeface="Tahoma"/>
                <a:cs typeface="Tahoma"/>
              </a:rPr>
              <a:t>Obs</a:t>
            </a:r>
            <a:r>
              <a:rPr lang="en-US">
                <a:latin typeface="Tahoma"/>
                <a:ea typeface="Tahoma"/>
                <a:cs typeface="Tahoma"/>
              </a:rPr>
              <a:t> Window: the most recent tokens (~16 </a:t>
            </a:r>
            <a:r>
              <a:rPr lang="en-US" err="1">
                <a:latin typeface="Tahoma"/>
                <a:ea typeface="Tahoma"/>
                <a:cs typeface="Tahoma"/>
              </a:rPr>
              <a:t>toks</a:t>
            </a:r>
            <a:r>
              <a:rPr lang="en-US">
                <a:latin typeface="Tahoma"/>
                <a:ea typeface="Tahoma"/>
                <a:cs typeface="Tahoma"/>
              </a:rPr>
              <a:t>)</a:t>
            </a:r>
          </a:p>
          <a:p>
            <a:pPr marL="229870" indent="-229870"/>
            <a:r>
              <a:rPr lang="en-US">
                <a:latin typeface="Tahoma"/>
                <a:ea typeface="Tahoma"/>
                <a:cs typeface="Tahoma"/>
              </a:rPr>
              <a:t>Aggregation methods:</a:t>
            </a:r>
          </a:p>
          <a:p>
            <a:pPr marL="229870" indent="-229870"/>
            <a:endParaRPr lang="en-US">
              <a:latin typeface="Tahoma"/>
              <a:ea typeface="Tahoma"/>
              <a:cs typeface="Tahoma"/>
            </a:endParaRPr>
          </a:p>
          <a:p>
            <a:pPr marL="571182" lvl="1" indent="-229870"/>
            <a:r>
              <a:rPr lang="en-US">
                <a:latin typeface="Tahoma"/>
                <a:ea typeface="Tahoma"/>
                <a:cs typeface="Tahoma"/>
              </a:rPr>
              <a:t>Uniform (avg)</a:t>
            </a:r>
          </a:p>
          <a:p>
            <a:pPr marL="571182" lvl="1" indent="-229870"/>
            <a:endParaRPr lang="en-US">
              <a:latin typeface="Tahoma"/>
              <a:ea typeface="Tahoma"/>
              <a:cs typeface="Tahoma"/>
            </a:endParaRPr>
          </a:p>
          <a:p>
            <a:pPr marL="571182" lvl="1" indent="-229870"/>
            <a:r>
              <a:rPr lang="en-US">
                <a:latin typeface="Tahoma"/>
                <a:ea typeface="Tahoma"/>
                <a:cs typeface="Tahoma"/>
              </a:rPr>
              <a:t>Exp</a:t>
            </a:r>
            <a:r>
              <a:rPr lang="en-US">
                <a:latin typeface="Tahoma" panose="020B0604030504040204" pitchFamily="34" charset="0"/>
                <a:ea typeface="Tahoma" panose="020B0604030504040204" pitchFamily="34" charset="0"/>
                <a:cs typeface="Tahoma" panose="020B0604030504040204" pitchFamily="34" charset="0"/>
              </a:rPr>
              <a:t>onential (emphasize on new </a:t>
            </a:r>
            <a:r>
              <a:rPr lang="en-US" err="1">
                <a:latin typeface="Tahoma" panose="020B0604030504040204" pitchFamily="34" charset="0"/>
                <a:ea typeface="Tahoma" panose="020B0604030504040204" pitchFamily="34" charset="0"/>
                <a:cs typeface="Tahoma" panose="020B0604030504040204" pitchFamily="34" charset="0"/>
              </a:rPr>
              <a:t>toks</a:t>
            </a:r>
            <a:r>
              <a:rPr lang="en-US">
                <a:latin typeface="Tahoma" panose="020B0604030504040204" pitchFamily="34" charset="0"/>
                <a:ea typeface="Tahoma" panose="020B0604030504040204" pitchFamily="34" charset="0"/>
                <a:cs typeface="Tahoma" panose="020B0604030504040204" pitchFamily="34" charset="0"/>
              </a:rPr>
              <a:t>)</a:t>
            </a:r>
          </a:p>
          <a:p>
            <a:pPr marL="571182" lvl="1" indent="-229870"/>
            <a:endParaRPr lang="en-US">
              <a:latin typeface="Tahoma" panose="020B0604030504040204" pitchFamily="34" charset="0"/>
              <a:ea typeface="Tahoma" panose="020B0604030504040204" pitchFamily="34" charset="0"/>
              <a:cs typeface="Tahoma" panose="020B0604030504040204" pitchFamily="34" charset="0"/>
            </a:endParaRPr>
          </a:p>
          <a:p>
            <a:pPr marL="571182" lvl="1" indent="-229870"/>
            <a:r>
              <a:rPr lang="en-US">
                <a:latin typeface="Tahoma" panose="020B0604030504040204" pitchFamily="34" charset="0"/>
                <a:ea typeface="Tahoma" panose="020B0604030504040204" pitchFamily="34" charset="0"/>
                <a:cs typeface="Tahoma" panose="020B0604030504040204" pitchFamily="34" charset="0"/>
              </a:rPr>
              <a:t>Last Token (</a:t>
            </a:r>
            <a:r>
              <a:rPr lang="en-US" err="1">
                <a:latin typeface="Tahoma" panose="020B0604030504040204" pitchFamily="34" charset="0"/>
                <a:ea typeface="Tahoma" panose="020B0604030504040204" pitchFamily="34" charset="0"/>
                <a:cs typeface="Tahoma" panose="020B0604030504040204" pitchFamily="34" charset="0"/>
              </a:rPr>
              <a:t>window_size</a:t>
            </a:r>
            <a:r>
              <a:rPr lang="en-US">
                <a:latin typeface="Tahoma" panose="020B0604030504040204" pitchFamily="34" charset="0"/>
                <a:ea typeface="Tahoma" panose="020B0604030504040204" pitchFamily="34" charset="0"/>
                <a:cs typeface="Tahoma" panose="020B0604030504040204" pitchFamily="34" charset="0"/>
              </a:rPr>
              <a:t> = 1)</a:t>
            </a:r>
            <a:endParaRPr lang="en-US">
              <a:latin typeface="Tahoma"/>
              <a:ea typeface="Tahoma"/>
              <a:cs typeface="Tahoma"/>
            </a:endParaRPr>
          </a:p>
        </p:txBody>
      </p:sp>
      <p:grpSp>
        <p:nvGrpSpPr>
          <p:cNvPr id="8" name="Group 7">
            <a:extLst>
              <a:ext uri="{FF2B5EF4-FFF2-40B4-BE49-F238E27FC236}">
                <a16:creationId xmlns:a16="http://schemas.microsoft.com/office/drawing/2014/main" id="{9715766E-D20F-1FB9-77FB-E95E22909487}"/>
              </a:ext>
            </a:extLst>
          </p:cNvPr>
          <p:cNvGrpSpPr/>
          <p:nvPr/>
        </p:nvGrpSpPr>
        <p:grpSpPr>
          <a:xfrm>
            <a:off x="5729559" y="1796728"/>
            <a:ext cx="2502477" cy="2437478"/>
            <a:chOff x="1311564" y="2104737"/>
            <a:chExt cx="2502477" cy="2437478"/>
          </a:xfrm>
        </p:grpSpPr>
        <p:pic>
          <p:nvPicPr>
            <p:cNvPr id="4" name="Picture 3">
              <a:extLst>
                <a:ext uri="{FF2B5EF4-FFF2-40B4-BE49-F238E27FC236}">
                  <a16:creationId xmlns:a16="http://schemas.microsoft.com/office/drawing/2014/main" id="{DCBC95F0-2620-3F39-F1F1-83C091F71479}"/>
                </a:ext>
              </a:extLst>
            </p:cNvPr>
            <p:cNvPicPr>
              <a:picLocks noChangeAspect="1"/>
            </p:cNvPicPr>
            <p:nvPr/>
          </p:nvPicPr>
          <p:blipFill>
            <a:blip r:embed="rId3"/>
            <a:stretch>
              <a:fillRect/>
            </a:stretch>
          </p:blipFill>
          <p:spPr>
            <a:xfrm>
              <a:off x="1311564" y="2104737"/>
              <a:ext cx="2502477" cy="2437478"/>
            </a:xfrm>
            <a:prstGeom prst="rect">
              <a:avLst/>
            </a:prstGeom>
          </p:spPr>
        </p:pic>
        <p:sp>
          <p:nvSpPr>
            <p:cNvPr id="5" name="Rectangle 4">
              <a:extLst>
                <a:ext uri="{FF2B5EF4-FFF2-40B4-BE49-F238E27FC236}">
                  <a16:creationId xmlns:a16="http://schemas.microsoft.com/office/drawing/2014/main" id="{54BC3BBA-40E1-73B4-3FC2-CB85C7E802E3}"/>
                </a:ext>
              </a:extLst>
            </p:cNvPr>
            <p:cNvSpPr/>
            <p:nvPr/>
          </p:nvSpPr>
          <p:spPr>
            <a:xfrm>
              <a:off x="3673326" y="2426514"/>
              <a:ext cx="140715" cy="418263"/>
            </a:xfrm>
            <a:prstGeom prst="rect">
              <a:avLst/>
            </a:prstGeom>
            <a:solidFill>
              <a:srgbClr val="F9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D4060C-88E1-25C5-CCE5-CAC059B8CF2E}"/>
                </a:ext>
              </a:extLst>
            </p:cNvPr>
            <p:cNvSpPr/>
            <p:nvPr/>
          </p:nvSpPr>
          <p:spPr>
            <a:xfrm>
              <a:off x="3072368" y="4238625"/>
              <a:ext cx="741673" cy="57463"/>
            </a:xfrm>
            <a:prstGeom prst="rect">
              <a:avLst/>
            </a:prstGeom>
            <a:solidFill>
              <a:srgbClr val="F9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1891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6C25A-1EFB-958C-3622-F1FD0CDFC3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814B1-F600-BCFD-9F5C-FE98D42A9D89}"/>
              </a:ext>
            </a:extLst>
          </p:cNvPr>
          <p:cNvSpPr>
            <a:spLocks noGrp="1"/>
          </p:cNvSpPr>
          <p:nvPr>
            <p:ph type="title"/>
          </p:nvPr>
        </p:nvSpPr>
        <p:spPr/>
        <p:txBody>
          <a:bodyPr/>
          <a:lstStyle/>
          <a:p>
            <a:r>
              <a:rPr lang="en-US"/>
              <a:t>Eviction Algorithm Details</a:t>
            </a:r>
          </a:p>
        </p:txBody>
      </p:sp>
      <p:pic>
        <p:nvPicPr>
          <p:cNvPr id="3" name="Picture 2">
            <a:extLst>
              <a:ext uri="{FF2B5EF4-FFF2-40B4-BE49-F238E27FC236}">
                <a16:creationId xmlns:a16="http://schemas.microsoft.com/office/drawing/2014/main" id="{6F387A21-E37E-F734-5B8A-5A00FFCA976F}"/>
              </a:ext>
            </a:extLst>
          </p:cNvPr>
          <p:cNvPicPr>
            <a:picLocks noChangeAspect="1"/>
          </p:cNvPicPr>
          <p:nvPr/>
        </p:nvPicPr>
        <p:blipFill>
          <a:blip r:embed="rId3"/>
          <a:stretch>
            <a:fillRect/>
          </a:stretch>
        </p:blipFill>
        <p:spPr>
          <a:xfrm>
            <a:off x="351622" y="1893315"/>
            <a:ext cx="8445537" cy="2370677"/>
          </a:xfrm>
          <a:prstGeom prst="rect">
            <a:avLst/>
          </a:prstGeom>
        </p:spPr>
      </p:pic>
      <p:sp>
        <p:nvSpPr>
          <p:cNvPr id="7" name="Rectangle 6">
            <a:extLst>
              <a:ext uri="{FF2B5EF4-FFF2-40B4-BE49-F238E27FC236}">
                <a16:creationId xmlns:a16="http://schemas.microsoft.com/office/drawing/2014/main" id="{0A81A173-4AF7-BF8B-3DD4-B104AB0590DF}"/>
              </a:ext>
            </a:extLst>
          </p:cNvPr>
          <p:cNvSpPr/>
          <p:nvPr/>
        </p:nvSpPr>
        <p:spPr>
          <a:xfrm>
            <a:off x="1222408" y="3965608"/>
            <a:ext cx="3917483" cy="298384"/>
          </a:xfrm>
          <a:prstGeom prst="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E77B33-5273-4880-F12C-A5B0F1453A2D}"/>
              </a:ext>
            </a:extLst>
          </p:cNvPr>
          <p:cNvSpPr txBox="1"/>
          <p:nvPr/>
        </p:nvSpPr>
        <p:spPr>
          <a:xfrm>
            <a:off x="4151852" y="4318856"/>
            <a:ext cx="840295" cy="307777"/>
          </a:xfrm>
          <a:prstGeom prst="rect">
            <a:avLst/>
          </a:prstGeom>
          <a:noFill/>
        </p:spPr>
        <p:txBody>
          <a:bodyPr wrap="none" rtlCol="0">
            <a:spAutoFit/>
          </a:bodyPr>
          <a:lstStyle/>
          <a:p>
            <a:r>
              <a:rPr lang="en-US"/>
              <a:t>Figure 3</a:t>
            </a:r>
          </a:p>
        </p:txBody>
      </p:sp>
    </p:spTree>
    <p:extLst>
      <p:ext uri="{BB962C8B-B14F-4D97-AF65-F5344CB8AC3E}">
        <p14:creationId xmlns:p14="http://schemas.microsoft.com/office/powerpoint/2010/main" val="4248528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8E2EF-8D0F-EDB2-0544-47797F0B2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3C13F-1C01-B935-8627-1ABF8474C7ED}"/>
              </a:ext>
            </a:extLst>
          </p:cNvPr>
          <p:cNvSpPr>
            <a:spLocks noGrp="1"/>
          </p:cNvSpPr>
          <p:nvPr>
            <p:ph type="title"/>
          </p:nvPr>
        </p:nvSpPr>
        <p:spPr/>
        <p:txBody>
          <a:bodyPr/>
          <a:lstStyle/>
          <a:p>
            <a:r>
              <a:rPr lang="en-US"/>
              <a:t>Eviction Algorithm Details</a:t>
            </a:r>
          </a:p>
        </p:txBody>
      </p:sp>
      <p:sp>
        <p:nvSpPr>
          <p:cNvPr id="58" name="Text Placeholder 2">
            <a:extLst>
              <a:ext uri="{FF2B5EF4-FFF2-40B4-BE49-F238E27FC236}">
                <a16:creationId xmlns:a16="http://schemas.microsoft.com/office/drawing/2014/main" id="{EC83C1E9-11E4-8B7A-838B-EC3D1FEDB055}"/>
              </a:ext>
            </a:extLst>
          </p:cNvPr>
          <p:cNvSpPr>
            <a:spLocks noGrp="1"/>
          </p:cNvSpPr>
          <p:nvPr>
            <p:ph type="body" sz="quarter" idx="16"/>
          </p:nvPr>
        </p:nvSpPr>
        <p:spPr>
          <a:xfrm>
            <a:off x="533919" y="1390650"/>
            <a:ext cx="8263240" cy="3077573"/>
          </a:xfrm>
        </p:spPr>
        <p:txBody>
          <a:bodyPr lIns="91440" tIns="45720" rIns="91440" bIns="45720" anchor="t">
            <a:noAutofit/>
          </a:bodyPr>
          <a:lstStyle/>
          <a:p>
            <a:pPr marL="229870" indent="-229870"/>
            <a:r>
              <a:rPr lang="en-US" b="1">
                <a:latin typeface="Tahoma"/>
                <a:ea typeface="Tahoma"/>
                <a:cs typeface="Tahoma"/>
              </a:rPr>
              <a:t>Last Token </a:t>
            </a:r>
            <a:r>
              <a:rPr lang="en-US">
                <a:latin typeface="Tahoma"/>
                <a:ea typeface="Tahoma"/>
                <a:cs typeface="Tahoma"/>
              </a:rPr>
              <a:t>is the most robust across various benchmarks</a:t>
            </a:r>
          </a:p>
          <a:p>
            <a:pPr marL="571182" lvl="1" indent="-229870"/>
            <a:r>
              <a:rPr lang="en-US">
                <a:latin typeface="Tahoma"/>
                <a:ea typeface="Tahoma"/>
                <a:cs typeface="Tahoma"/>
              </a:rPr>
              <a:t>Fast, easy to implement</a:t>
            </a:r>
          </a:p>
        </p:txBody>
      </p:sp>
      <p:pic>
        <p:nvPicPr>
          <p:cNvPr id="4" name="Picture 3">
            <a:extLst>
              <a:ext uri="{FF2B5EF4-FFF2-40B4-BE49-F238E27FC236}">
                <a16:creationId xmlns:a16="http://schemas.microsoft.com/office/drawing/2014/main" id="{F594C581-DD5E-522E-0FDF-B4FFDFE2F925}"/>
              </a:ext>
            </a:extLst>
          </p:cNvPr>
          <p:cNvPicPr>
            <a:picLocks noChangeAspect="1"/>
          </p:cNvPicPr>
          <p:nvPr/>
        </p:nvPicPr>
        <p:blipFill>
          <a:blip r:embed="rId3"/>
          <a:stretch>
            <a:fillRect/>
          </a:stretch>
        </p:blipFill>
        <p:spPr>
          <a:xfrm>
            <a:off x="2804314" y="2025939"/>
            <a:ext cx="4924772" cy="3010441"/>
          </a:xfrm>
          <a:prstGeom prst="rect">
            <a:avLst/>
          </a:prstGeom>
        </p:spPr>
      </p:pic>
      <p:cxnSp>
        <p:nvCxnSpPr>
          <p:cNvPr id="6" name="Straight Arrow Connector 5">
            <a:extLst>
              <a:ext uri="{FF2B5EF4-FFF2-40B4-BE49-F238E27FC236}">
                <a16:creationId xmlns:a16="http://schemas.microsoft.com/office/drawing/2014/main" id="{FA1D75B4-A366-27B6-210E-179C914A6B19}"/>
              </a:ext>
            </a:extLst>
          </p:cNvPr>
          <p:cNvCxnSpPr>
            <a:cxnSpLocks/>
          </p:cNvCxnSpPr>
          <p:nvPr/>
        </p:nvCxnSpPr>
        <p:spPr>
          <a:xfrm flipH="1">
            <a:off x="7729086" y="3070459"/>
            <a:ext cx="298383" cy="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79B8D45-AD49-399A-7138-DE5C6B50F045}"/>
              </a:ext>
            </a:extLst>
          </p:cNvPr>
          <p:cNvCxnSpPr>
            <a:cxnSpLocks/>
          </p:cNvCxnSpPr>
          <p:nvPr/>
        </p:nvCxnSpPr>
        <p:spPr>
          <a:xfrm flipH="1">
            <a:off x="7729086" y="3973630"/>
            <a:ext cx="298383" cy="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61D558C-71C5-ECA1-273B-32281243E644}"/>
              </a:ext>
            </a:extLst>
          </p:cNvPr>
          <p:cNvCxnSpPr>
            <a:cxnSpLocks/>
          </p:cNvCxnSpPr>
          <p:nvPr/>
        </p:nvCxnSpPr>
        <p:spPr>
          <a:xfrm flipH="1">
            <a:off x="7729086" y="4878404"/>
            <a:ext cx="298383" cy="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C0CC2EE-9351-7CCC-AEA0-90BBD9538113}"/>
              </a:ext>
            </a:extLst>
          </p:cNvPr>
          <p:cNvSpPr txBox="1"/>
          <p:nvPr/>
        </p:nvSpPr>
        <p:spPr>
          <a:xfrm>
            <a:off x="1736241" y="4444524"/>
            <a:ext cx="780983" cy="307777"/>
          </a:xfrm>
          <a:prstGeom prst="rect">
            <a:avLst/>
          </a:prstGeom>
          <a:noFill/>
        </p:spPr>
        <p:txBody>
          <a:bodyPr wrap="none" rtlCol="0">
            <a:spAutoFit/>
          </a:bodyPr>
          <a:lstStyle/>
          <a:p>
            <a:r>
              <a:rPr lang="en-US"/>
              <a:t>Table 1</a:t>
            </a:r>
          </a:p>
        </p:txBody>
      </p:sp>
    </p:spTree>
    <p:extLst>
      <p:ext uri="{BB962C8B-B14F-4D97-AF65-F5344CB8AC3E}">
        <p14:creationId xmlns:p14="http://schemas.microsoft.com/office/powerpoint/2010/main" val="1439350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7FC9-09B0-DFE6-72D2-043278277E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E3B10-8FAD-24F7-4B10-58D4578465F3}"/>
              </a:ext>
            </a:extLst>
          </p:cNvPr>
          <p:cNvSpPr>
            <a:spLocks noGrp="1"/>
          </p:cNvSpPr>
          <p:nvPr>
            <p:ph type="title"/>
          </p:nvPr>
        </p:nvSpPr>
        <p:spPr/>
        <p:txBody>
          <a:bodyPr/>
          <a:lstStyle/>
          <a:p>
            <a:r>
              <a:rPr lang="en-US"/>
              <a:t>Latency</a:t>
            </a:r>
          </a:p>
        </p:txBody>
      </p:sp>
      <p:pic>
        <p:nvPicPr>
          <p:cNvPr id="11" name="Picture 10">
            <a:extLst>
              <a:ext uri="{FF2B5EF4-FFF2-40B4-BE49-F238E27FC236}">
                <a16:creationId xmlns:a16="http://schemas.microsoft.com/office/drawing/2014/main" id="{89E2D25A-4A2A-A412-B3CD-9B1642ABD7C2}"/>
              </a:ext>
            </a:extLst>
          </p:cNvPr>
          <p:cNvPicPr>
            <a:picLocks noChangeAspect="1"/>
          </p:cNvPicPr>
          <p:nvPr/>
        </p:nvPicPr>
        <p:blipFill>
          <a:blip r:embed="rId3"/>
          <a:stretch>
            <a:fillRect/>
          </a:stretch>
        </p:blipFill>
        <p:spPr>
          <a:xfrm>
            <a:off x="235097" y="1729715"/>
            <a:ext cx="8673805" cy="2524652"/>
          </a:xfrm>
          <a:prstGeom prst="rect">
            <a:avLst/>
          </a:prstGeom>
        </p:spPr>
      </p:pic>
      <p:sp>
        <p:nvSpPr>
          <p:cNvPr id="3" name="TextBox 2">
            <a:extLst>
              <a:ext uri="{FF2B5EF4-FFF2-40B4-BE49-F238E27FC236}">
                <a16:creationId xmlns:a16="http://schemas.microsoft.com/office/drawing/2014/main" id="{99A86CF4-8EAB-7968-FB09-604A60F4F126}"/>
              </a:ext>
            </a:extLst>
          </p:cNvPr>
          <p:cNvSpPr txBox="1"/>
          <p:nvPr/>
        </p:nvSpPr>
        <p:spPr>
          <a:xfrm>
            <a:off x="4451187" y="4254367"/>
            <a:ext cx="840295" cy="307777"/>
          </a:xfrm>
          <a:prstGeom prst="rect">
            <a:avLst/>
          </a:prstGeom>
          <a:noFill/>
        </p:spPr>
        <p:txBody>
          <a:bodyPr wrap="none" rtlCol="0">
            <a:spAutoFit/>
          </a:bodyPr>
          <a:lstStyle/>
          <a:p>
            <a:r>
              <a:rPr lang="en-US"/>
              <a:t>Figure 4</a:t>
            </a:r>
          </a:p>
        </p:txBody>
      </p:sp>
    </p:spTree>
    <p:extLst>
      <p:ext uri="{BB962C8B-B14F-4D97-AF65-F5344CB8AC3E}">
        <p14:creationId xmlns:p14="http://schemas.microsoft.com/office/powerpoint/2010/main" val="2225060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24765-2C81-600B-AB61-40F4717771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89D7D-71BC-27C9-777A-F2F30AE124B7}"/>
              </a:ext>
            </a:extLst>
          </p:cNvPr>
          <p:cNvSpPr>
            <a:spLocks noGrp="1"/>
          </p:cNvSpPr>
          <p:nvPr>
            <p:ph type="title"/>
          </p:nvPr>
        </p:nvSpPr>
        <p:spPr/>
        <p:txBody>
          <a:bodyPr/>
          <a:lstStyle/>
          <a:p>
            <a:r>
              <a:rPr lang="en-US"/>
              <a:t>Latency &amp; Performance Tradeoff</a:t>
            </a:r>
          </a:p>
        </p:txBody>
      </p:sp>
      <p:pic>
        <p:nvPicPr>
          <p:cNvPr id="3" name="Picture 2">
            <a:extLst>
              <a:ext uri="{FF2B5EF4-FFF2-40B4-BE49-F238E27FC236}">
                <a16:creationId xmlns:a16="http://schemas.microsoft.com/office/drawing/2014/main" id="{3D9717DC-4C80-CD94-8DA6-FAF416BEA8CD}"/>
              </a:ext>
            </a:extLst>
          </p:cNvPr>
          <p:cNvPicPr>
            <a:picLocks noChangeAspect="1"/>
          </p:cNvPicPr>
          <p:nvPr/>
        </p:nvPicPr>
        <p:blipFill>
          <a:blip r:embed="rId3"/>
          <a:stretch>
            <a:fillRect/>
          </a:stretch>
        </p:blipFill>
        <p:spPr>
          <a:xfrm>
            <a:off x="786785" y="1892682"/>
            <a:ext cx="3785215" cy="2490915"/>
          </a:xfrm>
          <a:prstGeom prst="rect">
            <a:avLst/>
          </a:prstGeom>
        </p:spPr>
      </p:pic>
      <p:grpSp>
        <p:nvGrpSpPr>
          <p:cNvPr id="6" name="Group 5">
            <a:extLst>
              <a:ext uri="{FF2B5EF4-FFF2-40B4-BE49-F238E27FC236}">
                <a16:creationId xmlns:a16="http://schemas.microsoft.com/office/drawing/2014/main" id="{F2528AA2-6FFE-524D-2FC8-DBE8EBC517E4}"/>
              </a:ext>
            </a:extLst>
          </p:cNvPr>
          <p:cNvGrpSpPr/>
          <p:nvPr/>
        </p:nvGrpSpPr>
        <p:grpSpPr>
          <a:xfrm>
            <a:off x="5041529" y="2172801"/>
            <a:ext cx="3079041" cy="1581542"/>
            <a:chOff x="5934776" y="2084371"/>
            <a:chExt cx="1279525" cy="657225"/>
          </a:xfrm>
        </p:grpSpPr>
        <p:pic>
          <p:nvPicPr>
            <p:cNvPr id="4" name="Picture 3">
              <a:extLst>
                <a:ext uri="{FF2B5EF4-FFF2-40B4-BE49-F238E27FC236}">
                  <a16:creationId xmlns:a16="http://schemas.microsoft.com/office/drawing/2014/main" id="{D486D981-6216-3729-0F5F-18A36F76E536}"/>
                </a:ext>
              </a:extLst>
            </p:cNvPr>
            <p:cNvPicPr>
              <a:picLocks noChangeAspect="1"/>
            </p:cNvPicPr>
            <p:nvPr/>
          </p:nvPicPr>
          <p:blipFill>
            <a:blip r:embed="rId4"/>
            <a:stretch>
              <a:fillRect/>
            </a:stretch>
          </p:blipFill>
          <p:spPr>
            <a:xfrm>
              <a:off x="5934776" y="2093896"/>
              <a:ext cx="1066800" cy="647700"/>
            </a:xfrm>
            <a:prstGeom prst="rect">
              <a:avLst/>
            </a:prstGeom>
          </p:spPr>
        </p:pic>
        <p:pic>
          <p:nvPicPr>
            <p:cNvPr id="5" name="Picture 4">
              <a:extLst>
                <a:ext uri="{FF2B5EF4-FFF2-40B4-BE49-F238E27FC236}">
                  <a16:creationId xmlns:a16="http://schemas.microsoft.com/office/drawing/2014/main" id="{1E728F54-EF80-1506-FE28-9E59CB3EC9C7}"/>
                </a:ext>
              </a:extLst>
            </p:cNvPr>
            <p:cNvPicPr>
              <a:picLocks noChangeAspect="1"/>
            </p:cNvPicPr>
            <p:nvPr/>
          </p:nvPicPr>
          <p:blipFill>
            <a:blip r:embed="rId5"/>
            <a:stretch>
              <a:fillRect/>
            </a:stretch>
          </p:blipFill>
          <p:spPr>
            <a:xfrm>
              <a:off x="6998401" y="2084371"/>
              <a:ext cx="215900" cy="647700"/>
            </a:xfrm>
            <a:prstGeom prst="rect">
              <a:avLst/>
            </a:prstGeom>
          </p:spPr>
        </p:pic>
      </p:grpSp>
      <p:sp>
        <p:nvSpPr>
          <p:cNvPr id="7" name="TextBox 6">
            <a:extLst>
              <a:ext uri="{FF2B5EF4-FFF2-40B4-BE49-F238E27FC236}">
                <a16:creationId xmlns:a16="http://schemas.microsoft.com/office/drawing/2014/main" id="{2BEA0BB3-B51C-0956-81F9-79F459EF5EEC}"/>
              </a:ext>
            </a:extLst>
          </p:cNvPr>
          <p:cNvSpPr txBox="1"/>
          <p:nvPr/>
        </p:nvSpPr>
        <p:spPr>
          <a:xfrm>
            <a:off x="4114799" y="3906274"/>
            <a:ext cx="2348720" cy="307777"/>
          </a:xfrm>
          <a:prstGeom prst="rect">
            <a:avLst/>
          </a:prstGeom>
          <a:noFill/>
        </p:spPr>
        <p:txBody>
          <a:bodyPr wrap="none" rtlCol="0">
            <a:spAutoFit/>
          </a:bodyPr>
          <a:lstStyle/>
          <a:p>
            <a:r>
              <a:rPr lang="en-US"/>
              <a:t>6400 </a:t>
            </a:r>
            <a:r>
              <a:rPr lang="en-US" err="1"/>
              <a:t>toks</a:t>
            </a:r>
            <a:r>
              <a:rPr lang="en-US"/>
              <a:t> = 30% of full attn</a:t>
            </a:r>
          </a:p>
        </p:txBody>
      </p:sp>
      <p:sp>
        <p:nvSpPr>
          <p:cNvPr id="8" name="TextBox 7">
            <a:extLst>
              <a:ext uri="{FF2B5EF4-FFF2-40B4-BE49-F238E27FC236}">
                <a16:creationId xmlns:a16="http://schemas.microsoft.com/office/drawing/2014/main" id="{F8A186FC-EC68-39F0-4D70-F2EA01EA779F}"/>
              </a:ext>
            </a:extLst>
          </p:cNvPr>
          <p:cNvSpPr txBox="1"/>
          <p:nvPr/>
        </p:nvSpPr>
        <p:spPr>
          <a:xfrm>
            <a:off x="2259244" y="1584905"/>
            <a:ext cx="840295" cy="307777"/>
          </a:xfrm>
          <a:prstGeom prst="rect">
            <a:avLst/>
          </a:prstGeom>
          <a:noFill/>
        </p:spPr>
        <p:txBody>
          <a:bodyPr wrap="none" rtlCol="0">
            <a:spAutoFit/>
          </a:bodyPr>
          <a:lstStyle/>
          <a:p>
            <a:r>
              <a:rPr lang="en-US"/>
              <a:t>Figure 5</a:t>
            </a:r>
          </a:p>
        </p:txBody>
      </p:sp>
      <p:sp>
        <p:nvSpPr>
          <p:cNvPr id="9" name="TextBox 8">
            <a:extLst>
              <a:ext uri="{FF2B5EF4-FFF2-40B4-BE49-F238E27FC236}">
                <a16:creationId xmlns:a16="http://schemas.microsoft.com/office/drawing/2014/main" id="{13B2209A-47E1-428A-B264-676E4FD8B316}"/>
              </a:ext>
            </a:extLst>
          </p:cNvPr>
          <p:cNvSpPr txBox="1"/>
          <p:nvPr/>
        </p:nvSpPr>
        <p:spPr>
          <a:xfrm>
            <a:off x="6183544" y="1658091"/>
            <a:ext cx="780983" cy="307777"/>
          </a:xfrm>
          <a:prstGeom prst="rect">
            <a:avLst/>
          </a:prstGeom>
          <a:noFill/>
        </p:spPr>
        <p:txBody>
          <a:bodyPr wrap="none" rtlCol="0">
            <a:spAutoFit/>
          </a:bodyPr>
          <a:lstStyle/>
          <a:p>
            <a:r>
              <a:rPr lang="en-US"/>
              <a:t>Table 2</a:t>
            </a:r>
          </a:p>
        </p:txBody>
      </p:sp>
    </p:spTree>
    <p:extLst>
      <p:ext uri="{BB962C8B-B14F-4D97-AF65-F5344CB8AC3E}">
        <p14:creationId xmlns:p14="http://schemas.microsoft.com/office/powerpoint/2010/main" val="36914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F3C1-0CA9-CF36-8377-98A4599AF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5F8043-33F9-5ABF-C366-8F47893F2B5B}"/>
              </a:ext>
            </a:extLst>
          </p:cNvPr>
          <p:cNvSpPr>
            <a:spLocks noGrp="1"/>
          </p:cNvSpPr>
          <p:nvPr>
            <p:ph type="title"/>
          </p:nvPr>
        </p:nvSpPr>
        <p:spPr>
          <a:xfrm>
            <a:off x="533919" y="107119"/>
            <a:ext cx="8610081" cy="857542"/>
          </a:xfrm>
        </p:spPr>
        <p:txBody>
          <a:bodyPr/>
          <a:lstStyle/>
          <a:p>
            <a:r>
              <a:rPr lang="en-US"/>
              <a:t>Specialized Dataset for Runtime Deps</a:t>
            </a:r>
          </a:p>
        </p:txBody>
      </p:sp>
      <p:sp>
        <p:nvSpPr>
          <p:cNvPr id="58" name="Text Placeholder 2">
            <a:extLst>
              <a:ext uri="{FF2B5EF4-FFF2-40B4-BE49-F238E27FC236}">
                <a16:creationId xmlns:a16="http://schemas.microsoft.com/office/drawing/2014/main" id="{16CD86CB-9139-EB38-4D20-92ED32D9457E}"/>
              </a:ext>
            </a:extLst>
          </p:cNvPr>
          <p:cNvSpPr>
            <a:spLocks noGrp="1"/>
          </p:cNvSpPr>
          <p:nvPr>
            <p:ph type="body" sz="quarter" idx="16"/>
          </p:nvPr>
        </p:nvSpPr>
        <p:spPr>
          <a:xfrm>
            <a:off x="533919" y="1390650"/>
            <a:ext cx="8055604" cy="3077573"/>
          </a:xfrm>
        </p:spPr>
        <p:txBody>
          <a:bodyPr lIns="91440" tIns="45720" rIns="91440" bIns="45720" anchor="t">
            <a:noAutofit/>
          </a:bodyPr>
          <a:lstStyle/>
          <a:p>
            <a:pPr marL="229870" indent="-229870"/>
            <a:r>
              <a:rPr lang="en-US">
                <a:latin typeface="Tahoma"/>
                <a:ea typeface="Tahoma"/>
                <a:cs typeface="Tahoma"/>
              </a:rPr>
              <a:t>Existing datasets may not require runtime dependency</a:t>
            </a:r>
          </a:p>
          <a:p>
            <a:pPr marL="571182" lvl="1" indent="-229870"/>
            <a:r>
              <a:rPr lang="en-US">
                <a:latin typeface="Tahoma"/>
                <a:ea typeface="Tahoma"/>
                <a:cs typeface="Tahoma"/>
              </a:rPr>
              <a:t>Models can “guess” the important tokens using prior knowledge/common sense</a:t>
            </a:r>
          </a:p>
          <a:p>
            <a:pPr marL="229870" indent="-229870"/>
            <a:r>
              <a:rPr lang="en-US">
                <a:latin typeface="Tahoma"/>
                <a:ea typeface="Tahoma"/>
                <a:cs typeface="Tahoma"/>
              </a:rPr>
              <a:t>2StageRetr(</a:t>
            </a:r>
            <a:r>
              <a:rPr lang="en-US" err="1">
                <a:latin typeface="Tahoma"/>
                <a:ea typeface="Tahoma"/>
                <a:cs typeface="Tahoma"/>
              </a:rPr>
              <a:t>ieve</a:t>
            </a:r>
            <a:r>
              <a:rPr lang="en-US">
                <a:latin typeface="Tahoma"/>
                <a:ea typeface="Tahoma"/>
                <a:cs typeface="Tahoma"/>
              </a:rPr>
              <a:t>)</a:t>
            </a:r>
          </a:p>
          <a:p>
            <a:pPr marL="571182" lvl="1" indent="-229870"/>
            <a:r>
              <a:rPr lang="en-US">
                <a:latin typeface="Tahoma"/>
                <a:ea typeface="Tahoma"/>
                <a:cs typeface="Tahoma"/>
              </a:rPr>
              <a:t>Similar to NIAH, but the key is computed in the runtime</a:t>
            </a:r>
          </a:p>
        </p:txBody>
      </p:sp>
      <p:pic>
        <p:nvPicPr>
          <p:cNvPr id="7" name="Picture 6">
            <a:extLst>
              <a:ext uri="{FF2B5EF4-FFF2-40B4-BE49-F238E27FC236}">
                <a16:creationId xmlns:a16="http://schemas.microsoft.com/office/drawing/2014/main" id="{92524ACD-6245-791D-7A4E-D4B92E4CEB15}"/>
              </a:ext>
            </a:extLst>
          </p:cNvPr>
          <p:cNvPicPr>
            <a:picLocks noChangeAspect="1"/>
          </p:cNvPicPr>
          <p:nvPr/>
        </p:nvPicPr>
        <p:blipFill>
          <a:blip r:embed="rId3"/>
          <a:stretch>
            <a:fillRect/>
          </a:stretch>
        </p:blipFill>
        <p:spPr>
          <a:xfrm>
            <a:off x="1171015" y="2885862"/>
            <a:ext cx="6801969" cy="1861235"/>
          </a:xfrm>
          <a:prstGeom prst="rect">
            <a:avLst/>
          </a:prstGeom>
        </p:spPr>
      </p:pic>
    </p:spTree>
    <p:extLst>
      <p:ext uri="{BB962C8B-B14F-4D97-AF65-F5344CB8AC3E}">
        <p14:creationId xmlns:p14="http://schemas.microsoft.com/office/powerpoint/2010/main" val="244177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2AC5-E97E-2113-1B6F-09D553FFF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73F40-31AB-1CD5-AA2C-741437006C45}"/>
              </a:ext>
            </a:extLst>
          </p:cNvPr>
          <p:cNvSpPr>
            <a:spLocks noGrp="1"/>
          </p:cNvSpPr>
          <p:nvPr>
            <p:ph type="title"/>
          </p:nvPr>
        </p:nvSpPr>
        <p:spPr>
          <a:xfrm>
            <a:off x="533919" y="107119"/>
            <a:ext cx="8610081" cy="857542"/>
          </a:xfrm>
        </p:spPr>
        <p:txBody>
          <a:bodyPr/>
          <a:lstStyle/>
          <a:p>
            <a:r>
              <a:rPr lang="en-US">
                <a:ea typeface="Tahoma"/>
                <a:cs typeface="Tahoma"/>
              </a:rPr>
              <a:t>2StageRetr Results</a:t>
            </a:r>
            <a:endParaRPr lang="en-US"/>
          </a:p>
        </p:txBody>
      </p:sp>
      <p:pic>
        <p:nvPicPr>
          <p:cNvPr id="9" name="Picture 8">
            <a:extLst>
              <a:ext uri="{FF2B5EF4-FFF2-40B4-BE49-F238E27FC236}">
                <a16:creationId xmlns:a16="http://schemas.microsoft.com/office/drawing/2014/main" id="{3074C9AF-495F-B83A-D39A-8F9128076EA5}"/>
              </a:ext>
            </a:extLst>
          </p:cNvPr>
          <p:cNvPicPr>
            <a:picLocks noChangeAspect="1"/>
          </p:cNvPicPr>
          <p:nvPr/>
        </p:nvPicPr>
        <p:blipFill>
          <a:blip r:embed="rId3"/>
          <a:srcRect l="66196" r="-1" b="12315"/>
          <a:stretch>
            <a:fillRect/>
          </a:stretch>
        </p:blipFill>
        <p:spPr>
          <a:xfrm>
            <a:off x="1116338" y="1869349"/>
            <a:ext cx="3126781" cy="2276624"/>
          </a:xfrm>
          <a:prstGeom prst="rect">
            <a:avLst/>
          </a:prstGeom>
        </p:spPr>
      </p:pic>
      <p:pic>
        <p:nvPicPr>
          <p:cNvPr id="10" name="Picture 9">
            <a:extLst>
              <a:ext uri="{FF2B5EF4-FFF2-40B4-BE49-F238E27FC236}">
                <a16:creationId xmlns:a16="http://schemas.microsoft.com/office/drawing/2014/main" id="{81DF6990-8AD2-1246-891D-58B2C7A4C29E}"/>
              </a:ext>
            </a:extLst>
          </p:cNvPr>
          <p:cNvPicPr>
            <a:picLocks noChangeAspect="1"/>
          </p:cNvPicPr>
          <p:nvPr/>
        </p:nvPicPr>
        <p:blipFill>
          <a:blip r:embed="rId3"/>
          <a:srcRect t="86475"/>
          <a:stretch>
            <a:fillRect/>
          </a:stretch>
        </p:blipFill>
        <p:spPr>
          <a:xfrm>
            <a:off x="533919" y="4248835"/>
            <a:ext cx="8445537" cy="320643"/>
          </a:xfrm>
          <a:prstGeom prst="rect">
            <a:avLst/>
          </a:prstGeom>
        </p:spPr>
      </p:pic>
      <p:grpSp>
        <p:nvGrpSpPr>
          <p:cNvPr id="11" name="Group 10">
            <a:extLst>
              <a:ext uri="{FF2B5EF4-FFF2-40B4-BE49-F238E27FC236}">
                <a16:creationId xmlns:a16="http://schemas.microsoft.com/office/drawing/2014/main" id="{E93F3463-C0A6-5CD2-F515-0322FF9B2890}"/>
              </a:ext>
            </a:extLst>
          </p:cNvPr>
          <p:cNvGrpSpPr/>
          <p:nvPr/>
        </p:nvGrpSpPr>
        <p:grpSpPr>
          <a:xfrm>
            <a:off x="4900883" y="1957647"/>
            <a:ext cx="3126780" cy="1880571"/>
            <a:chOff x="4572000" y="964661"/>
            <a:chExt cx="2512802" cy="1511300"/>
          </a:xfrm>
        </p:grpSpPr>
        <p:pic>
          <p:nvPicPr>
            <p:cNvPr id="6" name="Picture 5">
              <a:extLst>
                <a:ext uri="{FF2B5EF4-FFF2-40B4-BE49-F238E27FC236}">
                  <a16:creationId xmlns:a16="http://schemas.microsoft.com/office/drawing/2014/main" id="{5F85A3D8-6E95-00E2-2511-B85008CD8293}"/>
                </a:ext>
              </a:extLst>
            </p:cNvPr>
            <p:cNvPicPr>
              <a:picLocks noChangeAspect="1"/>
            </p:cNvPicPr>
            <p:nvPr/>
          </p:nvPicPr>
          <p:blipFill>
            <a:blip r:embed="rId4"/>
            <a:srcRect r="55809"/>
            <a:stretch>
              <a:fillRect/>
            </a:stretch>
          </p:blipFill>
          <p:spPr>
            <a:xfrm>
              <a:off x="4572000" y="964661"/>
              <a:ext cx="1739788" cy="1511300"/>
            </a:xfrm>
            <a:prstGeom prst="rect">
              <a:avLst/>
            </a:prstGeom>
          </p:spPr>
        </p:pic>
        <p:pic>
          <p:nvPicPr>
            <p:cNvPr id="7" name="Picture 6">
              <a:extLst>
                <a:ext uri="{FF2B5EF4-FFF2-40B4-BE49-F238E27FC236}">
                  <a16:creationId xmlns:a16="http://schemas.microsoft.com/office/drawing/2014/main" id="{2B8EE5AF-A33D-42F3-8868-F4D01BFD8F68}"/>
                </a:ext>
              </a:extLst>
            </p:cNvPr>
            <p:cNvPicPr>
              <a:picLocks noChangeAspect="1"/>
            </p:cNvPicPr>
            <p:nvPr/>
          </p:nvPicPr>
          <p:blipFill>
            <a:blip r:embed="rId4"/>
            <a:srcRect l="80365"/>
            <a:stretch>
              <a:fillRect/>
            </a:stretch>
          </p:blipFill>
          <p:spPr>
            <a:xfrm>
              <a:off x="6311788" y="964661"/>
              <a:ext cx="773014" cy="1511300"/>
            </a:xfrm>
            <a:prstGeom prst="rect">
              <a:avLst/>
            </a:prstGeom>
          </p:spPr>
        </p:pic>
      </p:grpSp>
      <p:sp>
        <p:nvSpPr>
          <p:cNvPr id="12" name="TextBox 11">
            <a:extLst>
              <a:ext uri="{FF2B5EF4-FFF2-40B4-BE49-F238E27FC236}">
                <a16:creationId xmlns:a16="http://schemas.microsoft.com/office/drawing/2014/main" id="{EC0A772C-C5B6-A047-9AA3-B31F83F840C4}"/>
              </a:ext>
            </a:extLst>
          </p:cNvPr>
          <p:cNvSpPr txBox="1"/>
          <p:nvPr/>
        </p:nvSpPr>
        <p:spPr>
          <a:xfrm>
            <a:off x="5983327" y="1561572"/>
            <a:ext cx="780983" cy="307777"/>
          </a:xfrm>
          <a:prstGeom prst="rect">
            <a:avLst/>
          </a:prstGeom>
          <a:noFill/>
        </p:spPr>
        <p:txBody>
          <a:bodyPr wrap="none" rtlCol="0">
            <a:spAutoFit/>
          </a:bodyPr>
          <a:lstStyle/>
          <a:p>
            <a:r>
              <a:rPr lang="en-US"/>
              <a:t>Table 6</a:t>
            </a:r>
          </a:p>
        </p:txBody>
      </p:sp>
      <p:sp>
        <p:nvSpPr>
          <p:cNvPr id="13" name="TextBox 12">
            <a:extLst>
              <a:ext uri="{FF2B5EF4-FFF2-40B4-BE49-F238E27FC236}">
                <a16:creationId xmlns:a16="http://schemas.microsoft.com/office/drawing/2014/main" id="{2A24F0C1-9049-637A-36A8-BB5C30E0076F}"/>
              </a:ext>
            </a:extLst>
          </p:cNvPr>
          <p:cNvSpPr txBox="1"/>
          <p:nvPr/>
        </p:nvSpPr>
        <p:spPr>
          <a:xfrm>
            <a:off x="2523530" y="1510152"/>
            <a:ext cx="840295" cy="307777"/>
          </a:xfrm>
          <a:prstGeom prst="rect">
            <a:avLst/>
          </a:prstGeom>
          <a:noFill/>
        </p:spPr>
        <p:txBody>
          <a:bodyPr wrap="none" rtlCol="0">
            <a:spAutoFit/>
          </a:bodyPr>
          <a:lstStyle/>
          <a:p>
            <a:r>
              <a:rPr lang="en-US"/>
              <a:t>Figure 3</a:t>
            </a:r>
          </a:p>
        </p:txBody>
      </p:sp>
    </p:spTree>
    <p:extLst>
      <p:ext uri="{BB962C8B-B14F-4D97-AF65-F5344CB8AC3E}">
        <p14:creationId xmlns:p14="http://schemas.microsoft.com/office/powerpoint/2010/main" val="232300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72D94-4AE5-D450-C17A-4176B1218DB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50C3E54-19FF-B0CB-3869-09E830DB4CC9}"/>
              </a:ext>
            </a:extLst>
          </p:cNvPr>
          <p:cNvSpPr txBox="1">
            <a:spLocks noGrp="1"/>
          </p:cNvSpPr>
          <p:nvPr>
            <p:ph type="title"/>
          </p:nvPr>
        </p:nvSpPr>
        <p:spPr>
          <a:xfrm>
            <a:off x="533919" y="527650"/>
            <a:ext cx="8085415" cy="437011"/>
          </a:xfrm>
          <a:prstGeom prst="rect">
            <a:avLst/>
          </a:prstGeom>
        </p:spPr>
        <p:txBody>
          <a:bodyPr vert="horz" wrap="square" lIns="0" tIns="6065" rIns="0" bIns="0" rtlCol="0">
            <a:spAutoFit/>
          </a:bodyPr>
          <a:lstStyle/>
          <a:p>
            <a:pPr marL="5776">
              <a:lnSpc>
                <a:spcPct val="100000"/>
              </a:lnSpc>
              <a:spcBef>
                <a:spcPts val="48"/>
              </a:spcBef>
            </a:pPr>
            <a:r>
              <a:rPr lang="en-US" sz="2800"/>
              <a:t>KV-Cache Eviction Dimension</a:t>
            </a:r>
            <a:endParaRPr sz="2800" spc="-5"/>
          </a:p>
        </p:txBody>
      </p:sp>
      <p:sp>
        <p:nvSpPr>
          <p:cNvPr id="35" name="Text Placeholder 34">
            <a:extLst>
              <a:ext uri="{FF2B5EF4-FFF2-40B4-BE49-F238E27FC236}">
                <a16:creationId xmlns:a16="http://schemas.microsoft.com/office/drawing/2014/main" id="{6B85E4C1-7200-B2FD-D052-BED746AD33B3}"/>
              </a:ext>
            </a:extLst>
          </p:cNvPr>
          <p:cNvSpPr>
            <a:spLocks noGrp="1"/>
          </p:cNvSpPr>
          <p:nvPr>
            <p:ph type="body" sz="quarter" idx="16"/>
          </p:nvPr>
        </p:nvSpPr>
        <p:spPr>
          <a:xfrm>
            <a:off x="533919" y="1390650"/>
            <a:ext cx="8085415" cy="589899"/>
          </a:xfrm>
        </p:spPr>
        <p:txBody>
          <a:bodyPr/>
          <a:lstStyle/>
          <a:p>
            <a:r>
              <a:rPr lang="en-US"/>
              <a:t>Eviction in other dimensions?</a:t>
            </a:r>
          </a:p>
          <a:p>
            <a:endParaRPr lang="en-US"/>
          </a:p>
          <a:p>
            <a:endParaRPr lang="en-US"/>
          </a:p>
          <a:p>
            <a:endParaRPr lang="en-US"/>
          </a:p>
          <a:p>
            <a:endParaRPr lang="en-US"/>
          </a:p>
          <a:p>
            <a:r>
              <a:rPr lang="en-US"/>
              <a:t>Evict non-adjacent tokens? </a:t>
            </a:r>
          </a:p>
        </p:txBody>
      </p:sp>
      <p:grpSp>
        <p:nvGrpSpPr>
          <p:cNvPr id="12" name="Group 11">
            <a:extLst>
              <a:ext uri="{FF2B5EF4-FFF2-40B4-BE49-F238E27FC236}">
                <a16:creationId xmlns:a16="http://schemas.microsoft.com/office/drawing/2014/main" id="{E251DF49-C3D3-2BCE-702B-63DF0E5DD6D1}"/>
              </a:ext>
            </a:extLst>
          </p:cNvPr>
          <p:cNvGrpSpPr/>
          <p:nvPr/>
        </p:nvGrpSpPr>
        <p:grpSpPr>
          <a:xfrm rot="16200000">
            <a:off x="4984584" y="1645491"/>
            <a:ext cx="2365864" cy="2813916"/>
            <a:chOff x="6530716" y="2390783"/>
            <a:chExt cx="1596541" cy="1315635"/>
          </a:xfrm>
        </p:grpSpPr>
        <p:pic>
          <p:nvPicPr>
            <p:cNvPr id="22" name="object 22">
              <a:extLst>
                <a:ext uri="{FF2B5EF4-FFF2-40B4-BE49-F238E27FC236}">
                  <a16:creationId xmlns:a16="http://schemas.microsoft.com/office/drawing/2014/main" id="{8FCB81C0-48B4-F995-9649-E440C6AF8EA8}"/>
                </a:ext>
              </a:extLst>
            </p:cNvPr>
            <p:cNvPicPr/>
            <p:nvPr/>
          </p:nvPicPr>
          <p:blipFill>
            <a:blip r:embed="rId3" cstate="print"/>
            <a:stretch>
              <a:fillRect/>
            </a:stretch>
          </p:blipFill>
          <p:spPr>
            <a:xfrm>
              <a:off x="6530716" y="2390783"/>
              <a:ext cx="1596541" cy="1074330"/>
            </a:xfrm>
            <a:prstGeom prst="rect">
              <a:avLst/>
            </a:prstGeom>
          </p:spPr>
        </p:pic>
        <p:sp>
          <p:nvSpPr>
            <p:cNvPr id="29" name="object 29">
              <a:extLst>
                <a:ext uri="{FF2B5EF4-FFF2-40B4-BE49-F238E27FC236}">
                  <a16:creationId xmlns:a16="http://schemas.microsoft.com/office/drawing/2014/main" id="{B317C944-0CC7-2087-87CA-B439BAC4A370}"/>
                </a:ext>
              </a:extLst>
            </p:cNvPr>
            <p:cNvSpPr/>
            <p:nvPr/>
          </p:nvSpPr>
          <p:spPr>
            <a:xfrm>
              <a:off x="6538589" y="3462094"/>
              <a:ext cx="1579727" cy="244323"/>
            </a:xfrm>
            <a:custGeom>
              <a:avLst/>
              <a:gdLst/>
              <a:ahLst/>
              <a:cxnLst/>
              <a:rect l="l" t="t" r="r" b="b"/>
              <a:pathLst>
                <a:path w="3473450" h="537209">
                  <a:moveTo>
                    <a:pt x="3473143" y="0"/>
                  </a:moveTo>
                  <a:lnTo>
                    <a:pt x="0" y="0"/>
                  </a:lnTo>
                  <a:lnTo>
                    <a:pt x="0" y="536796"/>
                  </a:lnTo>
                  <a:lnTo>
                    <a:pt x="3473143" y="536796"/>
                  </a:lnTo>
                  <a:lnTo>
                    <a:pt x="3473143" y="0"/>
                  </a:lnTo>
                  <a:close/>
                </a:path>
              </a:pathLst>
            </a:custGeom>
            <a:solidFill>
              <a:srgbClr val="73FDEA"/>
            </a:solidFill>
          </p:spPr>
          <p:txBody>
            <a:bodyPr wrap="square" lIns="0" tIns="0" rIns="0" bIns="0" rtlCol="0"/>
            <a:lstStyle/>
            <a:p>
              <a:endParaRPr sz="637"/>
            </a:p>
          </p:txBody>
        </p:sp>
        <p:sp>
          <p:nvSpPr>
            <p:cNvPr id="30" name="object 30">
              <a:extLst>
                <a:ext uri="{FF2B5EF4-FFF2-40B4-BE49-F238E27FC236}">
                  <a16:creationId xmlns:a16="http://schemas.microsoft.com/office/drawing/2014/main" id="{DE646774-39F3-285A-1B15-E4F7BCB85F4B}"/>
                </a:ext>
              </a:extLst>
            </p:cNvPr>
            <p:cNvSpPr/>
            <p:nvPr/>
          </p:nvSpPr>
          <p:spPr>
            <a:xfrm>
              <a:off x="6538589" y="3462094"/>
              <a:ext cx="1579727" cy="244323"/>
            </a:xfrm>
            <a:custGeom>
              <a:avLst/>
              <a:gdLst/>
              <a:ahLst/>
              <a:cxnLst/>
              <a:rect l="l" t="t" r="r" b="b"/>
              <a:pathLst>
                <a:path w="3473450" h="537209">
                  <a:moveTo>
                    <a:pt x="0" y="0"/>
                  </a:moveTo>
                  <a:lnTo>
                    <a:pt x="3473143" y="0"/>
                  </a:lnTo>
                  <a:lnTo>
                    <a:pt x="3473143" y="536796"/>
                  </a:lnTo>
                  <a:lnTo>
                    <a:pt x="0" y="536796"/>
                  </a:lnTo>
                  <a:lnTo>
                    <a:pt x="0" y="0"/>
                  </a:lnTo>
                  <a:close/>
                </a:path>
              </a:pathLst>
            </a:custGeom>
            <a:ln w="41883">
              <a:solidFill>
                <a:srgbClr val="000000"/>
              </a:solidFill>
            </a:ln>
          </p:spPr>
          <p:txBody>
            <a:bodyPr wrap="square" lIns="0" tIns="0" rIns="0" bIns="0" rtlCol="0"/>
            <a:lstStyle/>
            <a:p>
              <a:endParaRPr sz="637"/>
            </a:p>
          </p:txBody>
        </p:sp>
      </p:grpSp>
      <p:grpSp>
        <p:nvGrpSpPr>
          <p:cNvPr id="3" name="Group 2">
            <a:extLst>
              <a:ext uri="{FF2B5EF4-FFF2-40B4-BE49-F238E27FC236}">
                <a16:creationId xmlns:a16="http://schemas.microsoft.com/office/drawing/2014/main" id="{DE4B3998-9B41-1E85-93C7-C85BD604B9B0}"/>
              </a:ext>
            </a:extLst>
          </p:cNvPr>
          <p:cNvGrpSpPr/>
          <p:nvPr/>
        </p:nvGrpSpPr>
        <p:grpSpPr>
          <a:xfrm rot="16200000">
            <a:off x="4813470" y="1779807"/>
            <a:ext cx="2365864" cy="2813916"/>
            <a:chOff x="6530716" y="2390783"/>
            <a:chExt cx="1596541" cy="1315635"/>
          </a:xfrm>
        </p:grpSpPr>
        <p:pic>
          <p:nvPicPr>
            <p:cNvPr id="4" name="object 22">
              <a:extLst>
                <a:ext uri="{FF2B5EF4-FFF2-40B4-BE49-F238E27FC236}">
                  <a16:creationId xmlns:a16="http://schemas.microsoft.com/office/drawing/2014/main" id="{DA384DAD-43E9-ED80-2FE5-6BE5AA40CB67}"/>
                </a:ext>
              </a:extLst>
            </p:cNvPr>
            <p:cNvPicPr/>
            <p:nvPr/>
          </p:nvPicPr>
          <p:blipFill>
            <a:blip r:embed="rId3" cstate="print"/>
            <a:stretch>
              <a:fillRect/>
            </a:stretch>
          </p:blipFill>
          <p:spPr>
            <a:xfrm>
              <a:off x="6530716" y="2390783"/>
              <a:ext cx="1596541" cy="1074330"/>
            </a:xfrm>
            <a:prstGeom prst="rect">
              <a:avLst/>
            </a:prstGeom>
          </p:spPr>
        </p:pic>
        <p:sp>
          <p:nvSpPr>
            <p:cNvPr id="5" name="object 29">
              <a:extLst>
                <a:ext uri="{FF2B5EF4-FFF2-40B4-BE49-F238E27FC236}">
                  <a16:creationId xmlns:a16="http://schemas.microsoft.com/office/drawing/2014/main" id="{41B67961-2FA9-FCEA-0BE8-38A16E33DCC4}"/>
                </a:ext>
              </a:extLst>
            </p:cNvPr>
            <p:cNvSpPr/>
            <p:nvPr/>
          </p:nvSpPr>
          <p:spPr>
            <a:xfrm>
              <a:off x="6538589" y="3462094"/>
              <a:ext cx="1579727" cy="244323"/>
            </a:xfrm>
            <a:custGeom>
              <a:avLst/>
              <a:gdLst/>
              <a:ahLst/>
              <a:cxnLst/>
              <a:rect l="l" t="t" r="r" b="b"/>
              <a:pathLst>
                <a:path w="3473450" h="537209">
                  <a:moveTo>
                    <a:pt x="3473143" y="0"/>
                  </a:moveTo>
                  <a:lnTo>
                    <a:pt x="0" y="0"/>
                  </a:lnTo>
                  <a:lnTo>
                    <a:pt x="0" y="536796"/>
                  </a:lnTo>
                  <a:lnTo>
                    <a:pt x="3473143" y="536796"/>
                  </a:lnTo>
                  <a:lnTo>
                    <a:pt x="3473143" y="0"/>
                  </a:lnTo>
                  <a:close/>
                </a:path>
              </a:pathLst>
            </a:custGeom>
            <a:solidFill>
              <a:srgbClr val="73FDEA"/>
            </a:solidFill>
          </p:spPr>
          <p:txBody>
            <a:bodyPr wrap="square" lIns="0" tIns="0" rIns="0" bIns="0" rtlCol="0"/>
            <a:lstStyle/>
            <a:p>
              <a:endParaRPr sz="637"/>
            </a:p>
          </p:txBody>
        </p:sp>
        <p:sp>
          <p:nvSpPr>
            <p:cNvPr id="6" name="object 30">
              <a:extLst>
                <a:ext uri="{FF2B5EF4-FFF2-40B4-BE49-F238E27FC236}">
                  <a16:creationId xmlns:a16="http://schemas.microsoft.com/office/drawing/2014/main" id="{45226794-E73E-7891-0D4C-012513C5B43F}"/>
                </a:ext>
              </a:extLst>
            </p:cNvPr>
            <p:cNvSpPr/>
            <p:nvPr/>
          </p:nvSpPr>
          <p:spPr>
            <a:xfrm>
              <a:off x="6538589" y="3462094"/>
              <a:ext cx="1579727" cy="244323"/>
            </a:xfrm>
            <a:custGeom>
              <a:avLst/>
              <a:gdLst/>
              <a:ahLst/>
              <a:cxnLst/>
              <a:rect l="l" t="t" r="r" b="b"/>
              <a:pathLst>
                <a:path w="3473450" h="537209">
                  <a:moveTo>
                    <a:pt x="0" y="0"/>
                  </a:moveTo>
                  <a:lnTo>
                    <a:pt x="3473143" y="0"/>
                  </a:lnTo>
                  <a:lnTo>
                    <a:pt x="3473143" y="536796"/>
                  </a:lnTo>
                  <a:lnTo>
                    <a:pt x="0" y="536796"/>
                  </a:lnTo>
                  <a:lnTo>
                    <a:pt x="0" y="0"/>
                  </a:lnTo>
                  <a:close/>
                </a:path>
              </a:pathLst>
            </a:custGeom>
            <a:ln w="41883">
              <a:solidFill>
                <a:srgbClr val="000000"/>
              </a:solidFill>
            </a:ln>
          </p:spPr>
          <p:txBody>
            <a:bodyPr wrap="square" lIns="0" tIns="0" rIns="0" bIns="0" rtlCol="0"/>
            <a:lstStyle/>
            <a:p>
              <a:endParaRPr sz="637"/>
            </a:p>
          </p:txBody>
        </p:sp>
      </p:grpSp>
      <p:grpSp>
        <p:nvGrpSpPr>
          <p:cNvPr id="7" name="Group 6">
            <a:extLst>
              <a:ext uri="{FF2B5EF4-FFF2-40B4-BE49-F238E27FC236}">
                <a16:creationId xmlns:a16="http://schemas.microsoft.com/office/drawing/2014/main" id="{36AAAB74-F906-DCD9-A77D-956F1DFBB7D5}"/>
              </a:ext>
            </a:extLst>
          </p:cNvPr>
          <p:cNvGrpSpPr/>
          <p:nvPr/>
        </p:nvGrpSpPr>
        <p:grpSpPr>
          <a:xfrm rot="16200000">
            <a:off x="4653958" y="1926741"/>
            <a:ext cx="2365864" cy="2813916"/>
            <a:chOff x="6530716" y="2390783"/>
            <a:chExt cx="1596541" cy="1315635"/>
          </a:xfrm>
        </p:grpSpPr>
        <p:pic>
          <p:nvPicPr>
            <p:cNvPr id="8" name="object 22">
              <a:extLst>
                <a:ext uri="{FF2B5EF4-FFF2-40B4-BE49-F238E27FC236}">
                  <a16:creationId xmlns:a16="http://schemas.microsoft.com/office/drawing/2014/main" id="{2562C983-1849-E25F-CE12-7059E27E3758}"/>
                </a:ext>
              </a:extLst>
            </p:cNvPr>
            <p:cNvPicPr/>
            <p:nvPr/>
          </p:nvPicPr>
          <p:blipFill>
            <a:blip r:embed="rId3" cstate="print"/>
            <a:stretch>
              <a:fillRect/>
            </a:stretch>
          </p:blipFill>
          <p:spPr>
            <a:xfrm>
              <a:off x="6530716" y="2390783"/>
              <a:ext cx="1596541" cy="1074330"/>
            </a:xfrm>
            <a:prstGeom prst="rect">
              <a:avLst/>
            </a:prstGeom>
          </p:spPr>
        </p:pic>
        <p:sp>
          <p:nvSpPr>
            <p:cNvPr id="9" name="object 29">
              <a:extLst>
                <a:ext uri="{FF2B5EF4-FFF2-40B4-BE49-F238E27FC236}">
                  <a16:creationId xmlns:a16="http://schemas.microsoft.com/office/drawing/2014/main" id="{FFC2E26A-41CE-2EBE-CC80-B272400A23C7}"/>
                </a:ext>
              </a:extLst>
            </p:cNvPr>
            <p:cNvSpPr/>
            <p:nvPr/>
          </p:nvSpPr>
          <p:spPr>
            <a:xfrm>
              <a:off x="6538589" y="3462094"/>
              <a:ext cx="1579727" cy="244323"/>
            </a:xfrm>
            <a:custGeom>
              <a:avLst/>
              <a:gdLst/>
              <a:ahLst/>
              <a:cxnLst/>
              <a:rect l="l" t="t" r="r" b="b"/>
              <a:pathLst>
                <a:path w="3473450" h="537209">
                  <a:moveTo>
                    <a:pt x="3473143" y="0"/>
                  </a:moveTo>
                  <a:lnTo>
                    <a:pt x="0" y="0"/>
                  </a:lnTo>
                  <a:lnTo>
                    <a:pt x="0" y="536796"/>
                  </a:lnTo>
                  <a:lnTo>
                    <a:pt x="3473143" y="536796"/>
                  </a:lnTo>
                  <a:lnTo>
                    <a:pt x="3473143" y="0"/>
                  </a:lnTo>
                  <a:close/>
                </a:path>
              </a:pathLst>
            </a:custGeom>
            <a:solidFill>
              <a:srgbClr val="73FDEA"/>
            </a:solidFill>
          </p:spPr>
          <p:txBody>
            <a:bodyPr wrap="square" lIns="0" tIns="0" rIns="0" bIns="0" rtlCol="0"/>
            <a:lstStyle/>
            <a:p>
              <a:endParaRPr sz="637"/>
            </a:p>
          </p:txBody>
        </p:sp>
        <p:sp>
          <p:nvSpPr>
            <p:cNvPr id="10" name="object 30">
              <a:extLst>
                <a:ext uri="{FF2B5EF4-FFF2-40B4-BE49-F238E27FC236}">
                  <a16:creationId xmlns:a16="http://schemas.microsoft.com/office/drawing/2014/main" id="{7A6B2068-E04B-B84A-4862-40E62F09F690}"/>
                </a:ext>
              </a:extLst>
            </p:cNvPr>
            <p:cNvSpPr/>
            <p:nvPr/>
          </p:nvSpPr>
          <p:spPr>
            <a:xfrm>
              <a:off x="6538589" y="3462094"/>
              <a:ext cx="1579727" cy="244323"/>
            </a:xfrm>
            <a:custGeom>
              <a:avLst/>
              <a:gdLst/>
              <a:ahLst/>
              <a:cxnLst/>
              <a:rect l="l" t="t" r="r" b="b"/>
              <a:pathLst>
                <a:path w="3473450" h="537209">
                  <a:moveTo>
                    <a:pt x="0" y="0"/>
                  </a:moveTo>
                  <a:lnTo>
                    <a:pt x="3473143" y="0"/>
                  </a:lnTo>
                  <a:lnTo>
                    <a:pt x="3473143" y="536796"/>
                  </a:lnTo>
                  <a:lnTo>
                    <a:pt x="0" y="536796"/>
                  </a:lnTo>
                  <a:lnTo>
                    <a:pt x="0" y="0"/>
                  </a:lnTo>
                  <a:close/>
                </a:path>
              </a:pathLst>
            </a:custGeom>
            <a:ln w="41883">
              <a:solidFill>
                <a:srgbClr val="000000"/>
              </a:solidFill>
            </a:ln>
          </p:spPr>
          <p:txBody>
            <a:bodyPr wrap="square" lIns="0" tIns="0" rIns="0" bIns="0" rtlCol="0"/>
            <a:lstStyle/>
            <a:p>
              <a:endParaRPr sz="637"/>
            </a:p>
          </p:txBody>
        </p:sp>
      </p:grpSp>
      <p:grpSp>
        <p:nvGrpSpPr>
          <p:cNvPr id="11" name="Group 10">
            <a:extLst>
              <a:ext uri="{FF2B5EF4-FFF2-40B4-BE49-F238E27FC236}">
                <a16:creationId xmlns:a16="http://schemas.microsoft.com/office/drawing/2014/main" id="{AD19768D-DC68-D323-3822-A3057AAC221D}"/>
              </a:ext>
            </a:extLst>
          </p:cNvPr>
          <p:cNvGrpSpPr/>
          <p:nvPr/>
        </p:nvGrpSpPr>
        <p:grpSpPr>
          <a:xfrm rot="16200000">
            <a:off x="4491992" y="2080615"/>
            <a:ext cx="2365864" cy="2813916"/>
            <a:chOff x="6530716" y="2390783"/>
            <a:chExt cx="1596541" cy="1315635"/>
          </a:xfrm>
        </p:grpSpPr>
        <p:pic>
          <p:nvPicPr>
            <p:cNvPr id="13" name="object 22">
              <a:extLst>
                <a:ext uri="{FF2B5EF4-FFF2-40B4-BE49-F238E27FC236}">
                  <a16:creationId xmlns:a16="http://schemas.microsoft.com/office/drawing/2014/main" id="{EFDBEF97-8BAA-FB9F-7E62-EE433241BEB4}"/>
                </a:ext>
              </a:extLst>
            </p:cNvPr>
            <p:cNvPicPr/>
            <p:nvPr/>
          </p:nvPicPr>
          <p:blipFill>
            <a:blip r:embed="rId3" cstate="print"/>
            <a:stretch>
              <a:fillRect/>
            </a:stretch>
          </p:blipFill>
          <p:spPr>
            <a:xfrm>
              <a:off x="6530716" y="2390783"/>
              <a:ext cx="1596541" cy="1074330"/>
            </a:xfrm>
            <a:prstGeom prst="rect">
              <a:avLst/>
            </a:prstGeom>
          </p:spPr>
        </p:pic>
        <p:sp>
          <p:nvSpPr>
            <p:cNvPr id="14" name="object 29">
              <a:extLst>
                <a:ext uri="{FF2B5EF4-FFF2-40B4-BE49-F238E27FC236}">
                  <a16:creationId xmlns:a16="http://schemas.microsoft.com/office/drawing/2014/main" id="{6E08FA38-B46F-6D1A-E2E6-9DC31EB171DC}"/>
                </a:ext>
              </a:extLst>
            </p:cNvPr>
            <p:cNvSpPr/>
            <p:nvPr/>
          </p:nvSpPr>
          <p:spPr>
            <a:xfrm>
              <a:off x="6538589" y="3462094"/>
              <a:ext cx="1579727" cy="244323"/>
            </a:xfrm>
            <a:custGeom>
              <a:avLst/>
              <a:gdLst/>
              <a:ahLst/>
              <a:cxnLst/>
              <a:rect l="l" t="t" r="r" b="b"/>
              <a:pathLst>
                <a:path w="3473450" h="537209">
                  <a:moveTo>
                    <a:pt x="3473143" y="0"/>
                  </a:moveTo>
                  <a:lnTo>
                    <a:pt x="0" y="0"/>
                  </a:lnTo>
                  <a:lnTo>
                    <a:pt x="0" y="536796"/>
                  </a:lnTo>
                  <a:lnTo>
                    <a:pt x="3473143" y="536796"/>
                  </a:lnTo>
                  <a:lnTo>
                    <a:pt x="3473143" y="0"/>
                  </a:lnTo>
                  <a:close/>
                </a:path>
              </a:pathLst>
            </a:custGeom>
            <a:solidFill>
              <a:srgbClr val="73FDEA"/>
            </a:solidFill>
          </p:spPr>
          <p:txBody>
            <a:bodyPr wrap="square" lIns="0" tIns="0" rIns="0" bIns="0" rtlCol="0"/>
            <a:lstStyle/>
            <a:p>
              <a:endParaRPr sz="637"/>
            </a:p>
          </p:txBody>
        </p:sp>
        <p:sp>
          <p:nvSpPr>
            <p:cNvPr id="15" name="object 30">
              <a:extLst>
                <a:ext uri="{FF2B5EF4-FFF2-40B4-BE49-F238E27FC236}">
                  <a16:creationId xmlns:a16="http://schemas.microsoft.com/office/drawing/2014/main" id="{D46D6D7D-D10C-98CA-AD94-AFEA9CE982D7}"/>
                </a:ext>
              </a:extLst>
            </p:cNvPr>
            <p:cNvSpPr/>
            <p:nvPr/>
          </p:nvSpPr>
          <p:spPr>
            <a:xfrm>
              <a:off x="6538589" y="3462094"/>
              <a:ext cx="1579727" cy="244323"/>
            </a:xfrm>
            <a:custGeom>
              <a:avLst/>
              <a:gdLst/>
              <a:ahLst/>
              <a:cxnLst/>
              <a:rect l="l" t="t" r="r" b="b"/>
              <a:pathLst>
                <a:path w="3473450" h="537209">
                  <a:moveTo>
                    <a:pt x="0" y="0"/>
                  </a:moveTo>
                  <a:lnTo>
                    <a:pt x="3473143" y="0"/>
                  </a:lnTo>
                  <a:lnTo>
                    <a:pt x="3473143" y="536796"/>
                  </a:lnTo>
                  <a:lnTo>
                    <a:pt x="0" y="536796"/>
                  </a:lnTo>
                  <a:lnTo>
                    <a:pt x="0" y="0"/>
                  </a:lnTo>
                  <a:close/>
                </a:path>
              </a:pathLst>
            </a:custGeom>
            <a:ln w="41883">
              <a:solidFill>
                <a:srgbClr val="000000"/>
              </a:solidFill>
            </a:ln>
          </p:spPr>
          <p:txBody>
            <a:bodyPr wrap="square" lIns="0" tIns="0" rIns="0" bIns="0" rtlCol="0"/>
            <a:lstStyle/>
            <a:p>
              <a:endParaRPr sz="637"/>
            </a:p>
          </p:txBody>
        </p:sp>
      </p:grpSp>
      <p:grpSp>
        <p:nvGrpSpPr>
          <p:cNvPr id="16" name="Group 15">
            <a:extLst>
              <a:ext uri="{FF2B5EF4-FFF2-40B4-BE49-F238E27FC236}">
                <a16:creationId xmlns:a16="http://schemas.microsoft.com/office/drawing/2014/main" id="{76667241-BAE7-DE09-C8F0-CC6812E7AEE0}"/>
              </a:ext>
            </a:extLst>
          </p:cNvPr>
          <p:cNvGrpSpPr/>
          <p:nvPr/>
        </p:nvGrpSpPr>
        <p:grpSpPr>
          <a:xfrm rot="16200000">
            <a:off x="4315228" y="2234489"/>
            <a:ext cx="2365864" cy="2813916"/>
            <a:chOff x="6530716" y="2390783"/>
            <a:chExt cx="1596541" cy="1315635"/>
          </a:xfrm>
        </p:grpSpPr>
        <p:pic>
          <p:nvPicPr>
            <p:cNvPr id="17" name="object 22">
              <a:extLst>
                <a:ext uri="{FF2B5EF4-FFF2-40B4-BE49-F238E27FC236}">
                  <a16:creationId xmlns:a16="http://schemas.microsoft.com/office/drawing/2014/main" id="{A8FCA507-3390-7792-29D9-D5C47A821970}"/>
                </a:ext>
              </a:extLst>
            </p:cNvPr>
            <p:cNvPicPr/>
            <p:nvPr/>
          </p:nvPicPr>
          <p:blipFill>
            <a:blip r:embed="rId3" cstate="print"/>
            <a:stretch>
              <a:fillRect/>
            </a:stretch>
          </p:blipFill>
          <p:spPr>
            <a:xfrm>
              <a:off x="6530716" y="2390783"/>
              <a:ext cx="1596541" cy="1074330"/>
            </a:xfrm>
            <a:prstGeom prst="rect">
              <a:avLst/>
            </a:prstGeom>
          </p:spPr>
        </p:pic>
        <p:sp>
          <p:nvSpPr>
            <p:cNvPr id="18" name="object 29">
              <a:extLst>
                <a:ext uri="{FF2B5EF4-FFF2-40B4-BE49-F238E27FC236}">
                  <a16:creationId xmlns:a16="http://schemas.microsoft.com/office/drawing/2014/main" id="{C9E65FEC-1CFB-5F67-3CA3-087E7A8FC98D}"/>
                </a:ext>
              </a:extLst>
            </p:cNvPr>
            <p:cNvSpPr/>
            <p:nvPr/>
          </p:nvSpPr>
          <p:spPr>
            <a:xfrm>
              <a:off x="6538589" y="3462094"/>
              <a:ext cx="1579727" cy="244323"/>
            </a:xfrm>
            <a:custGeom>
              <a:avLst/>
              <a:gdLst/>
              <a:ahLst/>
              <a:cxnLst/>
              <a:rect l="l" t="t" r="r" b="b"/>
              <a:pathLst>
                <a:path w="3473450" h="537209">
                  <a:moveTo>
                    <a:pt x="3473143" y="0"/>
                  </a:moveTo>
                  <a:lnTo>
                    <a:pt x="0" y="0"/>
                  </a:lnTo>
                  <a:lnTo>
                    <a:pt x="0" y="536796"/>
                  </a:lnTo>
                  <a:lnTo>
                    <a:pt x="3473143" y="536796"/>
                  </a:lnTo>
                  <a:lnTo>
                    <a:pt x="3473143" y="0"/>
                  </a:lnTo>
                  <a:close/>
                </a:path>
              </a:pathLst>
            </a:custGeom>
            <a:solidFill>
              <a:srgbClr val="73FDEA"/>
            </a:solidFill>
          </p:spPr>
          <p:txBody>
            <a:bodyPr wrap="square" lIns="0" tIns="0" rIns="0" bIns="0" rtlCol="0"/>
            <a:lstStyle/>
            <a:p>
              <a:endParaRPr sz="637"/>
            </a:p>
          </p:txBody>
        </p:sp>
        <p:sp>
          <p:nvSpPr>
            <p:cNvPr id="19" name="object 30">
              <a:extLst>
                <a:ext uri="{FF2B5EF4-FFF2-40B4-BE49-F238E27FC236}">
                  <a16:creationId xmlns:a16="http://schemas.microsoft.com/office/drawing/2014/main" id="{51005472-6661-DE4A-81ED-712E3749DECB}"/>
                </a:ext>
              </a:extLst>
            </p:cNvPr>
            <p:cNvSpPr/>
            <p:nvPr/>
          </p:nvSpPr>
          <p:spPr>
            <a:xfrm>
              <a:off x="6538589" y="3462094"/>
              <a:ext cx="1579727" cy="244323"/>
            </a:xfrm>
            <a:custGeom>
              <a:avLst/>
              <a:gdLst/>
              <a:ahLst/>
              <a:cxnLst/>
              <a:rect l="l" t="t" r="r" b="b"/>
              <a:pathLst>
                <a:path w="3473450" h="537209">
                  <a:moveTo>
                    <a:pt x="0" y="0"/>
                  </a:moveTo>
                  <a:lnTo>
                    <a:pt x="3473143" y="0"/>
                  </a:lnTo>
                  <a:lnTo>
                    <a:pt x="3473143" y="536796"/>
                  </a:lnTo>
                  <a:lnTo>
                    <a:pt x="0" y="536796"/>
                  </a:lnTo>
                  <a:lnTo>
                    <a:pt x="0" y="0"/>
                  </a:lnTo>
                  <a:close/>
                </a:path>
              </a:pathLst>
            </a:custGeom>
            <a:ln w="41883">
              <a:solidFill>
                <a:srgbClr val="000000"/>
              </a:solidFill>
            </a:ln>
          </p:spPr>
          <p:txBody>
            <a:bodyPr wrap="square" lIns="0" tIns="0" rIns="0" bIns="0" rtlCol="0"/>
            <a:lstStyle/>
            <a:p>
              <a:endParaRPr sz="637"/>
            </a:p>
          </p:txBody>
        </p:sp>
      </p:grpSp>
      <p:sp>
        <p:nvSpPr>
          <p:cNvPr id="23" name="object 23">
            <a:extLst>
              <a:ext uri="{FF2B5EF4-FFF2-40B4-BE49-F238E27FC236}">
                <a16:creationId xmlns:a16="http://schemas.microsoft.com/office/drawing/2014/main" id="{86C8BCEE-7AB2-4442-1065-3C0B2A02F2D6}"/>
              </a:ext>
            </a:extLst>
          </p:cNvPr>
          <p:cNvSpPr txBox="1"/>
          <p:nvPr/>
        </p:nvSpPr>
        <p:spPr>
          <a:xfrm>
            <a:off x="4876932" y="3347447"/>
            <a:ext cx="1350110" cy="294000"/>
          </a:xfrm>
          <a:prstGeom prst="rect">
            <a:avLst/>
          </a:prstGeom>
        </p:spPr>
        <p:txBody>
          <a:bodyPr vert="horz" wrap="square" lIns="0" tIns="6931" rIns="0" bIns="0" rtlCol="0">
            <a:spAutoFit/>
          </a:bodyPr>
          <a:lstStyle/>
          <a:p>
            <a:pPr marL="5776">
              <a:spcBef>
                <a:spcPts val="55"/>
              </a:spcBef>
            </a:pPr>
            <a:r>
              <a:rPr lang="en-US" sz="1865"/>
              <a:t>K/</a:t>
            </a:r>
            <a:r>
              <a:rPr sz="1865"/>
              <a:t>V</a:t>
            </a:r>
            <a:r>
              <a:rPr sz="1865" spc="-98"/>
              <a:t> </a:t>
            </a:r>
            <a:r>
              <a:rPr sz="1865" spc="36"/>
              <a:t>Cached</a:t>
            </a:r>
            <a:endParaRPr sz="1865"/>
          </a:p>
        </p:txBody>
      </p:sp>
      <p:cxnSp>
        <p:nvCxnSpPr>
          <p:cNvPr id="20" name="Straight Arrow Connector 19">
            <a:extLst>
              <a:ext uri="{FF2B5EF4-FFF2-40B4-BE49-F238E27FC236}">
                <a16:creationId xmlns:a16="http://schemas.microsoft.com/office/drawing/2014/main" id="{72733AFB-B4B3-7A4E-6B8E-B7381018CD9F}"/>
              </a:ext>
            </a:extLst>
          </p:cNvPr>
          <p:cNvCxnSpPr>
            <a:cxnSpLocks/>
          </p:cNvCxnSpPr>
          <p:nvPr/>
        </p:nvCxnSpPr>
        <p:spPr>
          <a:xfrm flipH="1">
            <a:off x="3564793" y="1682046"/>
            <a:ext cx="1139547" cy="1215052"/>
          </a:xfrm>
          <a:prstGeom prst="straightConnector1">
            <a:avLst/>
          </a:prstGeom>
          <a:ln w="19050" cap="flat" cmpd="sng" algn="ctr">
            <a:solidFill>
              <a:schemeClr val="tx2">
                <a:lumMod val="60000"/>
                <a:lumOff val="40000"/>
              </a:scheme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6BADAB3C-DCD4-61C4-45A1-545DC53821E2}"/>
              </a:ext>
            </a:extLst>
          </p:cNvPr>
          <p:cNvSpPr txBox="1"/>
          <p:nvPr/>
        </p:nvSpPr>
        <p:spPr>
          <a:xfrm>
            <a:off x="2674516" y="2193628"/>
            <a:ext cx="1752962" cy="523220"/>
          </a:xfrm>
          <a:prstGeom prst="rect">
            <a:avLst/>
          </a:prstGeom>
          <a:noFill/>
        </p:spPr>
        <p:txBody>
          <a:bodyPr wrap="square" rtlCol="0">
            <a:spAutoFit/>
          </a:bodyPr>
          <a:lstStyle/>
          <a:p>
            <a:r>
              <a:rPr lang="en-US">
                <a:solidFill>
                  <a:schemeClr val="tx2">
                    <a:lumMod val="60000"/>
                    <a:lumOff val="40000"/>
                  </a:schemeClr>
                </a:solidFill>
              </a:rPr>
              <a:t>Head / Layer dimensions</a:t>
            </a:r>
          </a:p>
        </p:txBody>
      </p:sp>
      <p:sp>
        <p:nvSpPr>
          <p:cNvPr id="31" name="TextBox 30">
            <a:extLst>
              <a:ext uri="{FF2B5EF4-FFF2-40B4-BE49-F238E27FC236}">
                <a16:creationId xmlns:a16="http://schemas.microsoft.com/office/drawing/2014/main" id="{5581995A-1BDE-5FE9-7327-A03077F2FB44}"/>
              </a:ext>
            </a:extLst>
          </p:cNvPr>
          <p:cNvSpPr txBox="1"/>
          <p:nvPr/>
        </p:nvSpPr>
        <p:spPr>
          <a:xfrm>
            <a:off x="7139941" y="4496289"/>
            <a:ext cx="2117270" cy="261610"/>
          </a:xfrm>
          <a:prstGeom prst="rect">
            <a:avLst/>
          </a:prstGeom>
          <a:noFill/>
        </p:spPr>
        <p:txBody>
          <a:bodyPr wrap="square">
            <a:spAutoFit/>
          </a:bodyPr>
          <a:lstStyle/>
          <a:p>
            <a:pPr algn="ctr"/>
            <a:r>
              <a:rPr lang="en-US" sz="110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[Figure credit: Arman Cohan]</a:t>
            </a:r>
          </a:p>
        </p:txBody>
      </p:sp>
    </p:spTree>
    <p:extLst>
      <p:ext uri="{BB962C8B-B14F-4D97-AF65-F5344CB8AC3E}">
        <p14:creationId xmlns:p14="http://schemas.microsoft.com/office/powerpoint/2010/main" val="2288458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211BB-C52F-A572-840B-62B244911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95D322-C7C1-0898-13C5-BF3D8BA2924D}"/>
              </a:ext>
            </a:extLst>
          </p:cNvPr>
          <p:cNvSpPr>
            <a:spLocks noGrp="1"/>
          </p:cNvSpPr>
          <p:nvPr>
            <p:ph type="title"/>
          </p:nvPr>
        </p:nvSpPr>
        <p:spPr>
          <a:xfrm>
            <a:off x="533919" y="107119"/>
            <a:ext cx="8263240" cy="857542"/>
          </a:xfrm>
        </p:spPr>
        <p:txBody>
          <a:bodyPr/>
          <a:lstStyle/>
          <a:p>
            <a:r>
              <a:rPr lang="en-US"/>
              <a:t>Choices of Full-Attn Layers (Filter Layers)</a:t>
            </a:r>
          </a:p>
        </p:txBody>
      </p:sp>
      <p:pic>
        <p:nvPicPr>
          <p:cNvPr id="3" name="Picture 2">
            <a:extLst>
              <a:ext uri="{FF2B5EF4-FFF2-40B4-BE49-F238E27FC236}">
                <a16:creationId xmlns:a16="http://schemas.microsoft.com/office/drawing/2014/main" id="{3AD75D8E-BB8F-9B31-5865-E6E88D5A08E1}"/>
              </a:ext>
            </a:extLst>
          </p:cNvPr>
          <p:cNvPicPr>
            <a:picLocks noChangeAspect="1"/>
          </p:cNvPicPr>
          <p:nvPr/>
        </p:nvPicPr>
        <p:blipFill>
          <a:blip r:embed="rId3"/>
          <a:stretch>
            <a:fillRect/>
          </a:stretch>
        </p:blipFill>
        <p:spPr>
          <a:xfrm>
            <a:off x="3916057" y="1151152"/>
            <a:ext cx="4664708" cy="1574486"/>
          </a:xfrm>
          <a:prstGeom prst="rect">
            <a:avLst/>
          </a:prstGeom>
        </p:spPr>
      </p:pic>
      <p:pic>
        <p:nvPicPr>
          <p:cNvPr id="4" name="Picture 3">
            <a:extLst>
              <a:ext uri="{FF2B5EF4-FFF2-40B4-BE49-F238E27FC236}">
                <a16:creationId xmlns:a16="http://schemas.microsoft.com/office/drawing/2014/main" id="{4444DB15-E3D4-0425-0A76-B18025F6EE10}"/>
              </a:ext>
            </a:extLst>
          </p:cNvPr>
          <p:cNvPicPr>
            <a:picLocks noChangeAspect="1"/>
          </p:cNvPicPr>
          <p:nvPr/>
        </p:nvPicPr>
        <p:blipFill>
          <a:blip r:embed="rId4"/>
          <a:stretch>
            <a:fillRect/>
          </a:stretch>
        </p:blipFill>
        <p:spPr>
          <a:xfrm>
            <a:off x="355534" y="1304072"/>
            <a:ext cx="2261770" cy="3360799"/>
          </a:xfrm>
          <a:prstGeom prst="rect">
            <a:avLst/>
          </a:prstGeom>
        </p:spPr>
      </p:pic>
      <p:sp>
        <p:nvSpPr>
          <p:cNvPr id="5" name="TextBox 4">
            <a:extLst>
              <a:ext uri="{FF2B5EF4-FFF2-40B4-BE49-F238E27FC236}">
                <a16:creationId xmlns:a16="http://schemas.microsoft.com/office/drawing/2014/main" id="{41D0BA2A-0EF9-D13F-0CDD-8DD7D998032C}"/>
              </a:ext>
            </a:extLst>
          </p:cNvPr>
          <p:cNvSpPr txBox="1"/>
          <p:nvPr/>
        </p:nvSpPr>
        <p:spPr>
          <a:xfrm>
            <a:off x="2687940" y="2110084"/>
            <a:ext cx="1050288" cy="523220"/>
          </a:xfrm>
          <a:prstGeom prst="rect">
            <a:avLst/>
          </a:prstGeom>
          <a:noFill/>
        </p:spPr>
        <p:txBody>
          <a:bodyPr wrap="none" rtlCol="0">
            <a:spAutoFit/>
          </a:bodyPr>
          <a:lstStyle/>
          <a:p>
            <a:r>
              <a:rPr lang="en-US"/>
              <a:t>Llama3-8B</a:t>
            </a:r>
          </a:p>
          <a:p>
            <a:r>
              <a:rPr lang="en-US"/>
              <a:t>{2, 8, 18}</a:t>
            </a:r>
          </a:p>
        </p:txBody>
      </p:sp>
      <p:sp>
        <p:nvSpPr>
          <p:cNvPr id="6" name="TextBox 5">
            <a:extLst>
              <a:ext uri="{FF2B5EF4-FFF2-40B4-BE49-F238E27FC236}">
                <a16:creationId xmlns:a16="http://schemas.microsoft.com/office/drawing/2014/main" id="{ABFEB632-56B6-BBE9-EDDE-2AE2FAD4ED54}"/>
              </a:ext>
            </a:extLst>
          </p:cNvPr>
          <p:cNvSpPr txBox="1"/>
          <p:nvPr/>
        </p:nvSpPr>
        <p:spPr>
          <a:xfrm>
            <a:off x="2617304" y="3727083"/>
            <a:ext cx="1298753" cy="523220"/>
          </a:xfrm>
          <a:prstGeom prst="rect">
            <a:avLst/>
          </a:prstGeom>
          <a:noFill/>
        </p:spPr>
        <p:txBody>
          <a:bodyPr wrap="none" rtlCol="0">
            <a:spAutoFit/>
          </a:bodyPr>
          <a:lstStyle/>
          <a:p>
            <a:r>
              <a:rPr lang="en-US"/>
              <a:t>Llama3.1-70B</a:t>
            </a:r>
          </a:p>
          <a:p>
            <a:r>
              <a:rPr lang="en-US"/>
              <a:t>{4, 19, 41}</a:t>
            </a:r>
          </a:p>
        </p:txBody>
      </p:sp>
      <p:cxnSp>
        <p:nvCxnSpPr>
          <p:cNvPr id="12" name="Straight Connector 11">
            <a:extLst>
              <a:ext uri="{FF2B5EF4-FFF2-40B4-BE49-F238E27FC236}">
                <a16:creationId xmlns:a16="http://schemas.microsoft.com/office/drawing/2014/main" id="{85EAC578-F684-5CA3-A2FB-35940EE7AD86}"/>
              </a:ext>
            </a:extLst>
          </p:cNvPr>
          <p:cNvCxnSpPr>
            <a:cxnSpLocks/>
          </p:cNvCxnSpPr>
          <p:nvPr/>
        </p:nvCxnSpPr>
        <p:spPr>
          <a:xfrm>
            <a:off x="1148552" y="1272429"/>
            <a:ext cx="0" cy="145320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C6D97D-6737-4A05-ECD9-C41E805C73C4}"/>
              </a:ext>
            </a:extLst>
          </p:cNvPr>
          <p:cNvCxnSpPr>
            <a:cxnSpLocks/>
          </p:cNvCxnSpPr>
          <p:nvPr/>
        </p:nvCxnSpPr>
        <p:spPr>
          <a:xfrm>
            <a:off x="1498874" y="1272429"/>
            <a:ext cx="0" cy="145320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C6AA99-D15E-A149-F487-8CED66026B51}"/>
              </a:ext>
            </a:extLst>
          </p:cNvPr>
          <p:cNvCxnSpPr>
            <a:cxnSpLocks/>
          </p:cNvCxnSpPr>
          <p:nvPr/>
        </p:nvCxnSpPr>
        <p:spPr>
          <a:xfrm>
            <a:off x="2185664" y="1272429"/>
            <a:ext cx="0" cy="145320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0E84B8-CB8F-5A71-A307-A40861DC8BB9}"/>
              </a:ext>
            </a:extLst>
          </p:cNvPr>
          <p:cNvCxnSpPr>
            <a:cxnSpLocks/>
          </p:cNvCxnSpPr>
          <p:nvPr/>
        </p:nvCxnSpPr>
        <p:spPr>
          <a:xfrm>
            <a:off x="980923" y="2964593"/>
            <a:ext cx="0" cy="145320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B049DFB-FE8E-5E80-E17E-6569B22D7E95}"/>
              </a:ext>
            </a:extLst>
          </p:cNvPr>
          <p:cNvCxnSpPr>
            <a:cxnSpLocks/>
          </p:cNvCxnSpPr>
          <p:nvPr/>
        </p:nvCxnSpPr>
        <p:spPr>
          <a:xfrm>
            <a:off x="1335202" y="2964593"/>
            <a:ext cx="0" cy="145320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1DCDDC-0089-546A-9FC8-D68C5E2B81D5}"/>
              </a:ext>
            </a:extLst>
          </p:cNvPr>
          <p:cNvCxnSpPr>
            <a:cxnSpLocks/>
          </p:cNvCxnSpPr>
          <p:nvPr/>
        </p:nvCxnSpPr>
        <p:spPr>
          <a:xfrm>
            <a:off x="1810215" y="2964593"/>
            <a:ext cx="0" cy="145320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936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3A6BF-CC66-47D2-1D4F-8E4D739C1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426E8-DAA4-3CCD-C400-2D7302ED3524}"/>
              </a:ext>
            </a:extLst>
          </p:cNvPr>
          <p:cNvSpPr>
            <a:spLocks noGrp="1"/>
          </p:cNvSpPr>
          <p:nvPr>
            <p:ph type="title"/>
          </p:nvPr>
        </p:nvSpPr>
        <p:spPr>
          <a:xfrm>
            <a:off x="533919" y="107119"/>
            <a:ext cx="8263240" cy="857542"/>
          </a:xfrm>
        </p:spPr>
        <p:txBody>
          <a:bodyPr/>
          <a:lstStyle/>
          <a:p>
            <a:r>
              <a:rPr lang="en-US"/>
              <a:t>Takeaways</a:t>
            </a:r>
          </a:p>
        </p:txBody>
      </p:sp>
      <p:sp>
        <p:nvSpPr>
          <p:cNvPr id="3" name="Text Placeholder 2">
            <a:extLst>
              <a:ext uri="{FF2B5EF4-FFF2-40B4-BE49-F238E27FC236}">
                <a16:creationId xmlns:a16="http://schemas.microsoft.com/office/drawing/2014/main" id="{91F36A9D-A6B0-8CCF-C403-E8DCC2755114}"/>
              </a:ext>
            </a:extLst>
          </p:cNvPr>
          <p:cNvSpPr>
            <a:spLocks noGrp="1"/>
          </p:cNvSpPr>
          <p:nvPr>
            <p:ph type="body" sz="quarter" idx="16"/>
          </p:nvPr>
        </p:nvSpPr>
        <p:spPr>
          <a:xfrm>
            <a:off x="533919" y="1390650"/>
            <a:ext cx="8055604" cy="3077573"/>
          </a:xfrm>
        </p:spPr>
        <p:txBody>
          <a:bodyPr lIns="91440" tIns="45720" rIns="91440" bIns="45720" anchor="t">
            <a:noAutofit/>
          </a:bodyPr>
          <a:lstStyle/>
          <a:p>
            <a:pPr marL="229870" indent="-229870"/>
            <a:r>
              <a:rPr lang="en-US">
                <a:latin typeface="Tahoma"/>
                <a:ea typeface="Tahoma"/>
                <a:cs typeface="Tahoma"/>
              </a:rPr>
              <a:t>Leverage redundancy in per-layer attention scores to identify the most informative subset of the KV cache.</a:t>
            </a:r>
          </a:p>
          <a:p>
            <a:pPr marL="571182" lvl="1" indent="-229870"/>
            <a:r>
              <a:rPr lang="en-US" sz="1050">
                <a:latin typeface="Tahoma"/>
                <a:ea typeface="Tahoma"/>
                <a:cs typeface="Tahoma"/>
              </a:rPr>
              <a:t>by exploiting Inter-Layer Attention Similarity, allowing selected "filter" layers to identify a shared, sparse index of crucial tokens that is propagated to non-filter layers, enabling efficient KV cache retrieval and acceleration during decoding.</a:t>
            </a:r>
          </a:p>
        </p:txBody>
      </p:sp>
    </p:spTree>
    <p:extLst>
      <p:ext uri="{BB962C8B-B14F-4D97-AF65-F5344CB8AC3E}">
        <p14:creationId xmlns:p14="http://schemas.microsoft.com/office/powerpoint/2010/main" val="1315711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FCF1B-2768-2889-9E0D-64FE0E2DC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C5340-FC7C-5A11-6FF9-F048474FCC44}"/>
              </a:ext>
            </a:extLst>
          </p:cNvPr>
          <p:cNvSpPr>
            <a:spLocks noGrp="1"/>
          </p:cNvSpPr>
          <p:nvPr>
            <p:ph type="title"/>
          </p:nvPr>
        </p:nvSpPr>
        <p:spPr>
          <a:xfrm>
            <a:off x="533919" y="107119"/>
            <a:ext cx="8263240" cy="857542"/>
          </a:xfrm>
        </p:spPr>
        <p:txBody>
          <a:bodyPr/>
          <a:lstStyle/>
          <a:p>
            <a:r>
              <a:rPr lang="en-US"/>
              <a:t>Takeaways</a:t>
            </a:r>
          </a:p>
        </p:txBody>
      </p:sp>
      <p:sp>
        <p:nvSpPr>
          <p:cNvPr id="3" name="Text Placeholder 2">
            <a:extLst>
              <a:ext uri="{FF2B5EF4-FFF2-40B4-BE49-F238E27FC236}">
                <a16:creationId xmlns:a16="http://schemas.microsoft.com/office/drawing/2014/main" id="{E52D9D21-99BC-042D-BB04-678D227624E4}"/>
              </a:ext>
            </a:extLst>
          </p:cNvPr>
          <p:cNvSpPr>
            <a:spLocks noGrp="1"/>
          </p:cNvSpPr>
          <p:nvPr>
            <p:ph type="body" sz="quarter" idx="16"/>
          </p:nvPr>
        </p:nvSpPr>
        <p:spPr>
          <a:xfrm>
            <a:off x="533919" y="1390650"/>
            <a:ext cx="8055604" cy="3077573"/>
          </a:xfrm>
        </p:spPr>
        <p:txBody>
          <a:bodyPr lIns="91440" tIns="45720" rIns="91440" bIns="45720" anchor="t">
            <a:noAutofit/>
          </a:bodyPr>
          <a:lstStyle/>
          <a:p>
            <a:pPr marL="229870" indent="-229870"/>
            <a:r>
              <a:rPr lang="en-US">
                <a:latin typeface="Tahoma"/>
                <a:ea typeface="Tahoma"/>
                <a:cs typeface="Tahoma"/>
              </a:rPr>
              <a:t>Leverage redundancy in per-layer attention scores to identify the most informative subset of the KV cache.</a:t>
            </a:r>
          </a:p>
          <a:p>
            <a:pPr marL="571182" lvl="1" indent="-229870"/>
            <a:r>
              <a:rPr lang="en-US" sz="1050">
                <a:latin typeface="Tahoma"/>
                <a:ea typeface="Tahoma"/>
                <a:cs typeface="Tahoma"/>
              </a:rPr>
              <a:t>by exploiting Inter-Layer Attention Similarity, allowing selected "filter" layers to identify a shared, sparse index of crucial tokens that is propagated to non-filter layers, enabling efficient KV cache retrieval and acceleration during decoding.</a:t>
            </a:r>
          </a:p>
          <a:p>
            <a:pPr marL="229870" indent="-229870"/>
            <a:r>
              <a:rPr lang="en-US">
                <a:latin typeface="Tahoma"/>
                <a:ea typeface="Tahoma"/>
                <a:cs typeface="Tahoma"/>
              </a:rPr>
              <a:t>My comments:</a:t>
            </a:r>
          </a:p>
          <a:p>
            <a:pPr marL="571182" lvl="1" indent="-229870"/>
            <a:r>
              <a:rPr lang="en-US">
                <a:latin typeface="Tahoma"/>
                <a:ea typeface="Tahoma"/>
                <a:cs typeface="Tahoma"/>
              </a:rPr>
              <a:t>An in-depth analysis on finding the optimal filter layers would be nice</a:t>
            </a:r>
          </a:p>
          <a:p>
            <a:pPr marL="914082" lvl="2" indent="-229870"/>
            <a:r>
              <a:rPr lang="en-US">
                <a:latin typeface="Tahoma"/>
                <a:ea typeface="Tahoma"/>
                <a:cs typeface="Tahoma"/>
              </a:rPr>
              <a:t>Lossy compression theory (rate-distortion)</a:t>
            </a:r>
          </a:p>
          <a:p>
            <a:pPr marL="914082" lvl="2" indent="-229870"/>
            <a:r>
              <a:rPr lang="en-US">
                <a:latin typeface="Tahoma"/>
                <a:ea typeface="Tahoma"/>
                <a:cs typeface="Tahoma"/>
              </a:rPr>
              <a:t>Analogy to video compression (I-frame = filter layers, what about P, B?)</a:t>
            </a:r>
          </a:p>
        </p:txBody>
      </p:sp>
    </p:spTree>
    <p:extLst>
      <p:ext uri="{BB962C8B-B14F-4D97-AF65-F5344CB8AC3E}">
        <p14:creationId xmlns:p14="http://schemas.microsoft.com/office/powerpoint/2010/main" val="4226849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C7385-8B06-44FA-AF50-212BD123A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711D3-5250-AE49-6B4C-8C00D573F795}"/>
              </a:ext>
            </a:extLst>
          </p:cNvPr>
          <p:cNvSpPr>
            <a:spLocks noGrp="1"/>
          </p:cNvSpPr>
          <p:nvPr>
            <p:ph type="title"/>
          </p:nvPr>
        </p:nvSpPr>
        <p:spPr>
          <a:xfrm>
            <a:off x="533919" y="107119"/>
            <a:ext cx="8263240" cy="857542"/>
          </a:xfrm>
        </p:spPr>
        <p:txBody>
          <a:bodyPr/>
          <a:lstStyle/>
          <a:p>
            <a:r>
              <a:rPr lang="en-US"/>
              <a:t>Takeaways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D97EF78-6282-BC2E-2865-B576B5668928}"/>
                  </a:ext>
                </a:extLst>
              </p:cNvPr>
              <p:cNvSpPr>
                <a:spLocks noGrp="1"/>
              </p:cNvSpPr>
              <p:nvPr>
                <p:ph type="body" sz="quarter" idx="16"/>
              </p:nvPr>
            </p:nvSpPr>
            <p:spPr>
              <a:xfrm>
                <a:off x="533919" y="1390650"/>
                <a:ext cx="8055604" cy="3077573"/>
              </a:xfrm>
            </p:spPr>
            <p:txBody>
              <a:bodyPr lIns="91440" tIns="45720" rIns="91440" bIns="45720" anchor="t">
                <a:noAutofit/>
              </a:bodyPr>
              <a:lstStyle/>
              <a:p>
                <a:pPr marL="229870" indent="-229870"/>
                <a:r>
                  <a:rPr lang="en-US">
                    <a:latin typeface="Tahoma"/>
                    <a:ea typeface="Tahoma"/>
                    <a:cs typeface="Tahoma"/>
                  </a:rPr>
                  <a:t>Leverage redundancy in per-layer attention scores to identify the most informative subset of the KV cache.</a:t>
                </a:r>
              </a:p>
              <a:p>
                <a:pPr marL="571182" lvl="1" indent="-229870"/>
                <a:r>
                  <a:rPr lang="en-US" sz="1050">
                    <a:latin typeface="Tahoma"/>
                    <a:ea typeface="Tahoma"/>
                    <a:cs typeface="Tahoma"/>
                  </a:rPr>
                  <a:t>by exploiting Inter-Layer Attention Similarity, allowing selected "filter" layers to identify a shared, sparse index of crucial tokens that is propagated to non-filter layers, enabling efficient KV cache retrieval and acceleration during decoding.</a:t>
                </a:r>
              </a:p>
              <a:p>
                <a:pPr marL="229870" indent="-229870"/>
                <a:r>
                  <a:rPr lang="en-US">
                    <a:latin typeface="Tahoma"/>
                    <a:ea typeface="Tahoma"/>
                    <a:cs typeface="Tahoma"/>
                  </a:rPr>
                  <a:t>My comments:</a:t>
                </a:r>
              </a:p>
              <a:p>
                <a:pPr marL="571182" lvl="1" indent="-229870"/>
                <a:r>
                  <a:rPr lang="en-US">
                    <a:latin typeface="Tahoma"/>
                    <a:ea typeface="Tahoma"/>
                    <a:cs typeface="Tahoma"/>
                  </a:rPr>
                  <a:t>An in-depth analysis on finding the optimal filter layers would be nice</a:t>
                </a:r>
              </a:p>
              <a:p>
                <a:pPr marL="914082" lvl="2" indent="-229870"/>
                <a:r>
                  <a:rPr lang="en-US">
                    <a:latin typeface="Tahoma"/>
                    <a:ea typeface="Tahoma"/>
                    <a:cs typeface="Tahoma"/>
                  </a:rPr>
                  <a:t>Lossy compression </a:t>
                </a:r>
                <a:r>
                  <a:rPr lang="en-US">
                    <a:ea typeface="Tahoma"/>
                    <a:cs typeface="Tahoma"/>
                  </a:rPr>
                  <a:t>theory (rate-distortion)</a:t>
                </a:r>
                <a:endParaRPr lang="en-US">
                  <a:latin typeface="Tahoma"/>
                  <a:ea typeface="Tahoma"/>
                  <a:cs typeface="Tahoma"/>
                </a:endParaRPr>
              </a:p>
              <a:p>
                <a:pPr marL="914082" lvl="2" indent="-229870"/>
                <a:r>
                  <a:rPr lang="en-US">
                    <a:latin typeface="Tahoma"/>
                    <a:ea typeface="Tahoma"/>
                    <a:cs typeface="Tahoma"/>
                  </a:rPr>
                  <a:t>Analogy to video compression (I-frame = filter layers, what about P, B?)</a:t>
                </a:r>
              </a:p>
              <a:p>
                <a:pPr marL="571182" lvl="1" indent="-229870"/>
                <a:r>
                  <a:rPr lang="en-US">
                    <a:latin typeface="Tahoma"/>
                    <a:ea typeface="Tahoma"/>
                    <a:cs typeface="Tahoma"/>
                  </a:rPr>
                  <a:t>A potential new direction</a:t>
                </a:r>
              </a:p>
              <a:p>
                <a:pPr marL="914082" lvl="2" indent="-229870"/>
                <a:r>
                  <a:rPr lang="en-US">
                    <a:latin typeface="Tahoma"/>
                    <a:ea typeface="Tahoma"/>
                    <a:cs typeface="Tahoma"/>
                  </a:rPr>
                  <a:t>Given an LLM, find </a:t>
                </a:r>
                <a14:m>
                  <m:oMath xmlns:m="http://schemas.openxmlformats.org/officeDocument/2006/math">
                    <m:r>
                      <a:rPr lang="en-US" b="0" i="1" smtClean="0">
                        <a:latin typeface="Cambria Math" panose="02040503050406030204" pitchFamily="18" charset="0"/>
                        <a:ea typeface="Tahoma"/>
                        <a:cs typeface="Tahoma"/>
                      </a:rPr>
                      <m:t>𝑘</m:t>
                    </m:r>
                  </m:oMath>
                </a14:m>
                <a:r>
                  <a:rPr lang="en-US">
                    <a:latin typeface="Tahoma"/>
                    <a:ea typeface="Tahoma"/>
                    <a:cs typeface="Tahoma"/>
                  </a:rPr>
                  <a:t> filter layers that give the lowest distortion in attn-score</a:t>
                </a:r>
              </a:p>
            </p:txBody>
          </p:sp>
        </mc:Choice>
        <mc:Fallback xmlns="">
          <p:sp>
            <p:nvSpPr>
              <p:cNvPr id="3" name="Text Placeholder 2">
                <a:extLst>
                  <a:ext uri="{FF2B5EF4-FFF2-40B4-BE49-F238E27FC236}">
                    <a16:creationId xmlns:a16="http://schemas.microsoft.com/office/drawing/2014/main" id="{DD97EF78-6282-BC2E-2865-B576B5668928}"/>
                  </a:ext>
                </a:extLst>
              </p:cNvPr>
              <p:cNvSpPr>
                <a:spLocks noGrp="1" noRot="1" noChangeAspect="1" noMove="1" noResize="1" noEditPoints="1" noAdjustHandles="1" noChangeArrowheads="1" noChangeShapeType="1" noTextEdit="1"/>
              </p:cNvSpPr>
              <p:nvPr>
                <p:ph type="body" sz="quarter" idx="16"/>
              </p:nvPr>
            </p:nvSpPr>
            <p:spPr>
              <a:xfrm>
                <a:off x="533919" y="1390650"/>
                <a:ext cx="8055604" cy="3077573"/>
              </a:xfrm>
              <a:blipFill>
                <a:blip r:embed="rId3"/>
                <a:stretch>
                  <a:fillRect l="-303" t="-1386"/>
                </a:stretch>
              </a:blipFill>
            </p:spPr>
            <p:txBody>
              <a:bodyPr/>
              <a:lstStyle/>
              <a:p>
                <a:r>
                  <a:rPr lang="en-US">
                    <a:noFill/>
                  </a:rPr>
                  <a:t> </a:t>
                </a:r>
              </a:p>
            </p:txBody>
          </p:sp>
        </mc:Fallback>
      </mc:AlternateContent>
    </p:spTree>
    <p:extLst>
      <p:ext uri="{BB962C8B-B14F-4D97-AF65-F5344CB8AC3E}">
        <p14:creationId xmlns:p14="http://schemas.microsoft.com/office/powerpoint/2010/main" val="3788263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266C6-1C65-ED4E-3EFD-B70456836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EE991A-28A7-8E85-07AF-A9E2A82A8676}"/>
              </a:ext>
            </a:extLst>
          </p:cNvPr>
          <p:cNvSpPr>
            <a:spLocks noGrp="1"/>
          </p:cNvSpPr>
          <p:nvPr>
            <p:ph type="title"/>
          </p:nvPr>
        </p:nvSpPr>
        <p:spPr>
          <a:xfrm>
            <a:off x="533919" y="107119"/>
            <a:ext cx="8263240" cy="857542"/>
          </a:xfrm>
        </p:spPr>
        <p:txBody>
          <a:bodyPr/>
          <a:lstStyle/>
          <a:p>
            <a:r>
              <a:rPr lang="en-US"/>
              <a:t>Takeaways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779C20A-0C3C-ADE5-86FE-7E8FF2313B17}"/>
                  </a:ext>
                </a:extLst>
              </p:cNvPr>
              <p:cNvSpPr>
                <a:spLocks noGrp="1"/>
              </p:cNvSpPr>
              <p:nvPr>
                <p:ph type="body" sz="quarter" idx="16"/>
              </p:nvPr>
            </p:nvSpPr>
            <p:spPr>
              <a:xfrm>
                <a:off x="533919" y="1390650"/>
                <a:ext cx="8055604" cy="3077573"/>
              </a:xfrm>
            </p:spPr>
            <p:txBody>
              <a:bodyPr lIns="91440" tIns="45720" rIns="91440" bIns="45720" anchor="t">
                <a:noAutofit/>
              </a:bodyPr>
              <a:lstStyle/>
              <a:p>
                <a:pPr marL="229870" indent="-229870"/>
                <a:r>
                  <a:rPr lang="en-US">
                    <a:latin typeface="Tahoma"/>
                    <a:ea typeface="Tahoma"/>
                    <a:cs typeface="Tahoma"/>
                  </a:rPr>
                  <a:t>Leverage redundancy in per-layer attention scores to identify the most informative subset of the KV cache.</a:t>
                </a:r>
              </a:p>
              <a:p>
                <a:pPr marL="571182" lvl="1" indent="-229870"/>
                <a:r>
                  <a:rPr lang="en-US" sz="1050">
                    <a:latin typeface="Tahoma"/>
                    <a:ea typeface="Tahoma"/>
                    <a:cs typeface="Tahoma"/>
                  </a:rPr>
                  <a:t>by exploiting Inter-Layer Attention Similarity, allowing selected "filter" layers to identify a shared, sparse index of crucial tokens that is propagated to non-filter layers, enabling efficient KV cache retrieval and acceleration during decoding.</a:t>
                </a:r>
              </a:p>
              <a:p>
                <a:pPr marL="229870" indent="-229870"/>
                <a:r>
                  <a:rPr lang="en-US">
                    <a:latin typeface="Tahoma"/>
                    <a:ea typeface="Tahoma"/>
                    <a:cs typeface="Tahoma"/>
                  </a:rPr>
                  <a:t>My comments:</a:t>
                </a:r>
              </a:p>
              <a:p>
                <a:pPr marL="571182" lvl="1" indent="-229870"/>
                <a:r>
                  <a:rPr lang="en-US">
                    <a:latin typeface="Tahoma"/>
                    <a:ea typeface="Tahoma"/>
                    <a:cs typeface="Tahoma"/>
                  </a:rPr>
                  <a:t>An in-depth analysis on finding the optimal filter layers would be nice</a:t>
                </a:r>
              </a:p>
              <a:p>
                <a:pPr marL="914082" lvl="2" indent="-229870"/>
                <a:r>
                  <a:rPr lang="en-US">
                    <a:latin typeface="Tahoma"/>
                    <a:ea typeface="Tahoma"/>
                    <a:cs typeface="Tahoma"/>
                  </a:rPr>
                  <a:t>Lossy compression theory</a:t>
                </a:r>
                <a:r>
                  <a:rPr lang="en-US">
                    <a:ea typeface="Tahoma"/>
                    <a:cs typeface="Tahoma"/>
                  </a:rPr>
                  <a:t> (rate-distortion)</a:t>
                </a:r>
                <a:endParaRPr lang="en-US">
                  <a:latin typeface="Tahoma"/>
                  <a:ea typeface="Tahoma"/>
                  <a:cs typeface="Tahoma"/>
                </a:endParaRPr>
              </a:p>
              <a:p>
                <a:pPr marL="914082" lvl="2" indent="-229870"/>
                <a:r>
                  <a:rPr lang="en-US">
                    <a:latin typeface="Tahoma"/>
                    <a:ea typeface="Tahoma"/>
                    <a:cs typeface="Tahoma"/>
                  </a:rPr>
                  <a:t>Analogy to video compression (I-frame = filter layers, what about P, B?)</a:t>
                </a:r>
              </a:p>
              <a:p>
                <a:pPr marL="571182" lvl="1" indent="-229870"/>
                <a:r>
                  <a:rPr lang="en-US">
                    <a:latin typeface="Tahoma"/>
                    <a:ea typeface="Tahoma"/>
                    <a:cs typeface="Tahoma"/>
                  </a:rPr>
                  <a:t>A potential new direction</a:t>
                </a:r>
              </a:p>
              <a:p>
                <a:pPr marL="914082" lvl="2" indent="-229870"/>
                <a:r>
                  <a:rPr lang="en-US">
                    <a:latin typeface="Tahoma"/>
                    <a:ea typeface="Tahoma"/>
                    <a:cs typeface="Tahoma"/>
                  </a:rPr>
                  <a:t>Given an LLM, find </a:t>
                </a:r>
                <a14:m>
                  <m:oMath xmlns:m="http://schemas.openxmlformats.org/officeDocument/2006/math">
                    <m:r>
                      <a:rPr lang="en-US" b="0" i="1" smtClean="0">
                        <a:latin typeface="Cambria Math" panose="02040503050406030204" pitchFamily="18" charset="0"/>
                        <a:ea typeface="Tahoma"/>
                        <a:cs typeface="Tahoma"/>
                      </a:rPr>
                      <m:t>𝑘</m:t>
                    </m:r>
                  </m:oMath>
                </a14:m>
                <a:r>
                  <a:rPr lang="en-US">
                    <a:latin typeface="Tahoma"/>
                    <a:ea typeface="Tahoma"/>
                    <a:cs typeface="Tahoma"/>
                  </a:rPr>
                  <a:t> filter layers that give the lowest distortion in attn-score</a:t>
                </a:r>
              </a:p>
              <a:p>
                <a:pPr marL="571182" lvl="1" indent="-229870"/>
                <a:r>
                  <a:rPr lang="en-US">
                    <a:latin typeface="Tahoma"/>
                    <a:ea typeface="Tahoma"/>
                    <a:cs typeface="Tahoma"/>
                  </a:rPr>
                  <a:t>More Information Retrieval (IR) methods other than full attention in filter layers</a:t>
                </a:r>
              </a:p>
            </p:txBody>
          </p:sp>
        </mc:Choice>
        <mc:Fallback xmlns="">
          <p:sp>
            <p:nvSpPr>
              <p:cNvPr id="3" name="Text Placeholder 2">
                <a:extLst>
                  <a:ext uri="{FF2B5EF4-FFF2-40B4-BE49-F238E27FC236}">
                    <a16:creationId xmlns:a16="http://schemas.microsoft.com/office/drawing/2014/main" id="{F779C20A-0C3C-ADE5-86FE-7E8FF2313B17}"/>
                  </a:ext>
                </a:extLst>
              </p:cNvPr>
              <p:cNvSpPr>
                <a:spLocks noGrp="1" noRot="1" noChangeAspect="1" noMove="1" noResize="1" noEditPoints="1" noAdjustHandles="1" noChangeArrowheads="1" noChangeShapeType="1" noTextEdit="1"/>
              </p:cNvSpPr>
              <p:nvPr>
                <p:ph type="body" sz="quarter" idx="16"/>
              </p:nvPr>
            </p:nvSpPr>
            <p:spPr>
              <a:xfrm>
                <a:off x="533919" y="1390650"/>
                <a:ext cx="8055604" cy="3077573"/>
              </a:xfrm>
              <a:blipFill>
                <a:blip r:embed="rId3"/>
                <a:stretch>
                  <a:fillRect l="-303" t="-1386"/>
                </a:stretch>
              </a:blipFill>
            </p:spPr>
            <p:txBody>
              <a:bodyPr/>
              <a:lstStyle/>
              <a:p>
                <a:r>
                  <a:rPr lang="en-US">
                    <a:noFill/>
                  </a:rPr>
                  <a:t> </a:t>
                </a:r>
              </a:p>
            </p:txBody>
          </p:sp>
        </mc:Fallback>
      </mc:AlternateContent>
    </p:spTree>
    <p:extLst>
      <p:ext uri="{BB962C8B-B14F-4D97-AF65-F5344CB8AC3E}">
        <p14:creationId xmlns:p14="http://schemas.microsoft.com/office/powerpoint/2010/main" val="79134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E55C-15C0-376E-0423-3F1D94F92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6BFAB-BF1A-E72D-2D3D-B4B5D2A7D99B}"/>
              </a:ext>
            </a:extLst>
          </p:cNvPr>
          <p:cNvSpPr>
            <a:spLocks noGrp="1"/>
          </p:cNvSpPr>
          <p:nvPr>
            <p:ph type="title"/>
          </p:nvPr>
        </p:nvSpPr>
        <p:spPr/>
        <p:txBody>
          <a:bodyPr/>
          <a:lstStyle/>
          <a:p>
            <a:r>
              <a:rPr lang="en-US"/>
              <a:t>In this seminar</a:t>
            </a:r>
          </a:p>
        </p:txBody>
      </p:sp>
      <p:sp>
        <p:nvSpPr>
          <p:cNvPr id="3" name="Text Placeholder 2">
            <a:extLst>
              <a:ext uri="{FF2B5EF4-FFF2-40B4-BE49-F238E27FC236}">
                <a16:creationId xmlns:a16="http://schemas.microsoft.com/office/drawing/2014/main" id="{C2BDA6F0-F242-3B57-CCEB-DB24DF6799CD}"/>
              </a:ext>
            </a:extLst>
          </p:cNvPr>
          <p:cNvSpPr>
            <a:spLocks noGrp="1"/>
          </p:cNvSpPr>
          <p:nvPr>
            <p:ph type="body" sz="quarter" idx="16"/>
          </p:nvPr>
        </p:nvSpPr>
        <p:spPr>
          <a:xfrm>
            <a:off x="533919" y="1390650"/>
            <a:ext cx="8085415" cy="3492068"/>
          </a:xfrm>
        </p:spPr>
        <p:txBody>
          <a:bodyPr lIns="91440" tIns="45720" rIns="91440" bIns="45720" anchor="t">
            <a:noAutofit/>
          </a:bodyPr>
          <a:lstStyle/>
          <a:p>
            <a:pPr marL="229870" indent="-229870"/>
            <a:r>
              <a:rPr lang="en-US">
                <a:latin typeface="Tahoma"/>
                <a:ea typeface="Tahoma"/>
                <a:cs typeface="Tahoma"/>
              </a:rPr>
              <a:t>Static </a:t>
            </a:r>
            <a:r>
              <a:rPr lang="en-US">
                <a:latin typeface="+mn-lt"/>
                <a:ea typeface="+mn-ea"/>
                <a:cs typeface="+mn-cs"/>
              </a:rPr>
              <a:t>- </a:t>
            </a:r>
            <a:r>
              <a:rPr lang="en-US">
                <a:latin typeface="Tahoma"/>
                <a:ea typeface="Tahoma"/>
                <a:cs typeface="Tahoma"/>
              </a:rPr>
              <a:t>prefill stage</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Previous works</a:t>
            </a:r>
          </a:p>
          <a:p>
            <a:pPr marL="229870" indent="-229870">
              <a:buFont typeface="Wingdings" panose="02070309020205020404" pitchFamily="49" charset="0"/>
              <a:buChar char="§"/>
            </a:pPr>
            <a:r>
              <a:rPr lang="en-US">
                <a:latin typeface="Tahoma"/>
                <a:ea typeface="Tahoma"/>
                <a:cs typeface="Tahoma"/>
              </a:rPr>
              <a:t>Dynamic</a:t>
            </a:r>
            <a:r>
              <a:rPr lang="en-US">
                <a:latin typeface="+mn-lt"/>
                <a:ea typeface="+mn-ea"/>
                <a:cs typeface="+mn-cs"/>
              </a:rPr>
              <a:t> - </a:t>
            </a:r>
            <a:r>
              <a:rPr lang="en-US">
                <a:latin typeface="Tahoma"/>
                <a:ea typeface="Tahoma"/>
                <a:cs typeface="Tahoma"/>
              </a:rPr>
              <a:t>decode stage</a:t>
            </a:r>
          </a:p>
          <a:p>
            <a:pPr lvl="1"/>
            <a:r>
              <a:rPr lang="en-US">
                <a:ea typeface="Tahoma"/>
                <a:cs typeface="Tahoma"/>
              </a:rPr>
              <a:t>The first paper: </a:t>
            </a:r>
            <a:r>
              <a:rPr kumimoji="0" lang="en-US" sz="2000" b="1" i="0" u="none" strike="noStrike" kern="1200" cap="none" spc="0" normalizeH="0" baseline="0" noProof="0" err="1">
                <a:ln>
                  <a:noFill/>
                </a:ln>
                <a:solidFill>
                  <a:srgbClr val="002D72"/>
                </a:solidFill>
                <a:effectLst/>
                <a:uLnTx/>
                <a:uFillTx/>
                <a:latin typeface="Tahoma"/>
                <a:ea typeface="+mj-ea"/>
                <a:cs typeface="+mj-cs"/>
              </a:rPr>
              <a:t>OmniKV</a:t>
            </a:r>
            <a:endParaRPr lang="en-US" sz="2000">
              <a:latin typeface="Tahoma"/>
              <a:ea typeface="Tahoma"/>
              <a:cs typeface="Tahoma"/>
            </a:endParaRPr>
          </a:p>
          <a:p>
            <a:pPr marL="229870" indent="-229870">
              <a:buFont typeface="Wingdings" panose="02070309020205020404" pitchFamily="49" charset="0"/>
              <a:buChar char="§"/>
            </a:pPr>
            <a:r>
              <a:rPr lang="en-US">
                <a:latin typeface="Tahoma"/>
                <a:ea typeface="Tahoma"/>
                <a:cs typeface="Tahoma"/>
              </a:rPr>
              <a:t>Redesigned - train</a:t>
            </a:r>
            <a:r>
              <a:rPr lang="en-US">
                <a:ea typeface="Tahoma"/>
                <a:cs typeface="Tahoma"/>
              </a:rPr>
              <a:t> stage</a:t>
            </a:r>
            <a:endParaRPr lang="en-US">
              <a:latin typeface="Tahoma"/>
              <a:ea typeface="Tahoma"/>
              <a:cs typeface="Tahoma"/>
            </a:endParaRPr>
          </a:p>
          <a:p>
            <a:pPr lvl="1"/>
            <a:r>
              <a:rPr lang="en-US">
                <a:ea typeface="Tahoma"/>
                <a:cs typeface="Tahoma"/>
              </a:rPr>
              <a:t>The second paper: </a:t>
            </a:r>
            <a:r>
              <a:rPr lang="en-US" sz="2000" b="1" err="1">
                <a:solidFill>
                  <a:srgbClr val="002D72"/>
                </a:solidFill>
              </a:rPr>
              <a:t>DuoAttention</a:t>
            </a:r>
            <a:endParaRPr lang="en-US" sz="2000">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red location pin on a black background&#10;&#10;AI-generated content may be incorrect.">
            <a:extLst>
              <a:ext uri="{FF2B5EF4-FFF2-40B4-BE49-F238E27FC236}">
                <a16:creationId xmlns:a16="http://schemas.microsoft.com/office/drawing/2014/main" id="{2DB665E6-6D36-05AD-6A75-CECC1188BF61}"/>
              </a:ext>
            </a:extLst>
          </p:cNvPr>
          <p:cNvPicPr>
            <a:picLocks noChangeAspect="1"/>
          </p:cNvPicPr>
          <p:nvPr/>
        </p:nvPicPr>
        <p:blipFill>
          <a:blip r:embed="rId3"/>
          <a:stretch>
            <a:fillRect/>
          </a:stretch>
        </p:blipFill>
        <p:spPr>
          <a:xfrm>
            <a:off x="3488752" y="1711469"/>
            <a:ext cx="939800" cy="939800"/>
          </a:xfrm>
          <a:prstGeom prst="rect">
            <a:avLst/>
          </a:prstGeom>
        </p:spPr>
      </p:pic>
    </p:spTree>
    <p:extLst>
      <p:ext uri="{BB962C8B-B14F-4D97-AF65-F5344CB8AC3E}">
        <p14:creationId xmlns:p14="http://schemas.microsoft.com/office/powerpoint/2010/main" val="3218456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7D96B-5A89-605D-6CA4-9E7FCCB87FF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796C2D-74D7-1B8F-F5A9-26E511FF76A7}"/>
              </a:ext>
            </a:extLst>
          </p:cNvPr>
          <p:cNvSpPr>
            <a:spLocks noGrp="1"/>
          </p:cNvSpPr>
          <p:nvPr>
            <p:ph type="body" sz="quarter" idx="16"/>
          </p:nvPr>
        </p:nvSpPr>
        <p:spPr>
          <a:xfrm>
            <a:off x="402011" y="1612107"/>
            <a:ext cx="8547679" cy="2000250"/>
          </a:xfrm>
        </p:spPr>
        <p:txBody>
          <a:bodyPr anchor="ctr"/>
          <a:lstStyle/>
          <a:p>
            <a:r>
              <a:rPr lang="en-US" sz="3200" b="1" err="1"/>
              <a:t>DuoAttention</a:t>
            </a:r>
            <a:r>
              <a:rPr lang="en-US" sz="3200" b="1"/>
              <a:t>: </a:t>
            </a:r>
            <a:r>
              <a:rPr lang="en-US" sz="3200"/>
              <a:t>Efficient Long-Context LLM Inference with Retrieval and Streaming Heads</a:t>
            </a:r>
          </a:p>
        </p:txBody>
      </p:sp>
      <p:sp>
        <p:nvSpPr>
          <p:cNvPr id="3" name="Text Placeholder 2">
            <a:extLst>
              <a:ext uri="{FF2B5EF4-FFF2-40B4-BE49-F238E27FC236}">
                <a16:creationId xmlns:a16="http://schemas.microsoft.com/office/drawing/2014/main" id="{BE7353C5-E9FF-B5CF-BF26-52FBCA251110}"/>
              </a:ext>
            </a:extLst>
          </p:cNvPr>
          <p:cNvSpPr>
            <a:spLocks noGrp="1"/>
          </p:cNvSpPr>
          <p:nvPr>
            <p:ph type="body" sz="quarter" idx="18"/>
          </p:nvPr>
        </p:nvSpPr>
        <p:spPr>
          <a:xfrm>
            <a:off x="0" y="3931514"/>
            <a:ext cx="8949690" cy="393011"/>
          </a:xfrm>
        </p:spPr>
        <p:txBody>
          <a:bodyPr lIns="91440" tIns="45720" rIns="91440" bIns="45720" anchor="ctr">
            <a:normAutofit/>
          </a:bodyPr>
          <a:lstStyle/>
          <a:p>
            <a:r>
              <a:rPr lang="en-US"/>
              <a:t>(</a:t>
            </a:r>
            <a:r>
              <a:rPr lang="en-US" err="1">
                <a:ea typeface="+mn-lt"/>
                <a:cs typeface="+mn-lt"/>
              </a:rPr>
              <a:t>Guangxuan</a:t>
            </a:r>
            <a:r>
              <a:rPr lang="en-US">
                <a:ea typeface="+mn-lt"/>
                <a:cs typeface="+mn-lt"/>
              </a:rPr>
              <a:t> Xiao, Jiaming Tang, Jingwei Zuo, </a:t>
            </a:r>
            <a:r>
              <a:rPr lang="en-US" err="1">
                <a:ea typeface="+mn-lt"/>
                <a:cs typeface="+mn-lt"/>
              </a:rPr>
              <a:t>Junxian</a:t>
            </a:r>
            <a:r>
              <a:rPr lang="en-US">
                <a:ea typeface="+mn-lt"/>
                <a:cs typeface="+mn-lt"/>
              </a:rPr>
              <a:t> Guo, Shang Yang, Haotian Tang, Yao Fu, Song Han.</a:t>
            </a:r>
            <a:r>
              <a:rPr lang="en-US"/>
              <a:t> ICLR 2025)</a:t>
            </a:r>
          </a:p>
        </p:txBody>
      </p:sp>
    </p:spTree>
    <p:extLst>
      <p:ext uri="{BB962C8B-B14F-4D97-AF65-F5344CB8AC3E}">
        <p14:creationId xmlns:p14="http://schemas.microsoft.com/office/powerpoint/2010/main" val="345010629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3DD6-A4D6-6CF3-3B9B-E97EE5752CB3}"/>
              </a:ext>
            </a:extLst>
          </p:cNvPr>
          <p:cNvSpPr>
            <a:spLocks noGrp="1"/>
          </p:cNvSpPr>
          <p:nvPr>
            <p:ph type="title"/>
          </p:nvPr>
        </p:nvSpPr>
        <p:spPr/>
        <p:txBody>
          <a:bodyPr lIns="91440" tIns="45720" rIns="91440" bIns="45720" anchor="b"/>
          <a:lstStyle/>
          <a:p>
            <a:r>
              <a:rPr lang="en-US">
                <a:ea typeface="Tahoma"/>
                <a:cs typeface="Tahoma"/>
              </a:rPr>
              <a:t>Motivation – Long Context LLMs</a:t>
            </a:r>
            <a:endParaRPr lang="en-US"/>
          </a:p>
        </p:txBody>
      </p:sp>
      <p:sp>
        <p:nvSpPr>
          <p:cNvPr id="3" name="Content Placeholder 2">
            <a:extLst>
              <a:ext uri="{FF2B5EF4-FFF2-40B4-BE49-F238E27FC236}">
                <a16:creationId xmlns:a16="http://schemas.microsoft.com/office/drawing/2014/main" id="{0B2D1727-B693-A787-DD39-AEF158299610}"/>
              </a:ext>
            </a:extLst>
          </p:cNvPr>
          <p:cNvSpPr>
            <a:spLocks noGrp="1"/>
          </p:cNvSpPr>
          <p:nvPr>
            <p:ph sz="quarter" idx="20"/>
          </p:nvPr>
        </p:nvSpPr>
        <p:spPr>
          <a:xfrm>
            <a:off x="533123" y="1154923"/>
            <a:ext cx="8074633" cy="3865569"/>
          </a:xfrm>
        </p:spPr>
        <p:txBody>
          <a:bodyPr lIns="91440" tIns="45720" rIns="91440" bIns="45720" anchor="t"/>
          <a:lstStyle/>
          <a:p>
            <a:pPr marL="285750" indent="-285750">
              <a:buFont typeface="Arial"/>
              <a:buChar char="•"/>
            </a:pPr>
            <a:r>
              <a:rPr lang="en-US" sz="1600">
                <a:ea typeface="+mn-lt"/>
                <a:cs typeface="+mn-lt"/>
              </a:rPr>
              <a:t>Long-context inference in LLM is challenging because the KV cache of all previous tokens grows linearly with context length and the attention mechanism’s cost grows quadratically</a:t>
            </a:r>
            <a:endParaRPr lang="en-US" sz="1600"/>
          </a:p>
          <a:p>
            <a:pPr marL="624205" lvl="1">
              <a:buFont typeface="Courier New"/>
              <a:buChar char="o"/>
            </a:pPr>
            <a:r>
              <a:rPr lang="en-US" sz="1600">
                <a:ea typeface="+mn-lt"/>
                <a:cs typeface="+mn-lt"/>
              </a:rPr>
              <a:t>For the Llama‑3‑8B model, storing FP16 KV-cache for ~1 million tokens would require ~137 GB of memory – beyond a single 80GB GPU.</a:t>
            </a:r>
            <a:endParaRPr lang="en-US"/>
          </a:p>
          <a:p>
            <a:pPr marL="285750" indent="-285750">
              <a:buFont typeface="Arial"/>
              <a:buChar char="•"/>
            </a:pPr>
            <a:r>
              <a:rPr lang="en-US" sz="1600">
                <a:ea typeface="+mn-lt"/>
                <a:cs typeface="+mn-lt"/>
              </a:rPr>
              <a:t>Key insight: </a:t>
            </a:r>
            <a:r>
              <a:rPr lang="en-US" sz="1600" b="1">
                <a:ea typeface="+mn-lt"/>
                <a:cs typeface="+mn-lt"/>
              </a:rPr>
              <a:t>not all attention heads</a:t>
            </a:r>
            <a:r>
              <a:rPr lang="en-US" sz="1600">
                <a:ea typeface="+mn-lt"/>
                <a:cs typeface="+mn-lt"/>
              </a:rPr>
              <a:t> are equally important for long-context dependency; some heads (</a:t>
            </a:r>
            <a:r>
              <a:rPr lang="en-US" sz="1600" b="1">
                <a:ea typeface="+mn-lt"/>
                <a:cs typeface="+mn-lt"/>
              </a:rPr>
              <a:t>retrieval</a:t>
            </a:r>
            <a:r>
              <a:rPr lang="en-US" sz="1600">
                <a:ea typeface="+mn-lt"/>
                <a:cs typeface="+mn-lt"/>
              </a:rPr>
              <a:t>) attend globally and need full KV cache, others (</a:t>
            </a:r>
            <a:r>
              <a:rPr lang="en-US" sz="1600" b="1">
                <a:ea typeface="+mn-lt"/>
                <a:cs typeface="+mn-lt"/>
              </a:rPr>
              <a:t>streaming</a:t>
            </a:r>
            <a:r>
              <a:rPr lang="en-US" sz="1600">
                <a:ea typeface="+mn-lt"/>
                <a:cs typeface="+mn-lt"/>
              </a:rPr>
              <a:t>) mostly focus on recent tokens or sinks and can use a light cache.</a:t>
            </a:r>
            <a:endParaRPr lang="en-US" sz="1600">
              <a:ea typeface="Tahoma"/>
              <a:cs typeface="Tahoma"/>
            </a:endParaRPr>
          </a:p>
          <a:p>
            <a:pPr marL="229870" indent="-229870"/>
            <a:endParaRPr lang="en-US" sz="1600">
              <a:ea typeface="Tahoma"/>
              <a:cs typeface="Tahoma"/>
            </a:endParaRPr>
          </a:p>
        </p:txBody>
      </p:sp>
      <p:sp>
        <p:nvSpPr>
          <p:cNvPr id="4" name="Text Placeholder 3">
            <a:extLst>
              <a:ext uri="{FF2B5EF4-FFF2-40B4-BE49-F238E27FC236}">
                <a16:creationId xmlns:a16="http://schemas.microsoft.com/office/drawing/2014/main" id="{E8CB0B5E-6CDD-D430-CD01-5EF606D02468}"/>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14420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BCA3-C5F8-C694-E276-AB08316C3727}"/>
              </a:ext>
            </a:extLst>
          </p:cNvPr>
          <p:cNvSpPr>
            <a:spLocks noGrp="1"/>
          </p:cNvSpPr>
          <p:nvPr>
            <p:ph type="title"/>
          </p:nvPr>
        </p:nvSpPr>
        <p:spPr>
          <a:xfrm>
            <a:off x="533919" y="128686"/>
            <a:ext cx="8085415" cy="857542"/>
          </a:xfrm>
        </p:spPr>
        <p:txBody>
          <a:bodyPr lIns="91440" tIns="45720" rIns="91440" bIns="45720" anchor="b"/>
          <a:lstStyle/>
          <a:p>
            <a:r>
              <a:rPr lang="en-US">
                <a:ea typeface="Tahoma"/>
                <a:cs typeface="Tahoma"/>
              </a:rPr>
              <a:t>Key Observation</a:t>
            </a:r>
            <a:endParaRPr lang="en-US"/>
          </a:p>
        </p:txBody>
      </p:sp>
      <p:sp>
        <p:nvSpPr>
          <p:cNvPr id="4" name="Text Placeholder 3">
            <a:extLst>
              <a:ext uri="{FF2B5EF4-FFF2-40B4-BE49-F238E27FC236}">
                <a16:creationId xmlns:a16="http://schemas.microsoft.com/office/drawing/2014/main" id="{D4D969E5-D10C-C518-5D16-6C62AF57D7BE}"/>
              </a:ext>
            </a:extLst>
          </p:cNvPr>
          <p:cNvSpPr>
            <a:spLocks noGrp="1"/>
          </p:cNvSpPr>
          <p:nvPr>
            <p:ph type="body" sz="quarter" idx="19"/>
          </p:nvPr>
        </p:nvSpPr>
        <p:spPr>
          <a:xfrm>
            <a:off x="2283594" y="4942257"/>
            <a:ext cx="6744017" cy="200055"/>
          </a:xfrm>
        </p:spPr>
        <p:txBody>
          <a:bodyPr/>
          <a:lstStyle/>
          <a:p>
            <a:endParaRPr lang="en-US"/>
          </a:p>
        </p:txBody>
      </p:sp>
      <p:sp>
        <p:nvSpPr>
          <p:cNvPr id="6" name="Content Placeholder 5">
            <a:extLst>
              <a:ext uri="{FF2B5EF4-FFF2-40B4-BE49-F238E27FC236}">
                <a16:creationId xmlns:a16="http://schemas.microsoft.com/office/drawing/2014/main" id="{1911A1D7-BE68-2928-D06B-EEF47B403B99}"/>
              </a:ext>
            </a:extLst>
          </p:cNvPr>
          <p:cNvSpPr>
            <a:spLocks noGrp="1"/>
          </p:cNvSpPr>
          <p:nvPr>
            <p:ph sz="quarter" idx="20"/>
          </p:nvPr>
        </p:nvSpPr>
        <p:spPr>
          <a:xfrm>
            <a:off x="543906" y="1101008"/>
            <a:ext cx="4293312" cy="2614740"/>
          </a:xfrm>
        </p:spPr>
        <p:txBody>
          <a:bodyPr lIns="91440" tIns="45720" rIns="91440" bIns="45720" anchor="t"/>
          <a:lstStyle/>
          <a:p>
            <a:pPr marL="229870" indent="-229870"/>
            <a:endParaRPr lang="en-US" sz="1200">
              <a:ea typeface="Tahoma"/>
              <a:cs typeface="Tahoma"/>
            </a:endParaRPr>
          </a:p>
          <a:p>
            <a:pPr marL="0" indent="0"/>
            <a:r>
              <a:rPr lang="en-US" sz="1200">
                <a:ea typeface="+mn-lt"/>
                <a:cs typeface="+mn-lt"/>
              </a:rPr>
              <a:t>Retrieval Heads</a:t>
            </a:r>
          </a:p>
          <a:p>
            <a:pPr marL="681355" lvl="1">
              <a:buFont typeface="Courier New" panose="05000000000000000000" pitchFamily="2" charset="2"/>
              <a:buChar char="o"/>
            </a:pPr>
            <a:r>
              <a:rPr lang="en-US" sz="1200">
                <a:ea typeface="Tahoma"/>
                <a:cs typeface="Tahoma"/>
              </a:rPr>
              <a:t>Small fraction of heads</a:t>
            </a:r>
          </a:p>
          <a:p>
            <a:pPr marL="681355" lvl="1">
              <a:buFont typeface="Courier New" panose="05000000000000000000" pitchFamily="2" charset="2"/>
              <a:buChar char="o"/>
            </a:pPr>
            <a:r>
              <a:rPr lang="en-US" sz="1200">
                <a:ea typeface="Tahoma"/>
                <a:cs typeface="Tahoma"/>
              </a:rPr>
              <a:t>Require full attention across all tokens</a:t>
            </a:r>
          </a:p>
          <a:p>
            <a:pPr marL="681355" lvl="1">
              <a:buFont typeface="Courier New" panose="05000000000000000000" pitchFamily="2" charset="2"/>
              <a:buChar char="o"/>
            </a:pPr>
            <a:r>
              <a:rPr lang="en-US" sz="1200">
                <a:ea typeface="Tahoma"/>
                <a:cs typeface="Tahoma"/>
              </a:rPr>
              <a:t>Crucial for long context retrieval</a:t>
            </a:r>
          </a:p>
          <a:p>
            <a:pPr marL="681355" lvl="1">
              <a:buFont typeface="Courier New" panose="05000000000000000000" pitchFamily="2" charset="2"/>
              <a:buChar char="o"/>
            </a:pPr>
            <a:r>
              <a:rPr lang="en-US" sz="1200">
                <a:ea typeface="+mn-lt"/>
                <a:cs typeface="+mn-lt"/>
              </a:rPr>
              <a:t>Significantly alter model outputs when restricted to recent tokens and attention sinks.</a:t>
            </a:r>
          </a:p>
        </p:txBody>
      </p:sp>
      <p:pic>
        <p:nvPicPr>
          <p:cNvPr id="5" name="Picture 4" descr="A diagram of a fruit&#10;&#10;AI-generated content may be incorrect.">
            <a:extLst>
              <a:ext uri="{FF2B5EF4-FFF2-40B4-BE49-F238E27FC236}">
                <a16:creationId xmlns:a16="http://schemas.microsoft.com/office/drawing/2014/main" id="{6810B663-0CE2-EAB9-92F1-D8821C2C1322}"/>
              </a:ext>
            </a:extLst>
          </p:cNvPr>
          <p:cNvPicPr>
            <a:picLocks noChangeAspect="1"/>
          </p:cNvPicPr>
          <p:nvPr/>
        </p:nvPicPr>
        <p:blipFill>
          <a:blip r:embed="rId3"/>
          <a:stretch>
            <a:fillRect/>
          </a:stretch>
        </p:blipFill>
        <p:spPr>
          <a:xfrm>
            <a:off x="167761" y="2781827"/>
            <a:ext cx="8798944" cy="2363455"/>
          </a:xfrm>
          <a:prstGeom prst="rect">
            <a:avLst/>
          </a:prstGeom>
        </p:spPr>
      </p:pic>
      <p:sp>
        <p:nvSpPr>
          <p:cNvPr id="9" name="TextBox 8">
            <a:extLst>
              <a:ext uri="{FF2B5EF4-FFF2-40B4-BE49-F238E27FC236}">
                <a16:creationId xmlns:a16="http://schemas.microsoft.com/office/drawing/2014/main" id="{D2D4FAFA-FC73-332A-16A8-0FF3E06CFE44}"/>
              </a:ext>
            </a:extLst>
          </p:cNvPr>
          <p:cNvSpPr txBox="1"/>
          <p:nvPr/>
        </p:nvSpPr>
        <p:spPr>
          <a:xfrm>
            <a:off x="4849054" y="1378834"/>
            <a:ext cx="3631790" cy="90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pPr>
            <a:r>
              <a:rPr lang="en-US" sz="1200">
                <a:latin typeface="Tahoma"/>
                <a:ea typeface="Tahoma"/>
                <a:cs typeface="Tahoma"/>
              </a:rPr>
              <a:t>Stream Heads</a:t>
            </a:r>
          </a:p>
          <a:p>
            <a:pPr marL="681355" lvl="1" indent="-285750">
              <a:lnSpc>
                <a:spcPct val="90000"/>
              </a:lnSpc>
              <a:spcBef>
                <a:spcPts val="375"/>
              </a:spcBef>
              <a:buFont typeface="Courier New,monospace"/>
              <a:buChar char="o"/>
            </a:pPr>
            <a:r>
              <a:rPr lang="en-US" sz="1200">
                <a:latin typeface="Tahoma"/>
                <a:ea typeface="Tahoma"/>
                <a:cs typeface="Tahoma"/>
              </a:rPr>
              <a:t>Majority of heads</a:t>
            </a:r>
          </a:p>
          <a:p>
            <a:pPr marL="681355" lvl="1" indent="-285750">
              <a:lnSpc>
                <a:spcPct val="90000"/>
              </a:lnSpc>
              <a:spcBef>
                <a:spcPts val="375"/>
              </a:spcBef>
              <a:buFont typeface="Courier New,monospace"/>
              <a:buChar char="o"/>
            </a:pPr>
            <a:r>
              <a:rPr lang="en-US" sz="1200">
                <a:latin typeface="Tahoma"/>
                <a:ea typeface="Tahoma"/>
                <a:cs typeface="Tahoma"/>
              </a:rPr>
              <a:t>Recent tokens and sinks</a:t>
            </a:r>
          </a:p>
          <a:p>
            <a:pPr algn="l"/>
            <a:endParaRPr lang="en-US"/>
          </a:p>
        </p:txBody>
      </p:sp>
      <p:sp>
        <p:nvSpPr>
          <p:cNvPr id="10" name="TextBox 9">
            <a:extLst>
              <a:ext uri="{FF2B5EF4-FFF2-40B4-BE49-F238E27FC236}">
                <a16:creationId xmlns:a16="http://schemas.microsoft.com/office/drawing/2014/main" id="{BB123169-769C-C799-58CE-739D8A886444}"/>
              </a:ext>
            </a:extLst>
          </p:cNvPr>
          <p:cNvSpPr txBox="1"/>
          <p:nvPr/>
        </p:nvSpPr>
        <p:spPr>
          <a:xfrm>
            <a:off x="1508162" y="2680407"/>
            <a:ext cx="74585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Sentence: "The best fruit is orange. What is the best fruit? Orange."</a:t>
            </a:r>
          </a:p>
        </p:txBody>
      </p:sp>
    </p:spTree>
    <p:extLst>
      <p:ext uri="{BB962C8B-B14F-4D97-AF65-F5344CB8AC3E}">
        <p14:creationId xmlns:p14="http://schemas.microsoft.com/office/powerpoint/2010/main" val="1106236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D190-FA73-70F4-2B5C-3B6BBE820176}"/>
              </a:ext>
            </a:extLst>
          </p:cNvPr>
          <p:cNvSpPr>
            <a:spLocks noGrp="1"/>
          </p:cNvSpPr>
          <p:nvPr>
            <p:ph type="title"/>
          </p:nvPr>
        </p:nvSpPr>
        <p:spPr/>
        <p:txBody>
          <a:bodyPr lIns="91440" tIns="45720" rIns="91440" bIns="45720" anchor="b"/>
          <a:lstStyle/>
          <a:p>
            <a:r>
              <a:rPr lang="en-US">
                <a:ea typeface="Tahoma"/>
                <a:cs typeface="Tahoma"/>
              </a:rPr>
              <a:t>Motivation to Big Picture</a:t>
            </a:r>
            <a:endParaRPr lang="en-US" err="1"/>
          </a:p>
        </p:txBody>
      </p:sp>
      <p:sp>
        <p:nvSpPr>
          <p:cNvPr id="4" name="Text Placeholder 3">
            <a:extLst>
              <a:ext uri="{FF2B5EF4-FFF2-40B4-BE49-F238E27FC236}">
                <a16:creationId xmlns:a16="http://schemas.microsoft.com/office/drawing/2014/main" id="{7BF51F80-F22F-EA4B-2BB5-05865D4E7A4E}"/>
              </a:ext>
            </a:extLst>
          </p:cNvPr>
          <p:cNvSpPr>
            <a:spLocks noGrp="1"/>
          </p:cNvSpPr>
          <p:nvPr>
            <p:ph type="body" sz="quarter" idx="19"/>
          </p:nvPr>
        </p:nvSpPr>
        <p:spPr>
          <a:xfrm>
            <a:off x="1874520" y="4828810"/>
            <a:ext cx="6744017" cy="200055"/>
          </a:xfrm>
        </p:spPr>
        <p:txBody>
          <a:bodyPr/>
          <a:lstStyle/>
          <a:p>
            <a:endParaRPr lang="en-US"/>
          </a:p>
        </p:txBody>
      </p:sp>
      <p:pic>
        <p:nvPicPr>
          <p:cNvPr id="6" name="Content Placeholder 5" descr="A diagram of a function&#10;&#10;AI-generated content may be incorrect.">
            <a:extLst>
              <a:ext uri="{FF2B5EF4-FFF2-40B4-BE49-F238E27FC236}">
                <a16:creationId xmlns:a16="http://schemas.microsoft.com/office/drawing/2014/main" id="{856AD358-C604-C170-55A7-31B8686A77B9}"/>
              </a:ext>
            </a:extLst>
          </p:cNvPr>
          <p:cNvPicPr>
            <a:picLocks noGrp="1" noChangeAspect="1"/>
          </p:cNvPicPr>
          <p:nvPr>
            <p:ph sz="quarter" idx="20"/>
          </p:nvPr>
        </p:nvPicPr>
        <p:blipFill>
          <a:blip r:embed="rId3"/>
          <a:stretch>
            <a:fillRect/>
          </a:stretch>
        </p:blipFill>
        <p:spPr>
          <a:xfrm>
            <a:off x="1874168" y="3080687"/>
            <a:ext cx="5667225" cy="2064150"/>
          </a:xfrm>
          <a:prstGeom prst="rect">
            <a:avLst/>
          </a:prstGeom>
        </p:spPr>
      </p:pic>
      <p:sp>
        <p:nvSpPr>
          <p:cNvPr id="3" name="TextBox 2">
            <a:extLst>
              <a:ext uri="{FF2B5EF4-FFF2-40B4-BE49-F238E27FC236}">
                <a16:creationId xmlns:a16="http://schemas.microsoft.com/office/drawing/2014/main" id="{AF6B72A1-45B6-39B2-5E35-A5E9FB9516B5}"/>
              </a:ext>
            </a:extLst>
          </p:cNvPr>
          <p:cNvSpPr txBox="1"/>
          <p:nvPr/>
        </p:nvSpPr>
        <p:spPr>
          <a:xfrm>
            <a:off x="146944" y="1284381"/>
            <a:ext cx="4801966"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a:latin typeface="+mn-lt"/>
              </a:rPr>
              <a:t>Training phase:</a:t>
            </a:r>
          </a:p>
          <a:p>
            <a:pPr marL="742950" lvl="1" indent="-285750">
              <a:buFont typeface="Courier New"/>
              <a:buChar char="o"/>
            </a:pPr>
            <a:r>
              <a:rPr lang="en-US" sz="1200">
                <a:latin typeface="+mn-lt"/>
              </a:rPr>
              <a:t>Freeze the model and </a:t>
            </a:r>
            <a:r>
              <a:rPr lang="en-US" sz="1200" b="1">
                <a:latin typeface="+mn-lt"/>
              </a:rPr>
              <a:t>learn one scalar gate </a:t>
            </a:r>
            <a:r>
              <a:rPr lang="el-GR" sz="1200" b="1">
                <a:latin typeface="+mn-lt"/>
              </a:rPr>
              <a:t>α </a:t>
            </a:r>
            <a:r>
              <a:rPr lang="en-US" sz="1200" b="1">
                <a:latin typeface="+mn-lt"/>
              </a:rPr>
              <a:t>per attention head</a:t>
            </a:r>
          </a:p>
          <a:p>
            <a:pPr marL="742950" lvl="1" indent="-285750">
              <a:buFont typeface="Courier New"/>
              <a:buChar char="o"/>
            </a:pPr>
            <a:r>
              <a:rPr lang="en-US" sz="1200">
                <a:latin typeface="+mn-lt"/>
              </a:rPr>
              <a:t>These gates represent how much each head depends on long-range context.</a:t>
            </a:r>
          </a:p>
          <a:p>
            <a:pPr marL="285750" indent="-285750">
              <a:buFont typeface="Arial"/>
              <a:buChar char="•"/>
            </a:pPr>
            <a:r>
              <a:rPr lang="en-US">
                <a:latin typeface="+mn-lt"/>
              </a:rPr>
              <a:t>Deployment/ Inference:</a:t>
            </a:r>
          </a:p>
          <a:p>
            <a:pPr marL="742950" lvl="1" indent="-285750">
              <a:buFont typeface="Courier New"/>
              <a:buChar char="o"/>
            </a:pPr>
            <a:r>
              <a:rPr lang="en-US" sz="1200">
                <a:latin typeface="+mn-lt"/>
              </a:rPr>
              <a:t>Heads with </a:t>
            </a:r>
            <a:r>
              <a:rPr lang="el-GR" sz="1200" b="1">
                <a:latin typeface="+mn-lt"/>
              </a:rPr>
              <a:t>α &gt; τ → </a:t>
            </a:r>
            <a:r>
              <a:rPr lang="en-US" sz="1200" b="1">
                <a:latin typeface="+mn-lt"/>
              </a:rPr>
              <a:t>Retrieval heads</a:t>
            </a:r>
            <a:r>
              <a:rPr lang="en-US" sz="1200">
                <a:latin typeface="+mn-lt"/>
              </a:rPr>
              <a:t> (keep full KV cache).</a:t>
            </a:r>
          </a:p>
          <a:p>
            <a:pPr marL="742950" lvl="1" indent="-285750">
              <a:buFont typeface="Courier New"/>
              <a:buChar char="o"/>
            </a:pPr>
            <a:r>
              <a:rPr lang="en-US" sz="1200">
                <a:latin typeface="+mn-lt"/>
              </a:rPr>
              <a:t>Heads with </a:t>
            </a:r>
            <a:r>
              <a:rPr lang="en-US" sz="1200" b="1">
                <a:latin typeface="+mn-lt"/>
              </a:rPr>
              <a:t>α ≤ </a:t>
            </a:r>
            <a:r>
              <a:rPr lang="en-US" sz="1200" b="1" err="1">
                <a:latin typeface="+mn-lt"/>
              </a:rPr>
              <a:t>τ</a:t>
            </a:r>
            <a:r>
              <a:rPr lang="en-US" sz="1200" b="1">
                <a:latin typeface="+mn-lt"/>
              </a:rPr>
              <a:t> → Streaming heads</a:t>
            </a:r>
            <a:r>
              <a:rPr lang="en-US" sz="1200">
                <a:latin typeface="+mn-lt"/>
              </a:rPr>
              <a:t> (keep only recent + sink tokens).</a:t>
            </a:r>
          </a:p>
        </p:txBody>
      </p:sp>
      <p:pic>
        <p:nvPicPr>
          <p:cNvPr id="5" name="Picture 4">
            <a:extLst>
              <a:ext uri="{FF2B5EF4-FFF2-40B4-BE49-F238E27FC236}">
                <a16:creationId xmlns:a16="http://schemas.microsoft.com/office/drawing/2014/main" id="{B2EC6A5E-9C48-D267-B2D7-5867A8F77D45}"/>
              </a:ext>
            </a:extLst>
          </p:cNvPr>
          <p:cNvPicPr>
            <a:picLocks noChangeAspect="1"/>
          </p:cNvPicPr>
          <p:nvPr/>
        </p:nvPicPr>
        <p:blipFill>
          <a:blip r:embed="rId4"/>
          <a:stretch>
            <a:fillRect/>
          </a:stretch>
        </p:blipFill>
        <p:spPr>
          <a:xfrm>
            <a:off x="4993592" y="961945"/>
            <a:ext cx="3867150" cy="1838325"/>
          </a:xfrm>
          <a:prstGeom prst="rect">
            <a:avLst/>
          </a:prstGeom>
        </p:spPr>
      </p:pic>
      <p:sp>
        <p:nvSpPr>
          <p:cNvPr id="7" name="TextBox 6">
            <a:extLst>
              <a:ext uri="{FF2B5EF4-FFF2-40B4-BE49-F238E27FC236}">
                <a16:creationId xmlns:a16="http://schemas.microsoft.com/office/drawing/2014/main" id="{3E2573E1-1F21-EA56-91A8-5B7661497F49}"/>
              </a:ext>
            </a:extLst>
          </p:cNvPr>
          <p:cNvSpPr txBox="1"/>
          <p:nvPr/>
        </p:nvSpPr>
        <p:spPr>
          <a:xfrm>
            <a:off x="5472000" y="2721923"/>
            <a:ext cx="36720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t>Red = Retrieval-heavy heads, Blue = Local heads.</a:t>
            </a:r>
          </a:p>
        </p:txBody>
      </p:sp>
    </p:spTree>
    <p:extLst>
      <p:ext uri="{BB962C8B-B14F-4D97-AF65-F5344CB8AC3E}">
        <p14:creationId xmlns:p14="http://schemas.microsoft.com/office/powerpoint/2010/main" val="931457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1C549-9E7C-F27A-C2DA-0F38DEEF04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2D42991-F4A8-48F7-F777-E465D99DB8F0}"/>
              </a:ext>
            </a:extLst>
          </p:cNvPr>
          <p:cNvSpPr/>
          <p:nvPr/>
        </p:nvSpPr>
        <p:spPr>
          <a:xfrm>
            <a:off x="6711518" y="-1"/>
            <a:ext cx="2432482" cy="514348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684BF1-1506-A1E0-DCB4-AE49B851F488}"/>
              </a:ext>
            </a:extLst>
          </p:cNvPr>
          <p:cNvSpPr>
            <a:spLocks noGrp="1"/>
          </p:cNvSpPr>
          <p:nvPr>
            <p:ph type="title"/>
          </p:nvPr>
        </p:nvSpPr>
        <p:spPr/>
        <p:txBody>
          <a:bodyPr lIns="91440" tIns="45720" rIns="91440" bIns="45720" anchor="b"/>
          <a:lstStyle/>
          <a:p>
            <a:r>
              <a:rPr lang="en-US" sz="2800"/>
              <a:t>KV-Cache Eviction</a:t>
            </a:r>
          </a:p>
        </p:txBody>
      </p:sp>
      <p:graphicFrame>
        <p:nvGraphicFramePr>
          <p:cNvPr id="6" name="Table 5">
            <a:extLst>
              <a:ext uri="{FF2B5EF4-FFF2-40B4-BE49-F238E27FC236}">
                <a16:creationId xmlns:a16="http://schemas.microsoft.com/office/drawing/2014/main" id="{BC510C69-220C-E2C9-2965-4FD282477FAC}"/>
              </a:ext>
            </a:extLst>
          </p:cNvPr>
          <p:cNvGraphicFramePr>
            <a:graphicFrameLocks noGrp="1"/>
          </p:cNvGraphicFramePr>
          <p:nvPr>
            <p:extLst>
              <p:ext uri="{D42A27DB-BD31-4B8C-83A1-F6EECF244321}">
                <p14:modId xmlns:p14="http://schemas.microsoft.com/office/powerpoint/2010/main" val="2470665777"/>
              </p:ext>
            </p:extLst>
          </p:nvPr>
        </p:nvGraphicFramePr>
        <p:xfrm>
          <a:off x="533919" y="1697411"/>
          <a:ext cx="1666240" cy="23774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791790898"/>
                    </a:ext>
                  </a:extLst>
                </a:gridCol>
                <a:gridCol w="208280">
                  <a:extLst>
                    <a:ext uri="{9D8B030D-6E8A-4147-A177-3AD203B41FA5}">
                      <a16:colId xmlns:a16="http://schemas.microsoft.com/office/drawing/2014/main" val="4107583337"/>
                    </a:ext>
                  </a:extLst>
                </a:gridCol>
                <a:gridCol w="208280">
                  <a:extLst>
                    <a:ext uri="{9D8B030D-6E8A-4147-A177-3AD203B41FA5}">
                      <a16:colId xmlns:a16="http://schemas.microsoft.com/office/drawing/2014/main" val="3044692725"/>
                    </a:ext>
                  </a:extLst>
                </a:gridCol>
                <a:gridCol w="208280">
                  <a:extLst>
                    <a:ext uri="{9D8B030D-6E8A-4147-A177-3AD203B41FA5}">
                      <a16:colId xmlns:a16="http://schemas.microsoft.com/office/drawing/2014/main" val="2753293211"/>
                    </a:ext>
                  </a:extLst>
                </a:gridCol>
                <a:gridCol w="208280">
                  <a:extLst>
                    <a:ext uri="{9D8B030D-6E8A-4147-A177-3AD203B41FA5}">
                      <a16:colId xmlns:a16="http://schemas.microsoft.com/office/drawing/2014/main" val="559564940"/>
                    </a:ext>
                  </a:extLst>
                </a:gridCol>
                <a:gridCol w="208280">
                  <a:extLst>
                    <a:ext uri="{9D8B030D-6E8A-4147-A177-3AD203B41FA5}">
                      <a16:colId xmlns:a16="http://schemas.microsoft.com/office/drawing/2014/main" val="1361765301"/>
                    </a:ext>
                  </a:extLst>
                </a:gridCol>
                <a:gridCol w="208280">
                  <a:extLst>
                    <a:ext uri="{9D8B030D-6E8A-4147-A177-3AD203B41FA5}">
                      <a16:colId xmlns:a16="http://schemas.microsoft.com/office/drawing/2014/main" val="564276671"/>
                    </a:ext>
                  </a:extLst>
                </a:gridCol>
                <a:gridCol w="208280">
                  <a:extLst>
                    <a:ext uri="{9D8B030D-6E8A-4147-A177-3AD203B41FA5}">
                      <a16:colId xmlns:a16="http://schemas.microsoft.com/office/drawing/2014/main" val="947521649"/>
                    </a:ext>
                  </a:extLst>
                </a:gridCol>
              </a:tblGrid>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1260900554"/>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438749757"/>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2026417713"/>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988304612"/>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4138111956"/>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1786962379"/>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733006297"/>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3939427747"/>
                  </a:ext>
                </a:extLst>
              </a:tr>
            </a:tbl>
          </a:graphicData>
        </a:graphic>
      </p:graphicFrame>
      <p:graphicFrame>
        <p:nvGraphicFramePr>
          <p:cNvPr id="8" name="Table 7">
            <a:extLst>
              <a:ext uri="{FF2B5EF4-FFF2-40B4-BE49-F238E27FC236}">
                <a16:creationId xmlns:a16="http://schemas.microsoft.com/office/drawing/2014/main" id="{A61E52E0-6080-09AE-7FE5-4A31ED114010}"/>
              </a:ext>
            </a:extLst>
          </p:cNvPr>
          <p:cNvGraphicFramePr>
            <a:graphicFrameLocks noGrp="1"/>
          </p:cNvGraphicFramePr>
          <p:nvPr>
            <p:extLst>
              <p:ext uri="{D42A27DB-BD31-4B8C-83A1-F6EECF244321}">
                <p14:modId xmlns:p14="http://schemas.microsoft.com/office/powerpoint/2010/main" val="2612240869"/>
              </p:ext>
            </p:extLst>
          </p:nvPr>
        </p:nvGraphicFramePr>
        <p:xfrm>
          <a:off x="4219633" y="1697411"/>
          <a:ext cx="1666240" cy="23774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791790898"/>
                    </a:ext>
                  </a:extLst>
                </a:gridCol>
                <a:gridCol w="208280">
                  <a:extLst>
                    <a:ext uri="{9D8B030D-6E8A-4147-A177-3AD203B41FA5}">
                      <a16:colId xmlns:a16="http://schemas.microsoft.com/office/drawing/2014/main" val="4107583337"/>
                    </a:ext>
                  </a:extLst>
                </a:gridCol>
                <a:gridCol w="208280">
                  <a:extLst>
                    <a:ext uri="{9D8B030D-6E8A-4147-A177-3AD203B41FA5}">
                      <a16:colId xmlns:a16="http://schemas.microsoft.com/office/drawing/2014/main" val="3044692725"/>
                    </a:ext>
                  </a:extLst>
                </a:gridCol>
                <a:gridCol w="208280">
                  <a:extLst>
                    <a:ext uri="{9D8B030D-6E8A-4147-A177-3AD203B41FA5}">
                      <a16:colId xmlns:a16="http://schemas.microsoft.com/office/drawing/2014/main" val="2753293211"/>
                    </a:ext>
                  </a:extLst>
                </a:gridCol>
                <a:gridCol w="208280">
                  <a:extLst>
                    <a:ext uri="{9D8B030D-6E8A-4147-A177-3AD203B41FA5}">
                      <a16:colId xmlns:a16="http://schemas.microsoft.com/office/drawing/2014/main" val="559564940"/>
                    </a:ext>
                  </a:extLst>
                </a:gridCol>
                <a:gridCol w="208280">
                  <a:extLst>
                    <a:ext uri="{9D8B030D-6E8A-4147-A177-3AD203B41FA5}">
                      <a16:colId xmlns:a16="http://schemas.microsoft.com/office/drawing/2014/main" val="1361765301"/>
                    </a:ext>
                  </a:extLst>
                </a:gridCol>
                <a:gridCol w="208280">
                  <a:extLst>
                    <a:ext uri="{9D8B030D-6E8A-4147-A177-3AD203B41FA5}">
                      <a16:colId xmlns:a16="http://schemas.microsoft.com/office/drawing/2014/main" val="564276671"/>
                    </a:ext>
                  </a:extLst>
                </a:gridCol>
                <a:gridCol w="208280">
                  <a:extLst>
                    <a:ext uri="{9D8B030D-6E8A-4147-A177-3AD203B41FA5}">
                      <a16:colId xmlns:a16="http://schemas.microsoft.com/office/drawing/2014/main" val="947521649"/>
                    </a:ext>
                  </a:extLst>
                </a:gridCol>
              </a:tblGrid>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no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1260900554"/>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no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438749757"/>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2026417713"/>
                  </a:ext>
                </a:extLst>
              </a:tr>
              <a:tr h="157357">
                <a:tc>
                  <a:txBody>
                    <a:bodyPr/>
                    <a:lstStyle/>
                    <a:p>
                      <a:endParaRPr lang="en-US"/>
                    </a:p>
                  </a:txBody>
                  <a:tcPr>
                    <a:solidFill>
                      <a:schemeClr val="bg2">
                        <a:lumMod val="40000"/>
                        <a:lumOff val="60000"/>
                      </a:schemeClr>
                    </a:solidFill>
                  </a:tcPr>
                </a:tc>
                <a:tc>
                  <a:txBody>
                    <a:bodyPr/>
                    <a:lstStyle/>
                    <a:p>
                      <a:endParaRPr lang="en-US"/>
                    </a:p>
                  </a:txBody>
                  <a:tcPr>
                    <a:no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no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988304612"/>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4138111956"/>
                  </a:ext>
                </a:extLst>
              </a:tr>
              <a:tr h="157357">
                <a:tc>
                  <a:txBody>
                    <a:bodyPr/>
                    <a:lstStyle/>
                    <a:p>
                      <a:endParaRPr lang="en-US"/>
                    </a:p>
                  </a:txBody>
                  <a:tcPr>
                    <a:noFill/>
                  </a:tcPr>
                </a:tc>
                <a:tc>
                  <a:txBody>
                    <a:bodyPr/>
                    <a:lstStyle/>
                    <a:p>
                      <a:endParaRPr lang="en-US"/>
                    </a:p>
                  </a:txBody>
                  <a:tcPr>
                    <a:solidFill>
                      <a:schemeClr val="bg2">
                        <a:lumMod val="40000"/>
                        <a:lumOff val="60000"/>
                      </a:schemeClr>
                    </a:solidFill>
                  </a:tcPr>
                </a:tc>
                <a:tc>
                  <a:txBody>
                    <a:bodyPr/>
                    <a:lstStyle/>
                    <a:p>
                      <a:endParaRPr lang="en-US"/>
                    </a:p>
                  </a:txBody>
                  <a:tcPr>
                    <a:no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1786962379"/>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noFill/>
                  </a:tcPr>
                </a:tc>
                <a:tc>
                  <a:txBody>
                    <a:bodyPr/>
                    <a:lstStyle/>
                    <a:p>
                      <a:endParaRPr lang="en-US"/>
                    </a:p>
                  </a:txBody>
                  <a:tcPr>
                    <a:solidFill>
                      <a:schemeClr val="bg2">
                        <a:lumMod val="40000"/>
                        <a:lumOff val="60000"/>
                      </a:schemeClr>
                    </a:solid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733006297"/>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no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3939427747"/>
                  </a:ext>
                </a:extLst>
              </a:tr>
            </a:tbl>
          </a:graphicData>
        </a:graphic>
      </p:graphicFrame>
      <p:graphicFrame>
        <p:nvGraphicFramePr>
          <p:cNvPr id="9" name="Table 8">
            <a:extLst>
              <a:ext uri="{FF2B5EF4-FFF2-40B4-BE49-F238E27FC236}">
                <a16:creationId xmlns:a16="http://schemas.microsoft.com/office/drawing/2014/main" id="{48FFE3BC-0C05-64B7-4C59-DDE59BD6D725}"/>
              </a:ext>
            </a:extLst>
          </p:cNvPr>
          <p:cNvGraphicFramePr>
            <a:graphicFrameLocks noGrp="1"/>
          </p:cNvGraphicFramePr>
          <p:nvPr>
            <p:extLst>
              <p:ext uri="{D42A27DB-BD31-4B8C-83A1-F6EECF244321}">
                <p14:modId xmlns:p14="http://schemas.microsoft.com/office/powerpoint/2010/main" val="3971074141"/>
              </p:ext>
            </p:extLst>
          </p:nvPr>
        </p:nvGraphicFramePr>
        <p:xfrm>
          <a:off x="7450243" y="2143181"/>
          <a:ext cx="1041400" cy="14859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791790898"/>
                    </a:ext>
                  </a:extLst>
                </a:gridCol>
                <a:gridCol w="208280">
                  <a:extLst>
                    <a:ext uri="{9D8B030D-6E8A-4147-A177-3AD203B41FA5}">
                      <a16:colId xmlns:a16="http://schemas.microsoft.com/office/drawing/2014/main" val="4107583337"/>
                    </a:ext>
                  </a:extLst>
                </a:gridCol>
                <a:gridCol w="208280">
                  <a:extLst>
                    <a:ext uri="{9D8B030D-6E8A-4147-A177-3AD203B41FA5}">
                      <a16:colId xmlns:a16="http://schemas.microsoft.com/office/drawing/2014/main" val="3044692725"/>
                    </a:ext>
                  </a:extLst>
                </a:gridCol>
                <a:gridCol w="208280">
                  <a:extLst>
                    <a:ext uri="{9D8B030D-6E8A-4147-A177-3AD203B41FA5}">
                      <a16:colId xmlns:a16="http://schemas.microsoft.com/office/drawing/2014/main" val="2753293211"/>
                    </a:ext>
                  </a:extLst>
                </a:gridCol>
                <a:gridCol w="208280">
                  <a:extLst>
                    <a:ext uri="{9D8B030D-6E8A-4147-A177-3AD203B41FA5}">
                      <a16:colId xmlns:a16="http://schemas.microsoft.com/office/drawing/2014/main" val="559564940"/>
                    </a:ext>
                  </a:extLst>
                </a:gridCol>
              </a:tblGrid>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988304612"/>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4138111956"/>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1786962379"/>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733006297"/>
                  </a:ext>
                </a:extLst>
              </a:tr>
              <a:tr h="157357">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tc>
                  <a:txBody>
                    <a:bodyPr/>
                    <a:lstStyle/>
                    <a:p>
                      <a:endParaRPr lang="en-US"/>
                    </a:p>
                  </a:txBody>
                  <a:tcPr>
                    <a:solidFill>
                      <a:schemeClr val="bg2">
                        <a:lumMod val="40000"/>
                        <a:lumOff val="60000"/>
                      </a:schemeClr>
                    </a:solidFill>
                  </a:tcPr>
                </a:tc>
                <a:extLst>
                  <a:ext uri="{0D108BD9-81ED-4DB2-BD59-A6C34878D82A}">
                    <a16:rowId xmlns:a16="http://schemas.microsoft.com/office/drawing/2014/main" val="3939427747"/>
                  </a:ext>
                </a:extLst>
              </a:tr>
            </a:tbl>
          </a:graphicData>
        </a:graphic>
      </p:graphicFrame>
      <p:cxnSp>
        <p:nvCxnSpPr>
          <p:cNvPr id="11" name="Straight Arrow Connector 10">
            <a:extLst>
              <a:ext uri="{FF2B5EF4-FFF2-40B4-BE49-F238E27FC236}">
                <a16:creationId xmlns:a16="http://schemas.microsoft.com/office/drawing/2014/main" id="{39684C88-EBF1-A4EE-D673-81C1212D0A5E}"/>
              </a:ext>
            </a:extLst>
          </p:cNvPr>
          <p:cNvCxnSpPr/>
          <p:nvPr/>
        </p:nvCxnSpPr>
        <p:spPr>
          <a:xfrm>
            <a:off x="2521259" y="3045040"/>
            <a:ext cx="1367161"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5F8E725-6C8D-C687-6868-2B1F4D32C137}"/>
              </a:ext>
            </a:extLst>
          </p:cNvPr>
          <p:cNvCxnSpPr>
            <a:cxnSpLocks/>
          </p:cNvCxnSpPr>
          <p:nvPr/>
        </p:nvCxnSpPr>
        <p:spPr>
          <a:xfrm>
            <a:off x="6135951" y="3045040"/>
            <a:ext cx="1125984"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7D3A69-4A1F-C993-0547-20CB6C40E852}"/>
              </a:ext>
            </a:extLst>
          </p:cNvPr>
          <p:cNvSpPr txBox="1"/>
          <p:nvPr/>
        </p:nvSpPr>
        <p:spPr>
          <a:xfrm>
            <a:off x="2824131" y="2699144"/>
            <a:ext cx="833021" cy="307777"/>
          </a:xfrm>
          <a:prstGeom prst="rect">
            <a:avLst/>
          </a:prstGeom>
          <a:noFill/>
        </p:spPr>
        <p:txBody>
          <a:bodyPr wrap="square" rtlCol="0">
            <a:spAutoFit/>
          </a:bodyPr>
          <a:lstStyle/>
          <a:p>
            <a:r>
              <a:rPr lang="en-US">
                <a:solidFill>
                  <a:schemeClr val="accent1">
                    <a:lumMod val="50000"/>
                  </a:schemeClr>
                </a:solidFill>
              </a:rPr>
              <a:t>Eviction</a:t>
            </a:r>
          </a:p>
        </p:txBody>
      </p:sp>
      <p:sp>
        <p:nvSpPr>
          <p:cNvPr id="16" name="TextBox 15">
            <a:extLst>
              <a:ext uri="{FF2B5EF4-FFF2-40B4-BE49-F238E27FC236}">
                <a16:creationId xmlns:a16="http://schemas.microsoft.com/office/drawing/2014/main" id="{07B36D5F-F2CE-BA4E-E092-EA53B2FE798B}"/>
              </a:ext>
            </a:extLst>
          </p:cNvPr>
          <p:cNvSpPr txBox="1"/>
          <p:nvPr/>
        </p:nvSpPr>
        <p:spPr>
          <a:xfrm>
            <a:off x="4187696" y="4792006"/>
            <a:ext cx="2311393" cy="307777"/>
          </a:xfrm>
          <a:prstGeom prst="rect">
            <a:avLst/>
          </a:prstGeom>
          <a:noFill/>
        </p:spPr>
        <p:txBody>
          <a:bodyPr wrap="square" rtlCol="0">
            <a:spAutoFit/>
          </a:bodyPr>
          <a:lstStyle/>
          <a:p>
            <a:r>
              <a:rPr lang="en-US">
                <a:solidFill>
                  <a:schemeClr val="tx1"/>
                </a:solidFill>
              </a:rPr>
              <a:t>Cheap CPU memory / disk</a:t>
            </a:r>
          </a:p>
        </p:txBody>
      </p:sp>
      <p:sp>
        <p:nvSpPr>
          <p:cNvPr id="17" name="TextBox 16">
            <a:extLst>
              <a:ext uri="{FF2B5EF4-FFF2-40B4-BE49-F238E27FC236}">
                <a16:creationId xmlns:a16="http://schemas.microsoft.com/office/drawing/2014/main" id="{2BB3FC50-971F-1918-6B05-5746165353F1}"/>
              </a:ext>
            </a:extLst>
          </p:cNvPr>
          <p:cNvSpPr txBox="1"/>
          <p:nvPr/>
        </p:nvSpPr>
        <p:spPr>
          <a:xfrm>
            <a:off x="7047307" y="4794627"/>
            <a:ext cx="1847272" cy="307777"/>
          </a:xfrm>
          <a:prstGeom prst="rect">
            <a:avLst/>
          </a:prstGeom>
          <a:noFill/>
        </p:spPr>
        <p:txBody>
          <a:bodyPr wrap="square" rtlCol="0">
            <a:spAutoFit/>
          </a:bodyPr>
          <a:lstStyle/>
          <a:p>
            <a:r>
              <a:rPr lang="en-US">
                <a:solidFill>
                  <a:schemeClr val="tx1"/>
                </a:solidFill>
              </a:rPr>
              <a:t>Costly GPU memory</a:t>
            </a:r>
          </a:p>
        </p:txBody>
      </p:sp>
      <p:sp>
        <p:nvSpPr>
          <p:cNvPr id="18" name="TextBox 17">
            <a:extLst>
              <a:ext uri="{FF2B5EF4-FFF2-40B4-BE49-F238E27FC236}">
                <a16:creationId xmlns:a16="http://schemas.microsoft.com/office/drawing/2014/main" id="{0A1BD092-C8B1-B1B3-5CE8-CDBDA7E8069B}"/>
              </a:ext>
            </a:extLst>
          </p:cNvPr>
          <p:cNvSpPr txBox="1"/>
          <p:nvPr/>
        </p:nvSpPr>
        <p:spPr>
          <a:xfrm>
            <a:off x="5980916" y="2483701"/>
            <a:ext cx="1666240" cy="523220"/>
          </a:xfrm>
          <a:prstGeom prst="rect">
            <a:avLst/>
          </a:prstGeom>
          <a:noFill/>
        </p:spPr>
        <p:txBody>
          <a:bodyPr wrap="square" rtlCol="0">
            <a:spAutoFit/>
          </a:bodyPr>
          <a:lstStyle/>
          <a:p>
            <a:r>
              <a:rPr lang="en-US">
                <a:solidFill>
                  <a:schemeClr val="accent1">
                    <a:lumMod val="50000"/>
                  </a:schemeClr>
                </a:solidFill>
              </a:rPr>
              <a:t>Only transfer essential caches</a:t>
            </a:r>
          </a:p>
        </p:txBody>
      </p:sp>
    </p:spTree>
    <p:extLst>
      <p:ext uri="{BB962C8B-B14F-4D97-AF65-F5344CB8AC3E}">
        <p14:creationId xmlns:p14="http://schemas.microsoft.com/office/powerpoint/2010/main" val="349412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D243-F232-0A66-3EE9-DC243C3EC27B}"/>
              </a:ext>
            </a:extLst>
          </p:cNvPr>
          <p:cNvSpPr>
            <a:spLocks noGrp="1"/>
          </p:cNvSpPr>
          <p:nvPr>
            <p:ph type="title"/>
          </p:nvPr>
        </p:nvSpPr>
        <p:spPr/>
        <p:txBody>
          <a:bodyPr lIns="91440" tIns="45720" rIns="91440" bIns="45720" anchor="b"/>
          <a:lstStyle/>
          <a:p>
            <a:r>
              <a:rPr lang="en-US" sz="2400"/>
              <a:t>How the Model Learns Head Importance (</a:t>
            </a:r>
            <a:r>
              <a:rPr lang="el-GR" sz="2400"/>
              <a:t>α-</a:t>
            </a:r>
            <a:r>
              <a:rPr lang="en-US" sz="2400"/>
              <a:t>Gates)</a:t>
            </a:r>
            <a:endParaRPr lang="en-US" sz="2400">
              <a:ea typeface="Tahoma"/>
              <a:cs typeface="Tahoma"/>
            </a:endParaRPr>
          </a:p>
        </p:txBody>
      </p:sp>
      <p:sp>
        <p:nvSpPr>
          <p:cNvPr id="3" name="Content Placeholder 2">
            <a:extLst>
              <a:ext uri="{FF2B5EF4-FFF2-40B4-BE49-F238E27FC236}">
                <a16:creationId xmlns:a16="http://schemas.microsoft.com/office/drawing/2014/main" id="{8044A868-0031-10AC-91D9-87DF6E4B8A0C}"/>
              </a:ext>
            </a:extLst>
          </p:cNvPr>
          <p:cNvSpPr>
            <a:spLocks noGrp="1"/>
          </p:cNvSpPr>
          <p:nvPr>
            <p:ph sz="quarter" idx="20"/>
          </p:nvPr>
        </p:nvSpPr>
        <p:spPr>
          <a:xfrm>
            <a:off x="272123" y="1415923"/>
            <a:ext cx="8760416" cy="3423466"/>
          </a:xfrm>
        </p:spPr>
        <p:txBody>
          <a:bodyPr lIns="91440" tIns="45720" rIns="91440" bIns="45720" anchor="t"/>
          <a:lstStyle/>
          <a:p>
            <a:pPr marL="285750" indent="-285750">
              <a:buFont typeface="Arial"/>
              <a:buChar char="•"/>
            </a:pPr>
            <a:r>
              <a:rPr lang="en-US" sz="1600">
                <a:ea typeface="+mn-lt"/>
                <a:cs typeface="+mn-lt"/>
              </a:rPr>
              <a:t>Optimization-based head gating using </a:t>
            </a:r>
            <a:r>
              <a:rPr lang="en-US" sz="1600" b="1">
                <a:ea typeface="+mn-lt"/>
                <a:cs typeface="+mn-lt"/>
              </a:rPr>
              <a:t>passkey retrieval dataset.</a:t>
            </a:r>
            <a:endParaRPr lang="en-US" sz="1600" b="1"/>
          </a:p>
          <a:p>
            <a:pPr marL="285750" indent="-285750">
              <a:buFont typeface="Arial"/>
              <a:buChar char="•"/>
            </a:pPr>
            <a:r>
              <a:rPr lang="en-US" sz="1600">
                <a:ea typeface="+mn-lt"/>
                <a:cs typeface="+mn-lt"/>
              </a:rPr>
              <a:t>Step 1. </a:t>
            </a:r>
            <a:r>
              <a:rPr lang="en-US" sz="1600"/>
              <a:t>Start with all </a:t>
            </a:r>
            <a:r>
              <a:rPr lang="el-GR" sz="1600"/>
              <a:t>α = 1 (</a:t>
            </a:r>
            <a:r>
              <a:rPr lang="en-US" sz="1600"/>
              <a:t>every head treated equally).</a:t>
            </a:r>
            <a:endParaRPr lang="en-US" sz="1600">
              <a:ea typeface="Tahoma"/>
              <a:cs typeface="Tahoma"/>
            </a:endParaRPr>
          </a:p>
          <a:p>
            <a:pPr marL="285750" indent="-285750">
              <a:buFont typeface="Arial"/>
              <a:buChar char="•"/>
            </a:pPr>
            <a:r>
              <a:rPr lang="en-US" sz="1600">
                <a:ea typeface="+mn-lt"/>
                <a:cs typeface="+mn-lt"/>
              </a:rPr>
              <a:t>Step 2. </a:t>
            </a:r>
            <a:r>
              <a:rPr lang="en-US" sz="1600"/>
              <a:t>During training, blend full and truncated attention for each head:</a:t>
            </a:r>
            <a:endParaRPr lang="en-US" sz="1600">
              <a:ea typeface="Tahoma"/>
              <a:cs typeface="Tahoma"/>
            </a:endParaRPr>
          </a:p>
          <a:p>
            <a:pPr marL="285750" indent="-285750">
              <a:buFont typeface="Arial"/>
              <a:buChar char="•"/>
            </a:pPr>
            <a:endParaRPr lang="en-US" sz="1600">
              <a:ea typeface="+mn-lt"/>
              <a:cs typeface="+mn-lt"/>
            </a:endParaRPr>
          </a:p>
          <a:p>
            <a:pPr marL="285750" indent="-285750">
              <a:buFont typeface="Arial"/>
              <a:buChar char="•"/>
            </a:pPr>
            <a:endParaRPr lang="en-US" sz="1600">
              <a:ea typeface="+mn-lt"/>
              <a:cs typeface="+mn-lt"/>
            </a:endParaRPr>
          </a:p>
          <a:p>
            <a:pPr marL="0" indent="0"/>
            <a:r>
              <a:rPr lang="en-US" sz="1600"/>
              <a:t>	</a:t>
            </a:r>
            <a:r>
              <a:rPr lang="el-GR" sz="1600"/>
              <a:t>α ↑ ⇒ </a:t>
            </a:r>
            <a:r>
              <a:rPr lang="en-US" sz="1600"/>
              <a:t>relies on full attention; </a:t>
            </a:r>
            <a:r>
              <a:rPr lang="el-GR" sz="1600"/>
              <a:t>α ↓ ⇒ </a:t>
            </a:r>
            <a:r>
              <a:rPr lang="en-US" sz="1600"/>
              <a:t>prefers local attention.</a:t>
            </a:r>
            <a:endParaRPr lang="en-US" sz="1600">
              <a:ea typeface="Tahoma"/>
              <a:cs typeface="Tahoma"/>
            </a:endParaRPr>
          </a:p>
          <a:p>
            <a:pPr marL="285750" indent="-285750">
              <a:buFont typeface="Arial"/>
              <a:buChar char="•"/>
            </a:pPr>
            <a:r>
              <a:rPr lang="en-US" sz="1600"/>
              <a:t>Step 3. Adjust </a:t>
            </a:r>
            <a:r>
              <a:rPr lang="el-GR" sz="1600"/>
              <a:t>α </a:t>
            </a:r>
            <a:r>
              <a:rPr lang="en-US" sz="1600"/>
              <a:t>so that the model with truncated cache can imitate the full-cache output.</a:t>
            </a:r>
          </a:p>
          <a:p>
            <a:pPr marL="0" indent="0"/>
            <a:endParaRPr lang="en-US" sz="1600">
              <a:ea typeface="Tahoma"/>
              <a:cs typeface="Tahoma"/>
            </a:endParaRPr>
          </a:p>
        </p:txBody>
      </p:sp>
      <p:pic>
        <p:nvPicPr>
          <p:cNvPr id="5" name="Picture 4" descr="A black letter e&#10;&#10;AI-generated content may be incorrect.">
            <a:extLst>
              <a:ext uri="{FF2B5EF4-FFF2-40B4-BE49-F238E27FC236}">
                <a16:creationId xmlns:a16="http://schemas.microsoft.com/office/drawing/2014/main" id="{FFE2F609-7B56-5314-623A-2F2B690B4515}"/>
              </a:ext>
            </a:extLst>
          </p:cNvPr>
          <p:cNvPicPr>
            <a:picLocks noChangeAspect="1"/>
          </p:cNvPicPr>
          <p:nvPr/>
        </p:nvPicPr>
        <p:blipFill>
          <a:blip r:embed="rId3"/>
          <a:stretch>
            <a:fillRect/>
          </a:stretch>
        </p:blipFill>
        <p:spPr>
          <a:xfrm>
            <a:off x="5810657" y="1749944"/>
            <a:ext cx="1144296" cy="277569"/>
          </a:xfrm>
          <a:prstGeom prst="rect">
            <a:avLst/>
          </a:prstGeom>
        </p:spPr>
      </p:pic>
      <p:pic>
        <p:nvPicPr>
          <p:cNvPr id="7" name="Picture 6">
            <a:extLst>
              <a:ext uri="{FF2B5EF4-FFF2-40B4-BE49-F238E27FC236}">
                <a16:creationId xmlns:a16="http://schemas.microsoft.com/office/drawing/2014/main" id="{7D91F39A-D0BB-4AE6-D03B-64E7C8A41427}"/>
              </a:ext>
            </a:extLst>
          </p:cNvPr>
          <p:cNvPicPr>
            <a:picLocks noChangeAspect="1"/>
          </p:cNvPicPr>
          <p:nvPr/>
        </p:nvPicPr>
        <p:blipFill>
          <a:blip r:embed="rId4"/>
          <a:stretch>
            <a:fillRect/>
          </a:stretch>
        </p:blipFill>
        <p:spPr>
          <a:xfrm>
            <a:off x="1425665" y="2296221"/>
            <a:ext cx="4824000" cy="375847"/>
          </a:xfrm>
          <a:prstGeom prst="rect">
            <a:avLst/>
          </a:prstGeom>
        </p:spPr>
      </p:pic>
      <p:pic>
        <p:nvPicPr>
          <p:cNvPr id="8" name="Picture 7" descr="A screen shot of a video game&#10;&#10;AI-generated content may be incorrect.">
            <a:extLst>
              <a:ext uri="{FF2B5EF4-FFF2-40B4-BE49-F238E27FC236}">
                <a16:creationId xmlns:a16="http://schemas.microsoft.com/office/drawing/2014/main" id="{C01A5EE1-94BC-F0A3-E0B1-15FBC0027C56}"/>
              </a:ext>
            </a:extLst>
          </p:cNvPr>
          <p:cNvPicPr>
            <a:picLocks noChangeAspect="1"/>
          </p:cNvPicPr>
          <p:nvPr/>
        </p:nvPicPr>
        <p:blipFill>
          <a:blip r:embed="rId5"/>
          <a:stretch>
            <a:fillRect/>
          </a:stretch>
        </p:blipFill>
        <p:spPr>
          <a:xfrm>
            <a:off x="7560579" y="1458386"/>
            <a:ext cx="1557460" cy="1673614"/>
          </a:xfrm>
          <a:prstGeom prst="rect">
            <a:avLst/>
          </a:prstGeom>
        </p:spPr>
      </p:pic>
      <p:pic>
        <p:nvPicPr>
          <p:cNvPr id="10" name="Picture 9">
            <a:extLst>
              <a:ext uri="{FF2B5EF4-FFF2-40B4-BE49-F238E27FC236}">
                <a16:creationId xmlns:a16="http://schemas.microsoft.com/office/drawing/2014/main" id="{2DCDC18A-C44F-5ACF-1C98-461427B65FBF}"/>
              </a:ext>
            </a:extLst>
          </p:cNvPr>
          <p:cNvPicPr>
            <a:picLocks noChangeAspect="1"/>
          </p:cNvPicPr>
          <p:nvPr/>
        </p:nvPicPr>
        <p:blipFill>
          <a:blip r:embed="rId6"/>
          <a:stretch>
            <a:fillRect/>
          </a:stretch>
        </p:blipFill>
        <p:spPr>
          <a:xfrm>
            <a:off x="809744" y="2674108"/>
            <a:ext cx="3126921" cy="258557"/>
          </a:xfrm>
          <a:prstGeom prst="rect">
            <a:avLst/>
          </a:prstGeom>
        </p:spPr>
      </p:pic>
      <p:pic>
        <p:nvPicPr>
          <p:cNvPr id="12" name="Picture 11">
            <a:extLst>
              <a:ext uri="{FF2B5EF4-FFF2-40B4-BE49-F238E27FC236}">
                <a16:creationId xmlns:a16="http://schemas.microsoft.com/office/drawing/2014/main" id="{BAE477E4-C62C-39C7-8494-E7B8AC365933}"/>
              </a:ext>
            </a:extLst>
          </p:cNvPr>
          <p:cNvPicPr>
            <a:picLocks noChangeAspect="1"/>
          </p:cNvPicPr>
          <p:nvPr/>
        </p:nvPicPr>
        <p:blipFill>
          <a:blip r:embed="rId7"/>
          <a:stretch>
            <a:fillRect/>
          </a:stretch>
        </p:blipFill>
        <p:spPr>
          <a:xfrm>
            <a:off x="3936665" y="2661422"/>
            <a:ext cx="3623218" cy="272715"/>
          </a:xfrm>
          <a:prstGeom prst="rect">
            <a:avLst/>
          </a:prstGeom>
        </p:spPr>
      </p:pic>
    </p:spTree>
    <p:extLst>
      <p:ext uri="{BB962C8B-B14F-4D97-AF65-F5344CB8AC3E}">
        <p14:creationId xmlns:p14="http://schemas.microsoft.com/office/powerpoint/2010/main" val="1682036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ED1D-3310-6F96-1D7E-333EDC87F98F}"/>
              </a:ext>
            </a:extLst>
          </p:cNvPr>
          <p:cNvSpPr>
            <a:spLocks noGrp="1"/>
          </p:cNvSpPr>
          <p:nvPr>
            <p:ph type="title"/>
          </p:nvPr>
        </p:nvSpPr>
        <p:spPr/>
        <p:txBody>
          <a:bodyPr lIns="91440" tIns="45720" rIns="91440" bIns="45720" anchor="b"/>
          <a:lstStyle/>
          <a:p>
            <a:r>
              <a:rPr lang="en-US">
                <a:ea typeface="+mj-lt"/>
                <a:cs typeface="+mj-lt"/>
              </a:rPr>
              <a:t>Synthetic Passkey Dataset </a:t>
            </a:r>
          </a:p>
        </p:txBody>
      </p:sp>
      <p:sp>
        <p:nvSpPr>
          <p:cNvPr id="3" name="Content Placeholder 2">
            <a:extLst>
              <a:ext uri="{FF2B5EF4-FFF2-40B4-BE49-F238E27FC236}">
                <a16:creationId xmlns:a16="http://schemas.microsoft.com/office/drawing/2014/main" id="{2003E6FF-7838-5CB5-E8E3-B4B195D5E82B}"/>
              </a:ext>
            </a:extLst>
          </p:cNvPr>
          <p:cNvSpPr>
            <a:spLocks noGrp="1"/>
          </p:cNvSpPr>
          <p:nvPr>
            <p:ph sz="quarter" idx="20"/>
          </p:nvPr>
        </p:nvSpPr>
        <p:spPr>
          <a:xfrm>
            <a:off x="371930" y="1286807"/>
            <a:ext cx="4307767" cy="3517056"/>
          </a:xfrm>
        </p:spPr>
        <p:txBody>
          <a:bodyPr lIns="91440" tIns="45720" rIns="91440" bIns="45720" anchor="t"/>
          <a:lstStyle/>
          <a:p>
            <a:pPr marL="229870" indent="-229870">
              <a:buFont typeface="Arial"/>
              <a:buChar char="•"/>
            </a:pPr>
            <a:r>
              <a:rPr lang="en-US" sz="1600">
                <a:ea typeface="+mn-lt"/>
                <a:cs typeface="+mn-lt"/>
              </a:rPr>
              <a:t>Generate </a:t>
            </a:r>
            <a:r>
              <a:rPr lang="en-US" sz="1600" b="1">
                <a:ea typeface="+mn-lt"/>
                <a:cs typeface="+mn-lt"/>
              </a:rPr>
              <a:t>long sequences (hundreds K – millions of tokens)</a:t>
            </a:r>
            <a:r>
              <a:rPr lang="en-US" sz="1600">
                <a:ea typeface="+mn-lt"/>
                <a:cs typeface="+mn-lt"/>
              </a:rPr>
              <a:t>.</a:t>
            </a:r>
          </a:p>
          <a:p>
            <a:pPr marL="229870" indent="-229870">
              <a:buFont typeface="Arial"/>
              <a:buChar char="•"/>
            </a:pPr>
            <a:r>
              <a:rPr lang="en-US" sz="1600">
                <a:ea typeface="+mn-lt"/>
                <a:cs typeface="+mn-lt"/>
              </a:rPr>
              <a:t>Insert hidden “passkey” strings at random deep positions.</a:t>
            </a:r>
          </a:p>
          <a:p>
            <a:pPr marL="229870" indent="-229870">
              <a:buFont typeface="Arial"/>
              <a:buChar char="•"/>
            </a:pPr>
            <a:r>
              <a:rPr lang="en-US" sz="1600">
                <a:ea typeface="+mn-lt"/>
                <a:cs typeface="+mn-lt"/>
              </a:rPr>
              <a:t>Ask the model to output the passkeys at the end.</a:t>
            </a:r>
          </a:p>
          <a:p>
            <a:pPr marL="229870" indent="-229870">
              <a:buFont typeface="Arial"/>
              <a:buChar char="•"/>
            </a:pPr>
            <a:r>
              <a:rPr lang="en-US" sz="1600" b="1">
                <a:ea typeface="+mn-lt"/>
                <a:cs typeface="+mn-lt"/>
              </a:rPr>
              <a:t>Training signal:</a:t>
            </a:r>
            <a:r>
              <a:rPr lang="en-US" sz="1600">
                <a:ea typeface="+mn-lt"/>
                <a:cs typeface="+mn-lt"/>
              </a:rPr>
              <a:t> heads that recover the key get higher α → retrieval heads.</a:t>
            </a:r>
          </a:p>
          <a:p>
            <a:pPr marL="285750" indent="-285750">
              <a:buFont typeface="Arial"/>
              <a:buChar char="•"/>
            </a:pPr>
            <a:endParaRPr lang="en-US">
              <a:ea typeface="Tahoma"/>
              <a:cs typeface="Tahoma"/>
            </a:endParaRPr>
          </a:p>
          <a:p>
            <a:pPr marL="229870" indent="-229870"/>
            <a:endParaRPr lang="en-US">
              <a:ea typeface="Tahoma"/>
              <a:cs typeface="Tahoma"/>
            </a:endParaRPr>
          </a:p>
        </p:txBody>
      </p:sp>
      <p:sp>
        <p:nvSpPr>
          <p:cNvPr id="4" name="Text Placeholder 3">
            <a:extLst>
              <a:ext uri="{FF2B5EF4-FFF2-40B4-BE49-F238E27FC236}">
                <a16:creationId xmlns:a16="http://schemas.microsoft.com/office/drawing/2014/main" id="{96B48D5F-E714-B1B0-3769-DC3EF88B289C}"/>
              </a:ext>
            </a:extLst>
          </p:cNvPr>
          <p:cNvSpPr>
            <a:spLocks noGrp="1"/>
          </p:cNvSpPr>
          <p:nvPr>
            <p:ph type="body" sz="quarter" idx="19"/>
          </p:nvPr>
        </p:nvSpPr>
        <p:spPr/>
        <p:txBody>
          <a:bodyPr/>
          <a:lstStyle/>
          <a:p>
            <a:endParaRPr lang="en-US"/>
          </a:p>
        </p:txBody>
      </p:sp>
      <p:pic>
        <p:nvPicPr>
          <p:cNvPr id="5" name="Picture 4" descr="A screenshot of a computer program&#10;&#10;AI-generated content may be incorrect.">
            <a:extLst>
              <a:ext uri="{FF2B5EF4-FFF2-40B4-BE49-F238E27FC236}">
                <a16:creationId xmlns:a16="http://schemas.microsoft.com/office/drawing/2014/main" id="{86DCADC8-8BAA-DFF4-7B18-6F304CF9B024}"/>
              </a:ext>
            </a:extLst>
          </p:cNvPr>
          <p:cNvPicPr>
            <a:picLocks noChangeAspect="1"/>
          </p:cNvPicPr>
          <p:nvPr/>
        </p:nvPicPr>
        <p:blipFill>
          <a:blip r:embed="rId3"/>
          <a:stretch>
            <a:fillRect/>
          </a:stretch>
        </p:blipFill>
        <p:spPr>
          <a:xfrm>
            <a:off x="5244034" y="964552"/>
            <a:ext cx="3167504" cy="2978321"/>
          </a:xfrm>
          <a:prstGeom prst="rect">
            <a:avLst/>
          </a:prstGeom>
        </p:spPr>
      </p:pic>
      <p:sp>
        <p:nvSpPr>
          <p:cNvPr id="6" name="TextBox 5">
            <a:extLst>
              <a:ext uri="{FF2B5EF4-FFF2-40B4-BE49-F238E27FC236}">
                <a16:creationId xmlns:a16="http://schemas.microsoft.com/office/drawing/2014/main" id="{F2A4B2C3-1160-3FE6-3FE9-B967FC2E5D91}"/>
              </a:ext>
            </a:extLst>
          </p:cNvPr>
          <p:cNvSpPr txBox="1"/>
          <p:nvPr/>
        </p:nvSpPr>
        <p:spPr>
          <a:xfrm>
            <a:off x="5244034" y="3809616"/>
            <a:ext cx="375871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 distillation loss compares teacher (full cache) and student (truncated cache + α) predictions on this task.</a:t>
            </a:r>
          </a:p>
        </p:txBody>
      </p:sp>
    </p:spTree>
    <p:extLst>
      <p:ext uri="{BB962C8B-B14F-4D97-AF65-F5344CB8AC3E}">
        <p14:creationId xmlns:p14="http://schemas.microsoft.com/office/powerpoint/2010/main" val="1927772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DE54-3704-5789-AD03-6EE666FB2BC9}"/>
              </a:ext>
            </a:extLst>
          </p:cNvPr>
          <p:cNvSpPr>
            <a:spLocks noGrp="1"/>
          </p:cNvSpPr>
          <p:nvPr>
            <p:ph type="title"/>
          </p:nvPr>
        </p:nvSpPr>
        <p:spPr/>
        <p:txBody>
          <a:bodyPr lIns="91440" tIns="45720" rIns="91440" bIns="45720" anchor="b"/>
          <a:lstStyle/>
          <a:p>
            <a:r>
              <a:rPr lang="en-US">
                <a:ea typeface="Tahoma"/>
                <a:cs typeface="Tahoma"/>
              </a:rPr>
              <a:t>Loss Function</a:t>
            </a:r>
            <a:endParaRPr lang="en-US"/>
          </a:p>
        </p:txBody>
      </p:sp>
      <p:sp>
        <p:nvSpPr>
          <p:cNvPr id="4" name="Text Placeholder 3">
            <a:extLst>
              <a:ext uri="{FF2B5EF4-FFF2-40B4-BE49-F238E27FC236}">
                <a16:creationId xmlns:a16="http://schemas.microsoft.com/office/drawing/2014/main" id="{E8661F13-3F0D-CF4D-6C3C-4D9639BD157B}"/>
              </a:ext>
            </a:extLst>
          </p:cNvPr>
          <p:cNvSpPr>
            <a:spLocks noGrp="1"/>
          </p:cNvSpPr>
          <p:nvPr>
            <p:ph type="body" sz="quarter" idx="19"/>
          </p:nvPr>
        </p:nvSpPr>
        <p:spPr/>
        <p:txBody>
          <a:bodyPr/>
          <a:lstStyle/>
          <a:p>
            <a:endParaRPr lang="en-US"/>
          </a:p>
        </p:txBody>
      </p:sp>
      <p:pic>
        <p:nvPicPr>
          <p:cNvPr id="3" name="Content Placeholder 2" descr="A black and white math symbols&#10;&#10;AI-generated content may be incorrect.">
            <a:extLst>
              <a:ext uri="{FF2B5EF4-FFF2-40B4-BE49-F238E27FC236}">
                <a16:creationId xmlns:a16="http://schemas.microsoft.com/office/drawing/2014/main" id="{12454DEF-54B5-6822-B641-EA5D11D18DC9}"/>
              </a:ext>
            </a:extLst>
          </p:cNvPr>
          <p:cNvPicPr>
            <a:picLocks noGrp="1" noChangeAspect="1"/>
          </p:cNvPicPr>
          <p:nvPr>
            <p:ph sz="quarter" idx="20"/>
          </p:nvPr>
        </p:nvPicPr>
        <p:blipFill>
          <a:blip r:embed="rId3"/>
          <a:stretch>
            <a:fillRect/>
          </a:stretch>
        </p:blipFill>
        <p:spPr>
          <a:xfrm>
            <a:off x="2046448" y="1470233"/>
            <a:ext cx="3602182" cy="747164"/>
          </a:xfrm>
          <a:prstGeom prst="rect">
            <a:avLst/>
          </a:prstGeom>
        </p:spPr>
      </p:pic>
      <p:pic>
        <p:nvPicPr>
          <p:cNvPr id="5" name="Picture 4" descr="A black and white math symbol&#10;&#10;AI-generated content may be incorrect.">
            <a:extLst>
              <a:ext uri="{FF2B5EF4-FFF2-40B4-BE49-F238E27FC236}">
                <a16:creationId xmlns:a16="http://schemas.microsoft.com/office/drawing/2014/main" id="{6A022E74-8597-A963-9A2A-8925AE285BAE}"/>
              </a:ext>
            </a:extLst>
          </p:cNvPr>
          <p:cNvPicPr>
            <a:picLocks noChangeAspect="1"/>
          </p:cNvPicPr>
          <p:nvPr/>
        </p:nvPicPr>
        <p:blipFill>
          <a:blip r:embed="rId4"/>
          <a:stretch>
            <a:fillRect/>
          </a:stretch>
        </p:blipFill>
        <p:spPr>
          <a:xfrm>
            <a:off x="2872153" y="2180169"/>
            <a:ext cx="1765710" cy="801576"/>
          </a:xfrm>
          <a:prstGeom prst="rect">
            <a:avLst/>
          </a:prstGeom>
        </p:spPr>
      </p:pic>
      <p:pic>
        <p:nvPicPr>
          <p:cNvPr id="6" name="Picture 5" descr="A black text with black letters&#10;&#10;AI-generated content may be incorrect.">
            <a:extLst>
              <a:ext uri="{FF2B5EF4-FFF2-40B4-BE49-F238E27FC236}">
                <a16:creationId xmlns:a16="http://schemas.microsoft.com/office/drawing/2014/main" id="{4754F35E-BC18-34F2-1AD5-7ACA84BD595D}"/>
              </a:ext>
            </a:extLst>
          </p:cNvPr>
          <p:cNvPicPr>
            <a:picLocks noChangeAspect="1"/>
          </p:cNvPicPr>
          <p:nvPr/>
        </p:nvPicPr>
        <p:blipFill>
          <a:blip r:embed="rId5"/>
          <a:stretch>
            <a:fillRect/>
          </a:stretch>
        </p:blipFill>
        <p:spPr>
          <a:xfrm>
            <a:off x="2710454" y="3166839"/>
            <a:ext cx="2089108" cy="584091"/>
          </a:xfrm>
          <a:prstGeom prst="rect">
            <a:avLst/>
          </a:prstGeom>
        </p:spPr>
      </p:pic>
      <p:sp>
        <p:nvSpPr>
          <p:cNvPr id="7" name="TextBox 6">
            <a:extLst>
              <a:ext uri="{FF2B5EF4-FFF2-40B4-BE49-F238E27FC236}">
                <a16:creationId xmlns:a16="http://schemas.microsoft.com/office/drawing/2014/main" id="{14DBC4F2-C10E-496B-9B01-B3E75835C076}"/>
              </a:ext>
            </a:extLst>
          </p:cNvPr>
          <p:cNvSpPr txBox="1"/>
          <p:nvPr/>
        </p:nvSpPr>
        <p:spPr>
          <a:xfrm>
            <a:off x="330954" y="1220318"/>
            <a:ext cx="76892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latin typeface="+mn-lt"/>
              </a:rPr>
              <a:t>Compare hidden states of the </a:t>
            </a:r>
            <a:r>
              <a:rPr lang="en-US" b="1">
                <a:latin typeface="+mn-lt"/>
              </a:rPr>
              <a:t>full model</a:t>
            </a:r>
            <a:r>
              <a:rPr lang="en-US">
                <a:latin typeface="+mn-lt"/>
              </a:rPr>
              <a:t> vs the </a:t>
            </a:r>
            <a:r>
              <a:rPr lang="el-GR" b="1">
                <a:latin typeface="+mn-lt"/>
              </a:rPr>
              <a:t>α-</a:t>
            </a:r>
            <a:r>
              <a:rPr lang="en-US" b="1">
                <a:latin typeface="+mn-lt"/>
              </a:rPr>
              <a:t>gated model</a:t>
            </a:r>
            <a:r>
              <a:rPr lang="en-US">
                <a:latin typeface="+mn-lt"/>
              </a:rPr>
              <a:t> on passkey data.</a:t>
            </a:r>
          </a:p>
          <a:p>
            <a:pPr marL="285750" indent="-285750">
              <a:buFont typeface="Arial" panose="020B0604020202020204" pitchFamily="34" charset="0"/>
              <a:buChar char="•"/>
            </a:pPr>
            <a:r>
              <a:rPr lang="en-US">
                <a:latin typeface="+mn-lt"/>
              </a:rPr>
              <a:t>Distillation loss:</a:t>
            </a:r>
          </a:p>
        </p:txBody>
      </p:sp>
      <p:sp>
        <p:nvSpPr>
          <p:cNvPr id="9" name="TextBox 8">
            <a:extLst>
              <a:ext uri="{FF2B5EF4-FFF2-40B4-BE49-F238E27FC236}">
                <a16:creationId xmlns:a16="http://schemas.microsoft.com/office/drawing/2014/main" id="{3E7D5273-19BD-2B2B-EFC2-D3FDB047452E}"/>
              </a:ext>
            </a:extLst>
          </p:cNvPr>
          <p:cNvSpPr txBox="1"/>
          <p:nvPr/>
        </p:nvSpPr>
        <p:spPr>
          <a:xfrm>
            <a:off x="330954" y="3051985"/>
            <a:ext cx="58708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latin typeface="+mn-lt"/>
              </a:rPr>
              <a:t>Final loss:</a:t>
            </a:r>
          </a:p>
        </p:txBody>
      </p:sp>
      <p:sp>
        <p:nvSpPr>
          <p:cNvPr id="8" name="TextBox 7">
            <a:extLst>
              <a:ext uri="{FF2B5EF4-FFF2-40B4-BE49-F238E27FC236}">
                <a16:creationId xmlns:a16="http://schemas.microsoft.com/office/drawing/2014/main" id="{CBE6D2E7-87C0-B500-391B-B73F21F889FC}"/>
              </a:ext>
            </a:extLst>
          </p:cNvPr>
          <p:cNvSpPr txBox="1"/>
          <p:nvPr/>
        </p:nvSpPr>
        <p:spPr>
          <a:xfrm>
            <a:off x="330954" y="2186209"/>
            <a:ext cx="4111560" cy="307777"/>
          </a:xfrm>
          <a:prstGeom prst="rect">
            <a:avLst/>
          </a:prstGeom>
          <a:noFill/>
        </p:spPr>
        <p:txBody>
          <a:bodyPr wrap="square" rtlCol="0">
            <a:spAutoFit/>
          </a:bodyPr>
          <a:lstStyle/>
          <a:p>
            <a:pPr marL="285750" indent="-285750">
              <a:buFont typeface="Arial" panose="020B0604020202020204" pitchFamily="34" charset="0"/>
              <a:buChar char="•"/>
            </a:pPr>
            <a:r>
              <a:rPr lang="en-US">
                <a:latin typeface="+mn-lt"/>
              </a:rPr>
              <a:t>Regularization:</a:t>
            </a:r>
          </a:p>
        </p:txBody>
      </p:sp>
      <p:sp>
        <p:nvSpPr>
          <p:cNvPr id="11" name="TextBox 10">
            <a:extLst>
              <a:ext uri="{FF2B5EF4-FFF2-40B4-BE49-F238E27FC236}">
                <a16:creationId xmlns:a16="http://schemas.microsoft.com/office/drawing/2014/main" id="{12EA9BC4-F551-38C7-E7FA-A98E57CA9A18}"/>
              </a:ext>
            </a:extLst>
          </p:cNvPr>
          <p:cNvSpPr txBox="1"/>
          <p:nvPr/>
        </p:nvSpPr>
        <p:spPr>
          <a:xfrm>
            <a:off x="533918" y="3796393"/>
            <a:ext cx="7924281" cy="307777"/>
          </a:xfrm>
          <a:prstGeom prst="rect">
            <a:avLst/>
          </a:prstGeom>
          <a:noFill/>
        </p:spPr>
        <p:txBody>
          <a:bodyPr wrap="square" rtlCol="0">
            <a:spAutoFit/>
          </a:bodyPr>
          <a:lstStyle/>
          <a:p>
            <a:r>
              <a:rPr lang="en-US">
                <a:latin typeface="+mn-lt"/>
              </a:rPr>
              <a:t>L₂ term makes </a:t>
            </a:r>
            <a:r>
              <a:rPr lang="el-GR">
                <a:latin typeface="+mn-lt"/>
              </a:rPr>
              <a:t>α </a:t>
            </a:r>
            <a:r>
              <a:rPr lang="en-US">
                <a:latin typeface="+mn-lt"/>
              </a:rPr>
              <a:t>reproduce teacher behavior, L₁ term keeps only the necessary heads active.</a:t>
            </a:r>
          </a:p>
        </p:txBody>
      </p:sp>
    </p:spTree>
    <p:extLst>
      <p:ext uri="{BB962C8B-B14F-4D97-AF65-F5344CB8AC3E}">
        <p14:creationId xmlns:p14="http://schemas.microsoft.com/office/powerpoint/2010/main" val="677311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146D-D65E-877D-E8D0-C59775108616}"/>
              </a:ext>
            </a:extLst>
          </p:cNvPr>
          <p:cNvSpPr>
            <a:spLocks noGrp="1"/>
          </p:cNvSpPr>
          <p:nvPr>
            <p:ph type="title"/>
          </p:nvPr>
        </p:nvSpPr>
        <p:spPr/>
        <p:txBody>
          <a:bodyPr lIns="91440" tIns="45720" rIns="91440" bIns="45720" anchor="b"/>
          <a:lstStyle/>
          <a:p>
            <a:r>
              <a:rPr lang="en-US" sz="2800"/>
              <a:t>Deployment</a:t>
            </a:r>
          </a:p>
        </p:txBody>
      </p:sp>
      <p:sp>
        <p:nvSpPr>
          <p:cNvPr id="3" name="Content Placeholder 2">
            <a:extLst>
              <a:ext uri="{FF2B5EF4-FFF2-40B4-BE49-F238E27FC236}">
                <a16:creationId xmlns:a16="http://schemas.microsoft.com/office/drawing/2014/main" id="{DEFC64FB-734C-37F4-B9CD-9B0EDCB45C4F}"/>
              </a:ext>
            </a:extLst>
          </p:cNvPr>
          <p:cNvSpPr>
            <a:spLocks noGrp="1"/>
          </p:cNvSpPr>
          <p:nvPr>
            <p:ph sz="quarter" idx="20"/>
          </p:nvPr>
        </p:nvSpPr>
        <p:spPr>
          <a:xfrm>
            <a:off x="528623" y="1100923"/>
            <a:ext cx="8085416" cy="3423466"/>
          </a:xfrm>
        </p:spPr>
        <p:txBody>
          <a:bodyPr lIns="91440" tIns="45720" rIns="91440" bIns="45720" anchor="t"/>
          <a:lstStyle/>
          <a:p>
            <a:pPr marL="285750" indent="-285750">
              <a:buFont typeface="Arial"/>
              <a:buChar char="•"/>
            </a:pPr>
            <a:r>
              <a:rPr lang="en-US" sz="1100" b="1">
                <a:ea typeface="+mn-lt"/>
                <a:cs typeface="+mn-lt"/>
              </a:rPr>
              <a:t>Head Assignment:</a:t>
            </a:r>
            <a:endParaRPr lang="en-US" sz="1100">
              <a:ea typeface="Tahoma"/>
              <a:cs typeface="Tahoma"/>
            </a:endParaRPr>
          </a:p>
          <a:p>
            <a:pPr marL="285750" indent="-285750">
              <a:buFont typeface="Arial"/>
              <a:buChar char="•"/>
            </a:pPr>
            <a:r>
              <a:rPr lang="en-US" sz="1100" b="1">
                <a:ea typeface="+mn-lt"/>
                <a:cs typeface="+mn-lt"/>
              </a:rPr>
              <a:t>Head Reordering:</a:t>
            </a:r>
            <a:endParaRPr lang="en-US" sz="1100">
              <a:ea typeface="Tahoma"/>
              <a:cs typeface="Tahoma"/>
            </a:endParaRPr>
          </a:p>
          <a:p>
            <a:pPr marL="854075" lvl="1" indent="-285750">
              <a:buFont typeface="Courier New"/>
              <a:buChar char="o"/>
            </a:pPr>
            <a:r>
              <a:rPr lang="en-US" sz="1100">
                <a:ea typeface="+mn-lt"/>
                <a:cs typeface="+mn-lt"/>
              </a:rPr>
              <a:t>Group retrieval and streaming heads contiguously in Q, K, V.</a:t>
            </a:r>
            <a:endParaRPr lang="en-US" sz="1100">
              <a:ea typeface="Tahoma"/>
              <a:cs typeface="Tahoma"/>
            </a:endParaRPr>
          </a:p>
          <a:p>
            <a:pPr marL="854075" lvl="1" indent="-285750">
              <a:buFont typeface="Courier New"/>
              <a:buChar char="o"/>
            </a:pPr>
            <a:r>
              <a:rPr lang="en-US" sz="1100">
                <a:ea typeface="+mn-lt"/>
                <a:cs typeface="+mn-lt"/>
              </a:rPr>
              <a:t>Enables faster slicing and decoding.</a:t>
            </a:r>
            <a:endParaRPr lang="en-US" sz="1100">
              <a:ea typeface="Tahoma"/>
              <a:cs typeface="Tahoma"/>
            </a:endParaRPr>
          </a:p>
          <a:p>
            <a:pPr marL="285750" indent="-285750">
              <a:buFont typeface="Arial"/>
              <a:buChar char="•"/>
            </a:pPr>
            <a:r>
              <a:rPr lang="en-US" sz="1100" b="1">
                <a:ea typeface="+mn-lt"/>
                <a:cs typeface="+mn-lt"/>
              </a:rPr>
              <a:t>Dual KV-Caches:</a:t>
            </a:r>
            <a:endParaRPr lang="en-US" sz="1100">
              <a:ea typeface="Tahoma"/>
              <a:cs typeface="Tahoma"/>
            </a:endParaRPr>
          </a:p>
          <a:p>
            <a:pPr marL="854075" lvl="1" indent="-285750">
              <a:buFont typeface="Courier New"/>
              <a:buChar char="o"/>
            </a:pPr>
            <a:r>
              <a:rPr lang="en-US" sz="1100">
                <a:ea typeface="+mn-lt"/>
                <a:cs typeface="+mn-lt"/>
              </a:rPr>
              <a:t>Maintain two caches per layer:</a:t>
            </a:r>
            <a:endParaRPr lang="en-US" sz="1100">
              <a:ea typeface="Tahoma"/>
              <a:cs typeface="Tahoma"/>
            </a:endParaRPr>
          </a:p>
          <a:p>
            <a:pPr marL="1200150" lvl="2" indent="-285750">
              <a:buFont typeface="Arial"/>
              <a:buChar char="•"/>
            </a:pPr>
            <a:r>
              <a:rPr lang="en-US" sz="1100">
                <a:ea typeface="+mn-lt"/>
                <a:cs typeface="+mn-lt"/>
              </a:rPr>
              <a:t>Retrieval → store all tokens.</a:t>
            </a:r>
            <a:endParaRPr lang="en-US" sz="1100">
              <a:ea typeface="Tahoma"/>
              <a:cs typeface="Tahoma"/>
            </a:endParaRPr>
          </a:p>
          <a:p>
            <a:pPr marL="1200150" lvl="2" indent="-285750">
              <a:buFont typeface="Arial"/>
              <a:buChar char="•"/>
            </a:pPr>
            <a:r>
              <a:rPr lang="en-US" sz="1100">
                <a:ea typeface="+mn-lt"/>
                <a:cs typeface="+mn-lt"/>
              </a:rPr>
              <a:t>Streaming → store attention sinks + recent tokens.</a:t>
            </a:r>
            <a:endParaRPr lang="en-US" sz="1100">
              <a:ea typeface="Tahoma"/>
              <a:cs typeface="Tahoma"/>
            </a:endParaRPr>
          </a:p>
          <a:p>
            <a:pPr marL="854075" lvl="1" indent="-285750">
              <a:buFont typeface="Courier New"/>
              <a:buChar char="o"/>
            </a:pPr>
            <a:r>
              <a:rPr lang="en-US" sz="1100">
                <a:ea typeface="+mn-lt"/>
                <a:cs typeface="+mn-lt"/>
              </a:rPr>
              <a:t>Combine outputs during decoding.</a:t>
            </a:r>
            <a:endParaRPr lang="en-US" sz="1100">
              <a:ea typeface="Tahoma"/>
              <a:cs typeface="Tahoma"/>
            </a:endParaRPr>
          </a:p>
          <a:p>
            <a:pPr marL="285750" indent="-285750">
              <a:buFont typeface="Arial"/>
              <a:buChar char="•"/>
            </a:pPr>
            <a:r>
              <a:rPr lang="en-US" sz="1100" b="1">
                <a:ea typeface="+mn-lt"/>
                <a:cs typeface="+mn-lt"/>
              </a:rPr>
              <a:t>Chunked Pre-filling:</a:t>
            </a:r>
            <a:endParaRPr lang="en-US" sz="1100">
              <a:ea typeface="Tahoma"/>
              <a:cs typeface="Tahoma"/>
            </a:endParaRPr>
          </a:p>
          <a:p>
            <a:pPr marL="854075" lvl="1" indent="-285750">
              <a:buFont typeface="Courier New"/>
              <a:buChar char="o"/>
            </a:pPr>
            <a:r>
              <a:rPr lang="en-US" sz="1100">
                <a:ea typeface="+mn-lt"/>
                <a:cs typeface="+mn-lt"/>
              </a:rPr>
              <a:t>Use FlashAttention-2 to fill caches chunk-by-chunk.</a:t>
            </a:r>
            <a:endParaRPr lang="en-US" sz="1100">
              <a:ea typeface="Tahoma"/>
              <a:cs typeface="Tahoma"/>
            </a:endParaRPr>
          </a:p>
          <a:p>
            <a:pPr marL="854075" lvl="1" indent="-285750">
              <a:buFont typeface="Courier New"/>
              <a:buChar char="o"/>
            </a:pPr>
            <a:r>
              <a:rPr lang="en-US" sz="1100">
                <a:ea typeface="+mn-lt"/>
                <a:cs typeface="+mn-lt"/>
              </a:rPr>
              <a:t>Prune old streaming KV after each chunk → lower memory (O(K)).</a:t>
            </a:r>
            <a:endParaRPr lang="en-US" sz="1100">
              <a:ea typeface="Tahoma"/>
              <a:cs typeface="Tahoma"/>
            </a:endParaRPr>
          </a:p>
          <a:p>
            <a:pPr marL="229870" indent="-229870"/>
            <a:endParaRPr lang="en-US" sz="1100">
              <a:ea typeface="Tahoma"/>
              <a:cs typeface="Tahoma"/>
            </a:endParaRPr>
          </a:p>
          <a:p>
            <a:pPr marL="229870" indent="-229870"/>
            <a:endParaRPr lang="en-US" sz="1200">
              <a:ea typeface="Tahoma"/>
              <a:cs typeface="Tahoma"/>
            </a:endParaRPr>
          </a:p>
        </p:txBody>
      </p:sp>
      <p:sp>
        <p:nvSpPr>
          <p:cNvPr id="4" name="Text Placeholder 3">
            <a:extLst>
              <a:ext uri="{FF2B5EF4-FFF2-40B4-BE49-F238E27FC236}">
                <a16:creationId xmlns:a16="http://schemas.microsoft.com/office/drawing/2014/main" id="{4D45FE04-8D54-BC82-64E3-4F69A35B7A6C}"/>
              </a:ext>
            </a:extLst>
          </p:cNvPr>
          <p:cNvSpPr>
            <a:spLocks noGrp="1"/>
          </p:cNvSpPr>
          <p:nvPr>
            <p:ph type="body" sz="quarter" idx="19"/>
          </p:nvPr>
        </p:nvSpPr>
        <p:spPr/>
        <p:txBody>
          <a:bodyPr/>
          <a:lstStyle/>
          <a:p>
            <a:endParaRPr lang="en-US"/>
          </a:p>
        </p:txBody>
      </p:sp>
      <p:pic>
        <p:nvPicPr>
          <p:cNvPr id="5" name="Picture 4">
            <a:extLst>
              <a:ext uri="{FF2B5EF4-FFF2-40B4-BE49-F238E27FC236}">
                <a16:creationId xmlns:a16="http://schemas.microsoft.com/office/drawing/2014/main" id="{56E5B223-6770-FF65-7025-782BA5EB0AAC}"/>
              </a:ext>
            </a:extLst>
          </p:cNvPr>
          <p:cNvPicPr>
            <a:picLocks noChangeAspect="1"/>
          </p:cNvPicPr>
          <p:nvPr/>
        </p:nvPicPr>
        <p:blipFill>
          <a:blip r:embed="rId3"/>
          <a:stretch>
            <a:fillRect/>
          </a:stretch>
        </p:blipFill>
        <p:spPr>
          <a:xfrm>
            <a:off x="1873326" y="3747857"/>
            <a:ext cx="4587348" cy="1221736"/>
          </a:xfrm>
          <a:prstGeom prst="rect">
            <a:avLst/>
          </a:prstGeom>
        </p:spPr>
      </p:pic>
      <p:pic>
        <p:nvPicPr>
          <p:cNvPr id="7" name="Picture 6" descr="A close-up of a computer code&#10;&#10;AI-generated content may be incorrect.">
            <a:extLst>
              <a:ext uri="{FF2B5EF4-FFF2-40B4-BE49-F238E27FC236}">
                <a16:creationId xmlns:a16="http://schemas.microsoft.com/office/drawing/2014/main" id="{8199DC5E-6618-FC8F-DEE1-3D700C3B9AD0}"/>
              </a:ext>
            </a:extLst>
          </p:cNvPr>
          <p:cNvPicPr>
            <a:picLocks noChangeAspect="1"/>
          </p:cNvPicPr>
          <p:nvPr/>
        </p:nvPicPr>
        <p:blipFill>
          <a:blip r:embed="rId4"/>
          <a:stretch>
            <a:fillRect/>
          </a:stretch>
        </p:blipFill>
        <p:spPr>
          <a:xfrm>
            <a:off x="2511128" y="1029037"/>
            <a:ext cx="2511503" cy="515661"/>
          </a:xfrm>
          <a:prstGeom prst="rect">
            <a:avLst/>
          </a:prstGeom>
        </p:spPr>
      </p:pic>
    </p:spTree>
    <p:extLst>
      <p:ext uri="{BB962C8B-B14F-4D97-AF65-F5344CB8AC3E}">
        <p14:creationId xmlns:p14="http://schemas.microsoft.com/office/powerpoint/2010/main" val="976621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66A8-5C76-4F86-B70F-CE4409B7F55E}"/>
              </a:ext>
            </a:extLst>
          </p:cNvPr>
          <p:cNvSpPr>
            <a:spLocks noGrp="1"/>
          </p:cNvSpPr>
          <p:nvPr>
            <p:ph type="title"/>
          </p:nvPr>
        </p:nvSpPr>
        <p:spPr/>
        <p:txBody>
          <a:bodyPr lIns="91440" tIns="45720" rIns="91440" bIns="45720" anchor="b"/>
          <a:lstStyle/>
          <a:p>
            <a:r>
              <a:rPr lang="en-US">
                <a:ea typeface="Tahoma"/>
                <a:cs typeface="Tahoma"/>
              </a:rPr>
              <a:t>Dataset, Model, Baselines</a:t>
            </a:r>
            <a:endParaRPr lang="en-US"/>
          </a:p>
        </p:txBody>
      </p:sp>
      <p:sp>
        <p:nvSpPr>
          <p:cNvPr id="3" name="Content Placeholder 2">
            <a:extLst>
              <a:ext uri="{FF2B5EF4-FFF2-40B4-BE49-F238E27FC236}">
                <a16:creationId xmlns:a16="http://schemas.microsoft.com/office/drawing/2014/main" id="{0FF813C1-A271-C7E1-FFA3-C8579F28FB71}"/>
              </a:ext>
            </a:extLst>
          </p:cNvPr>
          <p:cNvSpPr>
            <a:spLocks noGrp="1"/>
          </p:cNvSpPr>
          <p:nvPr>
            <p:ph sz="quarter" idx="20"/>
          </p:nvPr>
        </p:nvSpPr>
        <p:spPr>
          <a:xfrm>
            <a:off x="533123" y="1154923"/>
            <a:ext cx="8085416" cy="3094966"/>
          </a:xfrm>
        </p:spPr>
        <p:txBody>
          <a:bodyPr lIns="91440" tIns="45720" rIns="91440" bIns="45720" anchor="t"/>
          <a:lstStyle/>
          <a:p>
            <a:pPr marL="341630" indent="-285750">
              <a:buFont typeface="Arial" panose="020B0604020202020204" pitchFamily="34" charset="0"/>
              <a:buChar char="•"/>
            </a:pPr>
            <a:r>
              <a:rPr lang="en-US" sz="1400"/>
              <a:t>Long-context Benchmark: </a:t>
            </a:r>
            <a:r>
              <a:rPr lang="en-US" sz="1400" b="1" err="1"/>
              <a:t>LongBench</a:t>
            </a:r>
            <a:r>
              <a:rPr lang="en-US" sz="1400"/>
              <a:t>, </a:t>
            </a:r>
            <a:r>
              <a:rPr lang="en-US" sz="1400" b="1"/>
              <a:t>Needle-in-a-Haystack (NIAH) </a:t>
            </a:r>
          </a:p>
          <a:p>
            <a:pPr marL="341630" indent="-285750">
              <a:buFont typeface="Arial" panose="020B0604020202020204" pitchFamily="34" charset="0"/>
              <a:buChar char="•"/>
            </a:pPr>
            <a:r>
              <a:rPr lang="en-US" sz="1400"/>
              <a:t>Short-context Benchmark: </a:t>
            </a:r>
            <a:r>
              <a:rPr lang="en-US" sz="1400" b="1"/>
              <a:t>MMLU</a:t>
            </a:r>
            <a:r>
              <a:rPr lang="en-US" sz="1400"/>
              <a:t>, </a:t>
            </a:r>
            <a:r>
              <a:rPr lang="en-US" sz="1400" b="1"/>
              <a:t>MBPP</a:t>
            </a:r>
            <a:r>
              <a:rPr lang="en-US" sz="1400"/>
              <a:t>, </a:t>
            </a:r>
            <a:r>
              <a:rPr lang="en-US" sz="1400" b="1"/>
              <a:t>MT-Bench </a:t>
            </a:r>
            <a:endParaRPr lang="en-US" sz="1400" b="1">
              <a:ea typeface="Tahoma"/>
              <a:cs typeface="Tahoma"/>
            </a:endParaRPr>
          </a:p>
          <a:p>
            <a:pPr marL="341630" indent="-285750">
              <a:buFont typeface="Arial" panose="020B0604020202020204" pitchFamily="34" charset="0"/>
              <a:buChar char="•"/>
            </a:pPr>
            <a:r>
              <a:rPr lang="en-US" sz="1400"/>
              <a:t>Models: </a:t>
            </a:r>
            <a:endParaRPr lang="en-US" sz="1400">
              <a:ea typeface="Tahoma"/>
              <a:cs typeface="Tahoma"/>
            </a:endParaRPr>
          </a:p>
          <a:p>
            <a:pPr marL="679450" lvl="1" indent="-285750">
              <a:buFont typeface="Arial" panose="020B0604020202020204" pitchFamily="34" charset="0"/>
              <a:buChar char="•"/>
            </a:pPr>
            <a:r>
              <a:rPr lang="en-US" sz="1400"/>
              <a:t>Short-context:</a:t>
            </a:r>
            <a:endParaRPr lang="en-US" sz="1400">
              <a:ea typeface="Tahoma"/>
              <a:cs typeface="Tahoma"/>
            </a:endParaRPr>
          </a:p>
          <a:p>
            <a:pPr marL="1025525" lvl="2" indent="-285750"/>
            <a:r>
              <a:rPr lang="en-US" sz="1400" b="1"/>
              <a:t>LLaMA-2-7B-32K-Instruct </a:t>
            </a:r>
            <a:r>
              <a:rPr lang="en-US" sz="1400"/>
              <a:t>(MHA), </a:t>
            </a:r>
            <a:r>
              <a:rPr lang="en-US" sz="1400" b="1"/>
              <a:t>LLaMA-3-[8B, 70B]-Instruct </a:t>
            </a:r>
            <a:r>
              <a:rPr lang="en-US" sz="1400"/>
              <a:t>(GQA)</a:t>
            </a:r>
            <a:endParaRPr lang="en-US" sz="1400" i="1">
              <a:ea typeface="Tahoma"/>
              <a:cs typeface="Tahoma"/>
            </a:endParaRPr>
          </a:p>
          <a:p>
            <a:pPr marL="679450" lvl="1" indent="-285750">
              <a:buFont typeface="Arial" panose="020B0604020202020204" pitchFamily="34" charset="0"/>
              <a:buChar char="•"/>
            </a:pPr>
            <a:r>
              <a:rPr lang="en-US" sz="1400"/>
              <a:t>Long-Context: </a:t>
            </a:r>
            <a:endParaRPr lang="en-US" sz="1400">
              <a:ea typeface="Tahoma"/>
              <a:cs typeface="Tahoma"/>
            </a:endParaRPr>
          </a:p>
          <a:p>
            <a:pPr marL="1025525" lvl="2" indent="-285750"/>
            <a:r>
              <a:rPr lang="en-US" sz="1400" b="1"/>
              <a:t>LLaMA-2-7B-32K-Instruct</a:t>
            </a:r>
            <a:r>
              <a:rPr lang="en-US" sz="1400"/>
              <a:t> </a:t>
            </a:r>
            <a:r>
              <a:rPr lang="en-US" sz="1400" i="1"/>
              <a:t>(MHA)</a:t>
            </a:r>
            <a:endParaRPr lang="en-US" sz="1400" i="1">
              <a:ea typeface="Tahoma"/>
              <a:cs typeface="Tahoma"/>
            </a:endParaRPr>
          </a:p>
          <a:p>
            <a:pPr marL="1025525" lvl="2" indent="-285750"/>
            <a:r>
              <a:rPr lang="en-US" sz="1400" b="1"/>
              <a:t>LLaMA-3-8B-Instruct-Gradient-1048k</a:t>
            </a:r>
            <a:r>
              <a:rPr lang="en-US" sz="1400"/>
              <a:t> </a:t>
            </a:r>
            <a:r>
              <a:rPr lang="en-US" sz="1400" i="1"/>
              <a:t>(GQA )</a:t>
            </a:r>
            <a:endParaRPr lang="en-US" sz="1400">
              <a:ea typeface="Tahoma"/>
              <a:cs typeface="Tahoma"/>
            </a:endParaRPr>
          </a:p>
          <a:p>
            <a:pPr marL="1025525" lvl="2" indent="-285750"/>
            <a:r>
              <a:rPr lang="en-US" sz="1400" b="1">
                <a:ea typeface="Tahoma"/>
                <a:cs typeface="Tahoma"/>
              </a:rPr>
              <a:t>Mistral-7B-v0.2-Instruct (</a:t>
            </a:r>
            <a:r>
              <a:rPr lang="en-US" sz="1400">
                <a:ea typeface="+mn-lt"/>
                <a:cs typeface="+mn-lt"/>
              </a:rPr>
              <a:t>GQA)</a:t>
            </a:r>
            <a:endParaRPr lang="en-US" sz="1400" i="1"/>
          </a:p>
          <a:p>
            <a:pPr marL="341630" indent="-285750">
              <a:buFont typeface="Arial" panose="05000000000000000000" pitchFamily="2" charset="2"/>
              <a:buChar char="•"/>
            </a:pPr>
            <a:r>
              <a:rPr lang="en-US" sz="1400"/>
              <a:t>Baselines: </a:t>
            </a:r>
            <a:r>
              <a:rPr lang="en-US" sz="1400" b="1"/>
              <a:t>H₂O</a:t>
            </a:r>
            <a:r>
              <a:rPr lang="en-US" sz="1400"/>
              <a:t>, </a:t>
            </a:r>
            <a:r>
              <a:rPr lang="en-US" sz="1400" b="1"/>
              <a:t>TOVA</a:t>
            </a:r>
            <a:r>
              <a:rPr lang="en-US" sz="1400"/>
              <a:t>, </a:t>
            </a:r>
            <a:r>
              <a:rPr lang="en-US" sz="1400" b="1" err="1"/>
              <a:t>StreamingLLM</a:t>
            </a:r>
            <a:r>
              <a:rPr lang="en-US" sz="1400" b="1"/>
              <a:t> </a:t>
            </a:r>
            <a:endParaRPr lang="en-US" sz="1400" err="1">
              <a:ea typeface="Tahoma"/>
              <a:cs typeface="Tahoma"/>
            </a:endParaRPr>
          </a:p>
          <a:p>
            <a:pPr marL="229870" indent="-229870"/>
            <a:r>
              <a:rPr lang="en-US" sz="1400">
                <a:ea typeface="Tahoma"/>
                <a:cs typeface="Tahoma"/>
              </a:rPr>
              <a:t> </a:t>
            </a:r>
          </a:p>
          <a:p>
            <a:pPr marL="229870" indent="-229870"/>
            <a:r>
              <a:rPr lang="en-US" sz="1400">
                <a:ea typeface="Tahoma"/>
                <a:cs typeface="Tahoma"/>
              </a:rPr>
              <a:t> </a:t>
            </a:r>
          </a:p>
        </p:txBody>
      </p:sp>
      <p:sp>
        <p:nvSpPr>
          <p:cNvPr id="4" name="Text Placeholder 3">
            <a:extLst>
              <a:ext uri="{FF2B5EF4-FFF2-40B4-BE49-F238E27FC236}">
                <a16:creationId xmlns:a16="http://schemas.microsoft.com/office/drawing/2014/main" id="{4D3302F2-8FE8-8157-374D-D52534FE123D}"/>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969008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1F23-820F-A30C-EFAA-4EB3B3C3E311}"/>
              </a:ext>
            </a:extLst>
          </p:cNvPr>
          <p:cNvSpPr>
            <a:spLocks noGrp="1"/>
          </p:cNvSpPr>
          <p:nvPr>
            <p:ph type="title"/>
          </p:nvPr>
        </p:nvSpPr>
        <p:spPr/>
        <p:txBody>
          <a:bodyPr lIns="91440" tIns="45720" rIns="91440" bIns="45720" anchor="b"/>
          <a:lstStyle/>
          <a:p>
            <a:r>
              <a:rPr lang="en-US">
                <a:ea typeface="Tahoma"/>
                <a:cs typeface="Tahoma"/>
              </a:rPr>
              <a:t>Result – Long Context (</a:t>
            </a:r>
            <a:r>
              <a:rPr lang="en-US" err="1">
                <a:ea typeface="Tahoma"/>
                <a:cs typeface="Tahoma"/>
              </a:rPr>
              <a:t>LongBench</a:t>
            </a:r>
            <a:r>
              <a:rPr lang="en-US">
                <a:ea typeface="Tahoma"/>
                <a:cs typeface="Tahoma"/>
              </a:rPr>
              <a:t>)</a:t>
            </a:r>
            <a:endParaRPr lang="en-US"/>
          </a:p>
        </p:txBody>
      </p:sp>
      <p:pic>
        <p:nvPicPr>
          <p:cNvPr id="5" name="Content Placeholder 4">
            <a:extLst>
              <a:ext uri="{FF2B5EF4-FFF2-40B4-BE49-F238E27FC236}">
                <a16:creationId xmlns:a16="http://schemas.microsoft.com/office/drawing/2014/main" id="{8B5C1638-3B39-A9B0-7C33-10801EBCC8A2}"/>
              </a:ext>
            </a:extLst>
          </p:cNvPr>
          <p:cNvPicPr>
            <a:picLocks noGrp="1" noChangeAspect="1"/>
          </p:cNvPicPr>
          <p:nvPr>
            <p:ph sz="quarter" idx="20"/>
          </p:nvPr>
        </p:nvPicPr>
        <p:blipFill>
          <a:blip r:embed="rId3"/>
          <a:stretch>
            <a:fillRect/>
          </a:stretch>
        </p:blipFill>
        <p:spPr>
          <a:xfrm>
            <a:off x="2860521" y="1556931"/>
            <a:ext cx="6210000" cy="2536299"/>
          </a:xfrm>
          <a:prstGeom prst="rect">
            <a:avLst/>
          </a:prstGeom>
        </p:spPr>
      </p:pic>
      <p:sp>
        <p:nvSpPr>
          <p:cNvPr id="3" name="TextBox 2">
            <a:extLst>
              <a:ext uri="{FF2B5EF4-FFF2-40B4-BE49-F238E27FC236}">
                <a16:creationId xmlns:a16="http://schemas.microsoft.com/office/drawing/2014/main" id="{142C70C7-F318-D4B5-135C-79E704BD6FB4}"/>
              </a:ext>
            </a:extLst>
          </p:cNvPr>
          <p:cNvSpPr txBox="1"/>
          <p:nvPr/>
        </p:nvSpPr>
        <p:spPr>
          <a:xfrm>
            <a:off x="65315" y="1657350"/>
            <a:ext cx="2803372" cy="1600438"/>
          </a:xfrm>
          <a:prstGeom prst="rect">
            <a:avLst/>
          </a:prstGeom>
          <a:noFill/>
        </p:spPr>
        <p:txBody>
          <a:bodyPr wrap="square" rtlCol="0">
            <a:spAutoFit/>
          </a:bodyPr>
          <a:lstStyle/>
          <a:p>
            <a:pPr marL="285750" indent="-285750">
              <a:buFont typeface="Arial" panose="020B0604020202020204" pitchFamily="34" charset="0"/>
              <a:buChar char="•"/>
            </a:pPr>
            <a:r>
              <a:rPr lang="en-US" b="1" err="1"/>
              <a:t>DuoAttention</a:t>
            </a:r>
            <a:r>
              <a:rPr lang="en-US" b="1"/>
              <a:t> ≈ Full Attention</a:t>
            </a:r>
            <a:r>
              <a:rPr lang="en-US"/>
              <a:t> at 50% KV cache</a:t>
            </a:r>
          </a:p>
          <a:p>
            <a:pPr marL="285750" indent="-285750">
              <a:buFont typeface="Arial" panose="020B0604020202020204" pitchFamily="34" charset="0"/>
              <a:buChar char="•"/>
            </a:pPr>
            <a:r>
              <a:rPr lang="en-US" b="1"/>
              <a:t>Consistent lead</a:t>
            </a:r>
            <a:r>
              <a:rPr lang="en-US"/>
              <a:t> across retrieval &amp; summarization tasks</a:t>
            </a:r>
          </a:p>
          <a:p>
            <a:pPr marL="285750" indent="-285750">
              <a:buFont typeface="Arial" panose="020B0604020202020204" pitchFamily="34" charset="0"/>
              <a:buChar char="•"/>
            </a:pPr>
            <a:r>
              <a:rPr lang="en-US" b="1"/>
              <a:t>Stable across models:</a:t>
            </a:r>
            <a:r>
              <a:rPr lang="en-US"/>
              <a:t> Llama-2-7B &amp; Llama-3-8B</a:t>
            </a:r>
          </a:p>
        </p:txBody>
      </p:sp>
    </p:spTree>
    <p:extLst>
      <p:ext uri="{BB962C8B-B14F-4D97-AF65-F5344CB8AC3E}">
        <p14:creationId xmlns:p14="http://schemas.microsoft.com/office/powerpoint/2010/main" val="3188295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B3607-89CD-960C-0CF1-3573C7F8A829}"/>
              </a:ext>
            </a:extLst>
          </p:cNvPr>
          <p:cNvSpPr>
            <a:spLocks noGrp="1"/>
          </p:cNvSpPr>
          <p:nvPr>
            <p:ph type="title"/>
          </p:nvPr>
        </p:nvSpPr>
        <p:spPr/>
        <p:txBody>
          <a:bodyPr lIns="91440" tIns="45720" rIns="91440" bIns="45720" anchor="b"/>
          <a:lstStyle/>
          <a:p>
            <a:r>
              <a:rPr lang="en-US">
                <a:ea typeface="Tahoma"/>
                <a:cs typeface="Tahoma"/>
              </a:rPr>
              <a:t>Result – Long Context (NIAH)</a:t>
            </a:r>
            <a:endParaRPr lang="en-US"/>
          </a:p>
        </p:txBody>
      </p:sp>
      <p:pic>
        <p:nvPicPr>
          <p:cNvPr id="5" name="Content Placeholder 4" descr="A group of colorful squares with numbers&#10;&#10;AI-generated content may be incorrect.">
            <a:extLst>
              <a:ext uri="{FF2B5EF4-FFF2-40B4-BE49-F238E27FC236}">
                <a16:creationId xmlns:a16="http://schemas.microsoft.com/office/drawing/2014/main" id="{8D6CBD43-344E-1C2D-E7B8-38966284E951}"/>
              </a:ext>
            </a:extLst>
          </p:cNvPr>
          <p:cNvPicPr>
            <a:picLocks noGrp="1" noChangeAspect="1"/>
          </p:cNvPicPr>
          <p:nvPr>
            <p:ph sz="quarter" idx="20"/>
          </p:nvPr>
        </p:nvPicPr>
        <p:blipFill>
          <a:blip r:embed="rId3"/>
          <a:stretch>
            <a:fillRect/>
          </a:stretch>
        </p:blipFill>
        <p:spPr>
          <a:xfrm>
            <a:off x="3256062" y="1431964"/>
            <a:ext cx="5193975" cy="1914600"/>
          </a:xfrm>
          <a:prstGeom prst="rect">
            <a:avLst/>
          </a:prstGeom>
        </p:spPr>
      </p:pic>
      <p:sp>
        <p:nvSpPr>
          <p:cNvPr id="4" name="Text Placeholder 3">
            <a:extLst>
              <a:ext uri="{FF2B5EF4-FFF2-40B4-BE49-F238E27FC236}">
                <a16:creationId xmlns:a16="http://schemas.microsoft.com/office/drawing/2014/main" id="{E9A5EE54-B742-C335-DEF9-42810E68528F}"/>
              </a:ext>
            </a:extLst>
          </p:cNvPr>
          <p:cNvSpPr>
            <a:spLocks noGrp="1"/>
          </p:cNvSpPr>
          <p:nvPr>
            <p:ph type="body" sz="quarter" idx="19"/>
          </p:nvPr>
        </p:nvSpPr>
        <p:spPr/>
        <p:txBody>
          <a:bodyPr/>
          <a:lstStyle/>
          <a:p>
            <a:endParaRPr lang="en-US"/>
          </a:p>
        </p:txBody>
      </p:sp>
      <p:sp>
        <p:nvSpPr>
          <p:cNvPr id="3" name="TextBox 2">
            <a:extLst>
              <a:ext uri="{FF2B5EF4-FFF2-40B4-BE49-F238E27FC236}">
                <a16:creationId xmlns:a16="http://schemas.microsoft.com/office/drawing/2014/main" id="{072E756E-E275-8CB9-FBB1-3BF6387CA25F}"/>
              </a:ext>
            </a:extLst>
          </p:cNvPr>
          <p:cNvSpPr txBox="1"/>
          <p:nvPr/>
        </p:nvSpPr>
        <p:spPr>
          <a:xfrm>
            <a:off x="533919" y="1665513"/>
            <a:ext cx="2643741" cy="1600438"/>
          </a:xfrm>
          <a:prstGeom prst="rect">
            <a:avLst/>
          </a:prstGeom>
          <a:noFill/>
        </p:spPr>
        <p:txBody>
          <a:bodyPr wrap="square" rtlCol="0">
            <a:spAutoFit/>
          </a:bodyPr>
          <a:lstStyle/>
          <a:p>
            <a:pPr marL="285750" indent="-285750">
              <a:buFont typeface="Arial" panose="020B0604020202020204" pitchFamily="34" charset="0"/>
              <a:buChar char="•"/>
            </a:pPr>
            <a:r>
              <a:rPr lang="en-US" b="1"/>
              <a:t>Near-perfect recall</a:t>
            </a:r>
            <a:r>
              <a:rPr lang="en-US"/>
              <a:t> even at 25–50% cache</a:t>
            </a:r>
          </a:p>
          <a:p>
            <a:pPr marL="285750" indent="-285750">
              <a:buFont typeface="Arial" panose="020B0604020202020204" pitchFamily="34" charset="0"/>
              <a:buChar char="•"/>
            </a:pPr>
            <a:r>
              <a:rPr lang="en-US" b="1"/>
              <a:t>Uniform attention</a:t>
            </a:r>
            <a:r>
              <a:rPr lang="en-US"/>
              <a:t> across document depth</a:t>
            </a:r>
          </a:p>
          <a:p>
            <a:pPr marL="285750" indent="-285750">
              <a:buFont typeface="Arial" panose="020B0604020202020204" pitchFamily="34" charset="0"/>
              <a:buChar char="•"/>
            </a:pPr>
            <a:r>
              <a:rPr lang="en-US" b="1"/>
              <a:t>Best retrieval consistency</a:t>
            </a:r>
            <a:r>
              <a:rPr lang="en-US"/>
              <a:t> among all methods</a:t>
            </a:r>
          </a:p>
        </p:txBody>
      </p:sp>
    </p:spTree>
    <p:extLst>
      <p:ext uri="{BB962C8B-B14F-4D97-AF65-F5344CB8AC3E}">
        <p14:creationId xmlns:p14="http://schemas.microsoft.com/office/powerpoint/2010/main" val="3311448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0ADA-B4ED-7FAF-FE93-4414150E1F78}"/>
              </a:ext>
            </a:extLst>
          </p:cNvPr>
          <p:cNvSpPr>
            <a:spLocks noGrp="1"/>
          </p:cNvSpPr>
          <p:nvPr>
            <p:ph type="title"/>
          </p:nvPr>
        </p:nvSpPr>
        <p:spPr/>
        <p:txBody>
          <a:bodyPr lIns="91440" tIns="45720" rIns="91440" bIns="45720" anchor="b"/>
          <a:lstStyle/>
          <a:p>
            <a:r>
              <a:rPr lang="en-US">
                <a:ea typeface="Tahoma"/>
                <a:cs typeface="Tahoma"/>
              </a:rPr>
              <a:t> </a:t>
            </a:r>
            <a:r>
              <a:rPr lang="en-US" sz="2400"/>
              <a:t>Quantitative Summary (Long Context Tables)</a:t>
            </a:r>
          </a:p>
        </p:txBody>
      </p:sp>
      <p:pic>
        <p:nvPicPr>
          <p:cNvPr id="3" name="Picture 2" descr="A table with numbers and letters&#10;&#10;AI-generated content may be incorrect.">
            <a:extLst>
              <a:ext uri="{FF2B5EF4-FFF2-40B4-BE49-F238E27FC236}">
                <a16:creationId xmlns:a16="http://schemas.microsoft.com/office/drawing/2014/main" id="{E5B01071-3B4B-2A66-DBAD-1C5F9D6FCD37}"/>
              </a:ext>
            </a:extLst>
          </p:cNvPr>
          <p:cNvPicPr>
            <a:picLocks noChangeAspect="1"/>
          </p:cNvPicPr>
          <p:nvPr/>
        </p:nvPicPr>
        <p:blipFill>
          <a:blip r:embed="rId3"/>
          <a:stretch>
            <a:fillRect/>
          </a:stretch>
        </p:blipFill>
        <p:spPr>
          <a:xfrm>
            <a:off x="220368" y="1367540"/>
            <a:ext cx="4219575" cy="3028950"/>
          </a:xfrm>
          <a:prstGeom prst="rect">
            <a:avLst/>
          </a:prstGeom>
        </p:spPr>
      </p:pic>
      <p:pic>
        <p:nvPicPr>
          <p:cNvPr id="7" name="Picture 6" descr="A table with numbers and letters&#10;&#10;AI-generated content may be incorrect.">
            <a:extLst>
              <a:ext uri="{FF2B5EF4-FFF2-40B4-BE49-F238E27FC236}">
                <a16:creationId xmlns:a16="http://schemas.microsoft.com/office/drawing/2014/main" id="{4BD40A2B-0FF1-1B02-BACB-2FA68329BD62}"/>
              </a:ext>
            </a:extLst>
          </p:cNvPr>
          <p:cNvPicPr>
            <a:picLocks noChangeAspect="1"/>
          </p:cNvPicPr>
          <p:nvPr/>
        </p:nvPicPr>
        <p:blipFill>
          <a:blip r:embed="rId4"/>
          <a:stretch>
            <a:fillRect/>
          </a:stretch>
        </p:blipFill>
        <p:spPr>
          <a:xfrm>
            <a:off x="4704059" y="1367540"/>
            <a:ext cx="4153084" cy="3019500"/>
          </a:xfrm>
          <a:prstGeom prst="rect">
            <a:avLst/>
          </a:prstGeom>
        </p:spPr>
      </p:pic>
      <p:sp>
        <p:nvSpPr>
          <p:cNvPr id="8" name="TextBox 7">
            <a:extLst>
              <a:ext uri="{FF2B5EF4-FFF2-40B4-BE49-F238E27FC236}">
                <a16:creationId xmlns:a16="http://schemas.microsoft.com/office/drawing/2014/main" id="{9C0B2A0F-4F9E-6506-9D63-99BDBFF3D2CF}"/>
              </a:ext>
            </a:extLst>
          </p:cNvPr>
          <p:cNvSpPr txBox="1"/>
          <p:nvPr/>
        </p:nvSpPr>
        <p:spPr>
          <a:xfrm>
            <a:off x="5699332" y="4387040"/>
            <a:ext cx="22776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Llama-2-7B-Instruct-32K</a:t>
            </a:r>
          </a:p>
        </p:txBody>
      </p:sp>
      <p:sp>
        <p:nvSpPr>
          <p:cNvPr id="9" name="TextBox 8">
            <a:extLst>
              <a:ext uri="{FF2B5EF4-FFF2-40B4-BE49-F238E27FC236}">
                <a16:creationId xmlns:a16="http://schemas.microsoft.com/office/drawing/2014/main" id="{4CFB9C32-40A5-DC4F-1168-9F075E5737F7}"/>
              </a:ext>
            </a:extLst>
          </p:cNvPr>
          <p:cNvSpPr txBox="1"/>
          <p:nvPr/>
        </p:nvSpPr>
        <p:spPr>
          <a:xfrm>
            <a:off x="973609" y="4388255"/>
            <a:ext cx="26197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Llama-3-8B-Instruct-1048K</a:t>
            </a:r>
          </a:p>
        </p:txBody>
      </p:sp>
    </p:spTree>
    <p:extLst>
      <p:ext uri="{BB962C8B-B14F-4D97-AF65-F5344CB8AC3E}">
        <p14:creationId xmlns:p14="http://schemas.microsoft.com/office/powerpoint/2010/main" val="1444283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8F49-F1D9-A982-A57D-A722F2904AB8}"/>
              </a:ext>
            </a:extLst>
          </p:cNvPr>
          <p:cNvSpPr>
            <a:spLocks noGrp="1"/>
          </p:cNvSpPr>
          <p:nvPr>
            <p:ph type="title"/>
          </p:nvPr>
        </p:nvSpPr>
        <p:spPr/>
        <p:txBody>
          <a:bodyPr lIns="91440" tIns="45720" rIns="91440" bIns="45720" anchor="b"/>
          <a:lstStyle/>
          <a:p>
            <a:r>
              <a:rPr lang="en-US">
                <a:ea typeface="Tahoma"/>
                <a:cs typeface="Tahoma"/>
              </a:rPr>
              <a:t>Result – Short Context</a:t>
            </a:r>
            <a:endParaRPr lang="en-US"/>
          </a:p>
        </p:txBody>
      </p:sp>
      <p:pic>
        <p:nvPicPr>
          <p:cNvPr id="5" name="Content Placeholder 4" descr="A table with numbers and percentages&#10;&#10;AI-generated content may be incorrect.">
            <a:extLst>
              <a:ext uri="{FF2B5EF4-FFF2-40B4-BE49-F238E27FC236}">
                <a16:creationId xmlns:a16="http://schemas.microsoft.com/office/drawing/2014/main" id="{873B702B-8683-EAB7-BD0B-8FC20A775FB8}"/>
              </a:ext>
            </a:extLst>
          </p:cNvPr>
          <p:cNvPicPr>
            <a:picLocks noGrp="1" noChangeAspect="1"/>
          </p:cNvPicPr>
          <p:nvPr>
            <p:ph sz="quarter" idx="20"/>
          </p:nvPr>
        </p:nvPicPr>
        <p:blipFill>
          <a:blip r:embed="rId3"/>
          <a:stretch>
            <a:fillRect/>
          </a:stretch>
        </p:blipFill>
        <p:spPr>
          <a:xfrm>
            <a:off x="5246528" y="1144653"/>
            <a:ext cx="2772000" cy="1647486"/>
          </a:xfrm>
          <a:prstGeom prst="rect">
            <a:avLst/>
          </a:prstGeom>
        </p:spPr>
      </p:pic>
      <p:sp>
        <p:nvSpPr>
          <p:cNvPr id="4" name="Text Placeholder 3">
            <a:extLst>
              <a:ext uri="{FF2B5EF4-FFF2-40B4-BE49-F238E27FC236}">
                <a16:creationId xmlns:a16="http://schemas.microsoft.com/office/drawing/2014/main" id="{FC021963-A60B-B6EB-B492-59E4AE06CEC3}"/>
              </a:ext>
            </a:extLst>
          </p:cNvPr>
          <p:cNvSpPr>
            <a:spLocks noGrp="1"/>
          </p:cNvSpPr>
          <p:nvPr>
            <p:ph type="body" sz="quarter" idx="19"/>
          </p:nvPr>
        </p:nvSpPr>
        <p:spPr/>
        <p:txBody>
          <a:bodyPr/>
          <a:lstStyle/>
          <a:p>
            <a:endParaRPr lang="en-US"/>
          </a:p>
        </p:txBody>
      </p:sp>
      <p:pic>
        <p:nvPicPr>
          <p:cNvPr id="6" name="Picture 5">
            <a:extLst>
              <a:ext uri="{FF2B5EF4-FFF2-40B4-BE49-F238E27FC236}">
                <a16:creationId xmlns:a16="http://schemas.microsoft.com/office/drawing/2014/main" id="{0AB94B86-4E13-5C3E-CFDF-61912BAB1A6D}"/>
              </a:ext>
            </a:extLst>
          </p:cNvPr>
          <p:cNvPicPr>
            <a:picLocks noChangeAspect="1"/>
          </p:cNvPicPr>
          <p:nvPr/>
        </p:nvPicPr>
        <p:blipFill>
          <a:blip r:embed="rId4"/>
          <a:stretch>
            <a:fillRect/>
          </a:stretch>
        </p:blipFill>
        <p:spPr>
          <a:xfrm>
            <a:off x="1874520" y="2792139"/>
            <a:ext cx="4188600" cy="2011650"/>
          </a:xfrm>
          <a:prstGeom prst="rect">
            <a:avLst/>
          </a:prstGeom>
        </p:spPr>
      </p:pic>
      <p:sp>
        <p:nvSpPr>
          <p:cNvPr id="3" name="TextBox 2">
            <a:extLst>
              <a:ext uri="{FF2B5EF4-FFF2-40B4-BE49-F238E27FC236}">
                <a16:creationId xmlns:a16="http://schemas.microsoft.com/office/drawing/2014/main" id="{FB1E8AA9-D558-95D9-3F23-7BC67A57E01E}"/>
              </a:ext>
            </a:extLst>
          </p:cNvPr>
          <p:cNvSpPr txBox="1"/>
          <p:nvPr/>
        </p:nvSpPr>
        <p:spPr>
          <a:xfrm>
            <a:off x="318407" y="1341825"/>
            <a:ext cx="4781163" cy="954107"/>
          </a:xfrm>
          <a:prstGeom prst="rect">
            <a:avLst/>
          </a:prstGeom>
          <a:noFill/>
        </p:spPr>
        <p:txBody>
          <a:bodyPr wrap="square" rtlCol="0">
            <a:spAutoFit/>
          </a:bodyPr>
          <a:lstStyle/>
          <a:p>
            <a:pPr marL="285750" indent="-285750">
              <a:buFont typeface="Arial" panose="020B0604020202020204" pitchFamily="34" charset="0"/>
              <a:buChar char="•"/>
            </a:pPr>
            <a:r>
              <a:rPr lang="en-US" b="1"/>
              <a:t>No drop in short tasks:</a:t>
            </a:r>
            <a:r>
              <a:rPr lang="en-US"/>
              <a:t> MMLU ≈ 79 %, MBPP ≈ 47 %</a:t>
            </a:r>
          </a:p>
          <a:p>
            <a:pPr marL="285750" indent="-285750">
              <a:buFont typeface="Arial" panose="020B0604020202020204" pitchFamily="34" charset="0"/>
              <a:buChar char="•"/>
            </a:pPr>
            <a:r>
              <a:rPr lang="en-US" b="1"/>
              <a:t>Beats baselines</a:t>
            </a:r>
            <a:r>
              <a:rPr lang="en-US"/>
              <a:t> on all short-context benchmarks</a:t>
            </a:r>
          </a:p>
          <a:p>
            <a:pPr marL="285750" indent="-285750">
              <a:buFont typeface="Arial" panose="020B0604020202020204" pitchFamily="34" charset="0"/>
              <a:buChar char="•"/>
            </a:pPr>
            <a:r>
              <a:rPr lang="en-US"/>
              <a:t>Generalizes beyond long-context setting</a:t>
            </a:r>
          </a:p>
        </p:txBody>
      </p:sp>
    </p:spTree>
    <p:extLst>
      <p:ext uri="{BB962C8B-B14F-4D97-AF65-F5344CB8AC3E}">
        <p14:creationId xmlns:p14="http://schemas.microsoft.com/office/powerpoint/2010/main" val="3169472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94705-D0E5-E86D-3BCF-7078AAA65AD6}"/>
              </a:ext>
            </a:extLst>
          </p:cNvPr>
          <p:cNvSpPr>
            <a:spLocks noGrp="1"/>
          </p:cNvSpPr>
          <p:nvPr>
            <p:ph type="title"/>
          </p:nvPr>
        </p:nvSpPr>
        <p:spPr/>
        <p:txBody>
          <a:bodyPr lIns="91440" tIns="45720" rIns="91440" bIns="45720" anchor="b"/>
          <a:lstStyle/>
          <a:p>
            <a:r>
              <a:rPr lang="en-US">
                <a:ea typeface="Tahoma"/>
                <a:cs typeface="Tahoma"/>
              </a:rPr>
              <a:t>Efficiency Study </a:t>
            </a:r>
            <a:endParaRPr lang="en-US"/>
          </a:p>
        </p:txBody>
      </p:sp>
      <p:pic>
        <p:nvPicPr>
          <p:cNvPr id="5" name="Content Placeholder 4">
            <a:extLst>
              <a:ext uri="{FF2B5EF4-FFF2-40B4-BE49-F238E27FC236}">
                <a16:creationId xmlns:a16="http://schemas.microsoft.com/office/drawing/2014/main" id="{A04405E0-5901-DBB8-2144-2104229C0164}"/>
              </a:ext>
            </a:extLst>
          </p:cNvPr>
          <p:cNvPicPr>
            <a:picLocks noGrp="1" noChangeAspect="1"/>
          </p:cNvPicPr>
          <p:nvPr>
            <p:ph sz="quarter" idx="20"/>
          </p:nvPr>
        </p:nvPicPr>
        <p:blipFill>
          <a:blip r:embed="rId3"/>
          <a:stretch>
            <a:fillRect/>
          </a:stretch>
        </p:blipFill>
        <p:spPr>
          <a:xfrm>
            <a:off x="3264378" y="961926"/>
            <a:ext cx="5626681" cy="1696211"/>
          </a:xfrm>
          <a:prstGeom prst="rect">
            <a:avLst/>
          </a:prstGeom>
        </p:spPr>
      </p:pic>
      <p:sp>
        <p:nvSpPr>
          <p:cNvPr id="4" name="Text Placeholder 3">
            <a:extLst>
              <a:ext uri="{FF2B5EF4-FFF2-40B4-BE49-F238E27FC236}">
                <a16:creationId xmlns:a16="http://schemas.microsoft.com/office/drawing/2014/main" id="{5858384C-810F-20A0-2F75-2409CC3904F8}"/>
              </a:ext>
            </a:extLst>
          </p:cNvPr>
          <p:cNvSpPr>
            <a:spLocks noGrp="1"/>
          </p:cNvSpPr>
          <p:nvPr>
            <p:ph type="body" sz="quarter" idx="19"/>
          </p:nvPr>
        </p:nvSpPr>
        <p:spPr/>
        <p:txBody>
          <a:bodyPr/>
          <a:lstStyle/>
          <a:p>
            <a:endParaRPr lang="en-US"/>
          </a:p>
        </p:txBody>
      </p:sp>
      <p:pic>
        <p:nvPicPr>
          <p:cNvPr id="6" name="Picture 5">
            <a:extLst>
              <a:ext uri="{FF2B5EF4-FFF2-40B4-BE49-F238E27FC236}">
                <a16:creationId xmlns:a16="http://schemas.microsoft.com/office/drawing/2014/main" id="{1207274E-96C4-1FB3-D940-E78099BF2FEC}"/>
              </a:ext>
            </a:extLst>
          </p:cNvPr>
          <p:cNvPicPr>
            <a:picLocks noChangeAspect="1"/>
          </p:cNvPicPr>
          <p:nvPr/>
        </p:nvPicPr>
        <p:blipFill>
          <a:blip r:embed="rId4"/>
          <a:stretch>
            <a:fillRect/>
          </a:stretch>
        </p:blipFill>
        <p:spPr>
          <a:xfrm>
            <a:off x="3247758" y="2691676"/>
            <a:ext cx="5650302" cy="1780386"/>
          </a:xfrm>
          <a:prstGeom prst="rect">
            <a:avLst/>
          </a:prstGeom>
        </p:spPr>
      </p:pic>
      <p:sp>
        <p:nvSpPr>
          <p:cNvPr id="3" name="TextBox 2">
            <a:extLst>
              <a:ext uri="{FF2B5EF4-FFF2-40B4-BE49-F238E27FC236}">
                <a16:creationId xmlns:a16="http://schemas.microsoft.com/office/drawing/2014/main" id="{53C741D7-6FFC-6600-B26B-5CBF52F60115}"/>
              </a:ext>
            </a:extLst>
          </p:cNvPr>
          <p:cNvSpPr txBox="1"/>
          <p:nvPr/>
        </p:nvSpPr>
        <p:spPr>
          <a:xfrm>
            <a:off x="129783" y="1464623"/>
            <a:ext cx="311417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a:t>Decoding speedup: </a:t>
            </a:r>
          </a:p>
          <a:p>
            <a:pPr marL="742950" lvl="1" indent="-285750">
              <a:buFont typeface="Courier New"/>
              <a:buChar char="o"/>
            </a:pPr>
            <a:r>
              <a:rPr lang="en-US" b="1"/>
              <a:t>2.18× (MHA)</a:t>
            </a:r>
            <a:r>
              <a:rPr lang="en-US"/>
              <a:t>, </a:t>
            </a:r>
            <a:r>
              <a:rPr lang="en-US" b="1"/>
              <a:t>1.50× (GQA)</a:t>
            </a:r>
            <a:r>
              <a:rPr lang="en-US"/>
              <a:t>.</a:t>
            </a:r>
          </a:p>
          <a:p>
            <a:pPr marL="285750" indent="-285750">
              <a:buChar char="•"/>
            </a:pPr>
            <a:r>
              <a:rPr lang="en-US"/>
              <a:t>Prefill speedup: </a:t>
            </a:r>
          </a:p>
          <a:p>
            <a:pPr marL="742950" lvl="1" indent="-285750">
              <a:buFont typeface="Courier New"/>
              <a:buChar char="o"/>
            </a:pPr>
            <a:r>
              <a:rPr lang="en-US" b="1"/>
              <a:t>1.73× (MHA)</a:t>
            </a:r>
            <a:r>
              <a:rPr lang="en-US"/>
              <a:t>, </a:t>
            </a:r>
            <a:r>
              <a:rPr lang="en-US" b="1"/>
              <a:t>1.63× (GQA)</a:t>
            </a:r>
            <a:r>
              <a:rPr lang="en-US"/>
              <a:t>.</a:t>
            </a:r>
          </a:p>
          <a:p>
            <a:pPr marL="285750" indent="-285750">
              <a:buFont typeface="Arial"/>
              <a:buChar char="•"/>
            </a:pPr>
            <a:r>
              <a:rPr lang="en-US"/>
              <a:t>Memory reduction: </a:t>
            </a:r>
            <a:r>
              <a:rPr lang="en-US" b="1"/>
              <a:t>2.55 × (MHA)</a:t>
            </a:r>
            <a:r>
              <a:rPr lang="en-US"/>
              <a:t> and </a:t>
            </a:r>
            <a:r>
              <a:rPr lang="en-US" b="1"/>
              <a:t>1.67 × (GQA)</a:t>
            </a:r>
            <a:r>
              <a:rPr lang="en-US"/>
              <a:t>.</a:t>
            </a:r>
          </a:p>
          <a:p>
            <a:pPr marL="285750" indent="-285750">
              <a:buFont typeface="Arial" panose="020B0604020202020204" pitchFamily="34" charset="0"/>
              <a:buChar char="•"/>
            </a:pPr>
            <a:r>
              <a:rPr lang="en-US" b="1"/>
              <a:t>Streaming head complexity:</a:t>
            </a:r>
          </a:p>
          <a:p>
            <a:pPr marL="742950" lvl="1" indent="-285750">
              <a:buFont typeface="Courier New" panose="020B0604020202020204" pitchFamily="34" charset="0"/>
              <a:buChar char="o"/>
            </a:pPr>
            <a:r>
              <a:rPr lang="en-US"/>
              <a:t>Runtime: O(L²) → O(L·K); </a:t>
            </a:r>
          </a:p>
          <a:p>
            <a:pPr marL="742950" lvl="1" indent="-285750">
              <a:buFont typeface="Courier New" panose="020B0604020202020204" pitchFamily="34" charset="0"/>
              <a:buChar char="o"/>
            </a:pPr>
            <a:r>
              <a:rPr lang="en-US"/>
              <a:t>Memory: O(L) → O(K)</a:t>
            </a:r>
          </a:p>
        </p:txBody>
      </p:sp>
    </p:spTree>
    <p:extLst>
      <p:ext uri="{BB962C8B-B14F-4D97-AF65-F5344CB8AC3E}">
        <p14:creationId xmlns:p14="http://schemas.microsoft.com/office/powerpoint/2010/main" val="461589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D14B-7803-E606-BB83-BF01FE2009E3}"/>
              </a:ext>
            </a:extLst>
          </p:cNvPr>
          <p:cNvSpPr>
            <a:spLocks noGrp="1"/>
          </p:cNvSpPr>
          <p:nvPr>
            <p:ph type="title"/>
          </p:nvPr>
        </p:nvSpPr>
        <p:spPr/>
        <p:txBody>
          <a:bodyPr/>
          <a:lstStyle/>
          <a:p>
            <a:r>
              <a:rPr lang="en-US"/>
              <a:t>Analogy to Software Engineering</a:t>
            </a:r>
          </a:p>
        </p:txBody>
      </p:sp>
      <p:sp>
        <p:nvSpPr>
          <p:cNvPr id="3" name="Text Placeholder 2">
            <a:extLst>
              <a:ext uri="{FF2B5EF4-FFF2-40B4-BE49-F238E27FC236}">
                <a16:creationId xmlns:a16="http://schemas.microsoft.com/office/drawing/2014/main" id="{890A1FFC-78DD-7C05-EFB2-CE6089949389}"/>
              </a:ext>
            </a:extLst>
          </p:cNvPr>
          <p:cNvSpPr>
            <a:spLocks noGrp="1"/>
          </p:cNvSpPr>
          <p:nvPr>
            <p:ph type="body" sz="quarter" idx="16"/>
          </p:nvPr>
        </p:nvSpPr>
        <p:spPr/>
        <p:txBody>
          <a:bodyPr lIns="91440" tIns="45720" rIns="91440" bIns="45720" anchor="t">
            <a:noAutofit/>
          </a:bodyPr>
          <a:lstStyle/>
          <a:p>
            <a:pPr marL="229870" indent="-229870"/>
            <a:r>
              <a:rPr lang="en-US">
                <a:latin typeface="Tahoma"/>
                <a:ea typeface="Tahoma"/>
                <a:cs typeface="Tahoma"/>
              </a:rPr>
              <a:t>Static </a:t>
            </a:r>
            <a:endParaRPr lang="en-US"/>
          </a:p>
          <a:p>
            <a:pPr lvl="1"/>
            <a:r>
              <a:rPr lang="en-US">
                <a:latin typeface="Tahoma"/>
                <a:ea typeface="Tahoma"/>
                <a:cs typeface="Tahoma"/>
              </a:rPr>
              <a:t>Code analysis</a:t>
            </a:r>
          </a:p>
          <a:p>
            <a:pPr marL="229870" indent="-229870">
              <a:buFont typeface="Wingdings" panose="02070309020205020404" pitchFamily="49" charset="0"/>
              <a:buChar char="§"/>
            </a:pPr>
            <a:r>
              <a:rPr lang="en-US">
                <a:latin typeface="Tahoma"/>
                <a:ea typeface="Tahoma"/>
                <a:cs typeface="Tahoma"/>
              </a:rPr>
              <a:t>Dynamic</a:t>
            </a:r>
            <a:endParaRPr lang="en-US"/>
          </a:p>
          <a:p>
            <a:pPr lvl="1"/>
            <a:r>
              <a:rPr lang="en-US">
                <a:latin typeface="Tahoma"/>
                <a:ea typeface="Tahoma"/>
                <a:cs typeface="Tahoma"/>
              </a:rPr>
              <a:t>Runtime state analysis</a:t>
            </a:r>
          </a:p>
          <a:p>
            <a:pPr marL="229870" indent="-229870">
              <a:buFont typeface="Wingdings" panose="02070309020205020404" pitchFamily="49" charset="0"/>
              <a:buChar char="§"/>
            </a:pPr>
            <a:r>
              <a:rPr lang="en-US">
                <a:latin typeface="Tahoma"/>
                <a:ea typeface="Tahoma"/>
                <a:cs typeface="Tahoma"/>
              </a:rPr>
              <a:t>Redesigned</a:t>
            </a:r>
          </a:p>
          <a:p>
            <a:pPr lvl="1"/>
            <a:r>
              <a:rPr lang="en-US">
                <a:latin typeface="Tahoma" panose="020B0604030504040204" pitchFamily="34" charset="0"/>
                <a:ea typeface="Tahoma" panose="020B0604030504040204" pitchFamily="34" charset="0"/>
                <a:cs typeface="Tahoma" panose="020B0604030504040204" pitchFamily="34" charset="0"/>
              </a:rPr>
              <a:t>Rewriting the code</a:t>
            </a:r>
          </a:p>
          <a:p>
            <a:pPr lvl="1"/>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80679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A830-F316-B9E6-1FC1-120C53799AC1}"/>
              </a:ext>
            </a:extLst>
          </p:cNvPr>
          <p:cNvSpPr>
            <a:spLocks noGrp="1"/>
          </p:cNvSpPr>
          <p:nvPr>
            <p:ph type="title"/>
          </p:nvPr>
        </p:nvSpPr>
        <p:spPr/>
        <p:txBody>
          <a:bodyPr lIns="91440" tIns="45720" rIns="91440" bIns="45720" anchor="b"/>
          <a:lstStyle/>
          <a:p>
            <a:r>
              <a:rPr lang="en-US">
                <a:ea typeface="Tahoma"/>
                <a:cs typeface="Tahoma"/>
              </a:rPr>
              <a:t>Ablation Study</a:t>
            </a:r>
            <a:endParaRPr lang="en-US"/>
          </a:p>
        </p:txBody>
      </p:sp>
      <p:pic>
        <p:nvPicPr>
          <p:cNvPr id="5" name="Content Placeholder 4">
            <a:extLst>
              <a:ext uri="{FF2B5EF4-FFF2-40B4-BE49-F238E27FC236}">
                <a16:creationId xmlns:a16="http://schemas.microsoft.com/office/drawing/2014/main" id="{10E9B9E8-E0B8-2D92-7B33-B060C5C2758C}"/>
              </a:ext>
            </a:extLst>
          </p:cNvPr>
          <p:cNvPicPr>
            <a:picLocks noGrp="1" noChangeAspect="1"/>
          </p:cNvPicPr>
          <p:nvPr>
            <p:ph sz="quarter" idx="20"/>
          </p:nvPr>
        </p:nvPicPr>
        <p:blipFill>
          <a:blip r:embed="rId3"/>
          <a:stretch>
            <a:fillRect/>
          </a:stretch>
        </p:blipFill>
        <p:spPr>
          <a:xfrm>
            <a:off x="939510" y="1945099"/>
            <a:ext cx="6703791" cy="1951768"/>
          </a:xfrm>
          <a:prstGeom prst="rect">
            <a:avLst/>
          </a:prstGeom>
        </p:spPr>
      </p:pic>
      <p:sp>
        <p:nvSpPr>
          <p:cNvPr id="4" name="Text Placeholder 3">
            <a:extLst>
              <a:ext uri="{FF2B5EF4-FFF2-40B4-BE49-F238E27FC236}">
                <a16:creationId xmlns:a16="http://schemas.microsoft.com/office/drawing/2014/main" id="{8B656493-167B-8FBB-191B-352FDEDF4AB5}"/>
              </a:ext>
            </a:extLst>
          </p:cNvPr>
          <p:cNvSpPr>
            <a:spLocks noGrp="1"/>
          </p:cNvSpPr>
          <p:nvPr>
            <p:ph type="body" sz="quarter" idx="19"/>
          </p:nvPr>
        </p:nvSpPr>
        <p:spPr>
          <a:xfrm>
            <a:off x="1770611" y="4841083"/>
            <a:ext cx="6744017" cy="200055"/>
          </a:xfrm>
        </p:spPr>
        <p:txBody>
          <a:bodyPr/>
          <a:lstStyle/>
          <a:p>
            <a:endParaRPr lang="en-US"/>
          </a:p>
        </p:txBody>
      </p:sp>
      <p:sp>
        <p:nvSpPr>
          <p:cNvPr id="6" name="TextBox 5">
            <a:extLst>
              <a:ext uri="{FF2B5EF4-FFF2-40B4-BE49-F238E27FC236}">
                <a16:creationId xmlns:a16="http://schemas.microsoft.com/office/drawing/2014/main" id="{96CD88BF-B437-E32E-25EB-80765F4E4E43}"/>
              </a:ext>
            </a:extLst>
          </p:cNvPr>
          <p:cNvSpPr txBox="1"/>
          <p:nvPr/>
        </p:nvSpPr>
        <p:spPr>
          <a:xfrm>
            <a:off x="533919" y="1175658"/>
            <a:ext cx="3216729" cy="769441"/>
          </a:xfrm>
          <a:prstGeom prst="rect">
            <a:avLst/>
          </a:prstGeom>
          <a:noFill/>
        </p:spPr>
        <p:txBody>
          <a:bodyPr wrap="square" rtlCol="0">
            <a:spAutoFit/>
          </a:bodyPr>
          <a:lstStyle/>
          <a:p>
            <a:pPr marL="285750" indent="-285750">
              <a:buFont typeface="Arial" panose="020B0604020202020204" pitchFamily="34" charset="0"/>
              <a:buChar char="•"/>
            </a:pPr>
            <a:r>
              <a:rPr lang="en-US" sz="1100"/>
              <a:t>Synthetic passkey optimization → </a:t>
            </a:r>
            <a:r>
              <a:rPr lang="en-US" sz="1100" b="1"/>
              <a:t>best retrieval &amp; reasoning</a:t>
            </a:r>
            <a:r>
              <a:rPr lang="en-US" sz="1100"/>
              <a:t>.</a:t>
            </a:r>
          </a:p>
          <a:p>
            <a:pPr marL="285750" indent="-285750">
              <a:buFont typeface="Arial" panose="020B0604020202020204" pitchFamily="34" charset="0"/>
              <a:buChar char="•"/>
            </a:pPr>
            <a:r>
              <a:rPr lang="en-US" sz="1100"/>
              <a:t>Profiling / LM loss methods fail to capture true retrieval heads.</a:t>
            </a:r>
          </a:p>
        </p:txBody>
      </p:sp>
      <p:sp>
        <p:nvSpPr>
          <p:cNvPr id="7" name="TextBox 6">
            <a:extLst>
              <a:ext uri="{FF2B5EF4-FFF2-40B4-BE49-F238E27FC236}">
                <a16:creationId xmlns:a16="http://schemas.microsoft.com/office/drawing/2014/main" id="{8976D167-B09A-0674-3531-7308EFA83D99}"/>
              </a:ext>
            </a:extLst>
          </p:cNvPr>
          <p:cNvSpPr txBox="1"/>
          <p:nvPr/>
        </p:nvSpPr>
        <p:spPr>
          <a:xfrm>
            <a:off x="2893719" y="3948032"/>
            <a:ext cx="3356561" cy="769441"/>
          </a:xfrm>
          <a:prstGeom prst="rect">
            <a:avLst/>
          </a:prstGeom>
          <a:noFill/>
        </p:spPr>
        <p:txBody>
          <a:bodyPr wrap="square" rtlCol="0">
            <a:spAutoFit/>
          </a:bodyPr>
          <a:lstStyle/>
          <a:p>
            <a:pPr marL="285750" indent="-285750">
              <a:buFont typeface="Arial" panose="020B0604020202020204" pitchFamily="34" charset="0"/>
              <a:buChar char="•"/>
            </a:pPr>
            <a:r>
              <a:rPr lang="en-US" sz="1100"/>
              <a:t>Balanced cache (</a:t>
            </a:r>
            <a:r>
              <a:rPr lang="en-US" sz="1100" b="1"/>
              <a:t>Sink = 64, Recent = 256</a:t>
            </a:r>
            <a:r>
              <a:rPr lang="en-US" sz="1100"/>
              <a:t>) gives highest performance.</a:t>
            </a:r>
          </a:p>
          <a:p>
            <a:pPr marL="285750" indent="-285750">
              <a:buFont typeface="Arial" panose="020B0604020202020204" pitchFamily="34" charset="0"/>
              <a:buChar char="•"/>
            </a:pPr>
            <a:r>
              <a:rPr lang="en-US" sz="1100"/>
              <a:t>All-sink or all-recent setups reduce generalization.</a:t>
            </a:r>
          </a:p>
        </p:txBody>
      </p:sp>
      <p:sp>
        <p:nvSpPr>
          <p:cNvPr id="8" name="TextBox 7">
            <a:extLst>
              <a:ext uri="{FF2B5EF4-FFF2-40B4-BE49-F238E27FC236}">
                <a16:creationId xmlns:a16="http://schemas.microsoft.com/office/drawing/2014/main" id="{548BCD10-FC3B-435A-FB38-9529B8C3C0EA}"/>
              </a:ext>
            </a:extLst>
          </p:cNvPr>
          <p:cNvSpPr txBox="1"/>
          <p:nvPr/>
        </p:nvSpPr>
        <p:spPr>
          <a:xfrm>
            <a:off x="5585801" y="1088271"/>
            <a:ext cx="2928827" cy="769441"/>
          </a:xfrm>
          <a:prstGeom prst="rect">
            <a:avLst/>
          </a:prstGeom>
          <a:noFill/>
        </p:spPr>
        <p:txBody>
          <a:bodyPr wrap="square" rtlCol="0">
            <a:spAutoFit/>
          </a:bodyPr>
          <a:lstStyle/>
          <a:p>
            <a:pPr marL="285750" indent="-285750">
              <a:buFont typeface="Arial" panose="020B0604020202020204" pitchFamily="34" charset="0"/>
              <a:buChar char="•"/>
            </a:pPr>
            <a:r>
              <a:rPr lang="en-US" sz="1100" b="1"/>
              <a:t>Moderate windows (Sink = 32–64, Recent = 128–256)</a:t>
            </a:r>
            <a:r>
              <a:rPr lang="en-US" sz="1100"/>
              <a:t> ≈ full performance.</a:t>
            </a:r>
          </a:p>
          <a:p>
            <a:pPr marL="285750" indent="-285750">
              <a:buFont typeface="Arial" panose="020B0604020202020204" pitchFamily="34" charset="0"/>
              <a:buChar char="•"/>
            </a:pPr>
            <a:r>
              <a:rPr lang="en-US" sz="1100"/>
              <a:t>Too small windows sharply degrade retrieval accuracy.</a:t>
            </a:r>
          </a:p>
        </p:txBody>
      </p:sp>
    </p:spTree>
    <p:extLst>
      <p:ext uri="{BB962C8B-B14F-4D97-AF65-F5344CB8AC3E}">
        <p14:creationId xmlns:p14="http://schemas.microsoft.com/office/powerpoint/2010/main" val="2499974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E5B6-D9D2-84E6-74A1-41200E5AA9A9}"/>
              </a:ext>
            </a:extLst>
          </p:cNvPr>
          <p:cNvSpPr>
            <a:spLocks noGrp="1"/>
          </p:cNvSpPr>
          <p:nvPr>
            <p:ph type="title"/>
          </p:nvPr>
        </p:nvSpPr>
        <p:spPr/>
        <p:txBody>
          <a:bodyPr lIns="91440" tIns="45720" rIns="91440" bIns="45720" anchor="b"/>
          <a:lstStyle/>
          <a:p>
            <a:r>
              <a:rPr lang="en-US">
                <a:ea typeface="Tahoma"/>
                <a:cs typeface="Tahoma"/>
              </a:rPr>
              <a:t>Baseline KV-Cache Comparison</a:t>
            </a:r>
          </a:p>
        </p:txBody>
      </p:sp>
      <p:pic>
        <p:nvPicPr>
          <p:cNvPr id="5" name="Content Placeholder 4" descr="A screenshot of a table&#10;&#10;AI-generated content may be incorrect.">
            <a:extLst>
              <a:ext uri="{FF2B5EF4-FFF2-40B4-BE49-F238E27FC236}">
                <a16:creationId xmlns:a16="http://schemas.microsoft.com/office/drawing/2014/main" id="{72417299-2CA9-7C15-5CC2-A3BB0C67FC4B}"/>
              </a:ext>
            </a:extLst>
          </p:cNvPr>
          <p:cNvPicPr>
            <a:picLocks noGrp="1" noChangeAspect="1"/>
          </p:cNvPicPr>
          <p:nvPr>
            <p:ph sz="quarter" idx="20"/>
          </p:nvPr>
        </p:nvPicPr>
        <p:blipFill>
          <a:blip r:embed="rId3"/>
          <a:stretch>
            <a:fillRect/>
          </a:stretch>
        </p:blipFill>
        <p:spPr>
          <a:xfrm>
            <a:off x="5666014" y="964781"/>
            <a:ext cx="2851096" cy="4071600"/>
          </a:xfrm>
          <a:prstGeom prst="rect">
            <a:avLst/>
          </a:prstGeom>
        </p:spPr>
      </p:pic>
      <p:sp>
        <p:nvSpPr>
          <p:cNvPr id="6" name="TextBox 5">
            <a:extLst>
              <a:ext uri="{FF2B5EF4-FFF2-40B4-BE49-F238E27FC236}">
                <a16:creationId xmlns:a16="http://schemas.microsoft.com/office/drawing/2014/main" id="{6223EA7E-6A0F-5A37-12E6-DD6A53D9ECE0}"/>
              </a:ext>
            </a:extLst>
          </p:cNvPr>
          <p:cNvSpPr txBox="1"/>
          <p:nvPr/>
        </p:nvSpPr>
        <p:spPr>
          <a:xfrm>
            <a:off x="154327" y="1296227"/>
            <a:ext cx="551168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Char char="•"/>
            </a:pPr>
            <a:r>
              <a:rPr lang="en-US" sz="1200">
                <a:solidFill>
                  <a:srgbClr val="2C3A4A"/>
                </a:solidFill>
                <a:latin typeface="Tahoma"/>
                <a:ea typeface="Noto Sans"/>
                <a:cs typeface="Noto Sans"/>
              </a:rPr>
              <a:t>Dataset: </a:t>
            </a:r>
            <a:r>
              <a:rPr lang="en-US" sz="1200" err="1">
                <a:solidFill>
                  <a:srgbClr val="2C3A4A"/>
                </a:solidFill>
                <a:latin typeface="Tahoma"/>
                <a:ea typeface="Noto Sans"/>
                <a:cs typeface="Noto Sans"/>
              </a:rPr>
              <a:t>Longbench</a:t>
            </a:r>
            <a:endParaRPr lang="en-US" sz="1200">
              <a:latin typeface="Tahoma"/>
              <a:ea typeface="Noto Sans"/>
            </a:endParaRPr>
          </a:p>
          <a:p>
            <a:pPr marL="171450" indent="-171450">
              <a:buChar char="•"/>
            </a:pPr>
            <a:r>
              <a:rPr lang="en-US" sz="1200">
                <a:solidFill>
                  <a:srgbClr val="2C3A4A"/>
                </a:solidFill>
                <a:latin typeface="Tahoma"/>
                <a:ea typeface="Noto Sans"/>
                <a:cs typeface="Noto Sans"/>
              </a:rPr>
              <a:t>KV-Cache optimization methods: </a:t>
            </a:r>
            <a:r>
              <a:rPr lang="en-US" sz="1200" err="1">
                <a:solidFill>
                  <a:srgbClr val="2C3A4A"/>
                </a:solidFill>
                <a:latin typeface="Tahoma"/>
                <a:ea typeface="Noto Sans"/>
                <a:cs typeface="Noto Sans"/>
              </a:rPr>
              <a:t>DuoAttention</a:t>
            </a:r>
            <a:r>
              <a:rPr lang="en-US" sz="1200">
                <a:solidFill>
                  <a:srgbClr val="333333"/>
                </a:solidFill>
                <a:latin typeface="Tahoma"/>
                <a:ea typeface="Noto Sans"/>
                <a:cs typeface="Noto Sans"/>
              </a:rPr>
              <a:t>, </a:t>
            </a:r>
            <a:r>
              <a:rPr lang="en-US" sz="1200" err="1">
                <a:solidFill>
                  <a:srgbClr val="2C3A4A"/>
                </a:solidFill>
                <a:latin typeface="Tahoma"/>
                <a:ea typeface="Noto Sans"/>
                <a:cs typeface="Noto Sans"/>
              </a:rPr>
              <a:t>SnapKV</a:t>
            </a:r>
            <a:r>
              <a:rPr lang="en-US" sz="1200">
                <a:solidFill>
                  <a:srgbClr val="333333"/>
                </a:solidFill>
                <a:latin typeface="Tahoma"/>
                <a:ea typeface="Noto Sans"/>
                <a:cs typeface="Noto Sans"/>
              </a:rPr>
              <a:t>, </a:t>
            </a:r>
            <a:r>
              <a:rPr lang="en-US" sz="1200" err="1">
                <a:solidFill>
                  <a:srgbClr val="2C3A4A"/>
                </a:solidFill>
                <a:latin typeface="Tahoma"/>
                <a:ea typeface="Noto Sans"/>
                <a:cs typeface="Noto Sans"/>
              </a:rPr>
              <a:t>PyramidKV</a:t>
            </a:r>
            <a:r>
              <a:rPr lang="en-US" sz="1200">
                <a:solidFill>
                  <a:srgbClr val="333333"/>
                </a:solidFill>
                <a:latin typeface="Tahoma"/>
                <a:ea typeface="Noto Sans"/>
                <a:cs typeface="Noto Sans"/>
              </a:rPr>
              <a:t>, </a:t>
            </a:r>
            <a:r>
              <a:rPr lang="en-US" sz="1200" err="1">
                <a:solidFill>
                  <a:srgbClr val="2C3A4A"/>
                </a:solidFill>
                <a:latin typeface="Tahoma"/>
                <a:ea typeface="Noto Sans"/>
                <a:cs typeface="Noto Sans"/>
              </a:rPr>
              <a:t>AdaKV</a:t>
            </a:r>
            <a:r>
              <a:rPr lang="en-US" sz="1200">
                <a:solidFill>
                  <a:srgbClr val="333333"/>
                </a:solidFill>
                <a:latin typeface="Tahoma"/>
                <a:ea typeface="Noto Sans"/>
                <a:cs typeface="Noto Sans"/>
              </a:rPr>
              <a:t> </a:t>
            </a:r>
            <a:endParaRPr lang="en-US" sz="1200">
              <a:latin typeface="Tahoma"/>
              <a:ea typeface="Noto Sans"/>
            </a:endParaRPr>
          </a:p>
          <a:p>
            <a:pPr marL="171450" indent="-171450">
              <a:buChar char="•"/>
            </a:pPr>
            <a:r>
              <a:rPr lang="en-US" sz="1200">
                <a:solidFill>
                  <a:srgbClr val="333333"/>
                </a:solidFill>
                <a:latin typeface="Tahoma"/>
                <a:ea typeface="Noto Sans"/>
                <a:cs typeface="Noto Sans"/>
              </a:rPr>
              <a:t>Model:  Llama-3-8B-Instruct-Gradient-1048k model </a:t>
            </a:r>
            <a:endParaRPr lang="en-US" sz="1200">
              <a:latin typeface="Tahoma"/>
              <a:ea typeface="Noto Sans"/>
            </a:endParaRPr>
          </a:p>
          <a:p>
            <a:pPr marL="171450" indent="-171450">
              <a:buChar char="•"/>
            </a:pPr>
            <a:r>
              <a:rPr lang="en-US" sz="1200">
                <a:solidFill>
                  <a:srgbClr val="2C3A4A"/>
                </a:solidFill>
                <a:latin typeface="Tahoma"/>
                <a:ea typeface="Noto Sans"/>
                <a:cs typeface="Noto Sans"/>
              </a:rPr>
              <a:t>50% KV cache budget</a:t>
            </a:r>
          </a:p>
          <a:p>
            <a:pPr marL="171450" indent="-171450">
              <a:buChar char="•"/>
            </a:pPr>
            <a:r>
              <a:rPr lang="en-US" sz="1200" err="1"/>
              <a:t>DuoAttention</a:t>
            </a:r>
            <a:r>
              <a:rPr lang="en-US" sz="1200"/>
              <a:t> → highest avg. </a:t>
            </a:r>
            <a:r>
              <a:rPr lang="en-US" sz="1200" b="1"/>
              <a:t>accuracy (40.21 %)</a:t>
            </a:r>
            <a:endParaRPr lang="en-US" sz="1200" b="1">
              <a:latin typeface="Tahoma"/>
            </a:endParaRPr>
          </a:p>
        </p:txBody>
      </p:sp>
      <p:sp>
        <p:nvSpPr>
          <p:cNvPr id="7" name="TextBox 6">
            <a:extLst>
              <a:ext uri="{FF2B5EF4-FFF2-40B4-BE49-F238E27FC236}">
                <a16:creationId xmlns:a16="http://schemas.microsoft.com/office/drawing/2014/main" id="{9ED7E294-3DEC-3702-80C7-1BF5DCF70D57}"/>
              </a:ext>
            </a:extLst>
          </p:cNvPr>
          <p:cNvSpPr txBox="1"/>
          <p:nvPr/>
        </p:nvSpPr>
        <p:spPr>
          <a:xfrm>
            <a:off x="279572" y="2890145"/>
            <a:ext cx="44577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Observation: </a:t>
            </a:r>
            <a:endParaRPr lang="en-US" sz="1200"/>
          </a:p>
          <a:p>
            <a:pPr marL="171450" indent="-171450">
              <a:buChar char="•"/>
            </a:pPr>
            <a:r>
              <a:rPr lang="en-US" sz="1200"/>
              <a:t>Snap, pyramid, adakv relies on </a:t>
            </a:r>
            <a:r>
              <a:rPr lang="en-US" sz="1200" b="1"/>
              <a:t>heuristic token windows</a:t>
            </a:r>
            <a:r>
              <a:rPr lang="en-US" sz="1200"/>
              <a:t> → query-position sensitive</a:t>
            </a:r>
          </a:p>
          <a:p>
            <a:pPr marL="171450" indent="-171450">
              <a:buChar char="•"/>
            </a:pPr>
            <a:r>
              <a:rPr lang="en-US" sz="1200"/>
              <a:t>Struggles with </a:t>
            </a:r>
            <a:r>
              <a:rPr lang="en-US" sz="1200" b="1"/>
              <a:t>multi-turn or continuous generation</a:t>
            </a:r>
          </a:p>
          <a:p>
            <a:pPr marL="171450" indent="-171450">
              <a:buChar char="•"/>
            </a:pPr>
            <a:r>
              <a:rPr lang="en-US" sz="1200" err="1"/>
              <a:t>DuoAttention</a:t>
            </a:r>
            <a:r>
              <a:rPr lang="en-US" sz="1200"/>
              <a:t> learns head importance directly → </a:t>
            </a:r>
            <a:r>
              <a:rPr lang="en-US" sz="1200" b="1"/>
              <a:t>robust across scenarios</a:t>
            </a:r>
            <a:endParaRPr lang="en-US" sz="1200"/>
          </a:p>
          <a:p>
            <a:endParaRPr lang="en-US"/>
          </a:p>
        </p:txBody>
      </p:sp>
      <p:sp>
        <p:nvSpPr>
          <p:cNvPr id="3" name="TextBox 2">
            <a:extLst>
              <a:ext uri="{FF2B5EF4-FFF2-40B4-BE49-F238E27FC236}">
                <a16:creationId xmlns:a16="http://schemas.microsoft.com/office/drawing/2014/main" id="{58F6FA2E-4F5F-5F97-5877-D9A88DDA5979}"/>
              </a:ext>
            </a:extLst>
          </p:cNvPr>
          <p:cNvSpPr txBox="1"/>
          <p:nvPr/>
        </p:nvSpPr>
        <p:spPr>
          <a:xfrm>
            <a:off x="432706" y="4204607"/>
            <a:ext cx="5029199" cy="430887"/>
          </a:xfrm>
          <a:prstGeom prst="rect">
            <a:avLst/>
          </a:prstGeom>
          <a:noFill/>
        </p:spPr>
        <p:txBody>
          <a:bodyPr wrap="square" rtlCol="0">
            <a:spAutoFit/>
          </a:bodyPr>
          <a:lstStyle/>
          <a:p>
            <a:r>
              <a:rPr lang="en-US" sz="1100" b="1"/>
              <a:t>→ </a:t>
            </a:r>
            <a:r>
              <a:rPr lang="en-US" sz="1100" b="1" err="1"/>
              <a:t>DuoAttention</a:t>
            </a:r>
            <a:r>
              <a:rPr lang="en-US" sz="1100" b="1"/>
              <a:t> achieves broader generalization without handcrafted heuristics.</a:t>
            </a:r>
          </a:p>
        </p:txBody>
      </p:sp>
    </p:spTree>
    <p:extLst>
      <p:ext uri="{BB962C8B-B14F-4D97-AF65-F5344CB8AC3E}">
        <p14:creationId xmlns:p14="http://schemas.microsoft.com/office/powerpoint/2010/main" val="2606133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D6F52-2076-1CF5-6AD5-0E26F2390D15}"/>
              </a:ext>
            </a:extLst>
          </p:cNvPr>
          <p:cNvSpPr>
            <a:spLocks noGrp="1"/>
          </p:cNvSpPr>
          <p:nvPr>
            <p:ph type="title"/>
          </p:nvPr>
        </p:nvSpPr>
        <p:spPr/>
        <p:txBody>
          <a:bodyPr/>
          <a:lstStyle/>
          <a:p>
            <a:endParaRPr lang="en-US"/>
          </a:p>
        </p:txBody>
      </p:sp>
      <p:pic>
        <p:nvPicPr>
          <p:cNvPr id="5" name="Content Placeholder 4" descr="A table of numbers and letters&#10;&#10;AI-generated content may be incorrect.">
            <a:extLst>
              <a:ext uri="{FF2B5EF4-FFF2-40B4-BE49-F238E27FC236}">
                <a16:creationId xmlns:a16="http://schemas.microsoft.com/office/drawing/2014/main" id="{D1C4309C-563E-106F-58B2-366CF5D74C9F}"/>
              </a:ext>
            </a:extLst>
          </p:cNvPr>
          <p:cNvPicPr>
            <a:picLocks noGrp="1" noChangeAspect="1"/>
          </p:cNvPicPr>
          <p:nvPr>
            <p:ph sz="quarter" idx="20"/>
          </p:nvPr>
        </p:nvPicPr>
        <p:blipFill>
          <a:blip r:embed="rId3"/>
          <a:stretch>
            <a:fillRect/>
          </a:stretch>
        </p:blipFill>
        <p:spPr>
          <a:xfrm>
            <a:off x="4034597" y="269488"/>
            <a:ext cx="3675586" cy="4387558"/>
          </a:xfrm>
          <a:prstGeom prst="rect">
            <a:avLst/>
          </a:prstGeom>
        </p:spPr>
      </p:pic>
      <p:sp>
        <p:nvSpPr>
          <p:cNvPr id="3" name="TextBox 2">
            <a:extLst>
              <a:ext uri="{FF2B5EF4-FFF2-40B4-BE49-F238E27FC236}">
                <a16:creationId xmlns:a16="http://schemas.microsoft.com/office/drawing/2014/main" id="{8ACFF357-D213-62A0-8D3F-AB5946DE157D}"/>
              </a:ext>
            </a:extLst>
          </p:cNvPr>
          <p:cNvSpPr txBox="1"/>
          <p:nvPr/>
        </p:nvSpPr>
        <p:spPr>
          <a:xfrm>
            <a:off x="685799" y="1355271"/>
            <a:ext cx="3069771" cy="1107996"/>
          </a:xfrm>
          <a:prstGeom prst="rect">
            <a:avLst/>
          </a:prstGeom>
          <a:noFill/>
        </p:spPr>
        <p:txBody>
          <a:bodyPr wrap="square" rtlCol="0">
            <a:spAutoFit/>
          </a:bodyPr>
          <a:lstStyle/>
          <a:p>
            <a:pPr marL="285750" indent="-285750">
              <a:buFont typeface="Arial" panose="020B0604020202020204" pitchFamily="34" charset="0"/>
              <a:buChar char="•"/>
            </a:pPr>
            <a:r>
              <a:rPr lang="en-US" sz="1100"/>
              <a:t>Evaluated under </a:t>
            </a:r>
            <a:r>
              <a:rPr lang="en-US" sz="1100" b="1"/>
              <a:t>40 %, 50 %, 60 % KV budgets</a:t>
            </a:r>
          </a:p>
          <a:p>
            <a:pPr marL="285750" indent="-285750">
              <a:buFont typeface="Arial" panose="020B0604020202020204" pitchFamily="34" charset="0"/>
              <a:buChar char="•"/>
            </a:pPr>
            <a:r>
              <a:rPr lang="en-US" sz="1100" b="1" err="1"/>
              <a:t>DuoAttention</a:t>
            </a:r>
            <a:r>
              <a:rPr lang="en-US" sz="1100" b="1"/>
              <a:t> outperforms all baselines</a:t>
            </a:r>
            <a:r>
              <a:rPr lang="en-US" sz="1100"/>
              <a:t> at every budget</a:t>
            </a:r>
          </a:p>
          <a:p>
            <a:pPr marL="285750" indent="-285750">
              <a:buFont typeface="Arial" panose="020B0604020202020204" pitchFamily="34" charset="0"/>
              <a:buChar char="•"/>
            </a:pPr>
            <a:r>
              <a:rPr lang="en-US" sz="1100"/>
              <a:t>Accuracy </a:t>
            </a:r>
            <a:r>
              <a:rPr lang="en-US" sz="1100" b="1"/>
              <a:t>remains stable</a:t>
            </a:r>
            <a:r>
              <a:rPr lang="en-US" sz="1100"/>
              <a:t> as cache shrinks</a:t>
            </a:r>
          </a:p>
        </p:txBody>
      </p:sp>
      <p:sp>
        <p:nvSpPr>
          <p:cNvPr id="6" name="TextBox 5">
            <a:extLst>
              <a:ext uri="{FF2B5EF4-FFF2-40B4-BE49-F238E27FC236}">
                <a16:creationId xmlns:a16="http://schemas.microsoft.com/office/drawing/2014/main" id="{2B76152B-81C8-BBC9-1ACC-E1ACE8684852}"/>
              </a:ext>
            </a:extLst>
          </p:cNvPr>
          <p:cNvSpPr txBox="1"/>
          <p:nvPr/>
        </p:nvSpPr>
        <p:spPr>
          <a:xfrm>
            <a:off x="4034597" y="4666263"/>
            <a:ext cx="3675586" cy="415498"/>
          </a:xfrm>
          <a:prstGeom prst="rect">
            <a:avLst/>
          </a:prstGeom>
          <a:noFill/>
        </p:spPr>
        <p:txBody>
          <a:bodyPr wrap="square" rtlCol="0">
            <a:spAutoFit/>
          </a:bodyPr>
          <a:lstStyle/>
          <a:p>
            <a:r>
              <a:rPr lang="en-US" sz="1050"/>
              <a:t>Average accuracy gain ≈ +4 – 5 % vs </a:t>
            </a:r>
            <a:r>
              <a:rPr lang="en-US" sz="1050" err="1"/>
              <a:t>SnapKV</a:t>
            </a:r>
            <a:r>
              <a:rPr lang="en-US" sz="1050"/>
              <a:t> / </a:t>
            </a:r>
            <a:r>
              <a:rPr lang="en-US" sz="1050" err="1"/>
              <a:t>AdaKV</a:t>
            </a:r>
            <a:r>
              <a:rPr lang="en-US" sz="1050"/>
              <a:t> across </a:t>
            </a:r>
            <a:r>
              <a:rPr lang="en-US" sz="1050" err="1"/>
              <a:t>LongBench</a:t>
            </a:r>
            <a:r>
              <a:rPr lang="en-US" sz="1050"/>
              <a:t> tasks.</a:t>
            </a:r>
          </a:p>
        </p:txBody>
      </p:sp>
    </p:spTree>
    <p:extLst>
      <p:ext uri="{BB962C8B-B14F-4D97-AF65-F5344CB8AC3E}">
        <p14:creationId xmlns:p14="http://schemas.microsoft.com/office/powerpoint/2010/main" val="1392128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3450-F5E6-F115-DDF5-38B47B12CF51}"/>
              </a:ext>
            </a:extLst>
          </p:cNvPr>
          <p:cNvSpPr>
            <a:spLocks noGrp="1"/>
          </p:cNvSpPr>
          <p:nvPr>
            <p:ph type="title"/>
          </p:nvPr>
        </p:nvSpPr>
        <p:spPr/>
        <p:txBody>
          <a:bodyPr lIns="91440" tIns="45720" rIns="91440" bIns="45720" anchor="b"/>
          <a:lstStyle/>
          <a:p>
            <a:r>
              <a:rPr lang="en-US">
                <a:ea typeface="Tahoma"/>
                <a:cs typeface="Tahoma"/>
              </a:rPr>
              <a:t>Main Takeaway </a:t>
            </a:r>
            <a:endParaRPr lang="en-US"/>
          </a:p>
        </p:txBody>
      </p:sp>
      <p:sp>
        <p:nvSpPr>
          <p:cNvPr id="3" name="Content Placeholder 2">
            <a:extLst>
              <a:ext uri="{FF2B5EF4-FFF2-40B4-BE49-F238E27FC236}">
                <a16:creationId xmlns:a16="http://schemas.microsoft.com/office/drawing/2014/main" id="{59CA1022-1AB1-4D71-46CE-48D4C216E146}"/>
              </a:ext>
            </a:extLst>
          </p:cNvPr>
          <p:cNvSpPr>
            <a:spLocks noGrp="1"/>
          </p:cNvSpPr>
          <p:nvPr>
            <p:ph sz="quarter" idx="20"/>
          </p:nvPr>
        </p:nvSpPr>
        <p:spPr>
          <a:xfrm>
            <a:off x="525463" y="1257871"/>
            <a:ext cx="8085416" cy="3423466"/>
          </a:xfrm>
        </p:spPr>
        <p:txBody>
          <a:bodyPr lIns="91440" tIns="45720" rIns="91440" bIns="45720" anchor="t"/>
          <a:lstStyle/>
          <a:p>
            <a:pPr marL="0" indent="0"/>
            <a:r>
              <a:rPr lang="en-US" sz="1400">
                <a:ea typeface="+mn-lt"/>
                <a:cs typeface="+mn-lt"/>
              </a:rPr>
              <a:t>My Comments</a:t>
            </a:r>
          </a:p>
          <a:p>
            <a:pPr marL="285750" indent="-285750">
              <a:buFont typeface="Arial"/>
              <a:buChar char="•"/>
            </a:pPr>
            <a:r>
              <a:rPr lang="en-US" sz="1400" err="1"/>
              <a:t>DuoAttention</a:t>
            </a:r>
            <a:r>
              <a:rPr lang="en-US" sz="1400"/>
              <a:t> reduces KV cache and speeds up inference with minimal accuracy loss (limited to streaming heads).</a:t>
            </a:r>
            <a:endParaRPr lang="en-US" sz="1400">
              <a:ea typeface="+mn-lt"/>
              <a:cs typeface="+mn-lt"/>
            </a:endParaRPr>
          </a:p>
          <a:p>
            <a:pPr marL="285750" indent="-285750">
              <a:buFont typeface="Arial"/>
              <a:buChar char="•"/>
            </a:pPr>
            <a:r>
              <a:rPr lang="en-US" sz="1400"/>
              <a:t>Reveals head-level specialization and differing retrieval roles in LLMs.</a:t>
            </a:r>
            <a:endParaRPr lang="en-US" sz="1400">
              <a:ea typeface="+mn-lt"/>
              <a:cs typeface="+mn-lt"/>
            </a:endParaRPr>
          </a:p>
          <a:p>
            <a:pPr marL="285750" indent="-285750">
              <a:buFont typeface="Arial"/>
              <a:buChar char="•"/>
            </a:pPr>
            <a:r>
              <a:rPr lang="en-US" sz="1400"/>
              <a:t>A global </a:t>
            </a:r>
            <a:r>
              <a:rPr lang="el-GR" sz="1400"/>
              <a:t>τ </a:t>
            </a:r>
            <a:r>
              <a:rPr lang="en-US" sz="1400"/>
              <a:t>threshold may overlook layer-specific importance patterns.</a:t>
            </a:r>
            <a:endParaRPr lang="en-US" sz="1400">
              <a:ea typeface="Tahoma"/>
              <a:cs typeface="Tahoma"/>
            </a:endParaRPr>
          </a:p>
          <a:p>
            <a:pPr marL="285750" indent="-285750">
              <a:buFont typeface="Arial"/>
              <a:buChar char="•"/>
            </a:pPr>
            <a:r>
              <a:rPr lang="en-US" sz="1400"/>
              <a:t>Future direction: test on multimodal or dynamic tasks (image / video).</a:t>
            </a:r>
            <a:endParaRPr lang="en-US" sz="1400">
              <a:ea typeface="Tahoma"/>
              <a:cs typeface="Tahoma"/>
            </a:endParaRPr>
          </a:p>
          <a:p>
            <a:pPr marL="285750" indent="-285750">
              <a:buFont typeface="Arial"/>
              <a:buChar char="•"/>
            </a:pPr>
            <a:endParaRPr lang="en-US" sz="1400"/>
          </a:p>
          <a:p>
            <a:pPr marL="0" indent="0"/>
            <a:r>
              <a:rPr lang="en-US" sz="1400" err="1"/>
              <a:t>DuoAttention</a:t>
            </a:r>
            <a:r>
              <a:rPr lang="en-US" sz="1400"/>
              <a:t> bridges efficiency and interpretability, but scaling to multimodal and adaptive retrieval remains open.</a:t>
            </a:r>
            <a:endParaRPr lang="en-US" sz="1400">
              <a:ea typeface="+mn-lt"/>
              <a:cs typeface="+mn-lt"/>
            </a:endParaRPr>
          </a:p>
          <a:p>
            <a:pPr marL="285750" indent="-285750">
              <a:buFont typeface="Arial"/>
              <a:buChar char="•"/>
            </a:pPr>
            <a:endParaRPr lang="en-US" sz="1400">
              <a:ea typeface="Tahoma"/>
              <a:cs typeface="Tahoma"/>
            </a:endParaRPr>
          </a:p>
          <a:p>
            <a:pPr marL="229870" indent="-229870"/>
            <a:endParaRPr lang="en-US" sz="1400">
              <a:ea typeface="Tahoma"/>
              <a:cs typeface="Tahoma"/>
            </a:endParaRPr>
          </a:p>
        </p:txBody>
      </p:sp>
      <p:sp>
        <p:nvSpPr>
          <p:cNvPr id="4" name="Text Placeholder 3">
            <a:extLst>
              <a:ext uri="{FF2B5EF4-FFF2-40B4-BE49-F238E27FC236}">
                <a16:creationId xmlns:a16="http://schemas.microsoft.com/office/drawing/2014/main" id="{67D5015D-5992-3604-AF29-2713CB17248E}"/>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409948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27FD-9CFC-3E39-63B7-984F66AAF038}"/>
              </a:ext>
            </a:extLst>
          </p:cNvPr>
          <p:cNvSpPr>
            <a:spLocks noGrp="1"/>
          </p:cNvSpPr>
          <p:nvPr>
            <p:ph type="title"/>
          </p:nvPr>
        </p:nvSpPr>
        <p:spPr/>
        <p:txBody>
          <a:bodyPr/>
          <a:lstStyle/>
          <a:p>
            <a:r>
              <a:rPr lang="en-US">
                <a:ea typeface="Tahoma"/>
                <a:cs typeface="Tahoma"/>
              </a:rPr>
              <a:t>Discussion Questions</a:t>
            </a:r>
            <a:endParaRPr lang="en-US"/>
          </a:p>
        </p:txBody>
      </p:sp>
      <p:sp>
        <p:nvSpPr>
          <p:cNvPr id="3" name="Content Placeholder 2">
            <a:extLst>
              <a:ext uri="{FF2B5EF4-FFF2-40B4-BE49-F238E27FC236}">
                <a16:creationId xmlns:a16="http://schemas.microsoft.com/office/drawing/2014/main" id="{84D9CF26-9825-A811-5D01-B7AF928DFD28}"/>
              </a:ext>
            </a:extLst>
          </p:cNvPr>
          <p:cNvSpPr>
            <a:spLocks noGrp="1"/>
          </p:cNvSpPr>
          <p:nvPr>
            <p:ph sz="quarter" idx="20"/>
          </p:nvPr>
        </p:nvSpPr>
        <p:spPr/>
        <p:txBody>
          <a:bodyPr lIns="91440" tIns="45720" rIns="91440" bIns="45720" anchor="t"/>
          <a:lstStyle/>
          <a:p>
            <a:pPr marL="342900" indent="-342900">
              <a:buAutoNum type="arabicPeriod"/>
            </a:pPr>
            <a:r>
              <a:rPr lang="en-US" sz="1400" err="1">
                <a:ea typeface="Tahoma"/>
                <a:cs typeface="Tahoma"/>
              </a:rPr>
              <a:t>DuoAttention</a:t>
            </a:r>
            <a:r>
              <a:rPr lang="en-US" sz="1400">
                <a:ea typeface="Tahoma"/>
                <a:cs typeface="Tahoma"/>
              </a:rPr>
              <a:t> (Redesigned)</a:t>
            </a:r>
          </a:p>
          <a:p>
            <a:pPr marL="680720" lvl="1" indent="-342900">
              <a:buFont typeface="+mj-lt"/>
              <a:buAutoNum type="alphaLcParenR"/>
            </a:pPr>
            <a:r>
              <a:rPr lang="en-US" sz="1400"/>
              <a:t>Do specific heads specialize in </a:t>
            </a:r>
            <a:r>
              <a:rPr lang="en-US" sz="1400" i="1"/>
              <a:t>particular reasoning or retrieval tasks</a:t>
            </a:r>
            <a:r>
              <a:rPr lang="en-US" sz="1400"/>
              <a:t>?</a:t>
            </a:r>
            <a:r>
              <a:rPr lang="en-US" sz="1400">
                <a:ea typeface="Tahoma"/>
                <a:cs typeface="Tahoma"/>
              </a:rPr>
              <a:t>? </a:t>
            </a:r>
            <a:endParaRPr lang="en-US"/>
          </a:p>
          <a:p>
            <a:pPr marL="680720" lvl="1" indent="-342900">
              <a:buFont typeface="+mj-lt"/>
              <a:buAutoNum type="alphaLcParenR"/>
            </a:pPr>
            <a:r>
              <a:rPr lang="en-US" sz="1400"/>
              <a:t>Do heads generalize </a:t>
            </a:r>
            <a:r>
              <a:rPr lang="en-US" sz="1400" i="1"/>
              <a:t>across tasks</a:t>
            </a:r>
            <a:r>
              <a:rPr lang="en-US" sz="1400"/>
              <a:t> or domains </a:t>
            </a:r>
            <a:endParaRPr lang="en-US" sz="1400">
              <a:ea typeface="+mn-lt"/>
              <a:cs typeface="+mn-lt"/>
            </a:endParaRPr>
          </a:p>
          <a:p>
            <a:pPr marL="680720" lvl="1" indent="-342900">
              <a:buFont typeface="+mj-lt"/>
              <a:buAutoNum type="alphaLcParenR"/>
            </a:pPr>
            <a:r>
              <a:rPr lang="en-US" sz="1400"/>
              <a:t>Could head classification</a:t>
            </a:r>
            <a:r>
              <a:rPr lang="en-US" sz="1400" b="1"/>
              <a:t> </a:t>
            </a:r>
            <a:r>
              <a:rPr lang="en-US" sz="1400"/>
              <a:t>(gating) help interpret model behavior or guide pruning</a:t>
            </a:r>
            <a:r>
              <a:rPr lang="en-US" sz="1400">
                <a:ea typeface="+mn-lt"/>
                <a:cs typeface="+mn-lt"/>
              </a:rPr>
              <a:t>?</a:t>
            </a:r>
            <a:endParaRPr lang="en-US"/>
          </a:p>
          <a:p>
            <a:pPr marL="342900" indent="-342900">
              <a:buFont typeface="+mj-lt"/>
              <a:buAutoNum type="arabicPeriod"/>
            </a:pPr>
            <a:r>
              <a:rPr lang="en-US" sz="1400" err="1">
                <a:ea typeface="+mn-lt"/>
                <a:cs typeface="+mn-lt"/>
              </a:rPr>
              <a:t>OmniKV</a:t>
            </a:r>
            <a:r>
              <a:rPr lang="en-US" sz="1400">
                <a:ea typeface="+mn-lt"/>
                <a:cs typeface="+mn-lt"/>
              </a:rPr>
              <a:t> (Dynamic)</a:t>
            </a:r>
            <a:endParaRPr lang="en-US"/>
          </a:p>
          <a:p>
            <a:pPr marL="680720" lvl="1" indent="-342900">
              <a:buFont typeface="+mj-lt"/>
              <a:buAutoNum type="alphaLcParenR"/>
            </a:pPr>
            <a:r>
              <a:rPr lang="en-US" sz="1400">
                <a:ea typeface="+mn-lt"/>
                <a:cs typeface="+mn-lt"/>
              </a:rPr>
              <a:t>Given an LLM, find 𝑘 filter layers that give the lowest distortion in attn-score</a:t>
            </a:r>
            <a:endParaRPr lang="en-US"/>
          </a:p>
          <a:p>
            <a:pPr marL="680720" lvl="1" indent="-342900">
              <a:buFont typeface="+mj-lt"/>
              <a:buAutoNum type="alphaLcParenR"/>
            </a:pPr>
            <a:r>
              <a:rPr lang="en-US" sz="1400">
                <a:ea typeface="+mn-lt"/>
                <a:cs typeface="+mn-lt"/>
              </a:rPr>
              <a:t>More Information Retrieval (IR) methods other than full attention in filter layers</a:t>
            </a:r>
            <a:endParaRPr lang="en-US"/>
          </a:p>
          <a:p>
            <a:pPr marL="342900" indent="-342900">
              <a:buFont typeface="+mj-lt"/>
              <a:buAutoNum type="arabicPeriod"/>
            </a:pPr>
            <a:r>
              <a:rPr lang="en-US" sz="1400">
                <a:ea typeface="+mn-lt"/>
                <a:cs typeface="+mn-lt"/>
              </a:rPr>
              <a:t>In General</a:t>
            </a:r>
            <a:endParaRPr lang="en-US"/>
          </a:p>
          <a:p>
            <a:pPr marL="680720" lvl="1" indent="-342900">
              <a:buFont typeface="+mj-lt"/>
              <a:buAutoNum type="alphaLcParenR"/>
            </a:pPr>
            <a:r>
              <a:rPr lang="en-US" sz="1400"/>
              <a:t>Beyond layer- or head-wise eviction, what </a:t>
            </a:r>
            <a:r>
              <a:rPr lang="en-US" sz="1400" i="1"/>
              <a:t>other dimensions</a:t>
            </a:r>
            <a:r>
              <a:rPr lang="en-US" sz="1400"/>
              <a:t> can we slice?</a:t>
            </a:r>
            <a:endParaRPr lang="en-US" sz="1400">
              <a:ea typeface="Tahoma"/>
              <a:cs typeface="Tahoma"/>
            </a:endParaRPr>
          </a:p>
          <a:p>
            <a:pPr marL="680720" lvl="1" indent="-342900">
              <a:buFont typeface="+mj-lt"/>
              <a:buAutoNum type="alphaLcParenR"/>
            </a:pPr>
            <a:r>
              <a:rPr lang="en-US" sz="1400"/>
              <a:t>More paradigms in addition to Static, Dynamic and Redesigned?</a:t>
            </a:r>
            <a:endParaRPr lang="en-US" sz="1400">
              <a:ea typeface="Tahoma"/>
              <a:cs typeface="Tahoma"/>
            </a:endParaRPr>
          </a:p>
          <a:p>
            <a:pPr marL="337820" lvl="1" indent="0">
              <a:buNone/>
            </a:pPr>
            <a:endParaRPr lang="en-US" sz="1400">
              <a:ea typeface="Tahoma"/>
              <a:cs typeface="Tahoma"/>
            </a:endParaRPr>
          </a:p>
          <a:p>
            <a:pPr marL="229870" indent="-229870"/>
            <a:endParaRPr lang="en-US" sz="1400">
              <a:ea typeface="Tahoma"/>
              <a:cs typeface="Tahoma"/>
            </a:endParaRPr>
          </a:p>
        </p:txBody>
      </p:sp>
      <p:sp>
        <p:nvSpPr>
          <p:cNvPr id="4" name="Text Placeholder 3">
            <a:extLst>
              <a:ext uri="{FF2B5EF4-FFF2-40B4-BE49-F238E27FC236}">
                <a16:creationId xmlns:a16="http://schemas.microsoft.com/office/drawing/2014/main" id="{B02E8B6A-B14A-2669-1518-0629C823A444}"/>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907851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02D64-1C70-FBAA-B857-C0773A66B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6768B-B0FD-E9F6-0738-53F584574D77}"/>
              </a:ext>
            </a:extLst>
          </p:cNvPr>
          <p:cNvSpPr>
            <a:spLocks noGrp="1"/>
          </p:cNvSpPr>
          <p:nvPr>
            <p:ph type="title"/>
          </p:nvPr>
        </p:nvSpPr>
        <p:spPr/>
        <p:txBody>
          <a:bodyPr/>
          <a:lstStyle/>
          <a:p>
            <a:r>
              <a:rPr lang="en-US"/>
              <a:t>KV-Cache Eviction Types</a:t>
            </a:r>
          </a:p>
        </p:txBody>
      </p:sp>
      <p:sp>
        <p:nvSpPr>
          <p:cNvPr id="3" name="Text Placeholder 2">
            <a:extLst>
              <a:ext uri="{FF2B5EF4-FFF2-40B4-BE49-F238E27FC236}">
                <a16:creationId xmlns:a16="http://schemas.microsoft.com/office/drawing/2014/main" id="{3CC75D6F-7A5C-1303-8002-6CAA9B40792A}"/>
              </a:ext>
            </a:extLst>
          </p:cNvPr>
          <p:cNvSpPr>
            <a:spLocks noGrp="1"/>
          </p:cNvSpPr>
          <p:nvPr>
            <p:ph type="body" sz="quarter" idx="16"/>
          </p:nvPr>
        </p:nvSpPr>
        <p:spPr>
          <a:xfrm>
            <a:off x="533919" y="1390650"/>
            <a:ext cx="8085415" cy="3492068"/>
          </a:xfrm>
        </p:spPr>
        <p:txBody>
          <a:bodyPr lIns="91440" tIns="45720" rIns="91440" bIns="45720" anchor="t">
            <a:noAutofit/>
          </a:bodyPr>
          <a:lstStyle/>
          <a:p>
            <a:pPr marL="229870" indent="-229870"/>
            <a:r>
              <a:rPr lang="en-US">
                <a:latin typeface="Tahoma"/>
                <a:ea typeface="Tahoma"/>
                <a:cs typeface="Tahoma"/>
              </a:rPr>
              <a:t>Static </a:t>
            </a:r>
            <a:r>
              <a:rPr lang="en-US">
                <a:latin typeface="+mn-lt"/>
                <a:ea typeface="+mn-ea"/>
                <a:cs typeface="+mn-cs"/>
              </a:rPr>
              <a:t>- </a:t>
            </a:r>
            <a:r>
              <a:rPr lang="en-US">
                <a:latin typeface="Tahoma"/>
                <a:ea typeface="Tahoma"/>
                <a:cs typeface="Tahoma"/>
              </a:rPr>
              <a:t>prefill stage</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Evict KV cache based on the initial prompts (contexts)</a:t>
            </a:r>
          </a:p>
          <a:p>
            <a:pPr lvl="1"/>
            <a:r>
              <a:rPr lang="en-US">
                <a:latin typeface="Tahoma"/>
                <a:ea typeface="Tahoma"/>
                <a:cs typeface="Tahoma"/>
              </a:rPr>
              <a:t>Pros: minimal latency in runtime</a:t>
            </a:r>
          </a:p>
          <a:p>
            <a:pPr lvl="1"/>
            <a:r>
              <a:rPr lang="en-US">
                <a:latin typeface="Tahoma"/>
                <a:ea typeface="Tahoma"/>
                <a:cs typeface="Tahoma"/>
              </a:rPr>
              <a:t>Cons: cannot handle future tokens (generation, follow-up questions)</a:t>
            </a:r>
          </a:p>
          <a:p>
            <a:pPr marL="229870" indent="-229870">
              <a:buFont typeface="Wingdings" panose="02070309020205020404" pitchFamily="49" charset="0"/>
              <a:buChar char="§"/>
            </a:pPr>
            <a:r>
              <a:rPr lang="en-US">
                <a:latin typeface="Tahoma"/>
                <a:ea typeface="Tahoma"/>
                <a:cs typeface="Tahoma"/>
              </a:rPr>
              <a:t>Dynamic</a:t>
            </a:r>
            <a:r>
              <a:rPr lang="en-US">
                <a:latin typeface="+mn-lt"/>
                <a:ea typeface="+mn-ea"/>
                <a:cs typeface="+mn-cs"/>
              </a:rPr>
              <a:t> - </a:t>
            </a:r>
            <a:r>
              <a:rPr lang="en-US">
                <a:latin typeface="Tahoma"/>
                <a:ea typeface="Tahoma"/>
                <a:cs typeface="Tahoma"/>
              </a:rPr>
              <a:t>decode stage</a:t>
            </a:r>
          </a:p>
          <a:p>
            <a:pPr lvl="1"/>
            <a:r>
              <a:rPr lang="en-US">
                <a:ea typeface="Tahoma"/>
                <a:cs typeface="Tahoma"/>
              </a:rPr>
              <a:t>Evict KV cache based on runtime tokens</a:t>
            </a:r>
          </a:p>
          <a:p>
            <a:pPr lvl="1"/>
            <a:r>
              <a:rPr lang="en-US">
                <a:ea typeface="Tahoma"/>
                <a:cs typeface="Tahoma"/>
              </a:rPr>
              <a:t>Pros: preserve all info</a:t>
            </a:r>
          </a:p>
          <a:p>
            <a:pPr lvl="1"/>
            <a:r>
              <a:rPr lang="en-US">
                <a:ea typeface="Tahoma"/>
                <a:cs typeface="Tahoma"/>
              </a:rPr>
              <a:t>Cons: runtime analysis overhead</a:t>
            </a:r>
            <a:endParaRPr lang="en-US">
              <a:latin typeface="Tahoma"/>
              <a:ea typeface="Tahoma"/>
              <a:cs typeface="Tahoma"/>
            </a:endParaRPr>
          </a:p>
          <a:p>
            <a:pPr marL="229870" indent="-229870">
              <a:buFont typeface="Wingdings" panose="02070309020205020404" pitchFamily="49" charset="0"/>
              <a:buChar char="§"/>
            </a:pPr>
            <a:r>
              <a:rPr lang="en-US">
                <a:latin typeface="Tahoma"/>
                <a:ea typeface="Tahoma"/>
                <a:cs typeface="Tahoma"/>
              </a:rPr>
              <a:t>Redesigned - train</a:t>
            </a:r>
            <a:r>
              <a:rPr lang="en-US">
                <a:ea typeface="Tahoma"/>
                <a:cs typeface="Tahoma"/>
              </a:rPr>
              <a:t> stage</a:t>
            </a:r>
            <a:endParaRPr lang="en-US">
              <a:latin typeface="Tahoma"/>
              <a:ea typeface="Tahoma"/>
              <a:cs typeface="Tahoma"/>
            </a:endParaRPr>
          </a:p>
          <a:p>
            <a:pPr lvl="1"/>
            <a:r>
              <a:rPr lang="en-US">
                <a:latin typeface="Tahoma"/>
                <a:ea typeface="Tahoma"/>
                <a:cs typeface="Tahoma"/>
              </a:rPr>
              <a:t>Restricting attending position by finetuning (e.g., use local attn in training)</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Pros: no discrepancy between training/inference</a:t>
            </a:r>
          </a:p>
          <a:p>
            <a:pPr lvl="1"/>
            <a:r>
              <a:rPr lang="en-US">
                <a:latin typeface="Tahoma"/>
                <a:ea typeface="Tahoma"/>
                <a:cs typeface="Tahoma"/>
              </a:rPr>
              <a:t>Cons: cannot generalize to different tasks and models (need FT)</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EBB9DB10-E597-D3F5-8927-47C6311AFF9C}"/>
              </a:ext>
            </a:extLst>
          </p:cNvPr>
          <p:cNvSpPr/>
          <p:nvPr/>
        </p:nvSpPr>
        <p:spPr>
          <a:xfrm>
            <a:off x="838198" y="1955109"/>
            <a:ext cx="7347857" cy="50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42C88A-A1ED-51FA-7006-81C6FF772538}"/>
              </a:ext>
            </a:extLst>
          </p:cNvPr>
          <p:cNvSpPr/>
          <p:nvPr/>
        </p:nvSpPr>
        <p:spPr>
          <a:xfrm>
            <a:off x="838198" y="3064329"/>
            <a:ext cx="7347857" cy="50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9631DD2-4561-6B7E-48D5-1B596CE54897}"/>
              </a:ext>
            </a:extLst>
          </p:cNvPr>
          <p:cNvSpPr/>
          <p:nvPr/>
        </p:nvSpPr>
        <p:spPr>
          <a:xfrm>
            <a:off x="838198" y="4264956"/>
            <a:ext cx="7347857" cy="50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660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CC9DD-7580-2FCC-4ED6-5340D25D4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1B0E9-A075-4D51-5DB3-C726F8FCE29C}"/>
              </a:ext>
            </a:extLst>
          </p:cNvPr>
          <p:cNvSpPr>
            <a:spLocks noGrp="1"/>
          </p:cNvSpPr>
          <p:nvPr>
            <p:ph type="title"/>
          </p:nvPr>
        </p:nvSpPr>
        <p:spPr/>
        <p:txBody>
          <a:bodyPr/>
          <a:lstStyle/>
          <a:p>
            <a:r>
              <a:rPr lang="en-US"/>
              <a:t>KV-Cache Eviction Types</a:t>
            </a:r>
          </a:p>
        </p:txBody>
      </p:sp>
      <p:sp>
        <p:nvSpPr>
          <p:cNvPr id="3" name="Text Placeholder 2">
            <a:extLst>
              <a:ext uri="{FF2B5EF4-FFF2-40B4-BE49-F238E27FC236}">
                <a16:creationId xmlns:a16="http://schemas.microsoft.com/office/drawing/2014/main" id="{A393620E-A7C2-2EF9-C27E-52DD62D6075D}"/>
              </a:ext>
            </a:extLst>
          </p:cNvPr>
          <p:cNvSpPr>
            <a:spLocks noGrp="1"/>
          </p:cNvSpPr>
          <p:nvPr>
            <p:ph type="body" sz="quarter" idx="16"/>
          </p:nvPr>
        </p:nvSpPr>
        <p:spPr>
          <a:xfrm>
            <a:off x="533919" y="1390650"/>
            <a:ext cx="8085415" cy="3492068"/>
          </a:xfrm>
        </p:spPr>
        <p:txBody>
          <a:bodyPr lIns="91440" tIns="45720" rIns="91440" bIns="45720" anchor="t">
            <a:noAutofit/>
          </a:bodyPr>
          <a:lstStyle/>
          <a:p>
            <a:pPr marL="229870" indent="-229870"/>
            <a:r>
              <a:rPr lang="en-US">
                <a:latin typeface="Tahoma"/>
                <a:ea typeface="Tahoma"/>
                <a:cs typeface="Tahoma"/>
              </a:rPr>
              <a:t>Static </a:t>
            </a:r>
            <a:r>
              <a:rPr lang="en-US">
                <a:latin typeface="+mn-lt"/>
                <a:ea typeface="+mn-ea"/>
                <a:cs typeface="+mn-cs"/>
              </a:rPr>
              <a:t>- </a:t>
            </a:r>
            <a:r>
              <a:rPr lang="en-US">
                <a:latin typeface="Tahoma"/>
                <a:ea typeface="Tahoma"/>
                <a:cs typeface="Tahoma"/>
              </a:rPr>
              <a:t>prefill stage</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Evict KV cache based on the initial prompts (contexts)</a:t>
            </a:r>
          </a:p>
          <a:p>
            <a:pPr lvl="1"/>
            <a:r>
              <a:rPr lang="en-US">
                <a:latin typeface="Tahoma"/>
                <a:ea typeface="Tahoma"/>
                <a:cs typeface="Tahoma"/>
              </a:rPr>
              <a:t>Pros: minimal latency in runtime</a:t>
            </a:r>
          </a:p>
          <a:p>
            <a:pPr lvl="1"/>
            <a:r>
              <a:rPr lang="en-US">
                <a:latin typeface="Tahoma"/>
                <a:ea typeface="Tahoma"/>
                <a:cs typeface="Tahoma"/>
              </a:rPr>
              <a:t>Cons: cannot handle future tokens (generation, follow-up questions)</a:t>
            </a:r>
          </a:p>
          <a:p>
            <a:pPr marL="229870" indent="-229870">
              <a:buFont typeface="Wingdings" panose="02070309020205020404" pitchFamily="49" charset="0"/>
              <a:buChar char="§"/>
            </a:pPr>
            <a:r>
              <a:rPr lang="en-US">
                <a:latin typeface="Tahoma"/>
                <a:ea typeface="Tahoma"/>
                <a:cs typeface="Tahoma"/>
              </a:rPr>
              <a:t>Dynamic</a:t>
            </a:r>
            <a:r>
              <a:rPr lang="en-US">
                <a:latin typeface="+mn-lt"/>
                <a:ea typeface="+mn-ea"/>
                <a:cs typeface="+mn-cs"/>
              </a:rPr>
              <a:t> - </a:t>
            </a:r>
            <a:r>
              <a:rPr lang="en-US">
                <a:latin typeface="Tahoma"/>
                <a:ea typeface="Tahoma"/>
                <a:cs typeface="Tahoma"/>
              </a:rPr>
              <a:t>decode stage</a:t>
            </a:r>
          </a:p>
          <a:p>
            <a:pPr lvl="1"/>
            <a:r>
              <a:rPr lang="en-US">
                <a:ea typeface="Tahoma"/>
                <a:cs typeface="Tahoma"/>
              </a:rPr>
              <a:t>Evict KV cache based on runtime tokens</a:t>
            </a:r>
          </a:p>
          <a:p>
            <a:pPr lvl="1"/>
            <a:r>
              <a:rPr lang="en-US">
                <a:ea typeface="Tahoma"/>
                <a:cs typeface="Tahoma"/>
              </a:rPr>
              <a:t>Pros: preserve all info</a:t>
            </a:r>
          </a:p>
          <a:p>
            <a:pPr lvl="1"/>
            <a:r>
              <a:rPr lang="en-US">
                <a:ea typeface="Tahoma"/>
                <a:cs typeface="Tahoma"/>
              </a:rPr>
              <a:t>Cons: runtime analysis overhead</a:t>
            </a:r>
            <a:endParaRPr lang="en-US">
              <a:latin typeface="Tahoma"/>
              <a:ea typeface="Tahoma"/>
              <a:cs typeface="Tahoma"/>
            </a:endParaRPr>
          </a:p>
          <a:p>
            <a:pPr marL="229870" indent="-229870">
              <a:buFont typeface="Wingdings" panose="02070309020205020404" pitchFamily="49" charset="0"/>
              <a:buChar char="§"/>
            </a:pPr>
            <a:r>
              <a:rPr lang="en-US">
                <a:latin typeface="Tahoma"/>
                <a:ea typeface="Tahoma"/>
                <a:cs typeface="Tahoma"/>
              </a:rPr>
              <a:t>Redesigned - train</a:t>
            </a:r>
            <a:r>
              <a:rPr lang="en-US">
                <a:ea typeface="Tahoma"/>
                <a:cs typeface="Tahoma"/>
              </a:rPr>
              <a:t> stage</a:t>
            </a:r>
            <a:endParaRPr lang="en-US">
              <a:latin typeface="Tahoma"/>
              <a:ea typeface="Tahoma"/>
              <a:cs typeface="Tahoma"/>
            </a:endParaRPr>
          </a:p>
          <a:p>
            <a:pPr lvl="1"/>
            <a:r>
              <a:rPr lang="en-US">
                <a:latin typeface="Tahoma"/>
                <a:ea typeface="Tahoma"/>
                <a:cs typeface="Tahoma"/>
              </a:rPr>
              <a:t>Restricting attending position by finetuning (e.g., use local attn in training)</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Pros: no discrepancy between training/inference</a:t>
            </a:r>
          </a:p>
          <a:p>
            <a:pPr lvl="1"/>
            <a:r>
              <a:rPr lang="en-US">
                <a:latin typeface="Tahoma"/>
                <a:ea typeface="Tahoma"/>
                <a:cs typeface="Tahoma"/>
              </a:rPr>
              <a:t>Cons: cannot generalize to different tasks and models (need FT)</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81C0948C-DFEB-0ED2-580E-331295EE26C9}"/>
              </a:ext>
            </a:extLst>
          </p:cNvPr>
          <p:cNvSpPr/>
          <p:nvPr/>
        </p:nvSpPr>
        <p:spPr>
          <a:xfrm>
            <a:off x="838198" y="3064329"/>
            <a:ext cx="7347857" cy="50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B0A02D-1BF7-A1AB-3873-15DEE8B345C3}"/>
              </a:ext>
            </a:extLst>
          </p:cNvPr>
          <p:cNvSpPr/>
          <p:nvPr/>
        </p:nvSpPr>
        <p:spPr>
          <a:xfrm>
            <a:off x="838198" y="4264956"/>
            <a:ext cx="7347857" cy="50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24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0A9C7-51AA-FD80-1428-0C811DDFC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7B637-A91D-FA4B-B2B4-163662F2241A}"/>
              </a:ext>
            </a:extLst>
          </p:cNvPr>
          <p:cNvSpPr>
            <a:spLocks noGrp="1"/>
          </p:cNvSpPr>
          <p:nvPr>
            <p:ph type="title"/>
          </p:nvPr>
        </p:nvSpPr>
        <p:spPr/>
        <p:txBody>
          <a:bodyPr/>
          <a:lstStyle/>
          <a:p>
            <a:r>
              <a:rPr lang="en-US"/>
              <a:t>KV-Cache Eviction Types</a:t>
            </a:r>
          </a:p>
        </p:txBody>
      </p:sp>
      <p:sp>
        <p:nvSpPr>
          <p:cNvPr id="3" name="Text Placeholder 2">
            <a:extLst>
              <a:ext uri="{FF2B5EF4-FFF2-40B4-BE49-F238E27FC236}">
                <a16:creationId xmlns:a16="http://schemas.microsoft.com/office/drawing/2014/main" id="{6C442423-AABF-C495-6E01-A570756A1EAE}"/>
              </a:ext>
            </a:extLst>
          </p:cNvPr>
          <p:cNvSpPr>
            <a:spLocks noGrp="1"/>
          </p:cNvSpPr>
          <p:nvPr>
            <p:ph type="body" sz="quarter" idx="16"/>
          </p:nvPr>
        </p:nvSpPr>
        <p:spPr>
          <a:xfrm>
            <a:off x="533919" y="1390650"/>
            <a:ext cx="8085415" cy="3492068"/>
          </a:xfrm>
        </p:spPr>
        <p:txBody>
          <a:bodyPr lIns="91440" tIns="45720" rIns="91440" bIns="45720" anchor="t">
            <a:noAutofit/>
          </a:bodyPr>
          <a:lstStyle/>
          <a:p>
            <a:pPr marL="229870" indent="-229870"/>
            <a:r>
              <a:rPr lang="en-US">
                <a:latin typeface="Tahoma"/>
                <a:ea typeface="Tahoma"/>
                <a:cs typeface="Tahoma"/>
              </a:rPr>
              <a:t>Static </a:t>
            </a:r>
            <a:r>
              <a:rPr lang="en-US">
                <a:latin typeface="+mn-lt"/>
                <a:ea typeface="+mn-ea"/>
                <a:cs typeface="+mn-cs"/>
              </a:rPr>
              <a:t>- </a:t>
            </a:r>
            <a:r>
              <a:rPr lang="en-US">
                <a:latin typeface="Tahoma"/>
                <a:ea typeface="Tahoma"/>
                <a:cs typeface="Tahoma"/>
              </a:rPr>
              <a:t>prefill stage</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Evict KV cache based on the initial prompts (contexts)</a:t>
            </a:r>
          </a:p>
          <a:p>
            <a:pPr lvl="1"/>
            <a:r>
              <a:rPr lang="en-US">
                <a:latin typeface="Tahoma"/>
                <a:ea typeface="Tahoma"/>
                <a:cs typeface="Tahoma"/>
              </a:rPr>
              <a:t>Pros: minimal latency in runtime</a:t>
            </a:r>
          </a:p>
          <a:p>
            <a:pPr lvl="1"/>
            <a:r>
              <a:rPr lang="en-US">
                <a:latin typeface="Tahoma"/>
                <a:ea typeface="Tahoma"/>
                <a:cs typeface="Tahoma"/>
              </a:rPr>
              <a:t>Cons: cannot handle future tokens (generation, follow-up questions)</a:t>
            </a:r>
          </a:p>
          <a:p>
            <a:pPr marL="229870" indent="-229870">
              <a:buFont typeface="Wingdings" panose="02070309020205020404" pitchFamily="49" charset="0"/>
              <a:buChar char="§"/>
            </a:pPr>
            <a:r>
              <a:rPr lang="en-US">
                <a:latin typeface="Tahoma"/>
                <a:ea typeface="Tahoma"/>
                <a:cs typeface="Tahoma"/>
              </a:rPr>
              <a:t>Dynamic</a:t>
            </a:r>
            <a:r>
              <a:rPr lang="en-US">
                <a:latin typeface="+mn-lt"/>
                <a:ea typeface="+mn-ea"/>
                <a:cs typeface="+mn-cs"/>
              </a:rPr>
              <a:t> - </a:t>
            </a:r>
            <a:r>
              <a:rPr lang="en-US">
                <a:latin typeface="Tahoma"/>
                <a:ea typeface="Tahoma"/>
                <a:cs typeface="Tahoma"/>
              </a:rPr>
              <a:t>decode stage</a:t>
            </a:r>
          </a:p>
          <a:p>
            <a:pPr lvl="1"/>
            <a:r>
              <a:rPr lang="en-US">
                <a:ea typeface="Tahoma"/>
                <a:cs typeface="Tahoma"/>
              </a:rPr>
              <a:t>Evict KV cache based on runtime tokens</a:t>
            </a:r>
          </a:p>
          <a:p>
            <a:pPr lvl="1"/>
            <a:r>
              <a:rPr lang="en-US">
                <a:ea typeface="Tahoma"/>
                <a:cs typeface="Tahoma"/>
              </a:rPr>
              <a:t>Pros: preserve all info</a:t>
            </a:r>
          </a:p>
          <a:p>
            <a:pPr lvl="1"/>
            <a:r>
              <a:rPr lang="en-US">
                <a:ea typeface="Tahoma"/>
                <a:cs typeface="Tahoma"/>
              </a:rPr>
              <a:t>Cons: runtime analysis overhead</a:t>
            </a:r>
            <a:endParaRPr lang="en-US">
              <a:latin typeface="Tahoma"/>
              <a:ea typeface="Tahoma"/>
              <a:cs typeface="Tahoma"/>
            </a:endParaRPr>
          </a:p>
          <a:p>
            <a:pPr marL="229870" indent="-229870">
              <a:buFont typeface="Wingdings" panose="02070309020205020404" pitchFamily="49" charset="0"/>
              <a:buChar char="§"/>
            </a:pPr>
            <a:r>
              <a:rPr lang="en-US">
                <a:latin typeface="Tahoma"/>
                <a:ea typeface="Tahoma"/>
                <a:cs typeface="Tahoma"/>
              </a:rPr>
              <a:t>Redesigned - train</a:t>
            </a:r>
            <a:r>
              <a:rPr lang="en-US">
                <a:ea typeface="Tahoma"/>
                <a:cs typeface="Tahoma"/>
              </a:rPr>
              <a:t> stage</a:t>
            </a:r>
            <a:endParaRPr lang="en-US">
              <a:latin typeface="Tahoma"/>
              <a:ea typeface="Tahoma"/>
              <a:cs typeface="Tahoma"/>
            </a:endParaRPr>
          </a:p>
          <a:p>
            <a:pPr lvl="1"/>
            <a:r>
              <a:rPr lang="en-US">
                <a:latin typeface="Tahoma"/>
                <a:ea typeface="Tahoma"/>
                <a:cs typeface="Tahoma"/>
              </a:rPr>
              <a:t>Restricting attending position by finetuning (e.g., use local attn in training)</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Pros: no discrepancy between training/inference</a:t>
            </a:r>
          </a:p>
          <a:p>
            <a:pPr lvl="1"/>
            <a:r>
              <a:rPr lang="en-US">
                <a:latin typeface="Tahoma"/>
                <a:ea typeface="Tahoma"/>
                <a:cs typeface="Tahoma"/>
              </a:rPr>
              <a:t>Cons: cannot generalize to different tasks and models (need FT)</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6693B2F-BCA2-84F2-04D9-408C632FF7E0}"/>
              </a:ext>
            </a:extLst>
          </p:cNvPr>
          <p:cNvSpPr/>
          <p:nvPr/>
        </p:nvSpPr>
        <p:spPr>
          <a:xfrm>
            <a:off x="838198" y="4264956"/>
            <a:ext cx="7347857" cy="50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728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03F44-3332-715F-D28F-D0A6FCDBE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4BB80-9CC1-D126-B134-887A749C09D6}"/>
              </a:ext>
            </a:extLst>
          </p:cNvPr>
          <p:cNvSpPr>
            <a:spLocks noGrp="1"/>
          </p:cNvSpPr>
          <p:nvPr>
            <p:ph type="title"/>
          </p:nvPr>
        </p:nvSpPr>
        <p:spPr/>
        <p:txBody>
          <a:bodyPr/>
          <a:lstStyle/>
          <a:p>
            <a:r>
              <a:rPr lang="en-US"/>
              <a:t>KV-Cache Eviction Types</a:t>
            </a:r>
          </a:p>
        </p:txBody>
      </p:sp>
      <p:sp>
        <p:nvSpPr>
          <p:cNvPr id="3" name="Text Placeholder 2">
            <a:extLst>
              <a:ext uri="{FF2B5EF4-FFF2-40B4-BE49-F238E27FC236}">
                <a16:creationId xmlns:a16="http://schemas.microsoft.com/office/drawing/2014/main" id="{6B562E54-A031-A552-66A8-B267B1DB71E3}"/>
              </a:ext>
            </a:extLst>
          </p:cNvPr>
          <p:cNvSpPr>
            <a:spLocks noGrp="1"/>
          </p:cNvSpPr>
          <p:nvPr>
            <p:ph type="body" sz="quarter" idx="16"/>
          </p:nvPr>
        </p:nvSpPr>
        <p:spPr>
          <a:xfrm>
            <a:off x="533919" y="1390650"/>
            <a:ext cx="8085415" cy="3492068"/>
          </a:xfrm>
        </p:spPr>
        <p:txBody>
          <a:bodyPr lIns="91440" tIns="45720" rIns="91440" bIns="45720" anchor="t">
            <a:noAutofit/>
          </a:bodyPr>
          <a:lstStyle/>
          <a:p>
            <a:pPr marL="229870" indent="-229870"/>
            <a:r>
              <a:rPr lang="en-US">
                <a:latin typeface="Tahoma"/>
                <a:ea typeface="Tahoma"/>
                <a:cs typeface="Tahoma"/>
              </a:rPr>
              <a:t>Static </a:t>
            </a:r>
            <a:r>
              <a:rPr lang="en-US">
                <a:latin typeface="+mn-lt"/>
                <a:ea typeface="+mn-ea"/>
                <a:cs typeface="+mn-cs"/>
              </a:rPr>
              <a:t>- </a:t>
            </a:r>
            <a:r>
              <a:rPr lang="en-US">
                <a:latin typeface="Tahoma"/>
                <a:ea typeface="Tahoma"/>
                <a:cs typeface="Tahoma"/>
              </a:rPr>
              <a:t>prefill stage</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Evict KV cache based on the initial prompts (contexts)</a:t>
            </a:r>
          </a:p>
          <a:p>
            <a:pPr lvl="1"/>
            <a:r>
              <a:rPr lang="en-US">
                <a:latin typeface="Tahoma"/>
                <a:ea typeface="Tahoma"/>
                <a:cs typeface="Tahoma"/>
              </a:rPr>
              <a:t>Pros: minimal latency in runtime</a:t>
            </a:r>
          </a:p>
          <a:p>
            <a:pPr lvl="1"/>
            <a:r>
              <a:rPr lang="en-US">
                <a:latin typeface="Tahoma"/>
                <a:ea typeface="Tahoma"/>
                <a:cs typeface="Tahoma"/>
              </a:rPr>
              <a:t>Cons: cannot handle future tokens (generation, follow-up questions)</a:t>
            </a:r>
          </a:p>
          <a:p>
            <a:pPr marL="229870" indent="-229870">
              <a:buFont typeface="Wingdings" panose="02070309020205020404" pitchFamily="49" charset="0"/>
              <a:buChar char="§"/>
            </a:pPr>
            <a:r>
              <a:rPr lang="en-US">
                <a:latin typeface="Tahoma"/>
                <a:ea typeface="Tahoma"/>
                <a:cs typeface="Tahoma"/>
              </a:rPr>
              <a:t>Dynamic</a:t>
            </a:r>
            <a:r>
              <a:rPr lang="en-US">
                <a:latin typeface="+mn-lt"/>
                <a:ea typeface="+mn-ea"/>
                <a:cs typeface="+mn-cs"/>
              </a:rPr>
              <a:t> - </a:t>
            </a:r>
            <a:r>
              <a:rPr lang="en-US">
                <a:latin typeface="Tahoma"/>
                <a:ea typeface="Tahoma"/>
                <a:cs typeface="Tahoma"/>
              </a:rPr>
              <a:t>decode stage</a:t>
            </a:r>
          </a:p>
          <a:p>
            <a:pPr lvl="1"/>
            <a:r>
              <a:rPr lang="en-US">
                <a:ea typeface="Tahoma"/>
                <a:cs typeface="Tahoma"/>
              </a:rPr>
              <a:t>Evict KV cache based on runtime tokens</a:t>
            </a:r>
          </a:p>
          <a:p>
            <a:pPr lvl="1"/>
            <a:r>
              <a:rPr lang="en-US">
                <a:ea typeface="Tahoma"/>
                <a:cs typeface="Tahoma"/>
              </a:rPr>
              <a:t>Pros: preserve all info</a:t>
            </a:r>
          </a:p>
          <a:p>
            <a:pPr lvl="1"/>
            <a:r>
              <a:rPr lang="en-US">
                <a:ea typeface="Tahoma"/>
                <a:cs typeface="Tahoma"/>
              </a:rPr>
              <a:t>Cons: runtime analysis overhead</a:t>
            </a:r>
            <a:endParaRPr lang="en-US">
              <a:latin typeface="Tahoma"/>
              <a:ea typeface="Tahoma"/>
              <a:cs typeface="Tahoma"/>
            </a:endParaRPr>
          </a:p>
          <a:p>
            <a:pPr marL="229870" indent="-229870">
              <a:buFont typeface="Wingdings" panose="02070309020205020404" pitchFamily="49" charset="0"/>
              <a:buChar char="§"/>
            </a:pPr>
            <a:r>
              <a:rPr lang="en-US">
                <a:latin typeface="Tahoma"/>
                <a:ea typeface="Tahoma"/>
                <a:cs typeface="Tahoma"/>
              </a:rPr>
              <a:t>Redesigned - train</a:t>
            </a:r>
            <a:r>
              <a:rPr lang="en-US">
                <a:ea typeface="Tahoma"/>
                <a:cs typeface="Tahoma"/>
              </a:rPr>
              <a:t> stage</a:t>
            </a:r>
            <a:endParaRPr lang="en-US">
              <a:latin typeface="Tahoma"/>
              <a:ea typeface="Tahoma"/>
              <a:cs typeface="Tahoma"/>
            </a:endParaRPr>
          </a:p>
          <a:p>
            <a:pPr lvl="1"/>
            <a:r>
              <a:rPr lang="en-US">
                <a:latin typeface="Tahoma"/>
                <a:ea typeface="Tahoma"/>
                <a:cs typeface="Tahoma"/>
              </a:rPr>
              <a:t>Restricting attending position by finetuning (e.g., use local attn in training)</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latin typeface="Tahoma"/>
                <a:ea typeface="Tahoma"/>
                <a:cs typeface="Tahoma"/>
              </a:rPr>
              <a:t>Pros: no discrepancy between training/inference</a:t>
            </a:r>
          </a:p>
          <a:p>
            <a:pPr lvl="1"/>
            <a:r>
              <a:rPr lang="en-US">
                <a:latin typeface="Tahoma"/>
                <a:ea typeface="Tahoma"/>
                <a:cs typeface="Tahoma"/>
              </a:rPr>
              <a:t>Cons: cannot generalize to different tasks and models (need FT)</a:t>
            </a:r>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a:p>
            <a:pPr lvl="1"/>
            <a:endParaRPr lang="en-US">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53753289"/>
      </p:ext>
    </p:extLst>
  </p:cSld>
  <p:clrMapOvr>
    <a:masterClrMapping/>
  </p:clrMapOvr>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2.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3.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4.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9fa4f438-b1e6-473b-803f-86f8aedf0dec}" enabled="0" method="" siteId="{9fa4f438-b1e6-473b-803f-86f8aedf0dec}"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54</Slides>
  <Notes>54</Notes>
  <HiddenSlides>3</HiddenSlide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EP Presentation Theme - Simple</vt:lpstr>
      <vt:lpstr>1_EP Presentation Theme - Fancy</vt:lpstr>
      <vt:lpstr>2_EP Presentation Theme - Special</vt:lpstr>
      <vt:lpstr>1_EP Presentation Theme - Simple</vt:lpstr>
      <vt:lpstr>Can LLM attention enable efficient KV caching with frugal memory without hurting long-context reasoning?</vt:lpstr>
      <vt:lpstr>KV-Cache Eviction Dimension</vt:lpstr>
      <vt:lpstr>KV-Cache Eviction Dimension</vt:lpstr>
      <vt:lpstr>KV-Cache Eviction</vt:lpstr>
      <vt:lpstr>Analogy to Software Engineering</vt:lpstr>
      <vt:lpstr>KV-Cache Eviction Types</vt:lpstr>
      <vt:lpstr>KV-Cache Eviction Types</vt:lpstr>
      <vt:lpstr>KV-Cache Eviction Types</vt:lpstr>
      <vt:lpstr>KV-Cache Eviction Types</vt:lpstr>
      <vt:lpstr>Static Token Eviction</vt:lpstr>
      <vt:lpstr>In this seminar</vt:lpstr>
      <vt:lpstr>PowerPoint Presentation</vt:lpstr>
      <vt:lpstr>Limitations of Static Eviction</vt:lpstr>
      <vt:lpstr>Limitations of Static Eviction</vt:lpstr>
      <vt:lpstr>Limitations of Static Eviction</vt:lpstr>
      <vt:lpstr>OmniKV: Retaining all KV Cache</vt:lpstr>
      <vt:lpstr>Determine Eviction per Layer</vt:lpstr>
      <vt:lpstr>Determine Eviction per Layer</vt:lpstr>
      <vt:lpstr>Determine Eviction per Layer</vt:lpstr>
      <vt:lpstr>Determine Eviction per Layer</vt:lpstr>
      <vt:lpstr>Determine Eviction per Layer</vt:lpstr>
      <vt:lpstr>Determine Eviction per Layer</vt:lpstr>
      <vt:lpstr>Eviction Algorithm Details</vt:lpstr>
      <vt:lpstr>Eviction Algorithm Details</vt:lpstr>
      <vt:lpstr>Eviction Algorithm Details</vt:lpstr>
      <vt:lpstr>Latency</vt:lpstr>
      <vt:lpstr>Latency &amp; Performance Tradeoff</vt:lpstr>
      <vt:lpstr>Specialized Dataset for Runtime Deps</vt:lpstr>
      <vt:lpstr>2StageRetr Results</vt:lpstr>
      <vt:lpstr>Choices of Full-Attn Layers (Filter Layers)</vt:lpstr>
      <vt:lpstr>Takeaways</vt:lpstr>
      <vt:lpstr>Takeaways</vt:lpstr>
      <vt:lpstr>Takeaways</vt:lpstr>
      <vt:lpstr>Takeaways</vt:lpstr>
      <vt:lpstr>In this seminar</vt:lpstr>
      <vt:lpstr>PowerPoint Presentation</vt:lpstr>
      <vt:lpstr>Motivation – Long Context LLMs</vt:lpstr>
      <vt:lpstr>Key Observation</vt:lpstr>
      <vt:lpstr>Motivation to Big Picture</vt:lpstr>
      <vt:lpstr>How the Model Learns Head Importance (α-Gates)</vt:lpstr>
      <vt:lpstr>Synthetic Passkey Dataset </vt:lpstr>
      <vt:lpstr>Loss Function</vt:lpstr>
      <vt:lpstr>Deployment</vt:lpstr>
      <vt:lpstr>Dataset, Model, Baselines</vt:lpstr>
      <vt:lpstr>Result – Long Context (LongBench)</vt:lpstr>
      <vt:lpstr>Result – Long Context (NIAH)</vt:lpstr>
      <vt:lpstr> Quantitative Summary (Long Context Tables)</vt:lpstr>
      <vt:lpstr>Result – Short Context</vt:lpstr>
      <vt:lpstr>Efficiency Study </vt:lpstr>
      <vt:lpstr>Ablation Study</vt:lpstr>
      <vt:lpstr>Baseline KV-Cache Comparison</vt:lpstr>
      <vt:lpstr>PowerPoint Presentation</vt:lpstr>
      <vt:lpstr>Main Takeaway </vt:lpstr>
      <vt:lpstr>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revision>2</cp:revision>
  <cp:lastPrinted>2025-10-30T19:06:09Z</cp:lastPrinted>
  <dcterms:modified xsi:type="dcterms:W3CDTF">2025-10-30T21:09:14Z</dcterms:modified>
</cp:coreProperties>
</file>