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6858000" cy="9144000"/>
  <p:embeddedFontLst>
    <p:embeddedFont>
      <p:font typeface="Tahoma"/>
      <p:regular r:id="rId36"/>
      <p:bold r:id="rId37"/>
    </p:embeddedFont>
    <p:embeddedFont>
      <p:font typeface="Roboto Mon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italic.fntdata"/><Relationship Id="rId20" Type="http://schemas.openxmlformats.org/officeDocument/2006/relationships/slide" Target="slides/slide14.xml"/><Relationship Id="rId41" Type="http://schemas.openxmlformats.org/officeDocument/2006/relationships/font" Target="fonts/RobotoMono-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Tahoma-bold.fntdata"/><Relationship Id="rId14" Type="http://schemas.openxmlformats.org/officeDocument/2006/relationships/slide" Target="slides/slide8.xml"/><Relationship Id="rId36" Type="http://schemas.openxmlformats.org/officeDocument/2006/relationships/font" Target="fonts/Tahoma-regular.fntdata"/><Relationship Id="rId17" Type="http://schemas.openxmlformats.org/officeDocument/2006/relationships/slide" Target="slides/slide11.xml"/><Relationship Id="rId39" Type="http://schemas.openxmlformats.org/officeDocument/2006/relationships/font" Target="fonts/RobotoMono-bold.fntdata"/><Relationship Id="rId16" Type="http://schemas.openxmlformats.org/officeDocument/2006/relationships/slide" Target="slides/slide10.xml"/><Relationship Id="rId38" Type="http://schemas.openxmlformats.org/officeDocument/2006/relationships/font" Target="fonts/RobotoMon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Hi everyone! My name is Ziyang Huang, and this is Yingfei Xu. Today we will discuss two papers attempting to answer this question: can KV cache serve as compact emory module when reasoning over long or unbounded contexts.</a:t>
            </a:r>
            <a:endParaRPr/>
          </a:p>
        </p:txBody>
      </p:sp>
      <p:sp>
        <p:nvSpPr>
          <p:cNvPr id="308" name="Google Shape;30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9f8e34b821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9f8e34b821_0_2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Here are some finegrained comparison with different setups on various datasets. Results close to upper left are better for the first two. Lower left for the last one. The overall theme here is, again, cartridges </a:t>
            </a:r>
            <a:r>
              <a:rPr lang="en-US"/>
              <a:t>matches</a:t>
            </a:r>
            <a:r>
              <a:rPr lang="en-US"/>
              <a:t> ICL quality with lower memory costs.</a:t>
            </a:r>
            <a:endParaRPr/>
          </a:p>
        </p:txBody>
      </p:sp>
      <p:sp>
        <p:nvSpPr>
          <p:cNvPr id="390" name="Google Shape;390;g39f8e34b821_0_2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9f8e34b821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9f8e34b821_0_2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Besides </a:t>
            </a:r>
            <a:r>
              <a:rPr lang="en-US"/>
              <a:t>better performance compared to ICL, the authors also found cartridges magically extended the effective context length. For example, the LLama model they used has a context length of 128k, but the corpus MTOB has about 484k tokens. From the previous slide, cartridges are still capable of handling them without </a:t>
            </a:r>
            <a:r>
              <a:rPr lang="en-US"/>
              <a:t>noticeable</a:t>
            </a:r>
            <a:r>
              <a:rPr lang="en-US"/>
              <a:t> performance degradation.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findings is that multiple cartridges can be combined together without re-training during inference time. Not only they are able to maintain optimal performance, the authors actually observed even lower perplexity using a combination of cartridges train on separate corpus.</a:t>
            </a:r>
            <a:endParaRPr/>
          </a:p>
        </p:txBody>
      </p:sp>
      <p:sp>
        <p:nvSpPr>
          <p:cNvPr id="399" name="Google Shape;399;g39f8e34b821_0_2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9f8e34b821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9f8e34b821_0_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That’s pretty much for the performance, and we have some short discussions.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first is, how does it compare with RAG and LoRA. Well, RAG is known for its flexibility, but the bottleneck becomes </a:t>
            </a:r>
            <a:r>
              <a:rPr lang="en-US"/>
              <a:t>retrieval. LoRA is much more expensive than Cartridges both in terms of training and deployment. In these cases, Cartridges are optimized on stable and repeatedly queried corpora, prefix-only, and outperforming LoRA on several benchmarks.</a:t>
            </a:r>
            <a:endParaRPr/>
          </a:p>
        </p:txBody>
      </p:sp>
      <p:sp>
        <p:nvSpPr>
          <p:cNvPr id="408" name="Google Shape;408;g39f8e34b821_0_1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9f8e34b821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9f8e34b821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Since we mentioned deployment, on the technical side, these kind of modules can be easily integrated in latest LLM inference frameworks with minimal modification. The authors used SGLang for experiments, but also mentioned the compatibility with other softwares like vllm. But that’s on the research side. What will happen if this were to be massively deployed, say by OpenAI?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Also, to their credits, the authors carefully reflected on some real limitations of this work. Despite the strong performance of cartridges, the extra training efforts must be amortized by sufficiently many requests. Is it practical? At least for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Currently, the training is based on synthetic dialogs, and if the dialogs are not comprehensive enough to capture the original corpus, there will be blind spots. What are some ways to mitigate this? More synthetic data?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possibly the most challenging one: corpus, like code base changes all the time. These cartridges require constant updates/re-training. Does this make Cartridges less useful practically?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I'll leave these for discussion.</a:t>
            </a:r>
            <a:endParaRPr/>
          </a:p>
          <a:p>
            <a:pPr indent="0" lvl="0" marL="0" rtl="0" algn="l">
              <a:spcBef>
                <a:spcPts val="0"/>
              </a:spcBef>
              <a:spcAft>
                <a:spcPts val="0"/>
              </a:spcAft>
              <a:buNone/>
            </a:pPr>
            <a:r>
              <a:t/>
            </a:r>
            <a:endParaRPr/>
          </a:p>
        </p:txBody>
      </p:sp>
      <p:sp>
        <p:nvSpPr>
          <p:cNvPr id="421" name="Google Shape;421;g39f8e34b821_0_1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9f8e34b821_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9f8e34b821_0_2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some takeaways.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authors </a:t>
            </a:r>
            <a:r>
              <a:rPr lang="en-US"/>
              <a:t>proposed</a:t>
            </a:r>
            <a:r>
              <a:rPr lang="en-US"/>
              <a:t> cartridges, which are some compact and reusable memory modules of a corpus to mimic the ICL behavior.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training uses a typical self-study on synthetic dialogs.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Empirical results are very strong compared to baselines both in terms of larger throughput and reduced memory usage.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that concludes my presentations. Thanks everyone, and here’s Yingfei for the second paper.</a:t>
            </a:r>
            <a:endParaRPr/>
          </a:p>
        </p:txBody>
      </p:sp>
      <p:sp>
        <p:nvSpPr>
          <p:cNvPr id="431" name="Google Shape;431;g39f8e34b821_0_2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9ed8a38e1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9ed8a38e12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Is it possible to maintain the LLM’s performance on downstream tasks without storing every observed token representation in the KV cache?</a:t>
            </a:r>
            <a:endParaRPr/>
          </a:p>
        </p:txBody>
      </p:sp>
      <p:sp>
        <p:nvSpPr>
          <p:cNvPr id="448" name="Google Shape;448;g39ed8a38e12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t>Existing methods such as </a:t>
            </a:r>
            <a:r>
              <a:rPr b="1" lang="en-US" sz="1100"/>
              <a:t>attention sinks</a:t>
            </a:r>
            <a:r>
              <a:rPr lang="en-US" sz="1100"/>
              <a:t> or </a:t>
            </a:r>
            <a:r>
              <a:rPr b="1" lang="en-US" sz="1100"/>
              <a:t>heuristic ranking (H²)</a:t>
            </a:r>
            <a:r>
              <a:rPr lang="en-US" sz="1100"/>
              <a:t> evaluate each token </a:t>
            </a:r>
            <a:r>
              <a:rPr i="1" lang="en-US" sz="1100"/>
              <a:t>independently</a:t>
            </a:r>
            <a:r>
              <a:rPr lang="en-US" sz="1100"/>
              <a:t>,</a:t>
            </a:r>
            <a:endParaRPr sz="1100"/>
          </a:p>
          <a:p>
            <a:pPr indent="0" lvl="0" marL="0" rtl="0" algn="l">
              <a:lnSpc>
                <a:spcPct val="115000"/>
              </a:lnSpc>
              <a:spcBef>
                <a:spcPts val="1200"/>
              </a:spcBef>
              <a:spcAft>
                <a:spcPts val="0"/>
              </a:spcAft>
              <a:buClr>
                <a:schemeClr val="dk1"/>
              </a:buClr>
              <a:buSzPts val="1100"/>
              <a:buFont typeface="Arial"/>
              <a:buNone/>
            </a:pPr>
            <a:r>
              <a:rPr lang="en-US" sz="1100"/>
              <a:t>but that ignores </a:t>
            </a:r>
            <a:r>
              <a:rPr b="1" lang="en-US" sz="1100"/>
              <a:t>inter-token relationships</a:t>
            </a:r>
            <a:r>
              <a:rPr lang="en-US" sz="1100"/>
              <a:t> — for example, two tokens might both be important but highly similar, meaning keeping both is wasteful.</a:t>
            </a:r>
            <a:endParaRPr sz="1100"/>
          </a:p>
          <a:p>
            <a:pPr indent="0" lvl="0" marL="0" rtl="0" algn="l">
              <a:lnSpc>
                <a:spcPct val="115000"/>
              </a:lnSpc>
              <a:spcBef>
                <a:spcPts val="1200"/>
              </a:spcBef>
              <a:spcAft>
                <a:spcPts val="0"/>
              </a:spcAft>
              <a:buClr>
                <a:schemeClr val="dk1"/>
              </a:buClr>
              <a:buSzPts val="1100"/>
              <a:buFont typeface="Arial"/>
              <a:buNone/>
            </a:pPr>
            <a:r>
              <a:rPr lang="en-US" sz="1100"/>
              <a:t>BumbleBee therefore </a:t>
            </a:r>
            <a:r>
              <a:rPr b="1" lang="en-US" sz="1100"/>
              <a:t>frames the KV eviction process as subset selection</a:t>
            </a:r>
            <a:r>
              <a:rPr lang="en-US" sz="1100"/>
              <a:t>: among all past tokens, select a subset S that best represents the entire context while satisfying a memory budget. And this selection is guided by a </a:t>
            </a:r>
            <a:r>
              <a:rPr b="1" lang="en-US" sz="1100"/>
              <a:t>submodular objective function</a:t>
            </a:r>
            <a:r>
              <a:rPr lang="en-US" sz="1100"/>
              <a:t>, which naturally balances </a:t>
            </a:r>
            <a:r>
              <a:rPr i="1" lang="en-US" sz="1100"/>
              <a:t>importance</a:t>
            </a:r>
            <a:r>
              <a:rPr lang="en-US" sz="1100"/>
              <a:t> and </a:t>
            </a:r>
            <a:r>
              <a:rPr i="1" lang="en-US" sz="1100"/>
              <a:t>diversity</a:t>
            </a:r>
            <a:r>
              <a:rPr lang="en-US" sz="1100"/>
              <a:t> through the property of </a:t>
            </a:r>
            <a:r>
              <a:rPr b="1" lang="en-US" sz="1100"/>
              <a:t>diminishing returns</a:t>
            </a:r>
            <a:r>
              <a:rPr lang="en-US" sz="1100"/>
              <a:t>.</a:t>
            </a:r>
            <a:endParaRPr sz="1100"/>
          </a:p>
          <a:p>
            <a:pPr indent="0" lvl="0" marL="0" rtl="0" algn="l">
              <a:spcBef>
                <a:spcPts val="1200"/>
              </a:spcBef>
              <a:spcAft>
                <a:spcPts val="0"/>
              </a:spcAft>
              <a:buNone/>
            </a:pPr>
            <a:r>
              <a:t/>
            </a:r>
            <a:endParaRPr/>
          </a:p>
        </p:txBody>
      </p:sp>
      <p:sp>
        <p:nvSpPr>
          <p:cNvPr id="456" name="Google Shape;4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9ffb2439fc_2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39ffb2439fc_2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t>So, why use submodularity?</a:t>
            </a:r>
            <a:endParaRPr sz="1100"/>
          </a:p>
          <a:p>
            <a:pPr indent="0" lvl="0" marL="0" rtl="0" algn="l">
              <a:lnSpc>
                <a:spcPct val="115000"/>
              </a:lnSpc>
              <a:spcBef>
                <a:spcPts val="1200"/>
              </a:spcBef>
              <a:spcAft>
                <a:spcPts val="0"/>
              </a:spcAft>
              <a:buClr>
                <a:schemeClr val="dk1"/>
              </a:buClr>
              <a:buSzPts val="1100"/>
              <a:buFont typeface="Arial"/>
              <a:buNone/>
            </a:pPr>
            <a:r>
              <a:rPr lang="en-US" sz="1100"/>
              <a:t>Submodular functions have a key property called </a:t>
            </a:r>
            <a:r>
              <a:rPr b="1" lang="en-US" sz="1100"/>
              <a:t>diminishing returns</a:t>
            </a:r>
            <a:r>
              <a:rPr lang="en-US" sz="1100"/>
              <a:t> —the more items you already have, the less additional gain you get from adding another similar one.</a:t>
            </a:r>
            <a:endParaRPr sz="1100"/>
          </a:p>
          <a:p>
            <a:pPr indent="0" lvl="0" marL="0" rtl="0" algn="l">
              <a:lnSpc>
                <a:spcPct val="115000"/>
              </a:lnSpc>
              <a:spcBef>
                <a:spcPts val="1200"/>
              </a:spcBef>
              <a:spcAft>
                <a:spcPts val="0"/>
              </a:spcAft>
              <a:buClr>
                <a:schemeClr val="dk1"/>
              </a:buClr>
              <a:buSzPts val="1100"/>
              <a:buFont typeface="Arial"/>
              <a:buNone/>
            </a:pPr>
            <a:r>
              <a:rPr lang="en-US" sz="1100"/>
              <a:t>This property perfectly matches what we want in cache selection: if we already have several tokens describing the same idea, adding one more doesn’t provide much extra information.</a:t>
            </a:r>
            <a:endParaRPr sz="1100"/>
          </a:p>
          <a:p>
            <a:pPr indent="0" lvl="0" marL="0" rtl="0" algn="l">
              <a:lnSpc>
                <a:spcPct val="115000"/>
              </a:lnSpc>
              <a:spcBef>
                <a:spcPts val="1200"/>
              </a:spcBef>
              <a:spcAft>
                <a:spcPts val="0"/>
              </a:spcAft>
              <a:buClr>
                <a:schemeClr val="dk1"/>
              </a:buClr>
              <a:buSzPts val="1100"/>
              <a:buFont typeface="Arial"/>
              <a:buNone/>
            </a:pPr>
            <a:r>
              <a:rPr lang="en-US" sz="1100"/>
              <a:t>Therefore, submodularity encourages </a:t>
            </a:r>
            <a:r>
              <a:rPr b="1" lang="en-US" sz="1100"/>
              <a:t>diversity</a:t>
            </a:r>
            <a:r>
              <a:rPr lang="en-US" sz="1100"/>
              <a:t> —the algorithm prefers to keep </a:t>
            </a:r>
            <a:r>
              <a:rPr i="1" lang="en-US" sz="1100"/>
              <a:t>representative</a:t>
            </a:r>
            <a:r>
              <a:rPr lang="en-US" sz="1100"/>
              <a:t> but </a:t>
            </a:r>
            <a:r>
              <a:rPr i="1" lang="en-US" sz="1100"/>
              <a:t>non-redundant</a:t>
            </a:r>
            <a:r>
              <a:rPr lang="en-US" sz="1100"/>
              <a:t> tokens. Moreover, submodular optimization admits efficient </a:t>
            </a:r>
            <a:r>
              <a:rPr b="1" lang="en-US" sz="1100"/>
              <a:t>greedy algorithms</a:t>
            </a:r>
            <a:r>
              <a:rPr lang="en-US" sz="1100"/>
              <a:t> with a proven </a:t>
            </a:r>
            <a:r>
              <a:rPr b="1" lang="en-US" sz="1100"/>
              <a:t>(1 – 1/e)</a:t>
            </a:r>
            <a:r>
              <a:rPr lang="en-US" sz="1100"/>
              <a:t> approximation guarantee. That means even though finding the exact optimal subset is NP-hard, we can find a near-optimal one with linear-time greedy selection. This theoretical guarantee is what sets BumbleBee apart from heuristic approaches.</a:t>
            </a:r>
            <a:endParaRPr sz="1100"/>
          </a:p>
          <a:p>
            <a:pPr indent="0" lvl="0" marL="0" rtl="0" algn="l">
              <a:lnSpc>
                <a:spcPct val="100000"/>
              </a:lnSpc>
              <a:spcBef>
                <a:spcPts val="1200"/>
              </a:spcBef>
              <a:spcAft>
                <a:spcPts val="0"/>
              </a:spcAft>
              <a:buSzPts val="1400"/>
              <a:buNone/>
            </a:pPr>
            <a:r>
              <a:t/>
            </a:r>
            <a:endParaRPr/>
          </a:p>
        </p:txBody>
      </p:sp>
      <p:sp>
        <p:nvSpPr>
          <p:cNvPr id="465" name="Google Shape;465;g39ffb2439fc_2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9ee070178d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9ee070178d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t>The paper explores two well-known types of submodular functions.</a:t>
            </a:r>
            <a:endParaRPr sz="1100"/>
          </a:p>
          <a:p>
            <a:pPr indent="0" lvl="0" marL="0" rtl="0" algn="l">
              <a:lnSpc>
                <a:spcPct val="115000"/>
              </a:lnSpc>
              <a:spcBef>
                <a:spcPts val="1200"/>
              </a:spcBef>
              <a:spcAft>
                <a:spcPts val="0"/>
              </a:spcAft>
              <a:buClr>
                <a:schemeClr val="dk1"/>
              </a:buClr>
              <a:buSzPts val="1100"/>
              <a:buFont typeface="Arial"/>
              <a:buNone/>
            </a:pPr>
            <a:r>
              <a:rPr b="1" lang="en-US" sz="1100"/>
              <a:t>1. The Facility Location Function:</a:t>
            </a:r>
            <a:endParaRPr b="1" sz="1100"/>
          </a:p>
          <a:p>
            <a:pPr indent="0" lvl="0" marL="0" rtl="0" algn="l">
              <a:lnSpc>
                <a:spcPct val="115000"/>
              </a:lnSpc>
              <a:spcBef>
                <a:spcPts val="1200"/>
              </a:spcBef>
              <a:spcAft>
                <a:spcPts val="0"/>
              </a:spcAft>
              <a:buClr>
                <a:schemeClr val="dk1"/>
              </a:buClr>
              <a:buSzPts val="1100"/>
              <a:buFont typeface="Arial"/>
              <a:buNone/>
            </a:pPr>
            <a:r>
              <a:rPr lang="en-US" sz="1100"/>
              <a:t>It measures </a:t>
            </a:r>
            <a:r>
              <a:rPr i="1" lang="en-US" sz="1100"/>
              <a:t>how well the chosen subset represents the full set</a:t>
            </a:r>
            <a:r>
              <a:rPr lang="en-US" sz="1100"/>
              <a:t>.</a:t>
            </a:r>
            <a:endParaRPr sz="1100"/>
          </a:p>
          <a:p>
            <a:pPr indent="0" lvl="0" marL="0" rtl="0" algn="l">
              <a:lnSpc>
                <a:spcPct val="115000"/>
              </a:lnSpc>
              <a:spcBef>
                <a:spcPts val="1200"/>
              </a:spcBef>
              <a:spcAft>
                <a:spcPts val="0"/>
              </a:spcAft>
              <a:buClr>
                <a:schemeClr val="dk1"/>
              </a:buClr>
              <a:buSzPts val="1100"/>
              <a:buFont typeface="Arial"/>
              <a:buNone/>
            </a:pPr>
            <a:r>
              <a:rPr lang="en-US" sz="1100"/>
              <a:t>For every token in the original sequence, we look at its maximum similarity to any selected token.</a:t>
            </a:r>
            <a:endParaRPr sz="1100"/>
          </a:p>
          <a:p>
            <a:pPr indent="0" lvl="0" marL="0" rtl="0" algn="l">
              <a:lnSpc>
                <a:spcPct val="115000"/>
              </a:lnSpc>
              <a:spcBef>
                <a:spcPts val="1200"/>
              </a:spcBef>
              <a:spcAft>
                <a:spcPts val="0"/>
              </a:spcAft>
              <a:buClr>
                <a:schemeClr val="dk1"/>
              </a:buClr>
              <a:buSzPts val="1100"/>
              <a:buFont typeface="Arial"/>
              <a:buNone/>
            </a:pPr>
            <a:r>
              <a:rPr lang="en-US" sz="1100"/>
              <a:t>If that similarity is high, it means our subset “covers” the token’s semantics.</a:t>
            </a:r>
            <a:endParaRPr sz="1100"/>
          </a:p>
          <a:p>
            <a:pPr indent="0" lvl="0" marL="0" rtl="0" algn="l">
              <a:lnSpc>
                <a:spcPct val="115000"/>
              </a:lnSpc>
              <a:spcBef>
                <a:spcPts val="1200"/>
              </a:spcBef>
              <a:spcAft>
                <a:spcPts val="0"/>
              </a:spcAft>
              <a:buClr>
                <a:schemeClr val="dk1"/>
              </a:buClr>
              <a:buSzPts val="1100"/>
              <a:buFont typeface="Arial"/>
              <a:buNone/>
            </a:pPr>
            <a:r>
              <a:rPr b="1" lang="en-US" sz="1100"/>
              <a:t>2. The Feature-Based Function:</a:t>
            </a:r>
            <a:endParaRPr b="1" sz="1100"/>
          </a:p>
          <a:p>
            <a:pPr indent="0" lvl="0" marL="0" rtl="0" algn="l">
              <a:lnSpc>
                <a:spcPct val="115000"/>
              </a:lnSpc>
              <a:spcBef>
                <a:spcPts val="1200"/>
              </a:spcBef>
              <a:spcAft>
                <a:spcPts val="0"/>
              </a:spcAft>
              <a:buClr>
                <a:schemeClr val="dk1"/>
              </a:buClr>
              <a:buSzPts val="1100"/>
              <a:buFont typeface="Arial"/>
              <a:buNone/>
            </a:pPr>
            <a:r>
              <a:rPr lang="en-US" sz="1100"/>
              <a:t>This function sums the importance of each feature dimension,</a:t>
            </a:r>
            <a:endParaRPr sz="1100"/>
          </a:p>
          <a:p>
            <a:pPr indent="0" lvl="0" marL="0" rtl="0" algn="l">
              <a:lnSpc>
                <a:spcPct val="115000"/>
              </a:lnSpc>
              <a:spcBef>
                <a:spcPts val="1200"/>
              </a:spcBef>
              <a:spcAft>
                <a:spcPts val="0"/>
              </a:spcAft>
              <a:buClr>
                <a:schemeClr val="dk1"/>
              </a:buClr>
              <a:buSzPts val="1100"/>
              <a:buFont typeface="Arial"/>
              <a:buNone/>
            </a:pPr>
            <a:r>
              <a:rPr lang="en-US" sz="1100"/>
              <a:t>weighted by how much that feature appears in the selected tokens.</a:t>
            </a:r>
            <a:endParaRPr sz="1100"/>
          </a:p>
          <a:p>
            <a:pPr indent="0" lvl="0" marL="0" rtl="0" algn="l">
              <a:lnSpc>
                <a:spcPct val="115000"/>
              </a:lnSpc>
              <a:spcBef>
                <a:spcPts val="1200"/>
              </a:spcBef>
              <a:spcAft>
                <a:spcPts val="0"/>
              </a:spcAft>
              <a:buClr>
                <a:schemeClr val="dk1"/>
              </a:buClr>
              <a:buSzPts val="1100"/>
              <a:buFont typeface="Arial"/>
              <a:buNone/>
            </a:pPr>
            <a:r>
              <a:rPr lang="en-US" sz="1100"/>
              <a:t>A concave transformation on the feature sum ensures diminishing returns.</a:t>
            </a:r>
            <a:endParaRPr sz="1100"/>
          </a:p>
          <a:p>
            <a:pPr indent="0" lvl="0" marL="0" rtl="0" algn="l">
              <a:spcBef>
                <a:spcPts val="1200"/>
              </a:spcBef>
              <a:spcAft>
                <a:spcPts val="0"/>
              </a:spcAft>
              <a:buNone/>
            </a:pPr>
            <a:r>
              <a:t/>
            </a:r>
            <a:endParaRPr sz="1000">
              <a:solidFill>
                <a:srgbClr val="0E0E0E"/>
              </a:solidFill>
            </a:endParaRPr>
          </a:p>
        </p:txBody>
      </p:sp>
      <p:sp>
        <p:nvSpPr>
          <p:cNvPr id="475" name="Google Shape;475;g39ee070178d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9f0a183f9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first paper is Cartridge, a light weight and general purpose long context representations learned via self-study.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anyone who’s not familiar with the word Cartridges, they are some containers that can be easily swapped for another replacement. In this context, it is a memory module that can be “installed” into the LLM inference pipeline as a alternative to computed KV cache.</a:t>
            </a:r>
            <a:endParaRPr/>
          </a:p>
        </p:txBody>
      </p:sp>
      <p:sp>
        <p:nvSpPr>
          <p:cNvPr id="315" name="Google Shape;315;g39f0a183f9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9ffb2439fc_2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39ffb2439fc_2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t>Now let’s see how BumbleBee actually implements these two submodular functions in practice.</a:t>
            </a:r>
            <a:endParaRPr sz="1100"/>
          </a:p>
          <a:p>
            <a:pPr indent="0" lvl="0" marL="0" rtl="0" algn="l">
              <a:lnSpc>
                <a:spcPct val="115000"/>
              </a:lnSpc>
              <a:spcBef>
                <a:spcPts val="1200"/>
              </a:spcBef>
              <a:spcAft>
                <a:spcPts val="0"/>
              </a:spcAft>
              <a:buClr>
                <a:schemeClr val="dk1"/>
              </a:buClr>
              <a:buSzPts val="1100"/>
              <a:buFont typeface="Arial"/>
              <a:buNone/>
            </a:pPr>
            <a:r>
              <a:rPr lang="en-US" sz="1100"/>
              <a:t>For the </a:t>
            </a:r>
            <a:r>
              <a:rPr b="1" lang="en-US" sz="1100"/>
              <a:t>feature-based function</a:t>
            </a:r>
            <a:r>
              <a:rPr lang="en-US" sz="1100"/>
              <a:t>, the ground set ∣U∣ is one — that means we consider a single global feature dimension,</a:t>
            </a:r>
            <a:endParaRPr sz="1100"/>
          </a:p>
          <a:p>
            <a:pPr indent="0" lvl="0" marL="0" rtl="0" algn="l">
              <a:lnSpc>
                <a:spcPct val="115000"/>
              </a:lnSpc>
              <a:spcBef>
                <a:spcPts val="1200"/>
              </a:spcBef>
              <a:spcAft>
                <a:spcPts val="0"/>
              </a:spcAft>
              <a:buClr>
                <a:schemeClr val="dk1"/>
              </a:buClr>
              <a:buSzPts val="1100"/>
              <a:buFont typeface="Arial"/>
              <a:buNone/>
            </a:pPr>
            <a:r>
              <a:rPr lang="en-US" sz="1100"/>
              <a:t>and the weight mu(ki)m_u(k_i)mu(ki) for each token is set to its </a:t>
            </a:r>
            <a:r>
              <a:rPr b="1" lang="en-US" sz="1100"/>
              <a:t>accumulated attention score.</a:t>
            </a:r>
            <a:r>
              <a:rPr lang="en-US" sz="1100"/>
              <a:t> a concave function to transform modular attention scores into a strictly submodular objective</a:t>
            </a:r>
            <a:endParaRPr sz="1100"/>
          </a:p>
          <a:p>
            <a:pPr indent="0" lvl="0" marL="0" rtl="0" algn="l">
              <a:lnSpc>
                <a:spcPct val="115000"/>
              </a:lnSpc>
              <a:spcBef>
                <a:spcPts val="1200"/>
              </a:spcBef>
              <a:spcAft>
                <a:spcPts val="0"/>
              </a:spcAft>
              <a:buClr>
                <a:schemeClr val="dk1"/>
              </a:buClr>
              <a:buSzPts val="1100"/>
              <a:buFont typeface="Arial"/>
              <a:buNone/>
            </a:pPr>
            <a:r>
              <a:rPr lang="en-US" sz="1100"/>
              <a:t>For the </a:t>
            </a:r>
            <a:r>
              <a:rPr b="1" lang="en-US" sz="1100"/>
              <a:t>facility-location term</a:t>
            </a:r>
            <a:r>
              <a:rPr lang="en-US" sz="1100"/>
              <a:t>, BumbleBee computes a </a:t>
            </a:r>
            <a:r>
              <a:rPr b="1" lang="en-US" sz="1100"/>
              <a:t>similarity matrix</a:t>
            </a:r>
            <a:r>
              <a:rPr lang="en-US" sz="1100"/>
              <a:t> between tokens using </a:t>
            </a:r>
            <a:r>
              <a:rPr b="1" lang="en-US" sz="1100"/>
              <a:t>pairwise cosine similarity</a:t>
            </a:r>
            <a:r>
              <a:rPr lang="en-US" sz="1100"/>
              <a:t>, followed by a ReLU activation to remove negative correlations</a:t>
            </a:r>
            <a:endParaRPr sz="1100"/>
          </a:p>
          <a:p>
            <a:pPr indent="0" lvl="0" marL="0" rtl="0" algn="l">
              <a:lnSpc>
                <a:spcPct val="115000"/>
              </a:lnSpc>
              <a:spcBef>
                <a:spcPts val="1200"/>
              </a:spcBef>
              <a:spcAft>
                <a:spcPts val="0"/>
              </a:spcAft>
              <a:buClr>
                <a:schemeClr val="dk1"/>
              </a:buClr>
              <a:buSzPts val="1100"/>
              <a:buFont typeface="Arial"/>
              <a:buNone/>
            </a:pPr>
            <a:r>
              <a:rPr lang="en-US" sz="1100"/>
              <a:t>Then both functions are </a:t>
            </a:r>
            <a:r>
              <a:rPr b="1" lang="en-US" sz="1100"/>
              <a:t>normalized</a:t>
            </a:r>
            <a:r>
              <a:rPr lang="en-US" sz="1100"/>
              <a:t> so that their values range beten 0 and 1</a:t>
            </a:r>
            <a:endParaRPr sz="1100"/>
          </a:p>
          <a:p>
            <a:pPr indent="0" lvl="0" marL="0" rtl="0" algn="l">
              <a:lnSpc>
                <a:spcPct val="115000"/>
              </a:lnSpc>
              <a:spcBef>
                <a:spcPts val="1200"/>
              </a:spcBef>
              <a:spcAft>
                <a:spcPts val="0"/>
              </a:spcAft>
              <a:buClr>
                <a:schemeClr val="dk1"/>
              </a:buClr>
              <a:buSzPts val="1100"/>
              <a:buFont typeface="Arial"/>
              <a:buNone/>
            </a:pPr>
            <a:r>
              <a:rPr lang="en-US" sz="1100"/>
              <a:t>Finally, BumbleBee defines a </a:t>
            </a:r>
            <a:r>
              <a:rPr b="1" lang="en-US" sz="1100"/>
              <a:t>mixture function</a:t>
            </a:r>
            <a:r>
              <a:rPr lang="en-US" sz="1100"/>
              <a:t> that combines the two:</a:t>
            </a:r>
            <a:endParaRPr sz="1100"/>
          </a:p>
          <a:p>
            <a:pPr indent="0" lvl="0" marL="0" rtl="0" algn="l">
              <a:lnSpc>
                <a:spcPct val="115000"/>
              </a:lnSpc>
              <a:spcBef>
                <a:spcPts val="1200"/>
              </a:spcBef>
              <a:spcAft>
                <a:spcPts val="0"/>
              </a:spcAft>
              <a:buClr>
                <a:schemeClr val="dk1"/>
              </a:buClr>
              <a:buSzPts val="1100"/>
              <a:buFont typeface="Arial"/>
              <a:buNone/>
            </a:pPr>
            <a:r>
              <a:rPr lang="en-US" sz="1100"/>
              <a:t>The trade-off parameter </a:t>
            </a:r>
            <a:r>
              <a:rPr b="1" lang="en-US" sz="1100"/>
              <a:t>λ</a:t>
            </a:r>
            <a:r>
              <a:rPr lang="en-US" sz="1100"/>
              <a:t> controls the balance</a:t>
            </a:r>
            <a:endParaRPr sz="1100"/>
          </a:p>
          <a:p>
            <a:pPr indent="0" lvl="0" marL="0" rtl="0" algn="l">
              <a:lnSpc>
                <a:spcPct val="100000"/>
              </a:lnSpc>
              <a:spcBef>
                <a:spcPts val="1200"/>
              </a:spcBef>
              <a:spcAft>
                <a:spcPts val="0"/>
              </a:spcAft>
              <a:buSzPts val="1400"/>
              <a:buNone/>
            </a:pPr>
            <a:r>
              <a:t/>
            </a:r>
            <a:endParaRPr/>
          </a:p>
        </p:txBody>
      </p:sp>
      <p:sp>
        <p:nvSpPr>
          <p:cNvPr id="488" name="Google Shape;488;g39ffb2439fc_2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9ee070178d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39ee070178d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t>BumbleBee proposes two algorithms for different settings.</a:t>
            </a:r>
            <a:r>
              <a:rPr b="1" lang="en-US" sz="1100"/>
              <a:t>Offline algorithm:</a:t>
            </a:r>
            <a:r>
              <a:rPr lang="en-US" sz="1100"/>
              <a:t>In each step, it finds the </a:t>
            </a:r>
            <a:r>
              <a:rPr i="1" lang="en-US" sz="1100"/>
              <a:t>one</a:t>
            </a:r>
            <a:r>
              <a:rPr lang="en-US" sz="1100"/>
              <a:t> key, </a:t>
            </a:r>
            <a:r>
              <a:rPr lang="en-US" sz="1100">
                <a:solidFill>
                  <a:srgbClr val="188038"/>
                </a:solidFill>
                <a:latin typeface="Roboto Mono"/>
                <a:ea typeface="Roboto Mono"/>
                <a:cs typeface="Roboto Mono"/>
                <a:sym typeface="Roboto Mono"/>
              </a:rPr>
              <a:t>k_imp</a:t>
            </a:r>
            <a:r>
              <a:rPr lang="en-US" sz="1100"/>
              <a:t>, from all the keys </a:t>
            </a:r>
            <a:r>
              <a:rPr i="1" lang="en-US" sz="1100"/>
              <a:t>not</a:t>
            </a:r>
            <a:r>
              <a:rPr lang="en-US" sz="1100"/>
              <a:t> in our set, that gives the </a:t>
            </a:r>
            <a:r>
              <a:rPr b="1" lang="en-US" sz="1100"/>
              <a:t>maximum marginal gain</a:t>
            </a:r>
            <a:r>
              <a:rPr lang="en-US" sz="1100"/>
              <a:t> to our submodular function </a:t>
            </a:r>
            <a:r>
              <a:rPr lang="en-US" sz="1100">
                <a:solidFill>
                  <a:srgbClr val="188038"/>
                </a:solidFill>
                <a:latin typeface="Roboto Mono"/>
                <a:ea typeface="Roboto Mono"/>
                <a:cs typeface="Roboto Mono"/>
                <a:sym typeface="Roboto Mono"/>
              </a:rPr>
              <a:t>g</a:t>
            </a:r>
            <a:r>
              <a:rPr lang="en-US" sz="1100"/>
              <a:t>.</a:t>
            </a:r>
            <a:endParaRPr sz="1100"/>
          </a:p>
          <a:p>
            <a:pPr indent="0" lvl="0" marL="0" rtl="0" algn="l">
              <a:spcBef>
                <a:spcPts val="1200"/>
              </a:spcBef>
              <a:spcAft>
                <a:spcPts val="0"/>
              </a:spcAft>
              <a:buNone/>
            </a:pPr>
            <a:r>
              <a:t/>
            </a:r>
            <a:endParaRPr/>
          </a:p>
        </p:txBody>
      </p:sp>
      <p:sp>
        <p:nvSpPr>
          <p:cNvPr id="498" name="Google Shape;498;g39ee070178d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9ee070178d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9ee070178d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t>Online algorithm:</a:t>
            </a:r>
            <a:endParaRPr b="1" sz="1100"/>
          </a:p>
          <a:p>
            <a:pPr indent="-298450" lvl="0" marL="457200" rtl="0" algn="l">
              <a:lnSpc>
                <a:spcPct val="115000"/>
              </a:lnSpc>
              <a:spcBef>
                <a:spcPts val="1200"/>
              </a:spcBef>
              <a:spcAft>
                <a:spcPts val="0"/>
              </a:spcAft>
              <a:buClr>
                <a:schemeClr val="dk1"/>
              </a:buClr>
              <a:buSzPts val="1100"/>
              <a:buChar char="●"/>
            </a:pPr>
            <a:r>
              <a:rPr b="1" lang="en-US" sz="1100"/>
              <a:t>Line 10:</a:t>
            </a:r>
            <a:r>
              <a:rPr lang="en-US" sz="1100"/>
              <a:t> It first </a:t>
            </a:r>
            <a:r>
              <a:rPr i="1" lang="en-US" sz="1100"/>
              <a:t>temporarily</a:t>
            </a:r>
            <a:r>
              <a:rPr lang="en-US" sz="1100"/>
              <a:t> adds the new token </a:t>
            </a:r>
            <a:r>
              <a:rPr lang="en-US" sz="1100">
                <a:solidFill>
                  <a:srgbClr val="188038"/>
                </a:solidFill>
                <a:latin typeface="Roboto Mono"/>
                <a:ea typeface="Roboto Mono"/>
                <a:cs typeface="Roboto Mono"/>
                <a:sym typeface="Roboto Mono"/>
              </a:rPr>
              <a:t>k_t</a:t>
            </a:r>
            <a:r>
              <a:rPr lang="en-US" sz="1100"/>
              <a:t>, creating an overloaded set </a:t>
            </a:r>
            <a:r>
              <a:rPr lang="en-US" sz="1100">
                <a:solidFill>
                  <a:srgbClr val="188038"/>
                </a:solidFill>
                <a:latin typeface="Roboto Mono"/>
                <a:ea typeface="Roboto Mono"/>
                <a:cs typeface="Roboto Mono"/>
                <a:sym typeface="Roboto Mono"/>
              </a:rPr>
              <a:t>S'_t</a:t>
            </a:r>
            <a:r>
              <a:rPr lang="en-US" sz="1100"/>
              <a:t> of size </a:t>
            </a:r>
            <a:r>
              <a:rPr lang="en-US" sz="1100">
                <a:solidFill>
                  <a:srgbClr val="188038"/>
                </a:solidFill>
                <a:latin typeface="Roboto Mono"/>
                <a:ea typeface="Roboto Mono"/>
                <a:cs typeface="Roboto Mono"/>
                <a:sym typeface="Roboto Mono"/>
              </a:rPr>
              <a:t>τ_s + 1</a:t>
            </a:r>
            <a:r>
              <a:rPr lang="en-US" sz="1100"/>
              <a:t>.</a:t>
            </a:r>
            <a:endParaRPr sz="1100"/>
          </a:p>
          <a:p>
            <a:pPr indent="-298450" lvl="0" marL="457200" rtl="0" algn="l">
              <a:lnSpc>
                <a:spcPct val="115000"/>
              </a:lnSpc>
              <a:spcBef>
                <a:spcPts val="0"/>
              </a:spcBef>
              <a:spcAft>
                <a:spcPts val="0"/>
              </a:spcAft>
              <a:buClr>
                <a:schemeClr val="dk1"/>
              </a:buClr>
              <a:buSzPts val="1100"/>
              <a:buChar char="●"/>
            </a:pPr>
            <a:r>
              <a:rPr b="1" lang="en-US" sz="1100"/>
              <a:t>Line 10 (The Key Step):</a:t>
            </a:r>
            <a:r>
              <a:rPr lang="en-US" sz="1100"/>
              <a:t> Then, it </a:t>
            </a:r>
            <a:r>
              <a:rPr b="1" lang="en-US" sz="1100"/>
              <a:t>iterates through every token</a:t>
            </a:r>
            <a:r>
              <a:rPr lang="en-US" sz="1100"/>
              <a:t> in this overloaded set and calculates: 'If I remove this token, how much will my total score </a:t>
            </a:r>
            <a:r>
              <a:rPr lang="en-US" sz="1100">
                <a:solidFill>
                  <a:srgbClr val="188038"/>
                </a:solidFill>
                <a:latin typeface="Roboto Mono"/>
                <a:ea typeface="Roboto Mono"/>
                <a:cs typeface="Roboto Mono"/>
                <a:sym typeface="Roboto Mono"/>
              </a:rPr>
              <a:t>g_λ</a:t>
            </a:r>
            <a:r>
              <a:rPr lang="en-US" sz="1100"/>
              <a:t> decrease?'</a:t>
            </a:r>
            <a:endParaRPr sz="1100"/>
          </a:p>
          <a:p>
            <a:pPr indent="-298450" lvl="0" marL="457200" rtl="0" algn="l">
              <a:lnSpc>
                <a:spcPct val="115000"/>
              </a:lnSpc>
              <a:spcBef>
                <a:spcPts val="0"/>
              </a:spcBef>
              <a:spcAft>
                <a:spcPts val="0"/>
              </a:spcAft>
              <a:buClr>
                <a:schemeClr val="dk1"/>
              </a:buClr>
              <a:buSzPts val="1100"/>
              <a:buChar char="●"/>
            </a:pPr>
            <a:r>
              <a:rPr lang="en-US" sz="1100"/>
              <a:t>It finds the one token, </a:t>
            </a:r>
            <a:r>
              <a:rPr lang="en-US" sz="1100">
                <a:solidFill>
                  <a:srgbClr val="188038"/>
                </a:solidFill>
                <a:latin typeface="Roboto Mono"/>
                <a:ea typeface="Roboto Mono"/>
                <a:cs typeface="Roboto Mono"/>
                <a:sym typeface="Roboto Mono"/>
              </a:rPr>
              <a:t>k_discard</a:t>
            </a:r>
            <a:r>
              <a:rPr lang="en-US" sz="1100"/>
              <a:t>, that causes the </a:t>
            </a:r>
            <a:r>
              <a:rPr b="1" lang="en-US" sz="1100"/>
              <a:t>minimum loss</a:t>
            </a:r>
            <a:r>
              <a:rPr lang="en-US" sz="1100"/>
              <a:t> to the total score. This is essentially the 'worst' or 'most redundant' token in the set.</a:t>
            </a:r>
            <a:endParaRPr sz="1100"/>
          </a:p>
          <a:p>
            <a:pPr indent="-298450" lvl="0" marL="457200" rtl="0" algn="l">
              <a:lnSpc>
                <a:spcPct val="115000"/>
              </a:lnSpc>
              <a:spcBef>
                <a:spcPts val="0"/>
              </a:spcBef>
              <a:spcAft>
                <a:spcPts val="0"/>
              </a:spcAft>
              <a:buClr>
                <a:schemeClr val="dk1"/>
              </a:buClr>
              <a:buSzPts val="1100"/>
              <a:buChar char="●"/>
            </a:pPr>
            <a:r>
              <a:rPr lang="en-US" sz="1100"/>
              <a:t>constructing the pairwise similarity matrix for fFL has a time complexity of O(τs2 × d). Identifying the item with the least conditional gain (Line 11 of Alg. 2) requires O(τs2). However, if we cache the similarity matrix, we only need to compute the similarity of the incoming item to the others in the summary, resulting in an overall complexity of O(τs × d + τs2) for each new token.</a:t>
            </a:r>
            <a:endParaRPr sz="1100"/>
          </a:p>
          <a:p>
            <a:pPr indent="0" lvl="0" marL="0" rtl="0" algn="l">
              <a:spcBef>
                <a:spcPts val="1200"/>
              </a:spcBef>
              <a:spcAft>
                <a:spcPts val="0"/>
              </a:spcAft>
              <a:buNone/>
            </a:pPr>
            <a:r>
              <a:t/>
            </a:r>
            <a:endParaRPr/>
          </a:p>
        </p:txBody>
      </p:sp>
      <p:sp>
        <p:nvSpPr>
          <p:cNvPr id="506" name="Google Shape;506;g39ee070178d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9ee070178d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t>The authors evaluated BumbleBee on multiple benchmarks:</a:t>
            </a:r>
            <a:r>
              <a:rPr b="1" lang="en-US" sz="1100"/>
              <a:t>lm-eval-harness</a:t>
            </a:r>
            <a:r>
              <a:rPr lang="en-US" sz="1100"/>
              <a:t>, </a:t>
            </a:r>
            <a:r>
              <a:rPr b="1" lang="en-US" sz="1100"/>
              <a:t>HELM</a:t>
            </a:r>
            <a:r>
              <a:rPr lang="en-US" sz="1100"/>
              <a:t>, and </a:t>
            </a:r>
            <a:r>
              <a:rPr b="1" lang="en-US" sz="1100"/>
              <a:t>LongBench</a:t>
            </a:r>
            <a:r>
              <a:rPr lang="en-US" sz="1100"/>
              <a:t>,</a:t>
            </a:r>
            <a:endParaRPr sz="1100"/>
          </a:p>
          <a:p>
            <a:pPr indent="0" lvl="0" marL="0" marR="381000" rtl="0" algn="l">
              <a:lnSpc>
                <a:spcPct val="115000"/>
              </a:lnSpc>
              <a:spcBef>
                <a:spcPts val="1200"/>
              </a:spcBef>
              <a:spcAft>
                <a:spcPts val="0"/>
              </a:spcAft>
              <a:buClr>
                <a:schemeClr val="dk1"/>
              </a:buClr>
              <a:buSzPts val="1100"/>
              <a:buFont typeface="Arial"/>
              <a:buNone/>
            </a:pPr>
            <a:r>
              <a:rPr lang="en-US" sz="1100"/>
              <a:t>which test both standard and long-context reasoning capabilities.They used models including </a:t>
            </a:r>
            <a:r>
              <a:rPr b="1" lang="en-US" sz="1100"/>
              <a:t>LLaMA 7B</a:t>
            </a:r>
            <a:r>
              <a:rPr lang="en-US" sz="1100"/>
              <a:t>, </a:t>
            </a:r>
            <a:r>
              <a:rPr b="1" lang="en-US" sz="1100"/>
              <a:t>LLaMA 13B</a:t>
            </a:r>
            <a:r>
              <a:rPr lang="en-US" sz="1100"/>
              <a:t>, </a:t>
            </a:r>
            <a:r>
              <a:rPr b="1" lang="en-US" sz="1100"/>
              <a:t>LLaMA-2 7B &amp; 13B</a:t>
            </a:r>
            <a:r>
              <a:rPr lang="en-US" sz="1100"/>
              <a:t>,as well as </a:t>
            </a:r>
            <a:r>
              <a:rPr b="1" lang="en-US" sz="1100"/>
              <a:t>LLaMA-2-Chat 7B</a:t>
            </a:r>
            <a:r>
              <a:rPr lang="en-US" sz="1100"/>
              <a:t> and </a:t>
            </a:r>
            <a:r>
              <a:rPr b="1" lang="en-US" sz="1100"/>
              <a:t>LongChat-32k 7B</a:t>
            </a:r>
            <a:r>
              <a:rPr lang="en-US" sz="1100"/>
              <a:t>.</a:t>
            </a:r>
            <a:endParaRPr sz="1100"/>
          </a:p>
          <a:p>
            <a:pPr indent="0" lvl="0" marL="381000" marR="381000" rtl="0" algn="l">
              <a:lnSpc>
                <a:spcPct val="115000"/>
              </a:lnSpc>
              <a:spcBef>
                <a:spcPts val="1200"/>
              </a:spcBef>
              <a:spcAft>
                <a:spcPts val="0"/>
              </a:spcAft>
              <a:buClr>
                <a:schemeClr val="dk1"/>
              </a:buClr>
              <a:buSzPts val="1100"/>
              <a:buFont typeface="Arial"/>
              <a:buNone/>
            </a:pPr>
            <a:r>
              <a:rPr lang="en-US" sz="1100"/>
              <a:t>The baselines include:</a:t>
            </a:r>
            <a:endParaRPr sz="1100"/>
          </a:p>
          <a:p>
            <a:pPr indent="-298450" lvl="0" marL="838200" marR="381000" rtl="0" algn="l">
              <a:lnSpc>
                <a:spcPct val="115000"/>
              </a:lnSpc>
              <a:spcBef>
                <a:spcPts val="1200"/>
              </a:spcBef>
              <a:spcAft>
                <a:spcPts val="0"/>
              </a:spcAft>
              <a:buClr>
                <a:schemeClr val="dk1"/>
              </a:buClr>
              <a:buSzPts val="1100"/>
              <a:buChar char="●"/>
            </a:pPr>
            <a:r>
              <a:rPr lang="en-US" sz="1100"/>
              <a:t>keeping </a:t>
            </a:r>
            <a:r>
              <a:rPr b="1" lang="en-US" sz="1100"/>
              <a:t>all</a:t>
            </a:r>
            <a:r>
              <a:rPr lang="en-US" sz="1100"/>
              <a:t> tokens (upper bound),</a:t>
            </a:r>
            <a:endParaRPr sz="1100"/>
          </a:p>
          <a:p>
            <a:pPr indent="-298450" lvl="0" marL="838200" marR="381000" rtl="0" algn="l">
              <a:lnSpc>
                <a:spcPct val="115000"/>
              </a:lnSpc>
              <a:spcBef>
                <a:spcPts val="0"/>
              </a:spcBef>
              <a:spcAft>
                <a:spcPts val="0"/>
              </a:spcAft>
              <a:buClr>
                <a:schemeClr val="dk1"/>
              </a:buClr>
              <a:buSzPts val="1100"/>
              <a:buChar char="●"/>
            </a:pPr>
            <a:r>
              <a:rPr b="1" lang="en-US" sz="1100"/>
              <a:t>local window</a:t>
            </a:r>
            <a:r>
              <a:rPr lang="en-US" sz="1100"/>
              <a:t> retention,</a:t>
            </a:r>
            <a:endParaRPr sz="1100"/>
          </a:p>
          <a:p>
            <a:pPr indent="-298450" lvl="0" marL="838200" marR="381000" rtl="0" algn="l">
              <a:lnSpc>
                <a:spcPct val="115000"/>
              </a:lnSpc>
              <a:spcBef>
                <a:spcPts val="0"/>
              </a:spcBef>
              <a:spcAft>
                <a:spcPts val="0"/>
              </a:spcAft>
              <a:buClr>
                <a:schemeClr val="dk1"/>
              </a:buClr>
              <a:buSzPts val="1100"/>
              <a:buChar char="●"/>
            </a:pPr>
            <a:r>
              <a:rPr b="1" lang="en-US" sz="1100"/>
              <a:t>random + local</a:t>
            </a:r>
            <a:r>
              <a:rPr lang="en-US" sz="1100"/>
              <a:t> mixture,</a:t>
            </a:r>
            <a:endParaRPr sz="1100"/>
          </a:p>
          <a:p>
            <a:pPr indent="-298450" lvl="0" marL="838200" marR="381000" rtl="0" algn="l">
              <a:lnSpc>
                <a:spcPct val="115000"/>
              </a:lnSpc>
              <a:spcBef>
                <a:spcPts val="0"/>
              </a:spcBef>
              <a:spcAft>
                <a:spcPts val="0"/>
              </a:spcAft>
              <a:buClr>
                <a:schemeClr val="dk1"/>
              </a:buClr>
              <a:buSzPts val="1100"/>
              <a:buChar char="●"/>
            </a:pPr>
            <a:r>
              <a:rPr b="1" lang="en-US" sz="1100"/>
              <a:t>attention sinks + local</a:t>
            </a:r>
            <a:r>
              <a:rPr lang="en-US" sz="1100"/>
              <a:t>, and</a:t>
            </a:r>
            <a:endParaRPr sz="1100"/>
          </a:p>
          <a:p>
            <a:pPr indent="-298450" lvl="0" marL="838200" marR="381000" rtl="0" algn="l">
              <a:lnSpc>
                <a:spcPct val="115000"/>
              </a:lnSpc>
              <a:spcBef>
                <a:spcPts val="0"/>
              </a:spcBef>
              <a:spcAft>
                <a:spcPts val="0"/>
              </a:spcAft>
              <a:buClr>
                <a:schemeClr val="dk1"/>
              </a:buClr>
              <a:buSzPts val="1100"/>
              <a:buChar char="●"/>
            </a:pPr>
            <a:r>
              <a:rPr b="1" lang="en-US" sz="1100"/>
              <a:t>H² + local</a:t>
            </a:r>
            <a:r>
              <a:rPr lang="en-US" sz="1100"/>
              <a:t>, a heuristic importance-based approach.</a:t>
            </a:r>
            <a:endParaRPr sz="1100"/>
          </a:p>
          <a:p>
            <a:pPr indent="0" lvl="0" marL="381000" marR="381000" rtl="0" algn="l">
              <a:lnSpc>
                <a:spcPct val="115000"/>
              </a:lnSpc>
              <a:spcBef>
                <a:spcPts val="1200"/>
              </a:spcBef>
              <a:spcAft>
                <a:spcPts val="0"/>
              </a:spcAft>
              <a:buClr>
                <a:schemeClr val="dk1"/>
              </a:buClr>
              <a:buSzPts val="1100"/>
              <a:buFont typeface="Arial"/>
              <a:buNone/>
            </a:pPr>
            <a:r>
              <a:rPr lang="en-US" sz="1100"/>
              <a:t>For computation, they use </a:t>
            </a:r>
            <a:r>
              <a:rPr b="1" lang="en-US" sz="1100"/>
              <a:t>Submarine</a:t>
            </a:r>
            <a:r>
              <a:rPr lang="en-US" sz="1100"/>
              <a:t>, a specialized software system that efficiently computes submodular gains in parallel</a:t>
            </a:r>
            <a:endParaRPr sz="1100"/>
          </a:p>
          <a:p>
            <a:pPr indent="0" lvl="0" marL="0" rtl="0" algn="l">
              <a:spcBef>
                <a:spcPts val="1200"/>
              </a:spcBef>
              <a:spcAft>
                <a:spcPts val="0"/>
              </a:spcAft>
              <a:buNone/>
            </a:pPr>
            <a:r>
              <a:t/>
            </a:r>
            <a:endParaRPr/>
          </a:p>
        </p:txBody>
      </p:sp>
      <p:sp>
        <p:nvSpPr>
          <p:cNvPr id="515" name="Google Shape;515;g39ee070178d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9ee070178d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 lm-eval-harness, with only 0.1× of the input length kept as cache budget,BumbleBee achieves almost the same accuracy as the full-cache baseline</a:t>
            </a:r>
            <a:endParaRPr/>
          </a:p>
        </p:txBody>
      </p:sp>
      <p:sp>
        <p:nvSpPr>
          <p:cNvPr id="522" name="Google Shape;522;g39ee070178d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9ee070178d_0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 LongBench, a long-context reasoning benchmark, BumbleBee also performs better than all other compression or eviction strategies.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Sliding Window (SW) strategy to process smaller chunks/segments of longer contexts, aggregate their KV embeddings, and the attention scores accumulated for keys in different chunks.</a:t>
            </a:r>
            <a:endParaRPr/>
          </a:p>
        </p:txBody>
      </p:sp>
      <p:sp>
        <p:nvSpPr>
          <p:cNvPr id="532" name="Google Shape;532;g39ee070178d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9f251b93a8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λ ∈ [0.4, 0.8] performs comparably showing that a representative subset of the KV cache is preferred for the downstream task. In LLaMA7B, we see that for λ &gt; 0.2, the performance starts to drop as we increase the mixture weight λ corresponding to the Facility location function f (·). However, the first submodular component with its relative weight of 0.2 still outperforms the H2 + Local method showing that both representativeness and relevance of the selected cache subset are desirable to maintain a performance comparable to the entire cache setting.</a:t>
            </a:r>
            <a:endParaRPr/>
          </a:p>
        </p:txBody>
      </p:sp>
      <p:sp>
        <p:nvSpPr>
          <p:cNvPr id="540" name="Google Shape;540;g39f251b93a8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9f3f4c62be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Compares the decoding speeds (in ms/token) for two different context reduction ratios, demonstrating faster decoding speed as the context reduction ratio becomes higher</a:t>
            </a:r>
            <a:endParaRPr/>
          </a:p>
        </p:txBody>
      </p:sp>
      <p:sp>
        <p:nvSpPr>
          <p:cNvPr id="548" name="Google Shape;548;g39f3f4c62be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9f3f4c62be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39f3f4c62be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marR="381000" rtl="0" algn="l">
              <a:lnSpc>
                <a:spcPct val="115000"/>
              </a:lnSpc>
              <a:spcBef>
                <a:spcPts val="1200"/>
              </a:spcBef>
              <a:spcAft>
                <a:spcPts val="0"/>
              </a:spcAft>
              <a:buClr>
                <a:schemeClr val="dk1"/>
              </a:buClr>
              <a:buSzPts val="1100"/>
              <a:buFont typeface="Arial"/>
              <a:buNone/>
            </a:pPr>
            <a:r>
              <a:rPr lang="en-US" sz="1100"/>
              <a:t>To summarize the key takeaways:</a:t>
            </a:r>
            <a:endParaRPr sz="1100"/>
          </a:p>
          <a:p>
            <a:pPr indent="-298450" lvl="0" marL="838200" marR="381000" rtl="0" algn="l">
              <a:lnSpc>
                <a:spcPct val="115000"/>
              </a:lnSpc>
              <a:spcBef>
                <a:spcPts val="1200"/>
              </a:spcBef>
              <a:spcAft>
                <a:spcPts val="0"/>
              </a:spcAft>
              <a:buClr>
                <a:schemeClr val="dk1"/>
              </a:buClr>
              <a:buSzPts val="1100"/>
              <a:buChar char="●"/>
            </a:pPr>
            <a:r>
              <a:rPr lang="en-US" sz="1100"/>
              <a:t>BumbleBee reframes </a:t>
            </a:r>
            <a:r>
              <a:rPr b="1" lang="en-US" sz="1100"/>
              <a:t>KV cache eviction</a:t>
            </a:r>
            <a:r>
              <a:rPr lang="en-US" sz="1100"/>
              <a:t> as a </a:t>
            </a:r>
            <a:r>
              <a:rPr b="1" lang="en-US" sz="1100"/>
              <a:t>submodular subset selection</a:t>
            </a:r>
            <a:r>
              <a:rPr lang="en-US" sz="1100"/>
              <a:t> problem. It ensures that selected tokens are both </a:t>
            </a:r>
            <a:r>
              <a:rPr b="1" lang="en-US" sz="1100"/>
              <a:t>important</a:t>
            </a:r>
            <a:r>
              <a:rPr lang="en-US" sz="1100"/>
              <a:t> and </a:t>
            </a:r>
            <a:r>
              <a:rPr b="1" lang="en-US" sz="1100"/>
              <a:t>diverse</a:t>
            </a:r>
            <a:r>
              <a:rPr lang="en-US" sz="1100"/>
              <a:t>. The </a:t>
            </a:r>
            <a:r>
              <a:rPr b="1" lang="en-US" sz="1100"/>
              <a:t>greedy optimization</a:t>
            </a:r>
            <a:r>
              <a:rPr lang="en-US" sz="1100"/>
              <a:t> is theoretically near-optimal with a (1 – 1/e) bound.</a:t>
            </a:r>
            <a:endParaRPr sz="1100"/>
          </a:p>
          <a:p>
            <a:pPr indent="-298450" lvl="0" marL="838200" marR="381000" rtl="0" algn="l">
              <a:lnSpc>
                <a:spcPct val="115000"/>
              </a:lnSpc>
              <a:spcBef>
                <a:spcPts val="0"/>
              </a:spcBef>
              <a:spcAft>
                <a:spcPts val="0"/>
              </a:spcAft>
              <a:buClr>
                <a:schemeClr val="dk1"/>
              </a:buClr>
              <a:buSzPts val="1100"/>
              <a:buChar char="●"/>
            </a:pPr>
            <a:r>
              <a:rPr lang="en-US" sz="1100"/>
              <a:t>The method is applicable in </a:t>
            </a:r>
            <a:r>
              <a:rPr b="1" lang="en-US" sz="1100"/>
              <a:t>both offline and streaming scenarios</a:t>
            </a:r>
            <a:r>
              <a:rPr lang="en-US" sz="1100"/>
              <a:t>, enabling </a:t>
            </a:r>
            <a:r>
              <a:rPr i="1" lang="en-US" sz="1100"/>
              <a:t>infinite-context transformers</a:t>
            </a:r>
            <a:r>
              <a:rPr lang="en-US" sz="1100"/>
              <a:t>.</a:t>
            </a:r>
            <a:endParaRPr sz="1100"/>
          </a:p>
          <a:p>
            <a:pPr indent="0" lvl="0" marL="0" rtl="0" algn="l">
              <a:spcBef>
                <a:spcPts val="1200"/>
              </a:spcBef>
              <a:spcAft>
                <a:spcPts val="0"/>
              </a:spcAft>
              <a:buClr>
                <a:schemeClr val="dk1"/>
              </a:buClr>
              <a:buSzPts val="1100"/>
              <a:buFont typeface="Arial"/>
              <a:buNone/>
            </a:pPr>
            <a:r>
              <a:t/>
            </a:r>
            <a:endParaRPr sz="1100"/>
          </a:p>
        </p:txBody>
      </p:sp>
      <p:sp>
        <p:nvSpPr>
          <p:cNvPr id="556" name="Google Shape;556;g39f3f4c62be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Tip: </a:t>
            </a:r>
            <a:r>
              <a:rPr lang="en-US"/>
              <a:t>There’s no need to include WWW or HTTPS in front of your URL. </a:t>
            </a:r>
            <a:endParaRPr/>
          </a:p>
        </p:txBody>
      </p:sp>
      <p:sp>
        <p:nvSpPr>
          <p:cNvPr id="564" name="Google Shape;56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9f8e34b821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9f8e34b821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Here’s is the overview. The paper aims to solve a critical issue with long-context generation. We all know in context learning is powerful, but they are also expensive in that the memory required to store the KV cache of those context information grows as the length of context increases.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what if we can build a swappable KV cache module and reuse it? The researchers proposed what’s called Cartridges, which turns long corpora into tiny, reusable KV prefixes for fast, high-quality answers. The performance is promising. </a:t>
            </a:r>
            <a:r>
              <a:rPr lang="en-US"/>
              <a:t>Cartridge</a:t>
            </a:r>
            <a:r>
              <a:rPr lang="en-US"/>
              <a:t> achieves ICL-like quality with dramatically less memory and higher throughput, when many queries target the same corpus.</a:t>
            </a:r>
            <a:endParaRPr/>
          </a:p>
          <a:p>
            <a:pPr indent="0" lvl="0" marL="0" rtl="0" algn="l">
              <a:spcBef>
                <a:spcPts val="0"/>
              </a:spcBef>
              <a:spcAft>
                <a:spcPts val="0"/>
              </a:spcAft>
              <a:buNone/>
            </a:pPr>
            <a:r>
              <a:t/>
            </a:r>
            <a:endParaRPr/>
          </a:p>
        </p:txBody>
      </p:sp>
      <p:sp>
        <p:nvSpPr>
          <p:cNvPr id="326" name="Google Shape;326;g39f8e34b821_0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9f8e34b821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9f8e34b821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Let’s start with a common use case. Suppose you are a software developer for a large project. You are using some coding copilot, but the software is too new to be included in the pretraining data of the LLM. In this case, you might want to throw the entire documentation in to the context so the LLM can help you write some code or answer your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Obviously that will easily fill out the context length and computationally expensive. Because you need 50 gigs of VRAM to hold the context, and the throughput collapses as the context increases. And if your colleagues are doing </a:t>
            </a:r>
            <a:r>
              <a:rPr lang="en-US"/>
              <a:t>something</a:t>
            </a:r>
            <a:r>
              <a:rPr lang="en-US"/>
              <a:t> similar</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8" name="Google Shape;338;g39f8e34b821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9f8e34b821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9f8e34b821_0_1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But wait, you might say we can do prefill for in-context learning. That’s true, but still that requires a lot of </a:t>
            </a:r>
            <a:r>
              <a:rPr lang="en-US"/>
              <a:t>valuable</a:t>
            </a:r>
            <a:r>
              <a:rPr lang="en-US"/>
              <a:t> GPU memory. Then how about we limit the size of it?</a:t>
            </a:r>
            <a:endParaRPr/>
          </a:p>
        </p:txBody>
      </p:sp>
      <p:sp>
        <p:nvSpPr>
          <p:cNvPr id="346" name="Google Shape;346;g39f8e34b821_0_1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9f8e34b821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9f8e34b821_0_1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That’s cartridges. We can train a cartridge that represents the compressed KV cache of any given documents. The size of the cartridges can be a hyperparameter, so the memory consumption can be estimated and practically, reduced. </a:t>
            </a:r>
            <a:endParaRPr/>
          </a:p>
        </p:txBody>
      </p:sp>
      <p:sp>
        <p:nvSpPr>
          <p:cNvPr id="354" name="Google Shape;354;g39f8e34b821_0_1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9f8e34b821_0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9f8e34b821_0_1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is a </a:t>
            </a:r>
            <a:r>
              <a:rPr lang="en-US"/>
              <a:t>cartridge</a:t>
            </a:r>
            <a:r>
              <a:rPr lang="en-US"/>
              <a:t> then? It’s a learned KV prefix of length p attached at inference time. While cartridge requires training separately, we do not need to change the base LLM’s weight. To serve for requests, we just load the LLM and the cartridge for the corpus of interest.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good thing about </a:t>
            </a:r>
            <a:r>
              <a:rPr lang="en-US"/>
              <a:t>cartridge</a:t>
            </a:r>
            <a:r>
              <a:rPr lang="en-US"/>
              <a:t> is that it’s composable module. The purpose of cartridges is to replace ICL but also </a:t>
            </a:r>
            <a:r>
              <a:rPr lang="en-US"/>
              <a:t>mimicking</a:t>
            </a:r>
            <a:r>
              <a:rPr lang="en-US"/>
              <a:t> ICL’s behavior. I would personally throw a paper, some code, and some documentation into an LLM, so it will reason based on different source of knowledge. Cartridges can do </a:t>
            </a:r>
            <a:r>
              <a:rPr lang="en-US"/>
              <a:t>something</a:t>
            </a:r>
            <a:r>
              <a:rPr lang="en-US"/>
              <a:t> similar, by concatenating multiple </a:t>
            </a:r>
            <a:r>
              <a:rPr lang="en-US"/>
              <a:t>cartridges</a:t>
            </a:r>
            <a:r>
              <a:rPr lang="en-US"/>
              <a:t>, LLMs can still do cross-source reasoning without sacrificing throughput or memory usage.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quick analogy would be prefix-tuning, but they are trained to imitate the ICL on a certain corpus.</a:t>
            </a:r>
            <a:endParaRPr/>
          </a:p>
        </p:txBody>
      </p:sp>
      <p:sp>
        <p:nvSpPr>
          <p:cNvPr id="362" name="Google Shape;362;g39f8e34b821_0_1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9f8e34b821_0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9f8e34b821_0_1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how we train? A quick intuition is self-study. We want cartridges to mimic ICL, then</a:t>
            </a:r>
            <a:r>
              <a:rPr lang="en-US"/>
              <a:t> we just train them using the behavior of ICL as the target as if they were present.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authors first construct a dataset of synthesized dialogs about a given corpus. For each text chunk c, they prompt LLMs to generate a QA pair/or traces.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Then they instantiate two copies of an LLM. One is the teacher model with access to the text chunk c in context, the other one is the student model with a trainable cartridge Z but not text chunk 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They use KL divergence over next-token distributions are the loss function.</a:t>
            </a:r>
            <a:endParaRPr/>
          </a:p>
        </p:txBody>
      </p:sp>
      <p:sp>
        <p:nvSpPr>
          <p:cNvPr id="372" name="Google Shape;372;g39f8e34b821_0_1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9f8e34b821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9f8e34b821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Here are some results. On the left, y-axis is the log of perplexity versus memory usage. On the right is the throughput vs memory usage.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full in context-learning baseline is at the lower right in orange. The blue line represents the Cartridges trained with self-study. We can see that cartridges </a:t>
            </a:r>
            <a:r>
              <a:rPr lang="en-US"/>
              <a:t>achieve</a:t>
            </a:r>
            <a:r>
              <a:rPr lang="en-US"/>
              <a:t> comparable </a:t>
            </a:r>
            <a:r>
              <a:rPr lang="en-US"/>
              <a:t>performance</a:t>
            </a:r>
            <a:r>
              <a:rPr lang="en-US"/>
              <a:t> using 0.5 gigs of cache, while ICL takes 12 gigs.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red dots are another baseline, by truncating the context length and send only the first p tokens into the LLM. Using the same amount of vram, truncated ICL couldn’t match the performance of cartridges.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 the right we can see the throughput increase. At the cache size of 1 gig, we already see a throughput increase by 11 times on both 3B and 8B models. You might ask for results for larger models, but </a:t>
            </a:r>
            <a:r>
              <a:rPr lang="en-US"/>
              <a:t>unfortunately</a:t>
            </a:r>
            <a:r>
              <a:rPr lang="en-US"/>
              <a:t> that’s all for their experiments. Didin’t want to be a malicious reviewer, but in their introduction their story was referencing the 70B llama model, so it would nice if they could scale up the experiment after publication.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1" name="Google Shape;381;g39f8e34b821_0_2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14" name="Shape 14"/>
        <p:cNvGrpSpPr/>
        <p:nvPr/>
      </p:nvGrpSpPr>
      <p:grpSpPr>
        <a:xfrm>
          <a:off x="0" y="0"/>
          <a:ext cx="0" cy="0"/>
          <a:chOff x="0" y="0"/>
          <a:chExt cx="0" cy="0"/>
        </a:xfrm>
      </p:grpSpPr>
      <p:sp>
        <p:nvSpPr>
          <p:cNvPr id="15" name="Google Shape;15;p2"/>
          <p:cNvSpPr txBox="1"/>
          <p:nvPr>
            <p:ph idx="1" type="body"/>
          </p:nvPr>
        </p:nvSpPr>
        <p:spPr>
          <a:xfrm>
            <a:off x="266701" y="952500"/>
            <a:ext cx="11621982"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 name="Google Shape;16;p2"/>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7" name="Google Shape;17;p2"/>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2"/>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69" name="Shape 69"/>
        <p:cNvGrpSpPr/>
        <p:nvPr/>
      </p:nvGrpSpPr>
      <p:grpSpPr>
        <a:xfrm>
          <a:off x="0" y="0"/>
          <a:ext cx="0" cy="0"/>
          <a:chOff x="0" y="0"/>
          <a:chExt cx="0" cy="0"/>
        </a:xfrm>
      </p:grpSpPr>
      <p:sp>
        <p:nvSpPr>
          <p:cNvPr id="70" name="Google Shape;70;p11"/>
          <p:cNvSpPr txBox="1"/>
          <p:nvPr>
            <p:ph idx="1" type="body"/>
          </p:nvPr>
        </p:nvSpPr>
        <p:spPr>
          <a:xfrm>
            <a:off x="301228" y="2054093"/>
            <a:ext cx="5715011" cy="405709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2" type="body"/>
          </p:nvPr>
        </p:nvSpPr>
        <p:spPr>
          <a:xfrm>
            <a:off x="6173672" y="2054091"/>
            <a:ext cx="5715011" cy="405709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3" name="Google Shape;73;p11"/>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74" name="Google Shape;74;p11"/>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3" type="body"/>
          </p:nvPr>
        </p:nvSpPr>
        <p:spPr>
          <a:xfrm>
            <a:off x="303316" y="992842"/>
            <a:ext cx="11585365" cy="96491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w/ Image">
  <p:cSld name="Two Column w/ Image">
    <p:spTree>
      <p:nvGrpSpPr>
        <p:cNvPr id="76" name="Shape 76"/>
        <p:cNvGrpSpPr/>
        <p:nvPr/>
      </p:nvGrpSpPr>
      <p:grpSpPr>
        <a:xfrm>
          <a:off x="0" y="0"/>
          <a:ext cx="0" cy="0"/>
          <a:chOff x="0" y="0"/>
          <a:chExt cx="0" cy="0"/>
        </a:xfrm>
      </p:grpSpPr>
      <p:sp>
        <p:nvSpPr>
          <p:cNvPr id="77" name="Google Shape;77;p12"/>
          <p:cNvSpPr txBox="1"/>
          <p:nvPr>
            <p:ph idx="1" type="body"/>
          </p:nvPr>
        </p:nvSpPr>
        <p:spPr>
          <a:xfrm>
            <a:off x="301228" y="3723861"/>
            <a:ext cx="5715011" cy="238732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2" type="body"/>
          </p:nvPr>
        </p:nvSpPr>
        <p:spPr>
          <a:xfrm>
            <a:off x="6173672" y="3723859"/>
            <a:ext cx="5715011" cy="238732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0" name="Google Shape;80;p12"/>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81" name="Google Shape;81;p12"/>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p:nvPr>
            <p:ph idx="3" type="pic"/>
          </p:nvPr>
        </p:nvSpPr>
        <p:spPr>
          <a:xfrm>
            <a:off x="296870" y="952500"/>
            <a:ext cx="5719369" cy="2599083"/>
          </a:xfrm>
          <a:prstGeom prst="rect">
            <a:avLst/>
          </a:prstGeom>
          <a:noFill/>
          <a:ln>
            <a:noFill/>
          </a:ln>
        </p:spPr>
      </p:sp>
      <p:sp>
        <p:nvSpPr>
          <p:cNvPr id="83" name="Google Shape;83;p12"/>
          <p:cNvSpPr/>
          <p:nvPr>
            <p:ph idx="4" type="pic"/>
          </p:nvPr>
        </p:nvSpPr>
        <p:spPr>
          <a:xfrm>
            <a:off x="6180119" y="952500"/>
            <a:ext cx="5715011" cy="2599083"/>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spTree>
      <p:nvGrpSpPr>
        <p:cNvPr id="84" name="Shape 84"/>
        <p:cNvGrpSpPr/>
        <p:nvPr/>
      </p:nvGrpSpPr>
      <p:grpSpPr>
        <a:xfrm>
          <a:off x="0" y="0"/>
          <a:ext cx="0" cy="0"/>
          <a:chOff x="0" y="0"/>
          <a:chExt cx="0" cy="0"/>
        </a:xfrm>
      </p:grpSpPr>
      <p:sp>
        <p:nvSpPr>
          <p:cNvPr id="85" name="Google Shape;85;p13"/>
          <p:cNvSpPr txBox="1"/>
          <p:nvPr>
            <p:ph idx="1" type="body"/>
          </p:nvPr>
        </p:nvSpPr>
        <p:spPr>
          <a:xfrm>
            <a:off x="303317" y="1530122"/>
            <a:ext cx="3602718" cy="460397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3"/>
          <p:cNvSpPr txBox="1"/>
          <p:nvPr>
            <p:ph idx="2" type="body"/>
          </p:nvPr>
        </p:nvSpPr>
        <p:spPr>
          <a:xfrm>
            <a:off x="4292249" y="1530121"/>
            <a:ext cx="3602718" cy="460397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3"/>
          <p:cNvSpPr txBox="1"/>
          <p:nvPr>
            <p:ph idx="3" type="body"/>
          </p:nvPr>
        </p:nvSpPr>
        <p:spPr>
          <a:xfrm>
            <a:off x="8281181" y="1530121"/>
            <a:ext cx="3602718" cy="460397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3"/>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9" name="Google Shape;89;p13"/>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90" name="Google Shape;90;p13"/>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1" name="Google Shape;91;p13"/>
          <p:cNvCxnSpPr/>
          <p:nvPr/>
        </p:nvCxnSpPr>
        <p:spPr>
          <a:xfrm>
            <a:off x="4097475" y="1530121"/>
            <a:ext cx="0" cy="4581064"/>
          </a:xfrm>
          <a:prstGeom prst="straightConnector1">
            <a:avLst/>
          </a:prstGeom>
          <a:noFill/>
          <a:ln cap="flat" cmpd="sng" w="12700">
            <a:solidFill>
              <a:schemeClr val="accent1"/>
            </a:solidFill>
            <a:prstDash val="dot"/>
            <a:miter lim="800000"/>
            <a:headEnd len="sm" w="sm" type="none"/>
            <a:tailEnd len="sm" w="sm" type="none"/>
          </a:ln>
        </p:spPr>
      </p:cxnSp>
      <p:cxnSp>
        <p:nvCxnSpPr>
          <p:cNvPr id="92" name="Google Shape;92;p13"/>
          <p:cNvCxnSpPr/>
          <p:nvPr/>
        </p:nvCxnSpPr>
        <p:spPr>
          <a:xfrm>
            <a:off x="8085352" y="1530121"/>
            <a:ext cx="0" cy="4581064"/>
          </a:xfrm>
          <a:prstGeom prst="straightConnector1">
            <a:avLst/>
          </a:prstGeom>
          <a:noFill/>
          <a:ln cap="flat" cmpd="sng" w="12700">
            <a:solidFill>
              <a:schemeClr val="accent1"/>
            </a:solidFill>
            <a:prstDash val="dot"/>
            <a:miter lim="800000"/>
            <a:headEnd len="sm" w="sm" type="none"/>
            <a:tailEnd len="sm" w="sm" type="none"/>
          </a:ln>
        </p:spPr>
      </p:cxnSp>
      <p:sp>
        <p:nvSpPr>
          <p:cNvPr id="93" name="Google Shape;93;p13"/>
          <p:cNvSpPr txBox="1"/>
          <p:nvPr>
            <p:ph idx="4"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w/ Image">
  <p:cSld name="Three Column w/ Image">
    <p:spTree>
      <p:nvGrpSpPr>
        <p:cNvPr id="94" name="Shape 94"/>
        <p:cNvGrpSpPr/>
        <p:nvPr/>
      </p:nvGrpSpPr>
      <p:grpSpPr>
        <a:xfrm>
          <a:off x="0" y="0"/>
          <a:ext cx="0" cy="0"/>
          <a:chOff x="0" y="0"/>
          <a:chExt cx="0" cy="0"/>
        </a:xfrm>
      </p:grpSpPr>
      <p:sp>
        <p:nvSpPr>
          <p:cNvPr id="95" name="Google Shape;95;p14"/>
          <p:cNvSpPr txBox="1"/>
          <p:nvPr>
            <p:ph idx="1" type="body"/>
          </p:nvPr>
        </p:nvSpPr>
        <p:spPr>
          <a:xfrm>
            <a:off x="303257" y="3976028"/>
            <a:ext cx="3593619" cy="213516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b="0"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4"/>
          <p:cNvSpPr txBox="1"/>
          <p:nvPr>
            <p:ph idx="2" type="body"/>
          </p:nvPr>
        </p:nvSpPr>
        <p:spPr>
          <a:xfrm>
            <a:off x="4308562" y="3976028"/>
            <a:ext cx="3570653" cy="21351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b="0"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4"/>
          <p:cNvSpPr txBox="1"/>
          <p:nvPr>
            <p:ph idx="3" type="body"/>
          </p:nvPr>
        </p:nvSpPr>
        <p:spPr>
          <a:xfrm>
            <a:off x="8317987" y="3976028"/>
            <a:ext cx="3570637" cy="213515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b="0"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4"/>
          <p:cNvSpPr/>
          <p:nvPr>
            <p:ph idx="4" type="pic"/>
          </p:nvPr>
        </p:nvSpPr>
        <p:spPr>
          <a:xfrm>
            <a:off x="288542" y="1516674"/>
            <a:ext cx="3593619" cy="2356067"/>
          </a:xfrm>
          <a:prstGeom prst="rect">
            <a:avLst/>
          </a:prstGeom>
          <a:noFill/>
          <a:ln>
            <a:noFill/>
          </a:ln>
        </p:spPr>
      </p:sp>
      <p:cxnSp>
        <p:nvCxnSpPr>
          <p:cNvPr id="99" name="Google Shape;99;p14"/>
          <p:cNvCxnSpPr/>
          <p:nvPr/>
        </p:nvCxnSpPr>
        <p:spPr>
          <a:xfrm>
            <a:off x="4097475" y="1516674"/>
            <a:ext cx="0" cy="4594511"/>
          </a:xfrm>
          <a:prstGeom prst="straightConnector1">
            <a:avLst/>
          </a:prstGeom>
          <a:noFill/>
          <a:ln cap="flat" cmpd="sng" w="12700">
            <a:solidFill>
              <a:schemeClr val="accent1"/>
            </a:solidFill>
            <a:prstDash val="dot"/>
            <a:miter lim="800000"/>
            <a:headEnd len="sm" w="sm" type="none"/>
            <a:tailEnd len="sm" w="sm" type="none"/>
          </a:ln>
        </p:spPr>
      </p:cxnSp>
      <p:cxnSp>
        <p:nvCxnSpPr>
          <p:cNvPr id="100" name="Google Shape;100;p14"/>
          <p:cNvCxnSpPr/>
          <p:nvPr/>
        </p:nvCxnSpPr>
        <p:spPr>
          <a:xfrm>
            <a:off x="8085352" y="1516674"/>
            <a:ext cx="0" cy="4594511"/>
          </a:xfrm>
          <a:prstGeom prst="straightConnector1">
            <a:avLst/>
          </a:prstGeom>
          <a:noFill/>
          <a:ln cap="flat" cmpd="sng" w="12700">
            <a:solidFill>
              <a:schemeClr val="accent1"/>
            </a:solidFill>
            <a:prstDash val="dot"/>
            <a:miter lim="800000"/>
            <a:headEnd len="sm" w="sm" type="none"/>
            <a:tailEnd len="sm" w="sm" type="none"/>
          </a:ln>
        </p:spPr>
      </p:cxnSp>
      <p:sp>
        <p:nvSpPr>
          <p:cNvPr id="101" name="Google Shape;101;p14"/>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14"/>
          <p:cNvSpPr/>
          <p:nvPr>
            <p:ph idx="5" type="pic"/>
          </p:nvPr>
        </p:nvSpPr>
        <p:spPr>
          <a:xfrm>
            <a:off x="4308562" y="1516674"/>
            <a:ext cx="3570695" cy="2378338"/>
          </a:xfrm>
          <a:prstGeom prst="rect">
            <a:avLst/>
          </a:prstGeom>
          <a:noFill/>
          <a:ln>
            <a:noFill/>
          </a:ln>
        </p:spPr>
      </p:sp>
      <p:sp>
        <p:nvSpPr>
          <p:cNvPr id="103" name="Google Shape;103;p14"/>
          <p:cNvSpPr/>
          <p:nvPr>
            <p:ph idx="6" type="pic"/>
          </p:nvPr>
        </p:nvSpPr>
        <p:spPr>
          <a:xfrm>
            <a:off x="8305658" y="1516674"/>
            <a:ext cx="3570695" cy="2384567"/>
          </a:xfrm>
          <a:prstGeom prst="rect">
            <a:avLst/>
          </a:prstGeom>
          <a:noFill/>
          <a:ln>
            <a:noFill/>
          </a:ln>
        </p:spPr>
      </p:sp>
      <p:cxnSp>
        <p:nvCxnSpPr>
          <p:cNvPr id="104" name="Google Shape;104;p14"/>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05" name="Google Shape;105;p14"/>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7"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p:cSld name="Four Column">
    <p:spTree>
      <p:nvGrpSpPr>
        <p:cNvPr id="107" name="Shape 107"/>
        <p:cNvGrpSpPr/>
        <p:nvPr/>
      </p:nvGrpSpPr>
      <p:grpSpPr>
        <a:xfrm>
          <a:off x="0" y="0"/>
          <a:ext cx="0" cy="0"/>
          <a:chOff x="0" y="0"/>
          <a:chExt cx="0" cy="0"/>
        </a:xfrm>
      </p:grpSpPr>
      <p:sp>
        <p:nvSpPr>
          <p:cNvPr id="108" name="Google Shape;108;p15"/>
          <p:cNvSpPr txBox="1"/>
          <p:nvPr>
            <p:ph idx="1" type="body"/>
          </p:nvPr>
        </p:nvSpPr>
        <p:spPr>
          <a:xfrm>
            <a:off x="303317" y="1546418"/>
            <a:ext cx="2660444" cy="4564768"/>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5"/>
          <p:cNvSpPr txBox="1"/>
          <p:nvPr>
            <p:ph idx="2" type="body"/>
          </p:nvPr>
        </p:nvSpPr>
        <p:spPr>
          <a:xfrm>
            <a:off x="3268158" y="1546417"/>
            <a:ext cx="2660444" cy="4564764"/>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5"/>
          <p:cNvSpPr txBox="1"/>
          <p:nvPr>
            <p:ph idx="3" type="body"/>
          </p:nvPr>
        </p:nvSpPr>
        <p:spPr>
          <a:xfrm>
            <a:off x="6233000" y="1546418"/>
            <a:ext cx="2660444" cy="4564758"/>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5"/>
          <p:cNvSpPr txBox="1"/>
          <p:nvPr>
            <p:ph idx="4" type="body"/>
          </p:nvPr>
        </p:nvSpPr>
        <p:spPr>
          <a:xfrm>
            <a:off x="9228239" y="1546418"/>
            <a:ext cx="2660444" cy="4564754"/>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5"/>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13" name="Google Shape;113;p15"/>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14" name="Google Shape;114;p15"/>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5" name="Google Shape;115;p15"/>
          <p:cNvCxnSpPr/>
          <p:nvPr/>
        </p:nvCxnSpPr>
        <p:spPr>
          <a:xfrm>
            <a:off x="3116283" y="1546417"/>
            <a:ext cx="0" cy="4587683"/>
          </a:xfrm>
          <a:prstGeom prst="straightConnector1">
            <a:avLst/>
          </a:prstGeom>
          <a:noFill/>
          <a:ln cap="flat" cmpd="sng" w="12700">
            <a:solidFill>
              <a:schemeClr val="accent1"/>
            </a:solidFill>
            <a:prstDash val="dot"/>
            <a:miter lim="800000"/>
            <a:headEnd len="sm" w="sm" type="none"/>
            <a:tailEnd len="sm" w="sm" type="none"/>
          </a:ln>
        </p:spPr>
      </p:cxnSp>
      <p:cxnSp>
        <p:nvCxnSpPr>
          <p:cNvPr id="116" name="Google Shape;116;p15"/>
          <p:cNvCxnSpPr/>
          <p:nvPr/>
        </p:nvCxnSpPr>
        <p:spPr>
          <a:xfrm>
            <a:off x="6093912" y="1569332"/>
            <a:ext cx="2088" cy="4564768"/>
          </a:xfrm>
          <a:prstGeom prst="straightConnector1">
            <a:avLst/>
          </a:prstGeom>
          <a:noFill/>
          <a:ln cap="flat" cmpd="sng" w="12700">
            <a:solidFill>
              <a:schemeClr val="accent1"/>
            </a:solidFill>
            <a:prstDash val="dot"/>
            <a:miter lim="800000"/>
            <a:headEnd len="sm" w="sm" type="none"/>
            <a:tailEnd len="sm" w="sm" type="none"/>
          </a:ln>
        </p:spPr>
      </p:cxnSp>
      <p:cxnSp>
        <p:nvCxnSpPr>
          <p:cNvPr id="117" name="Google Shape;117;p15"/>
          <p:cNvCxnSpPr/>
          <p:nvPr/>
        </p:nvCxnSpPr>
        <p:spPr>
          <a:xfrm>
            <a:off x="9061158" y="1569332"/>
            <a:ext cx="0" cy="4564768"/>
          </a:xfrm>
          <a:prstGeom prst="straightConnector1">
            <a:avLst/>
          </a:prstGeom>
          <a:noFill/>
          <a:ln cap="flat" cmpd="sng" w="12700">
            <a:solidFill>
              <a:schemeClr val="accent1"/>
            </a:solidFill>
            <a:prstDash val="dot"/>
            <a:miter lim="800000"/>
            <a:headEnd len="sm" w="sm" type="none"/>
            <a:tailEnd len="sm" w="sm" type="none"/>
          </a:ln>
        </p:spPr>
      </p:cxnSp>
      <p:sp>
        <p:nvSpPr>
          <p:cNvPr id="118" name="Google Shape;118;p15"/>
          <p:cNvSpPr txBox="1"/>
          <p:nvPr>
            <p:ph idx="5"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w/ Image">
  <p:cSld name="Four Column w/ Image">
    <p:spTree>
      <p:nvGrpSpPr>
        <p:cNvPr id="119" name="Shape 119"/>
        <p:cNvGrpSpPr/>
        <p:nvPr/>
      </p:nvGrpSpPr>
      <p:grpSpPr>
        <a:xfrm>
          <a:off x="0" y="0"/>
          <a:ext cx="0" cy="0"/>
          <a:chOff x="0" y="0"/>
          <a:chExt cx="0" cy="0"/>
        </a:xfrm>
      </p:grpSpPr>
      <p:sp>
        <p:nvSpPr>
          <p:cNvPr id="120" name="Google Shape;120;p16"/>
          <p:cNvSpPr txBox="1"/>
          <p:nvPr>
            <p:ph idx="1" type="body"/>
          </p:nvPr>
        </p:nvSpPr>
        <p:spPr>
          <a:xfrm>
            <a:off x="303315" y="3429000"/>
            <a:ext cx="2684391"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6"/>
          <p:cNvSpPr txBox="1"/>
          <p:nvPr>
            <p:ph idx="2" type="body"/>
          </p:nvPr>
        </p:nvSpPr>
        <p:spPr>
          <a:xfrm>
            <a:off x="3284887" y="3429000"/>
            <a:ext cx="2683117"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6"/>
          <p:cNvSpPr txBox="1"/>
          <p:nvPr>
            <p:ph idx="3" type="body"/>
          </p:nvPr>
        </p:nvSpPr>
        <p:spPr>
          <a:xfrm>
            <a:off x="6244586" y="3429000"/>
            <a:ext cx="2684393"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6"/>
          <p:cNvSpPr txBox="1"/>
          <p:nvPr>
            <p:ph idx="4" type="body"/>
          </p:nvPr>
        </p:nvSpPr>
        <p:spPr>
          <a:xfrm>
            <a:off x="9204288" y="3429000"/>
            <a:ext cx="2684376"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6"/>
          <p:cNvSpPr/>
          <p:nvPr>
            <p:ph idx="5" type="pic"/>
          </p:nvPr>
        </p:nvSpPr>
        <p:spPr>
          <a:xfrm>
            <a:off x="294324" y="1518191"/>
            <a:ext cx="2684395" cy="1816679"/>
          </a:xfrm>
          <a:prstGeom prst="rect">
            <a:avLst/>
          </a:prstGeom>
          <a:noFill/>
          <a:ln>
            <a:noFill/>
          </a:ln>
        </p:spPr>
      </p:sp>
      <p:cxnSp>
        <p:nvCxnSpPr>
          <p:cNvPr id="125" name="Google Shape;125;p16"/>
          <p:cNvCxnSpPr/>
          <p:nvPr/>
        </p:nvCxnSpPr>
        <p:spPr>
          <a:xfrm>
            <a:off x="3140347" y="1518191"/>
            <a:ext cx="0" cy="4615909"/>
          </a:xfrm>
          <a:prstGeom prst="straightConnector1">
            <a:avLst/>
          </a:prstGeom>
          <a:noFill/>
          <a:ln cap="flat" cmpd="sng" w="12700">
            <a:solidFill>
              <a:schemeClr val="accent1"/>
            </a:solidFill>
            <a:prstDash val="dot"/>
            <a:miter lim="800000"/>
            <a:headEnd len="sm" w="sm" type="none"/>
            <a:tailEnd len="sm" w="sm" type="none"/>
          </a:ln>
        </p:spPr>
      </p:cxnSp>
      <p:sp>
        <p:nvSpPr>
          <p:cNvPr id="126" name="Google Shape;126;p16"/>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16"/>
          <p:cNvSpPr/>
          <p:nvPr>
            <p:ph idx="6" type="pic"/>
          </p:nvPr>
        </p:nvSpPr>
        <p:spPr>
          <a:xfrm>
            <a:off x="3275895" y="1518191"/>
            <a:ext cx="2684395" cy="1816680"/>
          </a:xfrm>
          <a:prstGeom prst="rect">
            <a:avLst/>
          </a:prstGeom>
          <a:noFill/>
          <a:ln>
            <a:noFill/>
          </a:ln>
        </p:spPr>
      </p:sp>
      <p:sp>
        <p:nvSpPr>
          <p:cNvPr id="128" name="Google Shape;128;p16"/>
          <p:cNvSpPr/>
          <p:nvPr>
            <p:ph idx="7" type="pic"/>
          </p:nvPr>
        </p:nvSpPr>
        <p:spPr>
          <a:xfrm>
            <a:off x="6235595" y="1518191"/>
            <a:ext cx="2684395" cy="1816680"/>
          </a:xfrm>
          <a:prstGeom prst="rect">
            <a:avLst/>
          </a:prstGeom>
          <a:noFill/>
          <a:ln>
            <a:noFill/>
          </a:ln>
        </p:spPr>
      </p:sp>
      <p:sp>
        <p:nvSpPr>
          <p:cNvPr id="129" name="Google Shape;129;p16"/>
          <p:cNvSpPr/>
          <p:nvPr>
            <p:ph idx="8" type="pic"/>
          </p:nvPr>
        </p:nvSpPr>
        <p:spPr>
          <a:xfrm>
            <a:off x="9195296" y="1518191"/>
            <a:ext cx="2684395" cy="1816680"/>
          </a:xfrm>
          <a:prstGeom prst="rect">
            <a:avLst/>
          </a:prstGeom>
          <a:noFill/>
          <a:ln>
            <a:noFill/>
          </a:ln>
        </p:spPr>
      </p:sp>
      <p:cxnSp>
        <p:nvCxnSpPr>
          <p:cNvPr id="130" name="Google Shape;130;p16"/>
          <p:cNvCxnSpPr/>
          <p:nvPr/>
        </p:nvCxnSpPr>
        <p:spPr>
          <a:xfrm>
            <a:off x="6096000" y="1518191"/>
            <a:ext cx="0" cy="4615909"/>
          </a:xfrm>
          <a:prstGeom prst="straightConnector1">
            <a:avLst/>
          </a:prstGeom>
          <a:noFill/>
          <a:ln cap="flat" cmpd="sng" w="12700">
            <a:solidFill>
              <a:schemeClr val="accent1"/>
            </a:solidFill>
            <a:prstDash val="dot"/>
            <a:miter lim="800000"/>
            <a:headEnd len="sm" w="sm" type="none"/>
            <a:tailEnd len="sm" w="sm" type="none"/>
          </a:ln>
        </p:spPr>
      </p:cxnSp>
      <p:cxnSp>
        <p:nvCxnSpPr>
          <p:cNvPr id="131" name="Google Shape;131;p16"/>
          <p:cNvCxnSpPr/>
          <p:nvPr/>
        </p:nvCxnSpPr>
        <p:spPr>
          <a:xfrm>
            <a:off x="9061158" y="1518191"/>
            <a:ext cx="0" cy="4615909"/>
          </a:xfrm>
          <a:prstGeom prst="straightConnector1">
            <a:avLst/>
          </a:prstGeom>
          <a:noFill/>
          <a:ln cap="flat" cmpd="sng" w="12700">
            <a:solidFill>
              <a:schemeClr val="accent1"/>
            </a:solidFill>
            <a:prstDash val="dot"/>
            <a:miter lim="800000"/>
            <a:headEnd len="sm" w="sm" type="none"/>
            <a:tailEnd len="sm" w="sm" type="none"/>
          </a:ln>
        </p:spPr>
      </p:cxnSp>
      <p:cxnSp>
        <p:nvCxnSpPr>
          <p:cNvPr id="132" name="Google Shape;132;p16"/>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33" name="Google Shape;133;p16"/>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16"/>
          <p:cNvSpPr txBox="1"/>
          <p:nvPr>
            <p:ph idx="9"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35" name="Shape 135"/>
        <p:cNvGrpSpPr/>
        <p:nvPr/>
      </p:nvGrpSpPr>
      <p:grpSpPr>
        <a:xfrm>
          <a:off x="0" y="0"/>
          <a:ext cx="0" cy="0"/>
          <a:chOff x="0" y="0"/>
          <a:chExt cx="0" cy="0"/>
        </a:xfrm>
      </p:grpSpPr>
      <p:sp>
        <p:nvSpPr>
          <p:cNvPr id="136" name="Google Shape;136;p17"/>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logo of a book and a globe&#10;&#10;AI-generated content may be incorrect." id="137" name="Google Shape;137;p17"/>
          <p:cNvPicPr preferRelativeResize="0"/>
          <p:nvPr/>
        </p:nvPicPr>
        <p:blipFill rotWithShape="1">
          <a:blip r:embed="rId2">
            <a:alphaModFix amt="20000"/>
          </a:blip>
          <a:srcRect b="7187" l="2481" r="24988" t="-885"/>
          <a:stretch/>
        </p:blipFill>
        <p:spPr>
          <a:xfrm>
            <a:off x="9684181" y="3429001"/>
            <a:ext cx="2504121" cy="3450576"/>
          </a:xfrm>
          <a:prstGeom prst="rect">
            <a:avLst/>
          </a:prstGeom>
          <a:noFill/>
          <a:ln>
            <a:noFill/>
          </a:ln>
        </p:spPr>
      </p:pic>
      <p:sp>
        <p:nvSpPr>
          <p:cNvPr id="138" name="Google Shape;138;p17"/>
          <p:cNvSpPr txBox="1"/>
          <p:nvPr>
            <p:ph type="ctrTitle"/>
          </p:nvPr>
        </p:nvSpPr>
        <p:spPr>
          <a:xfrm>
            <a:off x="1475873" y="1979845"/>
            <a:ext cx="9240253" cy="1778695"/>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3600"/>
              <a:buFont typeface="Tahoma"/>
              <a:buNone/>
              <a:defRPr b="0"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7"/>
          <p:cNvSpPr txBox="1"/>
          <p:nvPr>
            <p:ph idx="1" type="subTitle"/>
          </p:nvPr>
        </p:nvSpPr>
        <p:spPr>
          <a:xfrm>
            <a:off x="1475873" y="4264325"/>
            <a:ext cx="9240253" cy="967275"/>
          </a:xfrm>
          <a:prstGeom prst="rect">
            <a:avLst/>
          </a:prstGeom>
          <a:noFill/>
          <a:ln>
            <a:noFill/>
          </a:ln>
        </p:spPr>
        <p:txBody>
          <a:bodyPr anchorCtr="0" anchor="t" bIns="0" lIns="0" spcFirstLastPara="1" rIns="0" wrap="square" tIns="0">
            <a:normAutofit/>
          </a:bodyPr>
          <a:lstStyle>
            <a:lvl1pPr lvl="0" algn="ctr">
              <a:lnSpc>
                <a:spcPct val="95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0" name="Google Shape;140;p17"/>
          <p:cNvSpPr txBox="1"/>
          <p:nvPr/>
        </p:nvSpPr>
        <p:spPr>
          <a:xfrm>
            <a:off x="5313093" y="990422"/>
            <a:ext cx="1565814"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8800" u="none" cap="none" strike="noStrike">
                <a:solidFill>
                  <a:schemeClr val="accent1"/>
                </a:solidFill>
                <a:latin typeface="Georgia"/>
                <a:ea typeface="Georgia"/>
                <a:cs typeface="Georgia"/>
                <a:sym typeface="Georgia"/>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141" name="Shape 141"/>
        <p:cNvGrpSpPr/>
        <p:nvPr/>
      </p:nvGrpSpPr>
      <p:grpSpPr>
        <a:xfrm>
          <a:off x="0" y="0"/>
          <a:ext cx="0" cy="0"/>
          <a:chOff x="0" y="0"/>
          <a:chExt cx="0" cy="0"/>
        </a:xfrm>
      </p:grpSpPr>
      <p:sp>
        <p:nvSpPr>
          <p:cNvPr id="142" name="Google Shape;142;p18"/>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logo of a book and a globe&#10;&#10;AI-generated content may be incorrect." id="143" name="Google Shape;143;p18"/>
          <p:cNvPicPr preferRelativeResize="0"/>
          <p:nvPr/>
        </p:nvPicPr>
        <p:blipFill rotWithShape="1">
          <a:blip r:embed="rId2">
            <a:alphaModFix amt="20000"/>
          </a:blip>
          <a:srcRect b="7187" l="2481" r="24988" t="-885"/>
          <a:stretch/>
        </p:blipFill>
        <p:spPr>
          <a:xfrm>
            <a:off x="9684181" y="3429001"/>
            <a:ext cx="2504121" cy="3450576"/>
          </a:xfrm>
          <a:prstGeom prst="rect">
            <a:avLst/>
          </a:prstGeom>
          <a:noFill/>
          <a:ln>
            <a:noFill/>
          </a:ln>
        </p:spPr>
      </p:pic>
      <p:sp>
        <p:nvSpPr>
          <p:cNvPr id="144" name="Google Shape;144;p18"/>
          <p:cNvSpPr txBox="1"/>
          <p:nvPr>
            <p:ph type="ctrTitle"/>
          </p:nvPr>
        </p:nvSpPr>
        <p:spPr>
          <a:xfrm>
            <a:off x="882316" y="953546"/>
            <a:ext cx="10379241" cy="1778695"/>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lt1"/>
              </a:buClr>
              <a:buSzPts val="6000"/>
              <a:buFont typeface="Tahom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8"/>
          <p:cNvSpPr txBox="1"/>
          <p:nvPr>
            <p:ph idx="1" type="subTitle"/>
          </p:nvPr>
        </p:nvSpPr>
        <p:spPr>
          <a:xfrm>
            <a:off x="882316" y="3015916"/>
            <a:ext cx="10379241" cy="896721"/>
          </a:xfrm>
          <a:prstGeom prst="rect">
            <a:avLst/>
          </a:prstGeom>
          <a:noFill/>
          <a:ln>
            <a:noFill/>
          </a:ln>
        </p:spPr>
        <p:txBody>
          <a:bodyPr anchorCtr="0" anchor="t" bIns="0" lIns="0" spcFirstLastPara="1" rIns="0" wrap="square" tIns="0">
            <a:normAutofit/>
          </a:bodyPr>
          <a:lstStyle>
            <a:lvl1pPr lvl="0" algn="ctr">
              <a:lnSpc>
                <a:spcPct val="100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6" name="Google Shape;146;p18"/>
          <p:cNvSpPr txBox="1"/>
          <p:nvPr>
            <p:ph idx="2" type="body"/>
          </p:nvPr>
        </p:nvSpPr>
        <p:spPr>
          <a:xfrm>
            <a:off x="882650" y="4090988"/>
            <a:ext cx="10379075" cy="198913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800"/>
              <a:buNone/>
              <a:defRPr sz="1800">
                <a:solidFill>
                  <a:schemeClr val="lt1"/>
                </a:solidFill>
              </a:defRPr>
            </a:lvl1pPr>
            <a:lvl2pPr indent="-355600" lvl="1" marL="914400" algn="l">
              <a:lnSpc>
                <a:spcPct val="100000"/>
              </a:lnSpc>
              <a:spcBef>
                <a:spcPts val="500"/>
              </a:spcBef>
              <a:spcAft>
                <a:spcPts val="0"/>
              </a:spcAft>
              <a:buClr>
                <a:schemeClr val="lt1"/>
              </a:buClr>
              <a:buSzPts val="2000"/>
              <a:buChar char="•"/>
              <a:defRPr>
                <a:solidFill>
                  <a:schemeClr val="lt1"/>
                </a:solidFill>
              </a:defRPr>
            </a:lvl2pPr>
            <a:lvl3pPr indent="-342900" lvl="2" marL="1371600" algn="l">
              <a:lnSpc>
                <a:spcPct val="100000"/>
              </a:lnSpc>
              <a:spcBef>
                <a:spcPts val="500"/>
              </a:spcBef>
              <a:spcAft>
                <a:spcPts val="0"/>
              </a:spcAft>
              <a:buClr>
                <a:schemeClr val="lt1"/>
              </a:buClr>
              <a:buSzPts val="1800"/>
              <a:buChar char="•"/>
              <a:defRPr>
                <a:solidFill>
                  <a:schemeClr val="lt1"/>
                </a:solidFill>
              </a:defRPr>
            </a:lvl3pPr>
            <a:lvl4pPr indent="-342900" lvl="3" marL="1828800" algn="l">
              <a:lnSpc>
                <a:spcPct val="100000"/>
              </a:lnSpc>
              <a:spcBef>
                <a:spcPts val="500"/>
              </a:spcBef>
              <a:spcAft>
                <a:spcPts val="0"/>
              </a:spcAft>
              <a:buClr>
                <a:schemeClr val="lt1"/>
              </a:buClr>
              <a:buSzPts val="1800"/>
              <a:buChar char="•"/>
              <a:defRPr>
                <a:solidFill>
                  <a:schemeClr val="lt1"/>
                </a:solidFill>
              </a:defRPr>
            </a:lvl4pPr>
            <a:lvl5pPr indent="-342900" lvl="4" marL="2286000" algn="l">
              <a:lnSpc>
                <a:spcPct val="10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Logo">
    <p:spTree>
      <p:nvGrpSpPr>
        <p:cNvPr id="147" name="Shape 147"/>
        <p:cNvGrpSpPr/>
        <p:nvPr/>
      </p:nvGrpSpPr>
      <p:grpSpPr>
        <a:xfrm>
          <a:off x="0" y="0"/>
          <a:ext cx="0" cy="0"/>
          <a:chOff x="0" y="0"/>
          <a:chExt cx="0" cy="0"/>
        </a:xfrm>
      </p:grpSpPr>
      <p:pic>
        <p:nvPicPr>
          <p:cNvPr descr="A blue square with white lines&#10;&#10;Description automatically generated with medium confidence" id="148" name="Google Shape;148;p19"/>
          <p:cNvPicPr preferRelativeResize="0"/>
          <p:nvPr/>
        </p:nvPicPr>
        <p:blipFill rotWithShape="1">
          <a:blip r:embed="rId2">
            <a:alphaModFix/>
          </a:blip>
          <a:srcRect b="0" l="0" r="0" t="0"/>
          <a:stretch/>
        </p:blipFill>
        <p:spPr>
          <a:xfrm>
            <a:off x="-1" y="-1"/>
            <a:ext cx="12192001" cy="6858001"/>
          </a:xfrm>
          <a:prstGeom prst="rect">
            <a:avLst/>
          </a:prstGeom>
          <a:noFill/>
          <a:ln>
            <a:noFill/>
          </a:ln>
        </p:spPr>
      </p:pic>
      <p:pic>
        <p:nvPicPr>
          <p:cNvPr descr="A black background with white text&#10;&#10;Description automatically generated" id="149" name="Google Shape;149;p19"/>
          <p:cNvPicPr preferRelativeResize="0"/>
          <p:nvPr/>
        </p:nvPicPr>
        <p:blipFill rotWithShape="1">
          <a:blip r:embed="rId3">
            <a:alphaModFix/>
          </a:blip>
          <a:srcRect b="0" l="0" r="0" t="0"/>
          <a:stretch/>
        </p:blipFill>
        <p:spPr>
          <a:xfrm>
            <a:off x="1158058" y="1376787"/>
            <a:ext cx="9875883" cy="41044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60/40">
  <p:cSld name="Two Column_60/40">
    <p:spTree>
      <p:nvGrpSpPr>
        <p:cNvPr id="150" name="Shape 150"/>
        <p:cNvGrpSpPr/>
        <p:nvPr/>
      </p:nvGrpSpPr>
      <p:grpSpPr>
        <a:xfrm>
          <a:off x="0" y="0"/>
          <a:ext cx="0" cy="0"/>
          <a:chOff x="0" y="0"/>
          <a:chExt cx="0" cy="0"/>
        </a:xfrm>
      </p:grpSpPr>
      <p:sp>
        <p:nvSpPr>
          <p:cNvPr id="151" name="Google Shape;151;p20"/>
          <p:cNvSpPr txBox="1"/>
          <p:nvPr>
            <p:ph idx="1" type="body"/>
          </p:nvPr>
        </p:nvSpPr>
        <p:spPr>
          <a:xfrm>
            <a:off x="303317" y="2054087"/>
            <a:ext cx="6654074" cy="4080013"/>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Arial"/>
              <a:buNone/>
              <a:defRPr sz="2000"/>
            </a:lvl1pPr>
            <a:lvl2pPr indent="-228600" lvl="1" marL="914400" algn="l">
              <a:lnSpc>
                <a:spcPct val="100000"/>
              </a:lnSpc>
              <a:spcBef>
                <a:spcPts val="500"/>
              </a:spcBef>
              <a:spcAft>
                <a:spcPts val="0"/>
              </a:spcAft>
              <a:buClr>
                <a:schemeClr val="dk1"/>
              </a:buClr>
              <a:buSzPts val="2000"/>
              <a:buNone/>
              <a:defRPr sz="2000"/>
            </a:lvl2pPr>
            <a:lvl3pPr indent="-228600" lvl="2" marL="1371600" algn="l">
              <a:lnSpc>
                <a:spcPct val="100000"/>
              </a:lnSpc>
              <a:spcBef>
                <a:spcPts val="500"/>
              </a:spcBef>
              <a:spcAft>
                <a:spcPts val="0"/>
              </a:spcAft>
              <a:buClr>
                <a:schemeClr val="dk2"/>
              </a:buClr>
              <a:buSzPts val="1800"/>
              <a:buFont typeface="NTR"/>
              <a:buNone/>
              <a:defRPr sz="1800"/>
            </a:lvl3pPr>
            <a:lvl4pPr indent="-228600" lvl="3" marL="1828800" algn="l">
              <a:lnSpc>
                <a:spcPct val="100000"/>
              </a:lnSpc>
              <a:spcBef>
                <a:spcPts val="500"/>
              </a:spcBef>
              <a:spcAft>
                <a:spcPts val="0"/>
              </a:spcAft>
              <a:buClr>
                <a:schemeClr val="dk2"/>
              </a:buClr>
              <a:buSzPts val="1600"/>
              <a:buNone/>
              <a:defRPr sz="1600"/>
            </a:lvl4pPr>
            <a:lvl5pPr indent="-228600" lvl="4" marL="2286000" algn="l">
              <a:lnSpc>
                <a:spcPct val="100000"/>
              </a:lnSpc>
              <a:spcBef>
                <a:spcPts val="500"/>
              </a:spcBef>
              <a:spcAft>
                <a:spcPts val="0"/>
              </a:spcAft>
              <a:buClr>
                <a:schemeClr val="dk2"/>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0"/>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53" name="Google Shape;153;p20"/>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54" name="Google Shape;154;p20"/>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0"/>
          <p:cNvSpPr/>
          <p:nvPr>
            <p:ph idx="2" type="pic"/>
          </p:nvPr>
        </p:nvSpPr>
        <p:spPr>
          <a:xfrm>
            <a:off x="7076661" y="992842"/>
            <a:ext cx="4812022" cy="5141258"/>
          </a:xfrm>
          <a:prstGeom prst="rect">
            <a:avLst/>
          </a:prstGeom>
          <a:noFill/>
          <a:ln>
            <a:noFill/>
          </a:ln>
        </p:spPr>
      </p:sp>
      <p:sp>
        <p:nvSpPr>
          <p:cNvPr id="156" name="Google Shape;156;p20"/>
          <p:cNvSpPr txBox="1"/>
          <p:nvPr>
            <p:ph idx="3" type="body"/>
          </p:nvPr>
        </p:nvSpPr>
        <p:spPr>
          <a:xfrm>
            <a:off x="303316" y="992842"/>
            <a:ext cx="6654075" cy="96491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200"/>
              <a:buNone/>
              <a:defRPr sz="2200">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3"/>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3"/>
          <p:cNvSpPr txBox="1"/>
          <p:nvPr>
            <p:ph idx="1" type="subTitle"/>
          </p:nvPr>
        </p:nvSpPr>
        <p:spPr>
          <a:xfrm>
            <a:off x="576649" y="3692901"/>
            <a:ext cx="5519351" cy="784095"/>
          </a:xfrm>
          <a:prstGeom prst="rect">
            <a:avLst/>
          </a:prstGeom>
          <a:noFill/>
          <a:ln>
            <a:noFill/>
          </a:ln>
        </p:spPr>
        <p:txBody>
          <a:bodyPr anchorCtr="0" anchor="ctr" bIns="45700" lIns="91425" spcFirstLastPara="1" rIns="91425" wrap="square" tIns="45700">
            <a:normAutofit/>
          </a:bodyPr>
          <a:lstStyle>
            <a:lvl1pPr lvl="0" algn="l">
              <a:lnSpc>
                <a:spcPct val="103333"/>
              </a:lnSpc>
              <a:spcBef>
                <a:spcPts val="1000"/>
              </a:spcBef>
              <a:spcAft>
                <a:spcPts val="0"/>
              </a:spcAft>
              <a:buClr>
                <a:srgbClr val="4E97E0"/>
              </a:buClr>
              <a:buSzPts val="2400"/>
              <a:buNone/>
              <a:defRPr b="1" sz="2400">
                <a:solidFill>
                  <a:srgbClr val="4E97E0"/>
                </a:solidFill>
                <a:latin typeface="Tahoma"/>
                <a:ea typeface="Tahoma"/>
                <a:cs typeface="Tahoma"/>
                <a:sym typeface="Tahoma"/>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black background with white text&#10;&#10;Description automatically generated" id="22" name="Google Shape;22;p3"/>
          <p:cNvPicPr preferRelativeResize="0"/>
          <p:nvPr/>
        </p:nvPicPr>
        <p:blipFill rotWithShape="1">
          <a:blip r:embed="rId2">
            <a:alphaModFix/>
          </a:blip>
          <a:srcRect b="0" l="0" r="0" t="0"/>
          <a:stretch/>
        </p:blipFill>
        <p:spPr>
          <a:xfrm>
            <a:off x="3697" y="5095306"/>
            <a:ext cx="4293230" cy="1784270"/>
          </a:xfrm>
          <a:prstGeom prst="rect">
            <a:avLst/>
          </a:prstGeom>
          <a:noFill/>
          <a:ln>
            <a:noFill/>
          </a:ln>
        </p:spPr>
      </p:pic>
      <p:sp>
        <p:nvSpPr>
          <p:cNvPr id="23" name="Google Shape;23;p3"/>
          <p:cNvSpPr txBox="1"/>
          <p:nvPr>
            <p:ph idx="2" type="body"/>
          </p:nvPr>
        </p:nvSpPr>
        <p:spPr>
          <a:xfrm>
            <a:off x="576262" y="4476751"/>
            <a:ext cx="5519738" cy="45151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800"/>
              <a:buNone/>
              <a:defRPr sz="1800">
                <a:solidFill>
                  <a:schemeClr val="l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logo of a book and a globe&#10;&#10;AI-generated content may be incorrect." id="24" name="Google Shape;24;p3"/>
          <p:cNvPicPr preferRelativeResize="0"/>
          <p:nvPr/>
        </p:nvPicPr>
        <p:blipFill rotWithShape="1">
          <a:blip r:embed="rId3">
            <a:alphaModFix amt="20000"/>
          </a:blip>
          <a:srcRect b="7188" l="2481" r="24988" t="8062"/>
          <a:stretch/>
        </p:blipFill>
        <p:spPr>
          <a:xfrm>
            <a:off x="6668565" y="0"/>
            <a:ext cx="5519738" cy="6879577"/>
          </a:xfrm>
          <a:prstGeom prst="rect">
            <a:avLst/>
          </a:prstGeom>
          <a:noFill/>
          <a:ln>
            <a:noFill/>
          </a:ln>
        </p:spPr>
      </p:pic>
      <p:sp>
        <p:nvSpPr>
          <p:cNvPr id="25" name="Google Shape;25;p3"/>
          <p:cNvSpPr/>
          <p:nvPr/>
        </p:nvSpPr>
        <p:spPr>
          <a:xfrm>
            <a:off x="0" y="2123768"/>
            <a:ext cx="12192000" cy="1418829"/>
          </a:xfrm>
          <a:prstGeom prst="rect">
            <a:avLst/>
          </a:prstGeom>
          <a:solidFill>
            <a:srgbClr val="4E97E0">
              <a:alpha val="7450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 name="Google Shape;26;p3"/>
          <p:cNvSpPr txBox="1"/>
          <p:nvPr>
            <p:ph type="ctrTitle"/>
          </p:nvPr>
        </p:nvSpPr>
        <p:spPr>
          <a:xfrm>
            <a:off x="576649" y="2212258"/>
            <a:ext cx="9231027" cy="127334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000"/>
              <a:buFont typeface="Tahoma"/>
              <a:buNone/>
              <a:defRPr sz="400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162" name="Shape 162"/>
        <p:cNvGrpSpPr/>
        <p:nvPr/>
      </p:nvGrpSpPr>
      <p:grpSpPr>
        <a:xfrm>
          <a:off x="0" y="0"/>
          <a:ext cx="0" cy="0"/>
          <a:chOff x="0" y="0"/>
          <a:chExt cx="0" cy="0"/>
        </a:xfrm>
      </p:grpSpPr>
      <p:sp>
        <p:nvSpPr>
          <p:cNvPr id="163" name="Google Shape;163;p22"/>
          <p:cNvSpPr txBox="1"/>
          <p:nvPr>
            <p:ph idx="1" type="body"/>
          </p:nvPr>
        </p:nvSpPr>
        <p:spPr>
          <a:xfrm>
            <a:off x="266701" y="952500"/>
            <a:ext cx="11621982"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4" name="Google Shape;164;p22"/>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165" name="Google Shape;165;p22"/>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166" name="Google Shape;166;p22"/>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_Image">
  <p:cSld name="Section Break_Image">
    <p:spTree>
      <p:nvGrpSpPr>
        <p:cNvPr id="167" name="Shape 167"/>
        <p:cNvGrpSpPr/>
        <p:nvPr/>
      </p:nvGrpSpPr>
      <p:grpSpPr>
        <a:xfrm>
          <a:off x="0" y="0"/>
          <a:ext cx="0" cy="0"/>
          <a:chOff x="0" y="0"/>
          <a:chExt cx="0" cy="0"/>
        </a:xfrm>
      </p:grpSpPr>
      <p:sp>
        <p:nvSpPr>
          <p:cNvPr id="168" name="Google Shape;168;p23"/>
          <p:cNvSpPr txBox="1"/>
          <p:nvPr>
            <p:ph type="ctrTitle"/>
          </p:nvPr>
        </p:nvSpPr>
        <p:spPr>
          <a:xfrm>
            <a:off x="4706223" y="2104373"/>
            <a:ext cx="6909127" cy="17786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4000"/>
              <a:buFont typeface="Tahoma"/>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3"/>
          <p:cNvSpPr txBox="1"/>
          <p:nvPr>
            <p:ph idx="1" type="subTitle"/>
          </p:nvPr>
        </p:nvSpPr>
        <p:spPr>
          <a:xfrm>
            <a:off x="4706223" y="4108537"/>
            <a:ext cx="6909128" cy="967275"/>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170" name="Google Shape;170;p23"/>
          <p:cNvCxnSpPr/>
          <p:nvPr/>
        </p:nvCxnSpPr>
        <p:spPr>
          <a:xfrm>
            <a:off x="529817" y="1937657"/>
            <a:ext cx="11085533" cy="0"/>
          </a:xfrm>
          <a:prstGeom prst="straightConnector1">
            <a:avLst/>
          </a:prstGeom>
          <a:noFill/>
          <a:ln cap="flat" cmpd="sng" w="12700">
            <a:solidFill>
              <a:schemeClr val="accent1"/>
            </a:solidFill>
            <a:prstDash val="solid"/>
            <a:miter lim="800000"/>
            <a:headEnd len="sm" w="sm" type="none"/>
            <a:tailEnd len="sm" w="sm" type="none"/>
          </a:ln>
        </p:spPr>
      </p:cxnSp>
      <p:sp>
        <p:nvSpPr>
          <p:cNvPr id="171" name="Google Shape;171;p23"/>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23"/>
          <p:cNvSpPr/>
          <p:nvPr>
            <p:ph idx="2" type="pic"/>
          </p:nvPr>
        </p:nvSpPr>
        <p:spPr>
          <a:xfrm>
            <a:off x="0" y="0"/>
            <a:ext cx="4010526" cy="68580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3" name="Shape 173"/>
        <p:cNvGrpSpPr/>
        <p:nvPr/>
      </p:nvGrpSpPr>
      <p:grpSpPr>
        <a:xfrm>
          <a:off x="0" y="0"/>
          <a:ext cx="0" cy="0"/>
          <a:chOff x="0" y="0"/>
          <a:chExt cx="0" cy="0"/>
        </a:xfrm>
      </p:grpSpPr>
      <p:sp>
        <p:nvSpPr>
          <p:cNvPr id="174" name="Google Shape;174;p24"/>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5" name="Google Shape;175;p24"/>
          <p:cNvSpPr txBox="1"/>
          <p:nvPr>
            <p:ph idx="1" type="subTitle"/>
          </p:nvPr>
        </p:nvSpPr>
        <p:spPr>
          <a:xfrm>
            <a:off x="576649" y="3692901"/>
            <a:ext cx="5519351" cy="784095"/>
          </a:xfrm>
          <a:prstGeom prst="rect">
            <a:avLst/>
          </a:prstGeom>
          <a:noFill/>
          <a:ln>
            <a:noFill/>
          </a:ln>
        </p:spPr>
        <p:txBody>
          <a:bodyPr anchorCtr="0" anchor="ctr" bIns="45700" lIns="91425" spcFirstLastPara="1" rIns="91425" wrap="square" tIns="45700">
            <a:normAutofit/>
          </a:bodyPr>
          <a:lstStyle>
            <a:lvl1pPr lvl="0" algn="l">
              <a:lnSpc>
                <a:spcPct val="103333"/>
              </a:lnSpc>
              <a:spcBef>
                <a:spcPts val="1000"/>
              </a:spcBef>
              <a:spcAft>
                <a:spcPts val="0"/>
              </a:spcAft>
              <a:buClr>
                <a:srgbClr val="4E97E0"/>
              </a:buClr>
              <a:buSzPts val="2400"/>
              <a:buNone/>
              <a:defRPr b="1" sz="2400">
                <a:solidFill>
                  <a:srgbClr val="4E97E0"/>
                </a:solidFill>
                <a:latin typeface="Tahoma"/>
                <a:ea typeface="Tahoma"/>
                <a:cs typeface="Tahoma"/>
                <a:sym typeface="Tahoma"/>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black background with white text&#10;&#10;Description automatically generated" id="176" name="Google Shape;176;p24"/>
          <p:cNvPicPr preferRelativeResize="0"/>
          <p:nvPr/>
        </p:nvPicPr>
        <p:blipFill rotWithShape="1">
          <a:blip r:embed="rId2">
            <a:alphaModFix/>
          </a:blip>
          <a:srcRect b="0" l="0" r="0" t="0"/>
          <a:stretch/>
        </p:blipFill>
        <p:spPr>
          <a:xfrm>
            <a:off x="3697" y="5095306"/>
            <a:ext cx="4293230" cy="1784270"/>
          </a:xfrm>
          <a:prstGeom prst="rect">
            <a:avLst/>
          </a:prstGeom>
          <a:noFill/>
          <a:ln>
            <a:noFill/>
          </a:ln>
        </p:spPr>
      </p:pic>
      <p:sp>
        <p:nvSpPr>
          <p:cNvPr id="177" name="Google Shape;177;p24"/>
          <p:cNvSpPr txBox="1"/>
          <p:nvPr>
            <p:ph idx="2" type="body"/>
          </p:nvPr>
        </p:nvSpPr>
        <p:spPr>
          <a:xfrm>
            <a:off x="576262" y="4476751"/>
            <a:ext cx="5519738" cy="45151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800"/>
              <a:buNone/>
              <a:defRPr sz="1800">
                <a:solidFill>
                  <a:schemeClr val="l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logo of a book and a globe&#10;&#10;AI-generated content may be incorrect." id="178" name="Google Shape;178;p24"/>
          <p:cNvPicPr preferRelativeResize="0"/>
          <p:nvPr/>
        </p:nvPicPr>
        <p:blipFill rotWithShape="1">
          <a:blip r:embed="rId3">
            <a:alphaModFix amt="20000"/>
          </a:blip>
          <a:srcRect b="7187" l="2480" r="24988" t="8062"/>
          <a:stretch/>
        </p:blipFill>
        <p:spPr>
          <a:xfrm>
            <a:off x="6668565" y="0"/>
            <a:ext cx="5519738" cy="6879577"/>
          </a:xfrm>
          <a:prstGeom prst="rect">
            <a:avLst/>
          </a:prstGeom>
          <a:noFill/>
          <a:ln>
            <a:noFill/>
          </a:ln>
        </p:spPr>
      </p:pic>
      <p:sp>
        <p:nvSpPr>
          <p:cNvPr id="179" name="Google Shape;179;p24"/>
          <p:cNvSpPr/>
          <p:nvPr/>
        </p:nvSpPr>
        <p:spPr>
          <a:xfrm>
            <a:off x="0" y="2123768"/>
            <a:ext cx="12192000" cy="1418829"/>
          </a:xfrm>
          <a:prstGeom prst="rect">
            <a:avLst/>
          </a:prstGeom>
          <a:solidFill>
            <a:srgbClr val="4E97E0">
              <a:alpha val="7411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0" name="Google Shape;180;p24"/>
          <p:cNvSpPr txBox="1"/>
          <p:nvPr>
            <p:ph type="ctrTitle"/>
          </p:nvPr>
        </p:nvSpPr>
        <p:spPr>
          <a:xfrm>
            <a:off x="576649" y="2212258"/>
            <a:ext cx="9231027" cy="127334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000"/>
              <a:buFont typeface="Tahoma"/>
              <a:buNone/>
              <a:defRPr sz="4000">
                <a:solidFill>
                  <a:schemeClr val="lt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181" name="Shape 181"/>
        <p:cNvGrpSpPr/>
        <p:nvPr/>
      </p:nvGrpSpPr>
      <p:grpSpPr>
        <a:xfrm>
          <a:off x="0" y="0"/>
          <a:ext cx="0" cy="0"/>
          <a:chOff x="0" y="0"/>
          <a:chExt cx="0" cy="0"/>
        </a:xfrm>
      </p:grpSpPr>
      <p:sp>
        <p:nvSpPr>
          <p:cNvPr id="182" name="Google Shape;182;p25"/>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of a book and a globe&#10;&#10;AI-generated content may be incorrect." id="183" name="Google Shape;183;p25"/>
          <p:cNvPicPr preferRelativeResize="0"/>
          <p:nvPr/>
        </p:nvPicPr>
        <p:blipFill rotWithShape="1">
          <a:blip r:embed="rId2">
            <a:alphaModFix amt="20000"/>
          </a:blip>
          <a:srcRect b="7186" l="2480" r="24988" t="-885"/>
          <a:stretch/>
        </p:blipFill>
        <p:spPr>
          <a:xfrm>
            <a:off x="9684181" y="3429001"/>
            <a:ext cx="2504121" cy="3450576"/>
          </a:xfrm>
          <a:prstGeom prst="rect">
            <a:avLst/>
          </a:prstGeom>
          <a:noFill/>
          <a:ln>
            <a:noFill/>
          </a:ln>
        </p:spPr>
      </p:pic>
      <p:sp>
        <p:nvSpPr>
          <p:cNvPr id="184" name="Google Shape;184;p25"/>
          <p:cNvSpPr txBox="1"/>
          <p:nvPr>
            <p:ph type="ctrTitle"/>
          </p:nvPr>
        </p:nvSpPr>
        <p:spPr>
          <a:xfrm>
            <a:off x="1475873" y="723901"/>
            <a:ext cx="9240253" cy="303464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Tahoma"/>
              <a:buNone/>
              <a:defRPr b="1"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5"/>
          <p:cNvSpPr txBox="1"/>
          <p:nvPr>
            <p:ph idx="1" type="subTitle"/>
          </p:nvPr>
        </p:nvSpPr>
        <p:spPr>
          <a:xfrm>
            <a:off x="1475873" y="4061125"/>
            <a:ext cx="9240253" cy="2072975"/>
          </a:xfrm>
          <a:prstGeom prst="rect">
            <a:avLst/>
          </a:prstGeom>
          <a:noFill/>
          <a:ln>
            <a:noFill/>
          </a:ln>
        </p:spPr>
        <p:txBody>
          <a:bodyPr anchorCtr="0" anchor="t" bIns="0" lIns="0" spcFirstLastPara="1" rIns="0" wrap="square" tIns="0">
            <a:normAutofit/>
          </a:bodyPr>
          <a:lstStyle>
            <a:lvl1pPr lvl="0" algn="l">
              <a:lnSpc>
                <a:spcPct val="95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Caption">
  <p:cSld name="Image w/ Caption">
    <p:spTree>
      <p:nvGrpSpPr>
        <p:cNvPr id="186" name="Shape 186"/>
        <p:cNvGrpSpPr/>
        <p:nvPr/>
      </p:nvGrpSpPr>
      <p:grpSpPr>
        <a:xfrm>
          <a:off x="0" y="0"/>
          <a:ext cx="0" cy="0"/>
          <a:chOff x="0" y="0"/>
          <a:chExt cx="0" cy="0"/>
        </a:xfrm>
      </p:grpSpPr>
      <p:sp>
        <p:nvSpPr>
          <p:cNvPr id="187" name="Google Shape;187;p26"/>
          <p:cNvSpPr/>
          <p:nvPr/>
        </p:nvSpPr>
        <p:spPr>
          <a:xfrm>
            <a:off x="0" y="5274365"/>
            <a:ext cx="12192000" cy="1583634"/>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8" name="Google Shape;188;p26"/>
          <p:cNvSpPr txBox="1"/>
          <p:nvPr>
            <p:ph idx="1" type="body"/>
          </p:nvPr>
        </p:nvSpPr>
        <p:spPr>
          <a:xfrm>
            <a:off x="290065" y="5590552"/>
            <a:ext cx="9247777" cy="528638"/>
          </a:xfrm>
          <a:prstGeom prst="rect">
            <a:avLst/>
          </a:prstGeom>
          <a:noFill/>
          <a:ln>
            <a:noFill/>
          </a:ln>
        </p:spPr>
        <p:txBody>
          <a:bodyPr anchorCtr="0" anchor="ctr" bIns="45700" lIns="91425" spcFirstLastPara="1" rIns="91425" wrap="square" tIns="45700">
            <a:normAutofit/>
          </a:bodyPr>
          <a:lstStyle>
            <a:lvl1pPr indent="-228600" lvl="0" marL="457200" algn="l">
              <a:lnSpc>
                <a:spcPct val="70000"/>
              </a:lnSpc>
              <a:spcBef>
                <a:spcPts val="1000"/>
              </a:spcBef>
              <a:spcAft>
                <a:spcPts val="0"/>
              </a:spcAft>
              <a:buClr>
                <a:schemeClr val="lt1"/>
              </a:buClr>
              <a:buSzPts val="1800"/>
              <a:buNone/>
              <a:defRPr i="0" sz="1800">
                <a:solidFill>
                  <a:schemeClr val="lt1"/>
                </a:solidFill>
              </a:defRPr>
            </a:lvl1pPr>
            <a:lvl2pPr indent="-355600" lvl="1" marL="914400" algn="l">
              <a:lnSpc>
                <a:spcPct val="100000"/>
              </a:lnSpc>
              <a:spcBef>
                <a:spcPts val="500"/>
              </a:spcBef>
              <a:spcAft>
                <a:spcPts val="0"/>
              </a:spcAft>
              <a:buClr>
                <a:schemeClr val="lt1"/>
              </a:buClr>
              <a:buSzPts val="2000"/>
              <a:buChar char="•"/>
              <a:defRPr>
                <a:solidFill>
                  <a:schemeClr val="lt1"/>
                </a:solidFill>
              </a:defRPr>
            </a:lvl2pPr>
            <a:lvl3pPr indent="-342900" lvl="2" marL="1371600" algn="l">
              <a:lnSpc>
                <a:spcPct val="100000"/>
              </a:lnSpc>
              <a:spcBef>
                <a:spcPts val="500"/>
              </a:spcBef>
              <a:spcAft>
                <a:spcPts val="0"/>
              </a:spcAft>
              <a:buClr>
                <a:schemeClr val="lt1"/>
              </a:buClr>
              <a:buSzPts val="1800"/>
              <a:buChar char="•"/>
              <a:defRPr>
                <a:solidFill>
                  <a:schemeClr val="lt1"/>
                </a:solidFill>
              </a:defRPr>
            </a:lvl3pPr>
            <a:lvl4pPr indent="-342900" lvl="3" marL="1828800" algn="l">
              <a:lnSpc>
                <a:spcPct val="100000"/>
              </a:lnSpc>
              <a:spcBef>
                <a:spcPts val="500"/>
              </a:spcBef>
              <a:spcAft>
                <a:spcPts val="0"/>
              </a:spcAft>
              <a:buClr>
                <a:schemeClr val="lt1"/>
              </a:buClr>
              <a:buSzPts val="1800"/>
              <a:buChar char="•"/>
              <a:defRPr>
                <a:solidFill>
                  <a:schemeClr val="lt1"/>
                </a:solidFill>
              </a:defRPr>
            </a:lvl4pPr>
            <a:lvl5pPr indent="-342900" lvl="4" marL="2286000" algn="l">
              <a:lnSpc>
                <a:spcPct val="10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26"/>
          <p:cNvSpPr/>
          <p:nvPr>
            <p:ph idx="2" type="pic"/>
          </p:nvPr>
        </p:nvSpPr>
        <p:spPr>
          <a:xfrm>
            <a:off x="0" y="9571"/>
            <a:ext cx="12192000" cy="5264794"/>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ollage">
  <p:cSld name="Image Collage">
    <p:spTree>
      <p:nvGrpSpPr>
        <p:cNvPr id="190" name="Shape 190"/>
        <p:cNvGrpSpPr/>
        <p:nvPr/>
      </p:nvGrpSpPr>
      <p:grpSpPr>
        <a:xfrm>
          <a:off x="0" y="0"/>
          <a:ext cx="0" cy="0"/>
          <a:chOff x="0" y="0"/>
          <a:chExt cx="0" cy="0"/>
        </a:xfrm>
      </p:grpSpPr>
      <p:sp>
        <p:nvSpPr>
          <p:cNvPr id="191" name="Google Shape;191;p27"/>
          <p:cNvSpPr/>
          <p:nvPr>
            <p:ph idx="2" type="pic"/>
          </p:nvPr>
        </p:nvSpPr>
        <p:spPr>
          <a:xfrm>
            <a:off x="0" y="9571"/>
            <a:ext cx="5844209" cy="5264794"/>
          </a:xfrm>
          <a:prstGeom prst="rect">
            <a:avLst/>
          </a:prstGeom>
          <a:noFill/>
          <a:ln>
            <a:noFill/>
          </a:ln>
        </p:spPr>
      </p:sp>
      <p:sp>
        <p:nvSpPr>
          <p:cNvPr id="192" name="Google Shape;192;p27"/>
          <p:cNvSpPr/>
          <p:nvPr>
            <p:ph idx="3" type="pic"/>
          </p:nvPr>
        </p:nvSpPr>
        <p:spPr>
          <a:xfrm>
            <a:off x="5989983" y="1"/>
            <a:ext cx="6202018" cy="2769704"/>
          </a:xfrm>
          <a:prstGeom prst="rect">
            <a:avLst/>
          </a:prstGeom>
          <a:noFill/>
          <a:ln>
            <a:noFill/>
          </a:ln>
        </p:spPr>
      </p:sp>
      <p:sp>
        <p:nvSpPr>
          <p:cNvPr id="193" name="Google Shape;193;p27"/>
          <p:cNvSpPr/>
          <p:nvPr>
            <p:ph idx="4" type="pic"/>
          </p:nvPr>
        </p:nvSpPr>
        <p:spPr>
          <a:xfrm>
            <a:off x="5989983" y="2914543"/>
            <a:ext cx="3028122" cy="2359822"/>
          </a:xfrm>
          <a:prstGeom prst="rect">
            <a:avLst/>
          </a:prstGeom>
          <a:noFill/>
          <a:ln>
            <a:noFill/>
          </a:ln>
        </p:spPr>
      </p:sp>
      <p:sp>
        <p:nvSpPr>
          <p:cNvPr id="194" name="Google Shape;194;p27"/>
          <p:cNvSpPr/>
          <p:nvPr>
            <p:ph idx="5" type="pic"/>
          </p:nvPr>
        </p:nvSpPr>
        <p:spPr>
          <a:xfrm>
            <a:off x="9163879" y="2907917"/>
            <a:ext cx="3028122" cy="2359822"/>
          </a:xfrm>
          <a:prstGeom prst="rect">
            <a:avLst/>
          </a:prstGeom>
          <a:noFill/>
          <a:ln>
            <a:noFill/>
          </a:ln>
        </p:spPr>
      </p:sp>
      <p:sp>
        <p:nvSpPr>
          <p:cNvPr id="195" name="Google Shape;195;p27"/>
          <p:cNvSpPr/>
          <p:nvPr/>
        </p:nvSpPr>
        <p:spPr>
          <a:xfrm>
            <a:off x="0" y="5274365"/>
            <a:ext cx="12192000" cy="1583634"/>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6" name="Google Shape;196;p27"/>
          <p:cNvSpPr txBox="1"/>
          <p:nvPr>
            <p:ph idx="1" type="body"/>
          </p:nvPr>
        </p:nvSpPr>
        <p:spPr>
          <a:xfrm>
            <a:off x="266700" y="5605462"/>
            <a:ext cx="9247777" cy="528638"/>
          </a:xfrm>
          <a:prstGeom prst="rect">
            <a:avLst/>
          </a:prstGeom>
          <a:noFill/>
          <a:ln>
            <a:noFill/>
          </a:ln>
        </p:spPr>
        <p:txBody>
          <a:bodyPr anchorCtr="0" anchor="ctr" bIns="45700" lIns="91425" spcFirstLastPara="1" rIns="91425" wrap="square" tIns="45700">
            <a:normAutofit/>
          </a:bodyPr>
          <a:lstStyle>
            <a:lvl1pPr indent="-228600" lvl="0" marL="457200" algn="l">
              <a:lnSpc>
                <a:spcPct val="70000"/>
              </a:lnSpc>
              <a:spcBef>
                <a:spcPts val="1000"/>
              </a:spcBef>
              <a:spcAft>
                <a:spcPts val="0"/>
              </a:spcAft>
              <a:buClr>
                <a:schemeClr val="lt1"/>
              </a:buClr>
              <a:buSzPts val="1800"/>
              <a:buNone/>
              <a:defRPr i="0" sz="1800">
                <a:solidFill>
                  <a:schemeClr val="lt1"/>
                </a:solidFill>
              </a:defRPr>
            </a:lvl1pPr>
            <a:lvl2pPr indent="-355600" lvl="1" marL="914400" algn="l">
              <a:lnSpc>
                <a:spcPct val="100000"/>
              </a:lnSpc>
              <a:spcBef>
                <a:spcPts val="500"/>
              </a:spcBef>
              <a:spcAft>
                <a:spcPts val="0"/>
              </a:spcAft>
              <a:buClr>
                <a:schemeClr val="lt1"/>
              </a:buClr>
              <a:buSzPts val="2000"/>
              <a:buChar char="•"/>
              <a:defRPr>
                <a:solidFill>
                  <a:schemeClr val="lt1"/>
                </a:solidFill>
              </a:defRPr>
            </a:lvl2pPr>
            <a:lvl3pPr indent="-342900" lvl="2" marL="1371600" algn="l">
              <a:lnSpc>
                <a:spcPct val="100000"/>
              </a:lnSpc>
              <a:spcBef>
                <a:spcPts val="500"/>
              </a:spcBef>
              <a:spcAft>
                <a:spcPts val="0"/>
              </a:spcAft>
              <a:buClr>
                <a:schemeClr val="lt1"/>
              </a:buClr>
              <a:buSzPts val="1800"/>
              <a:buChar char="•"/>
              <a:defRPr>
                <a:solidFill>
                  <a:schemeClr val="lt1"/>
                </a:solidFill>
              </a:defRPr>
            </a:lvl3pPr>
            <a:lvl4pPr indent="-342900" lvl="3" marL="1828800" algn="l">
              <a:lnSpc>
                <a:spcPct val="100000"/>
              </a:lnSpc>
              <a:spcBef>
                <a:spcPts val="500"/>
              </a:spcBef>
              <a:spcAft>
                <a:spcPts val="0"/>
              </a:spcAft>
              <a:buClr>
                <a:schemeClr val="lt1"/>
              </a:buClr>
              <a:buSzPts val="1800"/>
              <a:buChar char="•"/>
              <a:defRPr>
                <a:solidFill>
                  <a:schemeClr val="lt1"/>
                </a:solidFill>
              </a:defRPr>
            </a:lvl4pPr>
            <a:lvl5pPr indent="-342900" lvl="4" marL="2286000" algn="l">
              <a:lnSpc>
                <a:spcPct val="10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50/50">
  <p:cSld name="Two Column_50/50">
    <p:spTree>
      <p:nvGrpSpPr>
        <p:cNvPr id="197" name="Shape 197"/>
        <p:cNvGrpSpPr/>
        <p:nvPr/>
      </p:nvGrpSpPr>
      <p:grpSpPr>
        <a:xfrm>
          <a:off x="0" y="0"/>
          <a:ext cx="0" cy="0"/>
          <a:chOff x="0" y="0"/>
          <a:chExt cx="0" cy="0"/>
        </a:xfrm>
      </p:grpSpPr>
      <p:sp>
        <p:nvSpPr>
          <p:cNvPr id="198" name="Google Shape;198;p28"/>
          <p:cNvSpPr/>
          <p:nvPr>
            <p:ph idx="2" type="pic"/>
          </p:nvPr>
        </p:nvSpPr>
        <p:spPr>
          <a:xfrm>
            <a:off x="6188765" y="0"/>
            <a:ext cx="6003235" cy="6858000"/>
          </a:xfrm>
          <a:prstGeom prst="rect">
            <a:avLst/>
          </a:prstGeom>
          <a:noFill/>
          <a:ln>
            <a:noFill/>
          </a:ln>
        </p:spPr>
      </p:sp>
      <p:sp>
        <p:nvSpPr>
          <p:cNvPr id="199" name="Google Shape;199;p28"/>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200" name="Google Shape;200;p28"/>
          <p:cNvSpPr txBox="1"/>
          <p:nvPr>
            <p:ph type="title"/>
          </p:nvPr>
        </p:nvSpPr>
        <p:spPr>
          <a:xfrm>
            <a:off x="303317" y="244386"/>
            <a:ext cx="5695739" cy="55038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01" name="Google Shape;201;p28"/>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202" name="Google Shape;202;p28"/>
          <p:cNvSpPr txBox="1"/>
          <p:nvPr>
            <p:ph idx="1" type="body"/>
          </p:nvPr>
        </p:nvSpPr>
        <p:spPr>
          <a:xfrm>
            <a:off x="303317" y="952500"/>
            <a:ext cx="5695741" cy="5181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50/50_images">
  <p:cSld name="Two Column_50/50_images">
    <p:spTree>
      <p:nvGrpSpPr>
        <p:cNvPr id="203" name="Shape 203"/>
        <p:cNvGrpSpPr/>
        <p:nvPr/>
      </p:nvGrpSpPr>
      <p:grpSpPr>
        <a:xfrm>
          <a:off x="0" y="0"/>
          <a:ext cx="0" cy="0"/>
          <a:chOff x="0" y="0"/>
          <a:chExt cx="0" cy="0"/>
        </a:xfrm>
      </p:grpSpPr>
      <p:sp>
        <p:nvSpPr>
          <p:cNvPr id="204" name="Google Shape;204;p29"/>
          <p:cNvSpPr txBox="1"/>
          <p:nvPr>
            <p:ph idx="1" type="body"/>
          </p:nvPr>
        </p:nvSpPr>
        <p:spPr>
          <a:xfrm>
            <a:off x="266701" y="952500"/>
            <a:ext cx="5732358" cy="5181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29"/>
          <p:cNvSpPr/>
          <p:nvPr>
            <p:ph idx="2" type="pic"/>
          </p:nvPr>
        </p:nvSpPr>
        <p:spPr>
          <a:xfrm>
            <a:off x="6188765" y="0"/>
            <a:ext cx="6003235" cy="3428996"/>
          </a:xfrm>
          <a:prstGeom prst="rect">
            <a:avLst/>
          </a:prstGeom>
          <a:noFill/>
          <a:ln>
            <a:noFill/>
          </a:ln>
        </p:spPr>
      </p:sp>
      <p:sp>
        <p:nvSpPr>
          <p:cNvPr id="206" name="Google Shape;206;p29"/>
          <p:cNvSpPr/>
          <p:nvPr>
            <p:ph idx="3" type="pic"/>
          </p:nvPr>
        </p:nvSpPr>
        <p:spPr>
          <a:xfrm>
            <a:off x="6188764" y="3565069"/>
            <a:ext cx="6003235" cy="3428996"/>
          </a:xfrm>
          <a:prstGeom prst="rect">
            <a:avLst/>
          </a:prstGeom>
          <a:noFill/>
          <a:ln>
            <a:noFill/>
          </a:ln>
        </p:spPr>
      </p:sp>
      <p:sp>
        <p:nvSpPr>
          <p:cNvPr id="207" name="Google Shape;207;p29"/>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cxnSp>
        <p:nvCxnSpPr>
          <p:cNvPr id="208" name="Google Shape;208;p29"/>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209" name="Google Shape;209;p29"/>
          <p:cNvSpPr txBox="1"/>
          <p:nvPr>
            <p:ph type="title"/>
          </p:nvPr>
        </p:nvSpPr>
        <p:spPr>
          <a:xfrm>
            <a:off x="303317" y="244389"/>
            <a:ext cx="5695742" cy="5503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w/ Image">
  <p:cSld name="Sidebar w/ Image">
    <p:spTree>
      <p:nvGrpSpPr>
        <p:cNvPr id="210" name="Shape 210"/>
        <p:cNvGrpSpPr/>
        <p:nvPr/>
      </p:nvGrpSpPr>
      <p:grpSpPr>
        <a:xfrm>
          <a:off x="0" y="0"/>
          <a:ext cx="0" cy="0"/>
          <a:chOff x="0" y="0"/>
          <a:chExt cx="0" cy="0"/>
        </a:xfrm>
      </p:grpSpPr>
      <p:sp>
        <p:nvSpPr>
          <p:cNvPr id="211" name="Google Shape;211;p30"/>
          <p:cNvSpPr txBox="1"/>
          <p:nvPr>
            <p:ph idx="1" type="body"/>
          </p:nvPr>
        </p:nvSpPr>
        <p:spPr>
          <a:xfrm>
            <a:off x="266700" y="952500"/>
            <a:ext cx="3231874" cy="518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30"/>
          <p:cNvSpPr/>
          <p:nvPr>
            <p:ph idx="2" type="pic"/>
          </p:nvPr>
        </p:nvSpPr>
        <p:spPr>
          <a:xfrm>
            <a:off x="3795231" y="952500"/>
            <a:ext cx="8093438" cy="5181600"/>
          </a:xfrm>
          <a:prstGeom prst="rect">
            <a:avLst/>
          </a:prstGeom>
          <a:noFill/>
          <a:ln>
            <a:noFill/>
          </a:ln>
        </p:spPr>
      </p:sp>
      <p:sp>
        <p:nvSpPr>
          <p:cNvPr id="213" name="Google Shape;213;p30"/>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cxnSp>
        <p:nvCxnSpPr>
          <p:cNvPr id="214" name="Google Shape;214;p30"/>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215" name="Google Shape;215;p30"/>
          <p:cNvSpPr txBox="1"/>
          <p:nvPr>
            <p:ph type="title"/>
          </p:nvPr>
        </p:nvSpPr>
        <p:spPr>
          <a:xfrm>
            <a:off x="303317" y="244389"/>
            <a:ext cx="11585351" cy="5503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16" name="Google Shape;216;p30"/>
          <p:cNvCxnSpPr/>
          <p:nvPr/>
        </p:nvCxnSpPr>
        <p:spPr>
          <a:xfrm>
            <a:off x="3646902" y="952500"/>
            <a:ext cx="0" cy="5181600"/>
          </a:xfrm>
          <a:prstGeom prst="straightConnector1">
            <a:avLst/>
          </a:prstGeom>
          <a:noFill/>
          <a:ln cap="flat" cmpd="sng" w="12700">
            <a:solidFill>
              <a:schemeClr val="accent1"/>
            </a:solidFill>
            <a:prstDash val="dot"/>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217" name="Shape 217"/>
        <p:cNvGrpSpPr/>
        <p:nvPr/>
      </p:nvGrpSpPr>
      <p:grpSpPr>
        <a:xfrm>
          <a:off x="0" y="0"/>
          <a:ext cx="0" cy="0"/>
          <a:chOff x="0" y="0"/>
          <a:chExt cx="0" cy="0"/>
        </a:xfrm>
      </p:grpSpPr>
      <p:sp>
        <p:nvSpPr>
          <p:cNvPr id="218" name="Google Shape;218;p31"/>
          <p:cNvSpPr txBox="1"/>
          <p:nvPr>
            <p:ph idx="1" type="body"/>
          </p:nvPr>
        </p:nvSpPr>
        <p:spPr>
          <a:xfrm>
            <a:off x="301228" y="2054093"/>
            <a:ext cx="5715011" cy="405709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31"/>
          <p:cNvSpPr txBox="1"/>
          <p:nvPr>
            <p:ph idx="2" type="body"/>
          </p:nvPr>
        </p:nvSpPr>
        <p:spPr>
          <a:xfrm>
            <a:off x="6173672" y="2054091"/>
            <a:ext cx="5715011" cy="405709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31"/>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cxnSp>
        <p:nvCxnSpPr>
          <p:cNvPr id="221" name="Google Shape;221;p31"/>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222" name="Google Shape;222;p31"/>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31"/>
          <p:cNvSpPr txBox="1"/>
          <p:nvPr>
            <p:ph idx="3" type="body"/>
          </p:nvPr>
        </p:nvSpPr>
        <p:spPr>
          <a:xfrm>
            <a:off x="303316" y="992842"/>
            <a:ext cx="11585365" cy="96491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_Image">
  <p:cSld name="Section Break_Image">
    <p:spTree>
      <p:nvGrpSpPr>
        <p:cNvPr id="27" name="Shape 27"/>
        <p:cNvGrpSpPr/>
        <p:nvPr/>
      </p:nvGrpSpPr>
      <p:grpSpPr>
        <a:xfrm>
          <a:off x="0" y="0"/>
          <a:ext cx="0" cy="0"/>
          <a:chOff x="0" y="0"/>
          <a:chExt cx="0" cy="0"/>
        </a:xfrm>
      </p:grpSpPr>
      <p:sp>
        <p:nvSpPr>
          <p:cNvPr id="28" name="Google Shape;28;p4"/>
          <p:cNvSpPr txBox="1"/>
          <p:nvPr>
            <p:ph type="ctrTitle"/>
          </p:nvPr>
        </p:nvSpPr>
        <p:spPr>
          <a:xfrm>
            <a:off x="4706223" y="2104373"/>
            <a:ext cx="6909127" cy="177869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4000"/>
              <a:buFont typeface="Tahoma"/>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subTitle"/>
          </p:nvPr>
        </p:nvSpPr>
        <p:spPr>
          <a:xfrm>
            <a:off x="4706223" y="4108537"/>
            <a:ext cx="6909128" cy="967275"/>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30" name="Google Shape;30;p4"/>
          <p:cNvCxnSpPr/>
          <p:nvPr/>
        </p:nvCxnSpPr>
        <p:spPr>
          <a:xfrm>
            <a:off x="529817" y="1937657"/>
            <a:ext cx="11085533" cy="0"/>
          </a:xfrm>
          <a:prstGeom prst="straightConnector1">
            <a:avLst/>
          </a:prstGeom>
          <a:noFill/>
          <a:ln cap="flat" cmpd="sng" w="12700">
            <a:solidFill>
              <a:schemeClr val="accent1"/>
            </a:solidFill>
            <a:prstDash val="solid"/>
            <a:miter lim="800000"/>
            <a:headEnd len="sm" w="sm" type="none"/>
            <a:tailEnd len="sm" w="sm" type="none"/>
          </a:ln>
        </p:spPr>
      </p:cxnSp>
      <p:sp>
        <p:nvSpPr>
          <p:cNvPr id="31" name="Google Shape;31;p4"/>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
          <p:cNvSpPr/>
          <p:nvPr>
            <p:ph idx="2" type="pic"/>
          </p:nvPr>
        </p:nvSpPr>
        <p:spPr>
          <a:xfrm>
            <a:off x="0" y="0"/>
            <a:ext cx="4010526" cy="68580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w/ Image">
  <p:cSld name="Two Column w/ Image">
    <p:spTree>
      <p:nvGrpSpPr>
        <p:cNvPr id="224" name="Shape 224"/>
        <p:cNvGrpSpPr/>
        <p:nvPr/>
      </p:nvGrpSpPr>
      <p:grpSpPr>
        <a:xfrm>
          <a:off x="0" y="0"/>
          <a:ext cx="0" cy="0"/>
          <a:chOff x="0" y="0"/>
          <a:chExt cx="0" cy="0"/>
        </a:xfrm>
      </p:grpSpPr>
      <p:sp>
        <p:nvSpPr>
          <p:cNvPr id="225" name="Google Shape;225;p32"/>
          <p:cNvSpPr txBox="1"/>
          <p:nvPr>
            <p:ph idx="1" type="body"/>
          </p:nvPr>
        </p:nvSpPr>
        <p:spPr>
          <a:xfrm>
            <a:off x="301228" y="3723861"/>
            <a:ext cx="5715011" cy="238732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32"/>
          <p:cNvSpPr txBox="1"/>
          <p:nvPr>
            <p:ph idx="2" type="body"/>
          </p:nvPr>
        </p:nvSpPr>
        <p:spPr>
          <a:xfrm>
            <a:off x="6173672" y="3723859"/>
            <a:ext cx="5715011" cy="238732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32"/>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cxnSp>
        <p:nvCxnSpPr>
          <p:cNvPr id="228" name="Google Shape;228;p32"/>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229" name="Google Shape;229;p32"/>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32"/>
          <p:cNvSpPr/>
          <p:nvPr>
            <p:ph idx="3" type="pic"/>
          </p:nvPr>
        </p:nvSpPr>
        <p:spPr>
          <a:xfrm>
            <a:off x="296870" y="952500"/>
            <a:ext cx="5719369" cy="2599083"/>
          </a:xfrm>
          <a:prstGeom prst="rect">
            <a:avLst/>
          </a:prstGeom>
          <a:noFill/>
          <a:ln>
            <a:noFill/>
          </a:ln>
        </p:spPr>
      </p:sp>
      <p:sp>
        <p:nvSpPr>
          <p:cNvPr id="231" name="Google Shape;231;p32"/>
          <p:cNvSpPr/>
          <p:nvPr>
            <p:ph idx="4" type="pic"/>
          </p:nvPr>
        </p:nvSpPr>
        <p:spPr>
          <a:xfrm>
            <a:off x="6180119" y="952500"/>
            <a:ext cx="5715011" cy="2599083"/>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spTree>
      <p:nvGrpSpPr>
        <p:cNvPr id="232" name="Shape 232"/>
        <p:cNvGrpSpPr/>
        <p:nvPr/>
      </p:nvGrpSpPr>
      <p:grpSpPr>
        <a:xfrm>
          <a:off x="0" y="0"/>
          <a:ext cx="0" cy="0"/>
          <a:chOff x="0" y="0"/>
          <a:chExt cx="0" cy="0"/>
        </a:xfrm>
      </p:grpSpPr>
      <p:sp>
        <p:nvSpPr>
          <p:cNvPr id="233" name="Google Shape;233;p33"/>
          <p:cNvSpPr txBox="1"/>
          <p:nvPr>
            <p:ph idx="1" type="body"/>
          </p:nvPr>
        </p:nvSpPr>
        <p:spPr>
          <a:xfrm>
            <a:off x="303317" y="1530122"/>
            <a:ext cx="3602718" cy="460397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33"/>
          <p:cNvSpPr txBox="1"/>
          <p:nvPr>
            <p:ph idx="2" type="body"/>
          </p:nvPr>
        </p:nvSpPr>
        <p:spPr>
          <a:xfrm>
            <a:off x="4292249" y="1530121"/>
            <a:ext cx="3602718" cy="460397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33"/>
          <p:cNvSpPr txBox="1"/>
          <p:nvPr>
            <p:ph idx="3" type="body"/>
          </p:nvPr>
        </p:nvSpPr>
        <p:spPr>
          <a:xfrm>
            <a:off x="8281181" y="1530121"/>
            <a:ext cx="3602718" cy="460397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33"/>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cxnSp>
        <p:nvCxnSpPr>
          <p:cNvPr id="237" name="Google Shape;237;p33"/>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238" name="Google Shape;238;p33"/>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39" name="Google Shape;239;p33"/>
          <p:cNvCxnSpPr/>
          <p:nvPr/>
        </p:nvCxnSpPr>
        <p:spPr>
          <a:xfrm>
            <a:off x="4097475" y="1530121"/>
            <a:ext cx="0" cy="4581064"/>
          </a:xfrm>
          <a:prstGeom prst="straightConnector1">
            <a:avLst/>
          </a:prstGeom>
          <a:noFill/>
          <a:ln cap="flat" cmpd="sng" w="12700">
            <a:solidFill>
              <a:schemeClr val="accent1"/>
            </a:solidFill>
            <a:prstDash val="dot"/>
            <a:miter lim="800000"/>
            <a:headEnd len="sm" w="sm" type="none"/>
            <a:tailEnd len="sm" w="sm" type="none"/>
          </a:ln>
        </p:spPr>
      </p:cxnSp>
      <p:cxnSp>
        <p:nvCxnSpPr>
          <p:cNvPr id="240" name="Google Shape;240;p33"/>
          <p:cNvCxnSpPr/>
          <p:nvPr/>
        </p:nvCxnSpPr>
        <p:spPr>
          <a:xfrm>
            <a:off x="8085352" y="1530121"/>
            <a:ext cx="0" cy="4581064"/>
          </a:xfrm>
          <a:prstGeom prst="straightConnector1">
            <a:avLst/>
          </a:prstGeom>
          <a:noFill/>
          <a:ln cap="flat" cmpd="sng" w="12700">
            <a:solidFill>
              <a:schemeClr val="accent1"/>
            </a:solidFill>
            <a:prstDash val="dot"/>
            <a:miter lim="800000"/>
            <a:headEnd len="sm" w="sm" type="none"/>
            <a:tailEnd len="sm" w="sm" type="none"/>
          </a:ln>
        </p:spPr>
      </p:cxnSp>
      <p:sp>
        <p:nvSpPr>
          <p:cNvPr id="241" name="Google Shape;241;p33"/>
          <p:cNvSpPr txBox="1"/>
          <p:nvPr>
            <p:ph idx="4"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w/ Image">
  <p:cSld name="Three Column w/ Image">
    <p:spTree>
      <p:nvGrpSpPr>
        <p:cNvPr id="242" name="Shape 242"/>
        <p:cNvGrpSpPr/>
        <p:nvPr/>
      </p:nvGrpSpPr>
      <p:grpSpPr>
        <a:xfrm>
          <a:off x="0" y="0"/>
          <a:ext cx="0" cy="0"/>
          <a:chOff x="0" y="0"/>
          <a:chExt cx="0" cy="0"/>
        </a:xfrm>
      </p:grpSpPr>
      <p:sp>
        <p:nvSpPr>
          <p:cNvPr id="243" name="Google Shape;243;p34"/>
          <p:cNvSpPr txBox="1"/>
          <p:nvPr>
            <p:ph idx="1" type="body"/>
          </p:nvPr>
        </p:nvSpPr>
        <p:spPr>
          <a:xfrm>
            <a:off x="303257" y="3976028"/>
            <a:ext cx="3593619" cy="213516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b="0"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34"/>
          <p:cNvSpPr txBox="1"/>
          <p:nvPr>
            <p:ph idx="2" type="body"/>
          </p:nvPr>
        </p:nvSpPr>
        <p:spPr>
          <a:xfrm>
            <a:off x="4308562" y="3976028"/>
            <a:ext cx="3570653" cy="21351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b="0"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34"/>
          <p:cNvSpPr txBox="1"/>
          <p:nvPr>
            <p:ph idx="3" type="body"/>
          </p:nvPr>
        </p:nvSpPr>
        <p:spPr>
          <a:xfrm>
            <a:off x="8317987" y="3976028"/>
            <a:ext cx="3570637" cy="213515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b="0"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34"/>
          <p:cNvSpPr/>
          <p:nvPr>
            <p:ph idx="4" type="pic"/>
          </p:nvPr>
        </p:nvSpPr>
        <p:spPr>
          <a:xfrm>
            <a:off x="288542" y="1516674"/>
            <a:ext cx="3593619" cy="2356067"/>
          </a:xfrm>
          <a:prstGeom prst="rect">
            <a:avLst/>
          </a:prstGeom>
          <a:noFill/>
          <a:ln>
            <a:noFill/>
          </a:ln>
        </p:spPr>
      </p:sp>
      <p:cxnSp>
        <p:nvCxnSpPr>
          <p:cNvPr id="247" name="Google Shape;247;p34"/>
          <p:cNvCxnSpPr/>
          <p:nvPr/>
        </p:nvCxnSpPr>
        <p:spPr>
          <a:xfrm>
            <a:off x="4097475" y="1516674"/>
            <a:ext cx="0" cy="4594511"/>
          </a:xfrm>
          <a:prstGeom prst="straightConnector1">
            <a:avLst/>
          </a:prstGeom>
          <a:noFill/>
          <a:ln cap="flat" cmpd="sng" w="12700">
            <a:solidFill>
              <a:schemeClr val="accent1"/>
            </a:solidFill>
            <a:prstDash val="dot"/>
            <a:miter lim="800000"/>
            <a:headEnd len="sm" w="sm" type="none"/>
            <a:tailEnd len="sm" w="sm" type="none"/>
          </a:ln>
        </p:spPr>
      </p:cxnSp>
      <p:cxnSp>
        <p:nvCxnSpPr>
          <p:cNvPr id="248" name="Google Shape;248;p34"/>
          <p:cNvCxnSpPr/>
          <p:nvPr/>
        </p:nvCxnSpPr>
        <p:spPr>
          <a:xfrm>
            <a:off x="8085352" y="1516674"/>
            <a:ext cx="0" cy="4594511"/>
          </a:xfrm>
          <a:prstGeom prst="straightConnector1">
            <a:avLst/>
          </a:prstGeom>
          <a:noFill/>
          <a:ln cap="flat" cmpd="sng" w="12700">
            <a:solidFill>
              <a:schemeClr val="accent1"/>
            </a:solidFill>
            <a:prstDash val="dot"/>
            <a:miter lim="800000"/>
            <a:headEnd len="sm" w="sm" type="none"/>
            <a:tailEnd len="sm" w="sm" type="none"/>
          </a:ln>
        </p:spPr>
      </p:cxnSp>
      <p:sp>
        <p:nvSpPr>
          <p:cNvPr id="249" name="Google Shape;249;p34"/>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250" name="Google Shape;250;p34"/>
          <p:cNvSpPr/>
          <p:nvPr>
            <p:ph idx="5" type="pic"/>
          </p:nvPr>
        </p:nvSpPr>
        <p:spPr>
          <a:xfrm>
            <a:off x="4308562" y="1516674"/>
            <a:ext cx="3570695" cy="2378338"/>
          </a:xfrm>
          <a:prstGeom prst="rect">
            <a:avLst/>
          </a:prstGeom>
          <a:noFill/>
          <a:ln>
            <a:noFill/>
          </a:ln>
        </p:spPr>
      </p:sp>
      <p:sp>
        <p:nvSpPr>
          <p:cNvPr id="251" name="Google Shape;251;p34"/>
          <p:cNvSpPr/>
          <p:nvPr>
            <p:ph idx="6" type="pic"/>
          </p:nvPr>
        </p:nvSpPr>
        <p:spPr>
          <a:xfrm>
            <a:off x="8305658" y="1516674"/>
            <a:ext cx="3570695" cy="2384567"/>
          </a:xfrm>
          <a:prstGeom prst="rect">
            <a:avLst/>
          </a:prstGeom>
          <a:noFill/>
          <a:ln>
            <a:noFill/>
          </a:ln>
        </p:spPr>
      </p:sp>
      <p:cxnSp>
        <p:nvCxnSpPr>
          <p:cNvPr id="252" name="Google Shape;252;p34"/>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253" name="Google Shape;253;p34"/>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4"/>
          <p:cNvSpPr txBox="1"/>
          <p:nvPr>
            <p:ph idx="7"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p:cSld name="Four Column">
    <p:spTree>
      <p:nvGrpSpPr>
        <p:cNvPr id="255" name="Shape 255"/>
        <p:cNvGrpSpPr/>
        <p:nvPr/>
      </p:nvGrpSpPr>
      <p:grpSpPr>
        <a:xfrm>
          <a:off x="0" y="0"/>
          <a:ext cx="0" cy="0"/>
          <a:chOff x="0" y="0"/>
          <a:chExt cx="0" cy="0"/>
        </a:xfrm>
      </p:grpSpPr>
      <p:sp>
        <p:nvSpPr>
          <p:cNvPr id="256" name="Google Shape;256;p35"/>
          <p:cNvSpPr txBox="1"/>
          <p:nvPr>
            <p:ph idx="1" type="body"/>
          </p:nvPr>
        </p:nvSpPr>
        <p:spPr>
          <a:xfrm>
            <a:off x="303317" y="1546418"/>
            <a:ext cx="2660444" cy="4564768"/>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35"/>
          <p:cNvSpPr txBox="1"/>
          <p:nvPr>
            <p:ph idx="2" type="body"/>
          </p:nvPr>
        </p:nvSpPr>
        <p:spPr>
          <a:xfrm>
            <a:off x="3268158" y="1546417"/>
            <a:ext cx="2660444" cy="4564764"/>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35"/>
          <p:cNvSpPr txBox="1"/>
          <p:nvPr>
            <p:ph idx="3" type="body"/>
          </p:nvPr>
        </p:nvSpPr>
        <p:spPr>
          <a:xfrm>
            <a:off x="6233000" y="1546418"/>
            <a:ext cx="2660444" cy="4564758"/>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35"/>
          <p:cNvSpPr txBox="1"/>
          <p:nvPr>
            <p:ph idx="4" type="body"/>
          </p:nvPr>
        </p:nvSpPr>
        <p:spPr>
          <a:xfrm>
            <a:off x="9228239" y="1546418"/>
            <a:ext cx="2660444" cy="4564754"/>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chemeClr val="dk2"/>
              </a:buClr>
              <a:buSzPts val="2000"/>
              <a:buChar char="•"/>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35"/>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cxnSp>
        <p:nvCxnSpPr>
          <p:cNvPr id="261" name="Google Shape;261;p35"/>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262" name="Google Shape;262;p35"/>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63" name="Google Shape;263;p35"/>
          <p:cNvCxnSpPr/>
          <p:nvPr/>
        </p:nvCxnSpPr>
        <p:spPr>
          <a:xfrm>
            <a:off x="3116283" y="1546417"/>
            <a:ext cx="0" cy="4587683"/>
          </a:xfrm>
          <a:prstGeom prst="straightConnector1">
            <a:avLst/>
          </a:prstGeom>
          <a:noFill/>
          <a:ln cap="flat" cmpd="sng" w="12700">
            <a:solidFill>
              <a:schemeClr val="accent1"/>
            </a:solidFill>
            <a:prstDash val="dot"/>
            <a:miter lim="800000"/>
            <a:headEnd len="sm" w="sm" type="none"/>
            <a:tailEnd len="sm" w="sm" type="none"/>
          </a:ln>
        </p:spPr>
      </p:cxnSp>
      <p:cxnSp>
        <p:nvCxnSpPr>
          <p:cNvPr id="264" name="Google Shape;264;p35"/>
          <p:cNvCxnSpPr/>
          <p:nvPr/>
        </p:nvCxnSpPr>
        <p:spPr>
          <a:xfrm>
            <a:off x="6093912" y="1569332"/>
            <a:ext cx="2088" cy="4564768"/>
          </a:xfrm>
          <a:prstGeom prst="straightConnector1">
            <a:avLst/>
          </a:prstGeom>
          <a:noFill/>
          <a:ln cap="flat" cmpd="sng" w="12700">
            <a:solidFill>
              <a:schemeClr val="accent1"/>
            </a:solidFill>
            <a:prstDash val="dot"/>
            <a:miter lim="800000"/>
            <a:headEnd len="sm" w="sm" type="none"/>
            <a:tailEnd len="sm" w="sm" type="none"/>
          </a:ln>
        </p:spPr>
      </p:cxnSp>
      <p:cxnSp>
        <p:nvCxnSpPr>
          <p:cNvPr id="265" name="Google Shape;265;p35"/>
          <p:cNvCxnSpPr/>
          <p:nvPr/>
        </p:nvCxnSpPr>
        <p:spPr>
          <a:xfrm>
            <a:off x="9061158" y="1569332"/>
            <a:ext cx="0" cy="4564768"/>
          </a:xfrm>
          <a:prstGeom prst="straightConnector1">
            <a:avLst/>
          </a:prstGeom>
          <a:noFill/>
          <a:ln cap="flat" cmpd="sng" w="12700">
            <a:solidFill>
              <a:schemeClr val="accent1"/>
            </a:solidFill>
            <a:prstDash val="dot"/>
            <a:miter lim="800000"/>
            <a:headEnd len="sm" w="sm" type="none"/>
            <a:tailEnd len="sm" w="sm" type="none"/>
          </a:ln>
        </p:spPr>
      </p:cxnSp>
      <p:sp>
        <p:nvSpPr>
          <p:cNvPr id="266" name="Google Shape;266;p35"/>
          <p:cNvSpPr txBox="1"/>
          <p:nvPr>
            <p:ph idx="5"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w/ Image">
  <p:cSld name="Four Column w/ Image">
    <p:spTree>
      <p:nvGrpSpPr>
        <p:cNvPr id="267" name="Shape 267"/>
        <p:cNvGrpSpPr/>
        <p:nvPr/>
      </p:nvGrpSpPr>
      <p:grpSpPr>
        <a:xfrm>
          <a:off x="0" y="0"/>
          <a:ext cx="0" cy="0"/>
          <a:chOff x="0" y="0"/>
          <a:chExt cx="0" cy="0"/>
        </a:xfrm>
      </p:grpSpPr>
      <p:sp>
        <p:nvSpPr>
          <p:cNvPr id="268" name="Google Shape;268;p36"/>
          <p:cNvSpPr txBox="1"/>
          <p:nvPr>
            <p:ph idx="1" type="body"/>
          </p:nvPr>
        </p:nvSpPr>
        <p:spPr>
          <a:xfrm>
            <a:off x="303315" y="3429000"/>
            <a:ext cx="2684391"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36"/>
          <p:cNvSpPr txBox="1"/>
          <p:nvPr>
            <p:ph idx="2" type="body"/>
          </p:nvPr>
        </p:nvSpPr>
        <p:spPr>
          <a:xfrm>
            <a:off x="3284887" y="3429000"/>
            <a:ext cx="2683117"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36"/>
          <p:cNvSpPr txBox="1"/>
          <p:nvPr>
            <p:ph idx="3" type="body"/>
          </p:nvPr>
        </p:nvSpPr>
        <p:spPr>
          <a:xfrm>
            <a:off x="6244586" y="3429000"/>
            <a:ext cx="2684393"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36"/>
          <p:cNvSpPr txBox="1"/>
          <p:nvPr>
            <p:ph idx="4" type="body"/>
          </p:nvPr>
        </p:nvSpPr>
        <p:spPr>
          <a:xfrm>
            <a:off x="9204288" y="3429000"/>
            <a:ext cx="2684376" cy="2705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36"/>
          <p:cNvSpPr/>
          <p:nvPr>
            <p:ph idx="5" type="pic"/>
          </p:nvPr>
        </p:nvSpPr>
        <p:spPr>
          <a:xfrm>
            <a:off x="294324" y="1518191"/>
            <a:ext cx="2684395" cy="1816679"/>
          </a:xfrm>
          <a:prstGeom prst="rect">
            <a:avLst/>
          </a:prstGeom>
          <a:noFill/>
          <a:ln>
            <a:noFill/>
          </a:ln>
        </p:spPr>
      </p:sp>
      <p:cxnSp>
        <p:nvCxnSpPr>
          <p:cNvPr id="273" name="Google Shape;273;p36"/>
          <p:cNvCxnSpPr/>
          <p:nvPr/>
        </p:nvCxnSpPr>
        <p:spPr>
          <a:xfrm>
            <a:off x="3140347" y="1518191"/>
            <a:ext cx="0" cy="4615909"/>
          </a:xfrm>
          <a:prstGeom prst="straightConnector1">
            <a:avLst/>
          </a:prstGeom>
          <a:noFill/>
          <a:ln cap="flat" cmpd="sng" w="12700">
            <a:solidFill>
              <a:schemeClr val="accent1"/>
            </a:solidFill>
            <a:prstDash val="dot"/>
            <a:miter lim="800000"/>
            <a:headEnd len="sm" w="sm" type="none"/>
            <a:tailEnd len="sm" w="sm" type="none"/>
          </a:ln>
        </p:spPr>
      </p:cxnSp>
      <p:sp>
        <p:nvSpPr>
          <p:cNvPr id="274" name="Google Shape;274;p36"/>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275" name="Google Shape;275;p36"/>
          <p:cNvSpPr/>
          <p:nvPr>
            <p:ph idx="6" type="pic"/>
          </p:nvPr>
        </p:nvSpPr>
        <p:spPr>
          <a:xfrm>
            <a:off x="3275895" y="1518191"/>
            <a:ext cx="2684395" cy="1816680"/>
          </a:xfrm>
          <a:prstGeom prst="rect">
            <a:avLst/>
          </a:prstGeom>
          <a:noFill/>
          <a:ln>
            <a:noFill/>
          </a:ln>
        </p:spPr>
      </p:sp>
      <p:sp>
        <p:nvSpPr>
          <p:cNvPr id="276" name="Google Shape;276;p36"/>
          <p:cNvSpPr/>
          <p:nvPr>
            <p:ph idx="7" type="pic"/>
          </p:nvPr>
        </p:nvSpPr>
        <p:spPr>
          <a:xfrm>
            <a:off x="6235595" y="1518191"/>
            <a:ext cx="2684395" cy="1816680"/>
          </a:xfrm>
          <a:prstGeom prst="rect">
            <a:avLst/>
          </a:prstGeom>
          <a:noFill/>
          <a:ln>
            <a:noFill/>
          </a:ln>
        </p:spPr>
      </p:sp>
      <p:sp>
        <p:nvSpPr>
          <p:cNvPr id="277" name="Google Shape;277;p36"/>
          <p:cNvSpPr/>
          <p:nvPr>
            <p:ph idx="8" type="pic"/>
          </p:nvPr>
        </p:nvSpPr>
        <p:spPr>
          <a:xfrm>
            <a:off x="9195296" y="1518191"/>
            <a:ext cx="2684395" cy="1816680"/>
          </a:xfrm>
          <a:prstGeom prst="rect">
            <a:avLst/>
          </a:prstGeom>
          <a:noFill/>
          <a:ln>
            <a:noFill/>
          </a:ln>
        </p:spPr>
      </p:sp>
      <p:cxnSp>
        <p:nvCxnSpPr>
          <p:cNvPr id="278" name="Google Shape;278;p36"/>
          <p:cNvCxnSpPr/>
          <p:nvPr/>
        </p:nvCxnSpPr>
        <p:spPr>
          <a:xfrm>
            <a:off x="6096000" y="1518191"/>
            <a:ext cx="0" cy="4615909"/>
          </a:xfrm>
          <a:prstGeom prst="straightConnector1">
            <a:avLst/>
          </a:prstGeom>
          <a:noFill/>
          <a:ln cap="flat" cmpd="sng" w="12700">
            <a:solidFill>
              <a:schemeClr val="accent1"/>
            </a:solidFill>
            <a:prstDash val="dot"/>
            <a:miter lim="800000"/>
            <a:headEnd len="sm" w="sm" type="none"/>
            <a:tailEnd len="sm" w="sm" type="none"/>
          </a:ln>
        </p:spPr>
      </p:cxnSp>
      <p:cxnSp>
        <p:nvCxnSpPr>
          <p:cNvPr id="279" name="Google Shape;279;p36"/>
          <p:cNvCxnSpPr/>
          <p:nvPr/>
        </p:nvCxnSpPr>
        <p:spPr>
          <a:xfrm>
            <a:off x="9061158" y="1518191"/>
            <a:ext cx="0" cy="4615909"/>
          </a:xfrm>
          <a:prstGeom prst="straightConnector1">
            <a:avLst/>
          </a:prstGeom>
          <a:noFill/>
          <a:ln cap="flat" cmpd="sng" w="12700">
            <a:solidFill>
              <a:schemeClr val="accent1"/>
            </a:solidFill>
            <a:prstDash val="dot"/>
            <a:miter lim="800000"/>
            <a:headEnd len="sm" w="sm" type="none"/>
            <a:tailEnd len="sm" w="sm" type="none"/>
          </a:ln>
        </p:spPr>
      </p:cxnSp>
      <p:cxnSp>
        <p:nvCxnSpPr>
          <p:cNvPr id="280" name="Google Shape;280;p36"/>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281" name="Google Shape;281;p36"/>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36"/>
          <p:cNvSpPr txBox="1"/>
          <p:nvPr>
            <p:ph idx="9" type="body"/>
          </p:nvPr>
        </p:nvSpPr>
        <p:spPr>
          <a:xfrm>
            <a:off x="303316" y="992842"/>
            <a:ext cx="11585365" cy="41625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400"/>
              <a:buNone/>
              <a:defRPr>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83" name="Shape 283"/>
        <p:cNvGrpSpPr/>
        <p:nvPr/>
      </p:nvGrpSpPr>
      <p:grpSpPr>
        <a:xfrm>
          <a:off x="0" y="0"/>
          <a:ext cx="0" cy="0"/>
          <a:chOff x="0" y="0"/>
          <a:chExt cx="0" cy="0"/>
        </a:xfrm>
      </p:grpSpPr>
      <p:sp>
        <p:nvSpPr>
          <p:cNvPr id="284" name="Google Shape;284;p37"/>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of a book and a globe&#10;&#10;AI-generated content may be incorrect." id="285" name="Google Shape;285;p37"/>
          <p:cNvPicPr preferRelativeResize="0"/>
          <p:nvPr/>
        </p:nvPicPr>
        <p:blipFill rotWithShape="1">
          <a:blip r:embed="rId2">
            <a:alphaModFix amt="20000"/>
          </a:blip>
          <a:srcRect b="7186" l="2480" r="24988" t="-885"/>
          <a:stretch/>
        </p:blipFill>
        <p:spPr>
          <a:xfrm>
            <a:off x="9684181" y="3429001"/>
            <a:ext cx="2504121" cy="3450576"/>
          </a:xfrm>
          <a:prstGeom prst="rect">
            <a:avLst/>
          </a:prstGeom>
          <a:noFill/>
          <a:ln>
            <a:noFill/>
          </a:ln>
        </p:spPr>
      </p:pic>
      <p:sp>
        <p:nvSpPr>
          <p:cNvPr id="286" name="Google Shape;286;p37"/>
          <p:cNvSpPr txBox="1"/>
          <p:nvPr>
            <p:ph type="ctrTitle"/>
          </p:nvPr>
        </p:nvSpPr>
        <p:spPr>
          <a:xfrm>
            <a:off x="1475873" y="1979845"/>
            <a:ext cx="9240253" cy="1778695"/>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3600"/>
              <a:buFont typeface="Tahoma"/>
              <a:buNone/>
              <a:defRPr b="0"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37"/>
          <p:cNvSpPr txBox="1"/>
          <p:nvPr>
            <p:ph idx="1" type="subTitle"/>
          </p:nvPr>
        </p:nvSpPr>
        <p:spPr>
          <a:xfrm>
            <a:off x="1475873" y="4264325"/>
            <a:ext cx="9240253" cy="967275"/>
          </a:xfrm>
          <a:prstGeom prst="rect">
            <a:avLst/>
          </a:prstGeom>
          <a:noFill/>
          <a:ln>
            <a:noFill/>
          </a:ln>
        </p:spPr>
        <p:txBody>
          <a:bodyPr anchorCtr="0" anchor="t" bIns="0" lIns="0" spcFirstLastPara="1" rIns="0" wrap="square" tIns="0">
            <a:normAutofit/>
          </a:bodyPr>
          <a:lstStyle>
            <a:lvl1pPr lvl="0" algn="ctr">
              <a:lnSpc>
                <a:spcPct val="95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8" name="Google Shape;288;p37"/>
          <p:cNvSpPr txBox="1"/>
          <p:nvPr/>
        </p:nvSpPr>
        <p:spPr>
          <a:xfrm>
            <a:off x="5313093" y="990422"/>
            <a:ext cx="1565814"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0" i="0" lang="en-US" sz="8800" u="none" cap="none" strike="noStrike">
                <a:solidFill>
                  <a:schemeClr val="accent1"/>
                </a:solidFill>
                <a:latin typeface="Georgia"/>
                <a:ea typeface="Georgia"/>
                <a:cs typeface="Georgia"/>
                <a:sym typeface="Georgia"/>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289" name="Shape 289"/>
        <p:cNvGrpSpPr/>
        <p:nvPr/>
      </p:nvGrpSpPr>
      <p:grpSpPr>
        <a:xfrm>
          <a:off x="0" y="0"/>
          <a:ext cx="0" cy="0"/>
          <a:chOff x="0" y="0"/>
          <a:chExt cx="0" cy="0"/>
        </a:xfrm>
      </p:grpSpPr>
      <p:sp>
        <p:nvSpPr>
          <p:cNvPr id="290" name="Google Shape;290;p38"/>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of a book and a globe&#10;&#10;AI-generated content may be incorrect." id="291" name="Google Shape;291;p38"/>
          <p:cNvPicPr preferRelativeResize="0"/>
          <p:nvPr/>
        </p:nvPicPr>
        <p:blipFill rotWithShape="1">
          <a:blip r:embed="rId2">
            <a:alphaModFix amt="20000"/>
          </a:blip>
          <a:srcRect b="7186" l="2480" r="24988" t="-885"/>
          <a:stretch/>
        </p:blipFill>
        <p:spPr>
          <a:xfrm>
            <a:off x="9684181" y="3429001"/>
            <a:ext cx="2504121" cy="3450576"/>
          </a:xfrm>
          <a:prstGeom prst="rect">
            <a:avLst/>
          </a:prstGeom>
          <a:noFill/>
          <a:ln>
            <a:noFill/>
          </a:ln>
        </p:spPr>
      </p:pic>
      <p:sp>
        <p:nvSpPr>
          <p:cNvPr id="292" name="Google Shape;292;p38"/>
          <p:cNvSpPr txBox="1"/>
          <p:nvPr>
            <p:ph type="ctrTitle"/>
          </p:nvPr>
        </p:nvSpPr>
        <p:spPr>
          <a:xfrm>
            <a:off x="882316" y="953546"/>
            <a:ext cx="10379241" cy="1778695"/>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lt1"/>
              </a:buClr>
              <a:buSzPts val="6000"/>
              <a:buFont typeface="Tahom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38"/>
          <p:cNvSpPr txBox="1"/>
          <p:nvPr>
            <p:ph idx="1" type="subTitle"/>
          </p:nvPr>
        </p:nvSpPr>
        <p:spPr>
          <a:xfrm>
            <a:off x="882316" y="3015916"/>
            <a:ext cx="10379241" cy="896721"/>
          </a:xfrm>
          <a:prstGeom prst="rect">
            <a:avLst/>
          </a:prstGeom>
          <a:noFill/>
          <a:ln>
            <a:noFill/>
          </a:ln>
        </p:spPr>
        <p:txBody>
          <a:bodyPr anchorCtr="0" anchor="t" bIns="0" lIns="0" spcFirstLastPara="1" rIns="0" wrap="square" tIns="0">
            <a:normAutofit/>
          </a:bodyPr>
          <a:lstStyle>
            <a:lvl1pPr lvl="0" algn="ctr">
              <a:lnSpc>
                <a:spcPct val="100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4" name="Google Shape;294;p38"/>
          <p:cNvSpPr txBox="1"/>
          <p:nvPr>
            <p:ph idx="2" type="body"/>
          </p:nvPr>
        </p:nvSpPr>
        <p:spPr>
          <a:xfrm>
            <a:off x="882650" y="4090988"/>
            <a:ext cx="10379075" cy="198913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800"/>
              <a:buNone/>
              <a:defRPr sz="1800">
                <a:solidFill>
                  <a:schemeClr val="lt1"/>
                </a:solidFill>
              </a:defRPr>
            </a:lvl1pPr>
            <a:lvl2pPr indent="-355600" lvl="1" marL="914400" algn="l">
              <a:lnSpc>
                <a:spcPct val="100000"/>
              </a:lnSpc>
              <a:spcBef>
                <a:spcPts val="500"/>
              </a:spcBef>
              <a:spcAft>
                <a:spcPts val="0"/>
              </a:spcAft>
              <a:buClr>
                <a:schemeClr val="lt1"/>
              </a:buClr>
              <a:buSzPts val="2000"/>
              <a:buChar char="•"/>
              <a:defRPr>
                <a:solidFill>
                  <a:schemeClr val="lt1"/>
                </a:solidFill>
              </a:defRPr>
            </a:lvl2pPr>
            <a:lvl3pPr indent="-342900" lvl="2" marL="1371600" algn="l">
              <a:lnSpc>
                <a:spcPct val="100000"/>
              </a:lnSpc>
              <a:spcBef>
                <a:spcPts val="500"/>
              </a:spcBef>
              <a:spcAft>
                <a:spcPts val="0"/>
              </a:spcAft>
              <a:buClr>
                <a:schemeClr val="lt1"/>
              </a:buClr>
              <a:buSzPts val="1800"/>
              <a:buChar char="•"/>
              <a:defRPr>
                <a:solidFill>
                  <a:schemeClr val="lt1"/>
                </a:solidFill>
              </a:defRPr>
            </a:lvl3pPr>
            <a:lvl4pPr indent="-342900" lvl="3" marL="1828800" algn="l">
              <a:lnSpc>
                <a:spcPct val="100000"/>
              </a:lnSpc>
              <a:spcBef>
                <a:spcPts val="500"/>
              </a:spcBef>
              <a:spcAft>
                <a:spcPts val="0"/>
              </a:spcAft>
              <a:buClr>
                <a:schemeClr val="lt1"/>
              </a:buClr>
              <a:buSzPts val="1800"/>
              <a:buChar char="•"/>
              <a:defRPr>
                <a:solidFill>
                  <a:schemeClr val="lt1"/>
                </a:solidFill>
              </a:defRPr>
            </a:lvl4pPr>
            <a:lvl5pPr indent="-342900" lvl="4" marL="2286000" algn="l">
              <a:lnSpc>
                <a:spcPct val="10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Logo">
    <p:spTree>
      <p:nvGrpSpPr>
        <p:cNvPr id="295" name="Shape 295"/>
        <p:cNvGrpSpPr/>
        <p:nvPr/>
      </p:nvGrpSpPr>
      <p:grpSpPr>
        <a:xfrm>
          <a:off x="0" y="0"/>
          <a:ext cx="0" cy="0"/>
          <a:chOff x="0" y="0"/>
          <a:chExt cx="0" cy="0"/>
        </a:xfrm>
      </p:grpSpPr>
      <p:pic>
        <p:nvPicPr>
          <p:cNvPr descr="A blue square with white lines&#10;&#10;Description automatically generated with medium confidence" id="296" name="Google Shape;296;p39"/>
          <p:cNvPicPr preferRelativeResize="0"/>
          <p:nvPr/>
        </p:nvPicPr>
        <p:blipFill rotWithShape="1">
          <a:blip r:embed="rId2">
            <a:alphaModFix/>
          </a:blip>
          <a:srcRect b="0" l="0" r="0" t="0"/>
          <a:stretch/>
        </p:blipFill>
        <p:spPr>
          <a:xfrm>
            <a:off x="-1" y="-1"/>
            <a:ext cx="12192001" cy="6858001"/>
          </a:xfrm>
          <a:prstGeom prst="rect">
            <a:avLst/>
          </a:prstGeom>
          <a:noFill/>
          <a:ln>
            <a:noFill/>
          </a:ln>
        </p:spPr>
      </p:pic>
      <p:pic>
        <p:nvPicPr>
          <p:cNvPr descr="A black background with white text&#10;&#10;Description automatically generated" id="297" name="Google Shape;297;p39"/>
          <p:cNvPicPr preferRelativeResize="0"/>
          <p:nvPr/>
        </p:nvPicPr>
        <p:blipFill rotWithShape="1">
          <a:blip r:embed="rId3">
            <a:alphaModFix/>
          </a:blip>
          <a:srcRect b="0" l="0" r="0" t="0"/>
          <a:stretch/>
        </p:blipFill>
        <p:spPr>
          <a:xfrm>
            <a:off x="1158058" y="1376787"/>
            <a:ext cx="9875883" cy="410442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60/40">
  <p:cSld name="Two Column_60/40">
    <p:spTree>
      <p:nvGrpSpPr>
        <p:cNvPr id="298" name="Shape 298"/>
        <p:cNvGrpSpPr/>
        <p:nvPr/>
      </p:nvGrpSpPr>
      <p:grpSpPr>
        <a:xfrm>
          <a:off x="0" y="0"/>
          <a:ext cx="0" cy="0"/>
          <a:chOff x="0" y="0"/>
          <a:chExt cx="0" cy="0"/>
        </a:xfrm>
      </p:grpSpPr>
      <p:sp>
        <p:nvSpPr>
          <p:cNvPr id="299" name="Google Shape;299;p40"/>
          <p:cNvSpPr txBox="1"/>
          <p:nvPr>
            <p:ph idx="1" type="body"/>
          </p:nvPr>
        </p:nvSpPr>
        <p:spPr>
          <a:xfrm>
            <a:off x="303317" y="2054087"/>
            <a:ext cx="6654074" cy="4080013"/>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Arial"/>
              <a:buNone/>
              <a:defRPr sz="2000"/>
            </a:lvl1pPr>
            <a:lvl2pPr indent="-228600" lvl="1" marL="914400" algn="l">
              <a:lnSpc>
                <a:spcPct val="100000"/>
              </a:lnSpc>
              <a:spcBef>
                <a:spcPts val="500"/>
              </a:spcBef>
              <a:spcAft>
                <a:spcPts val="0"/>
              </a:spcAft>
              <a:buClr>
                <a:schemeClr val="dk1"/>
              </a:buClr>
              <a:buSzPts val="2000"/>
              <a:buNone/>
              <a:defRPr sz="2000"/>
            </a:lvl2pPr>
            <a:lvl3pPr indent="-228600" lvl="2" marL="1371600" algn="l">
              <a:lnSpc>
                <a:spcPct val="100000"/>
              </a:lnSpc>
              <a:spcBef>
                <a:spcPts val="500"/>
              </a:spcBef>
              <a:spcAft>
                <a:spcPts val="0"/>
              </a:spcAft>
              <a:buClr>
                <a:schemeClr val="dk2"/>
              </a:buClr>
              <a:buSzPts val="1800"/>
              <a:buFont typeface="NTR"/>
              <a:buNone/>
              <a:defRPr sz="1800"/>
            </a:lvl3pPr>
            <a:lvl4pPr indent="-228600" lvl="3" marL="1828800" algn="l">
              <a:lnSpc>
                <a:spcPct val="100000"/>
              </a:lnSpc>
              <a:spcBef>
                <a:spcPts val="500"/>
              </a:spcBef>
              <a:spcAft>
                <a:spcPts val="0"/>
              </a:spcAft>
              <a:buClr>
                <a:schemeClr val="dk2"/>
              </a:buClr>
              <a:buSzPts val="1600"/>
              <a:buNone/>
              <a:defRPr sz="1600"/>
            </a:lvl4pPr>
            <a:lvl5pPr indent="-228600" lvl="4" marL="2286000" algn="l">
              <a:lnSpc>
                <a:spcPct val="100000"/>
              </a:lnSpc>
              <a:spcBef>
                <a:spcPts val="500"/>
              </a:spcBef>
              <a:spcAft>
                <a:spcPts val="0"/>
              </a:spcAft>
              <a:buClr>
                <a:schemeClr val="dk2"/>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40"/>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cxnSp>
        <p:nvCxnSpPr>
          <p:cNvPr id="301" name="Google Shape;301;p40"/>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302" name="Google Shape;302;p40"/>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40"/>
          <p:cNvSpPr/>
          <p:nvPr>
            <p:ph idx="2" type="pic"/>
          </p:nvPr>
        </p:nvSpPr>
        <p:spPr>
          <a:xfrm>
            <a:off x="7076661" y="992842"/>
            <a:ext cx="4812022" cy="5141258"/>
          </a:xfrm>
          <a:prstGeom prst="rect">
            <a:avLst/>
          </a:prstGeom>
          <a:noFill/>
          <a:ln>
            <a:noFill/>
          </a:ln>
        </p:spPr>
      </p:sp>
      <p:sp>
        <p:nvSpPr>
          <p:cNvPr id="304" name="Google Shape;304;p40"/>
          <p:cNvSpPr txBox="1"/>
          <p:nvPr>
            <p:ph idx="3" type="body"/>
          </p:nvPr>
        </p:nvSpPr>
        <p:spPr>
          <a:xfrm>
            <a:off x="303316" y="992842"/>
            <a:ext cx="6654075" cy="96491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accent2"/>
              </a:buClr>
              <a:buSzPts val="2200"/>
              <a:buNone/>
              <a:defRPr sz="2200">
                <a:solidFill>
                  <a:schemeClr val="accent2"/>
                </a:solidFill>
              </a:defRPr>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100000"/>
              </a:lnSpc>
              <a:spcBef>
                <a:spcPts val="500"/>
              </a:spcBef>
              <a:spcAft>
                <a:spcPts val="0"/>
              </a:spcAft>
              <a:buClr>
                <a:schemeClr val="dk2"/>
              </a:buClr>
              <a:buSzPts val="1800"/>
              <a:buFont typeface="NTR"/>
              <a:buChar char="–"/>
              <a:defRPr sz="1800"/>
            </a:lvl3pPr>
            <a:lvl4pPr indent="-342900" lvl="3" marL="1828800" algn="l">
              <a:lnSpc>
                <a:spcPct val="100000"/>
              </a:lnSpc>
              <a:spcBef>
                <a:spcPts val="500"/>
              </a:spcBef>
              <a:spcAft>
                <a:spcPts val="0"/>
              </a:spcAft>
              <a:buClr>
                <a:schemeClr val="dk2"/>
              </a:buClr>
              <a:buSzPts val="1800"/>
              <a:buChar char="•"/>
              <a:defRPr sz="1800"/>
            </a:lvl4pPr>
            <a:lvl5pPr indent="-342900" lvl="4" marL="2286000" algn="l">
              <a:lnSpc>
                <a:spcPct val="100000"/>
              </a:lnSpc>
              <a:spcBef>
                <a:spcPts val="500"/>
              </a:spcBef>
              <a:spcAft>
                <a:spcPts val="0"/>
              </a:spcAft>
              <a:buClr>
                <a:schemeClr val="dk2"/>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33" name="Shape 33"/>
        <p:cNvGrpSpPr/>
        <p:nvPr/>
      </p:nvGrpSpPr>
      <p:grpSpPr>
        <a:xfrm>
          <a:off x="0" y="0"/>
          <a:ext cx="0" cy="0"/>
          <a:chOff x="0" y="0"/>
          <a:chExt cx="0" cy="0"/>
        </a:xfrm>
      </p:grpSpPr>
      <p:sp>
        <p:nvSpPr>
          <p:cNvPr id="34" name="Google Shape;34;p5"/>
          <p:cNvSpPr/>
          <p:nvPr/>
        </p:nvSpPr>
        <p:spPr>
          <a:xfrm>
            <a:off x="0" y="0"/>
            <a:ext cx="12192000" cy="68580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logo of a book and a globe&#10;&#10;AI-generated content may be incorrect." id="35" name="Google Shape;35;p5"/>
          <p:cNvPicPr preferRelativeResize="0"/>
          <p:nvPr/>
        </p:nvPicPr>
        <p:blipFill rotWithShape="1">
          <a:blip r:embed="rId2">
            <a:alphaModFix amt="20000"/>
          </a:blip>
          <a:srcRect b="7187" l="2481" r="24988" t="-885"/>
          <a:stretch/>
        </p:blipFill>
        <p:spPr>
          <a:xfrm>
            <a:off x="9684181" y="3429001"/>
            <a:ext cx="2504121" cy="3450576"/>
          </a:xfrm>
          <a:prstGeom prst="rect">
            <a:avLst/>
          </a:prstGeom>
          <a:noFill/>
          <a:ln>
            <a:noFill/>
          </a:ln>
        </p:spPr>
      </p:pic>
      <p:sp>
        <p:nvSpPr>
          <p:cNvPr id="36" name="Google Shape;36;p5"/>
          <p:cNvSpPr txBox="1"/>
          <p:nvPr>
            <p:ph type="ctrTitle"/>
          </p:nvPr>
        </p:nvSpPr>
        <p:spPr>
          <a:xfrm>
            <a:off x="1475873" y="723901"/>
            <a:ext cx="9240253" cy="303464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Tahoma"/>
              <a:buNone/>
              <a:defRPr b="1"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subTitle"/>
          </p:nvPr>
        </p:nvSpPr>
        <p:spPr>
          <a:xfrm>
            <a:off x="1475873" y="4061125"/>
            <a:ext cx="9240253" cy="2072975"/>
          </a:xfrm>
          <a:prstGeom prst="rect">
            <a:avLst/>
          </a:prstGeom>
          <a:noFill/>
          <a:ln>
            <a:noFill/>
          </a:ln>
        </p:spPr>
        <p:txBody>
          <a:bodyPr anchorCtr="0" anchor="t" bIns="0" lIns="0" spcFirstLastPara="1" rIns="0" wrap="square" tIns="0">
            <a:normAutofit/>
          </a:bodyPr>
          <a:lstStyle>
            <a:lvl1pPr lvl="0" algn="l">
              <a:lnSpc>
                <a:spcPct val="95000"/>
              </a:lnSpc>
              <a:spcBef>
                <a:spcPts val="1000"/>
              </a:spcBef>
              <a:spcAft>
                <a:spcPts val="0"/>
              </a:spcAft>
              <a:buClr>
                <a:schemeClr val="accent1"/>
              </a:buClr>
              <a:buSzPts val="2400"/>
              <a:buNone/>
              <a:defRPr b="1" sz="2400">
                <a:solidFill>
                  <a:schemeClr val="accen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2"/>
              </a:buClr>
              <a:buSzPts val="1800"/>
              <a:buNone/>
              <a:defRPr sz="1800"/>
            </a:lvl3pPr>
            <a:lvl4pPr lvl="3" algn="ctr">
              <a:lnSpc>
                <a:spcPct val="100000"/>
              </a:lnSpc>
              <a:spcBef>
                <a:spcPts val="500"/>
              </a:spcBef>
              <a:spcAft>
                <a:spcPts val="0"/>
              </a:spcAft>
              <a:buClr>
                <a:schemeClr val="dk2"/>
              </a:buClr>
              <a:buSzPts val="1600"/>
              <a:buNone/>
              <a:defRPr sz="1600"/>
            </a:lvl4pPr>
            <a:lvl5pPr lvl="4" algn="ctr">
              <a:lnSpc>
                <a:spcPct val="10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Caption">
  <p:cSld name="Image w/ Caption">
    <p:spTree>
      <p:nvGrpSpPr>
        <p:cNvPr id="38" name="Shape 38"/>
        <p:cNvGrpSpPr/>
        <p:nvPr/>
      </p:nvGrpSpPr>
      <p:grpSpPr>
        <a:xfrm>
          <a:off x="0" y="0"/>
          <a:ext cx="0" cy="0"/>
          <a:chOff x="0" y="0"/>
          <a:chExt cx="0" cy="0"/>
        </a:xfrm>
      </p:grpSpPr>
      <p:sp>
        <p:nvSpPr>
          <p:cNvPr id="39" name="Google Shape;39;p6"/>
          <p:cNvSpPr/>
          <p:nvPr/>
        </p:nvSpPr>
        <p:spPr>
          <a:xfrm>
            <a:off x="0" y="5274365"/>
            <a:ext cx="12192000" cy="1583634"/>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 name="Google Shape;40;p6"/>
          <p:cNvSpPr txBox="1"/>
          <p:nvPr>
            <p:ph idx="1" type="body"/>
          </p:nvPr>
        </p:nvSpPr>
        <p:spPr>
          <a:xfrm>
            <a:off x="290065" y="5590552"/>
            <a:ext cx="9247777" cy="528638"/>
          </a:xfrm>
          <a:prstGeom prst="rect">
            <a:avLst/>
          </a:prstGeom>
          <a:noFill/>
          <a:ln>
            <a:noFill/>
          </a:ln>
        </p:spPr>
        <p:txBody>
          <a:bodyPr anchorCtr="0" anchor="ctr" bIns="45700" lIns="91425" spcFirstLastPara="1" rIns="91425" wrap="square" tIns="45700">
            <a:normAutofit/>
          </a:bodyPr>
          <a:lstStyle>
            <a:lvl1pPr indent="-228600" lvl="0" marL="457200" algn="l">
              <a:lnSpc>
                <a:spcPct val="70000"/>
              </a:lnSpc>
              <a:spcBef>
                <a:spcPts val="1000"/>
              </a:spcBef>
              <a:spcAft>
                <a:spcPts val="0"/>
              </a:spcAft>
              <a:buClr>
                <a:schemeClr val="lt1"/>
              </a:buClr>
              <a:buSzPts val="1800"/>
              <a:buNone/>
              <a:defRPr i="0" sz="1800">
                <a:solidFill>
                  <a:schemeClr val="lt1"/>
                </a:solidFill>
              </a:defRPr>
            </a:lvl1pPr>
            <a:lvl2pPr indent="-355600" lvl="1" marL="914400" algn="l">
              <a:lnSpc>
                <a:spcPct val="100000"/>
              </a:lnSpc>
              <a:spcBef>
                <a:spcPts val="500"/>
              </a:spcBef>
              <a:spcAft>
                <a:spcPts val="0"/>
              </a:spcAft>
              <a:buClr>
                <a:schemeClr val="lt1"/>
              </a:buClr>
              <a:buSzPts val="2000"/>
              <a:buChar char="•"/>
              <a:defRPr>
                <a:solidFill>
                  <a:schemeClr val="lt1"/>
                </a:solidFill>
              </a:defRPr>
            </a:lvl2pPr>
            <a:lvl3pPr indent="-342900" lvl="2" marL="1371600" algn="l">
              <a:lnSpc>
                <a:spcPct val="100000"/>
              </a:lnSpc>
              <a:spcBef>
                <a:spcPts val="500"/>
              </a:spcBef>
              <a:spcAft>
                <a:spcPts val="0"/>
              </a:spcAft>
              <a:buClr>
                <a:schemeClr val="lt1"/>
              </a:buClr>
              <a:buSzPts val="1800"/>
              <a:buChar char="•"/>
              <a:defRPr>
                <a:solidFill>
                  <a:schemeClr val="lt1"/>
                </a:solidFill>
              </a:defRPr>
            </a:lvl3pPr>
            <a:lvl4pPr indent="-342900" lvl="3" marL="1828800" algn="l">
              <a:lnSpc>
                <a:spcPct val="100000"/>
              </a:lnSpc>
              <a:spcBef>
                <a:spcPts val="500"/>
              </a:spcBef>
              <a:spcAft>
                <a:spcPts val="0"/>
              </a:spcAft>
              <a:buClr>
                <a:schemeClr val="lt1"/>
              </a:buClr>
              <a:buSzPts val="1800"/>
              <a:buChar char="•"/>
              <a:defRPr>
                <a:solidFill>
                  <a:schemeClr val="lt1"/>
                </a:solidFill>
              </a:defRPr>
            </a:lvl4pPr>
            <a:lvl5pPr indent="-342900" lvl="4" marL="2286000" algn="l">
              <a:lnSpc>
                <a:spcPct val="10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p:nvPr>
            <p:ph idx="2" type="pic"/>
          </p:nvPr>
        </p:nvSpPr>
        <p:spPr>
          <a:xfrm>
            <a:off x="0" y="9571"/>
            <a:ext cx="12192000" cy="5264794"/>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ollage">
  <p:cSld name="Image Collage">
    <p:spTree>
      <p:nvGrpSpPr>
        <p:cNvPr id="42" name="Shape 42"/>
        <p:cNvGrpSpPr/>
        <p:nvPr/>
      </p:nvGrpSpPr>
      <p:grpSpPr>
        <a:xfrm>
          <a:off x="0" y="0"/>
          <a:ext cx="0" cy="0"/>
          <a:chOff x="0" y="0"/>
          <a:chExt cx="0" cy="0"/>
        </a:xfrm>
      </p:grpSpPr>
      <p:sp>
        <p:nvSpPr>
          <p:cNvPr id="43" name="Google Shape;43;p7"/>
          <p:cNvSpPr/>
          <p:nvPr>
            <p:ph idx="2" type="pic"/>
          </p:nvPr>
        </p:nvSpPr>
        <p:spPr>
          <a:xfrm>
            <a:off x="0" y="9571"/>
            <a:ext cx="5844209" cy="5264794"/>
          </a:xfrm>
          <a:prstGeom prst="rect">
            <a:avLst/>
          </a:prstGeom>
          <a:noFill/>
          <a:ln>
            <a:noFill/>
          </a:ln>
        </p:spPr>
      </p:sp>
      <p:sp>
        <p:nvSpPr>
          <p:cNvPr id="44" name="Google Shape;44;p7"/>
          <p:cNvSpPr/>
          <p:nvPr>
            <p:ph idx="3" type="pic"/>
          </p:nvPr>
        </p:nvSpPr>
        <p:spPr>
          <a:xfrm>
            <a:off x="5989983" y="1"/>
            <a:ext cx="6202018" cy="2769704"/>
          </a:xfrm>
          <a:prstGeom prst="rect">
            <a:avLst/>
          </a:prstGeom>
          <a:noFill/>
          <a:ln>
            <a:noFill/>
          </a:ln>
        </p:spPr>
      </p:sp>
      <p:sp>
        <p:nvSpPr>
          <p:cNvPr id="45" name="Google Shape;45;p7"/>
          <p:cNvSpPr/>
          <p:nvPr>
            <p:ph idx="4" type="pic"/>
          </p:nvPr>
        </p:nvSpPr>
        <p:spPr>
          <a:xfrm>
            <a:off x="5989983" y="2914543"/>
            <a:ext cx="3028122" cy="2359822"/>
          </a:xfrm>
          <a:prstGeom prst="rect">
            <a:avLst/>
          </a:prstGeom>
          <a:noFill/>
          <a:ln>
            <a:noFill/>
          </a:ln>
        </p:spPr>
      </p:sp>
      <p:sp>
        <p:nvSpPr>
          <p:cNvPr id="46" name="Google Shape;46;p7"/>
          <p:cNvSpPr/>
          <p:nvPr>
            <p:ph idx="5" type="pic"/>
          </p:nvPr>
        </p:nvSpPr>
        <p:spPr>
          <a:xfrm>
            <a:off x="9163879" y="2907917"/>
            <a:ext cx="3028122" cy="2359822"/>
          </a:xfrm>
          <a:prstGeom prst="rect">
            <a:avLst/>
          </a:prstGeom>
          <a:noFill/>
          <a:ln>
            <a:noFill/>
          </a:ln>
        </p:spPr>
      </p:sp>
      <p:sp>
        <p:nvSpPr>
          <p:cNvPr id="47" name="Google Shape;47;p7"/>
          <p:cNvSpPr/>
          <p:nvPr/>
        </p:nvSpPr>
        <p:spPr>
          <a:xfrm>
            <a:off x="0" y="5274365"/>
            <a:ext cx="12192000" cy="1583634"/>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8" name="Google Shape;48;p7"/>
          <p:cNvSpPr txBox="1"/>
          <p:nvPr>
            <p:ph idx="1" type="body"/>
          </p:nvPr>
        </p:nvSpPr>
        <p:spPr>
          <a:xfrm>
            <a:off x="266700" y="5605462"/>
            <a:ext cx="9247777" cy="528638"/>
          </a:xfrm>
          <a:prstGeom prst="rect">
            <a:avLst/>
          </a:prstGeom>
          <a:noFill/>
          <a:ln>
            <a:noFill/>
          </a:ln>
        </p:spPr>
        <p:txBody>
          <a:bodyPr anchorCtr="0" anchor="ctr" bIns="45700" lIns="91425" spcFirstLastPara="1" rIns="91425" wrap="square" tIns="45700">
            <a:normAutofit/>
          </a:bodyPr>
          <a:lstStyle>
            <a:lvl1pPr indent="-228600" lvl="0" marL="457200" algn="l">
              <a:lnSpc>
                <a:spcPct val="70000"/>
              </a:lnSpc>
              <a:spcBef>
                <a:spcPts val="1000"/>
              </a:spcBef>
              <a:spcAft>
                <a:spcPts val="0"/>
              </a:spcAft>
              <a:buClr>
                <a:schemeClr val="lt1"/>
              </a:buClr>
              <a:buSzPts val="1800"/>
              <a:buNone/>
              <a:defRPr i="0" sz="1800">
                <a:solidFill>
                  <a:schemeClr val="lt1"/>
                </a:solidFill>
              </a:defRPr>
            </a:lvl1pPr>
            <a:lvl2pPr indent="-355600" lvl="1" marL="914400" algn="l">
              <a:lnSpc>
                <a:spcPct val="100000"/>
              </a:lnSpc>
              <a:spcBef>
                <a:spcPts val="500"/>
              </a:spcBef>
              <a:spcAft>
                <a:spcPts val="0"/>
              </a:spcAft>
              <a:buClr>
                <a:schemeClr val="lt1"/>
              </a:buClr>
              <a:buSzPts val="2000"/>
              <a:buChar char="•"/>
              <a:defRPr>
                <a:solidFill>
                  <a:schemeClr val="lt1"/>
                </a:solidFill>
              </a:defRPr>
            </a:lvl2pPr>
            <a:lvl3pPr indent="-342900" lvl="2" marL="1371600" algn="l">
              <a:lnSpc>
                <a:spcPct val="100000"/>
              </a:lnSpc>
              <a:spcBef>
                <a:spcPts val="500"/>
              </a:spcBef>
              <a:spcAft>
                <a:spcPts val="0"/>
              </a:spcAft>
              <a:buClr>
                <a:schemeClr val="lt1"/>
              </a:buClr>
              <a:buSzPts val="1800"/>
              <a:buChar char="•"/>
              <a:defRPr>
                <a:solidFill>
                  <a:schemeClr val="lt1"/>
                </a:solidFill>
              </a:defRPr>
            </a:lvl3pPr>
            <a:lvl4pPr indent="-342900" lvl="3" marL="1828800" algn="l">
              <a:lnSpc>
                <a:spcPct val="100000"/>
              </a:lnSpc>
              <a:spcBef>
                <a:spcPts val="500"/>
              </a:spcBef>
              <a:spcAft>
                <a:spcPts val="0"/>
              </a:spcAft>
              <a:buClr>
                <a:schemeClr val="lt1"/>
              </a:buClr>
              <a:buSzPts val="1800"/>
              <a:buChar char="•"/>
              <a:defRPr>
                <a:solidFill>
                  <a:schemeClr val="lt1"/>
                </a:solidFill>
              </a:defRPr>
            </a:lvl4pPr>
            <a:lvl5pPr indent="-342900" lvl="4" marL="2286000" algn="l">
              <a:lnSpc>
                <a:spcPct val="10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50/50">
  <p:cSld name="Two Column_50/50">
    <p:spTree>
      <p:nvGrpSpPr>
        <p:cNvPr id="49" name="Shape 49"/>
        <p:cNvGrpSpPr/>
        <p:nvPr/>
      </p:nvGrpSpPr>
      <p:grpSpPr>
        <a:xfrm>
          <a:off x="0" y="0"/>
          <a:ext cx="0" cy="0"/>
          <a:chOff x="0" y="0"/>
          <a:chExt cx="0" cy="0"/>
        </a:xfrm>
      </p:grpSpPr>
      <p:sp>
        <p:nvSpPr>
          <p:cNvPr id="50" name="Google Shape;50;p8"/>
          <p:cNvSpPr/>
          <p:nvPr>
            <p:ph idx="2" type="pic"/>
          </p:nvPr>
        </p:nvSpPr>
        <p:spPr>
          <a:xfrm>
            <a:off x="6188765" y="0"/>
            <a:ext cx="6003235" cy="6858000"/>
          </a:xfrm>
          <a:prstGeom prst="rect">
            <a:avLst/>
          </a:prstGeom>
          <a:noFill/>
          <a:ln>
            <a:noFill/>
          </a:ln>
        </p:spPr>
      </p:sp>
      <p:sp>
        <p:nvSpPr>
          <p:cNvPr id="51" name="Google Shape;51;p8"/>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type="title"/>
          </p:nvPr>
        </p:nvSpPr>
        <p:spPr>
          <a:xfrm>
            <a:off x="303317" y="244386"/>
            <a:ext cx="5695739" cy="55038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53" name="Google Shape;53;p8"/>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54" name="Google Shape;54;p8"/>
          <p:cNvSpPr txBox="1"/>
          <p:nvPr>
            <p:ph idx="1" type="body"/>
          </p:nvPr>
        </p:nvSpPr>
        <p:spPr>
          <a:xfrm>
            <a:off x="303317" y="952500"/>
            <a:ext cx="5695741" cy="5181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50/50_images">
  <p:cSld name="Two Column_50/50_images">
    <p:spTree>
      <p:nvGrpSpPr>
        <p:cNvPr id="55" name="Shape 55"/>
        <p:cNvGrpSpPr/>
        <p:nvPr/>
      </p:nvGrpSpPr>
      <p:grpSpPr>
        <a:xfrm>
          <a:off x="0" y="0"/>
          <a:ext cx="0" cy="0"/>
          <a:chOff x="0" y="0"/>
          <a:chExt cx="0" cy="0"/>
        </a:xfrm>
      </p:grpSpPr>
      <p:sp>
        <p:nvSpPr>
          <p:cNvPr id="56" name="Google Shape;56;p9"/>
          <p:cNvSpPr txBox="1"/>
          <p:nvPr>
            <p:ph idx="1" type="body"/>
          </p:nvPr>
        </p:nvSpPr>
        <p:spPr>
          <a:xfrm>
            <a:off x="266701" y="952500"/>
            <a:ext cx="5732358" cy="5181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2"/>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9"/>
          <p:cNvSpPr/>
          <p:nvPr>
            <p:ph idx="2" type="pic"/>
          </p:nvPr>
        </p:nvSpPr>
        <p:spPr>
          <a:xfrm>
            <a:off x="6188765" y="0"/>
            <a:ext cx="6003235" cy="3428996"/>
          </a:xfrm>
          <a:prstGeom prst="rect">
            <a:avLst/>
          </a:prstGeom>
          <a:noFill/>
          <a:ln>
            <a:noFill/>
          </a:ln>
        </p:spPr>
      </p:sp>
      <p:sp>
        <p:nvSpPr>
          <p:cNvPr id="58" name="Google Shape;58;p9"/>
          <p:cNvSpPr/>
          <p:nvPr>
            <p:ph idx="3" type="pic"/>
          </p:nvPr>
        </p:nvSpPr>
        <p:spPr>
          <a:xfrm>
            <a:off x="6188764" y="3565069"/>
            <a:ext cx="6003235" cy="3428996"/>
          </a:xfrm>
          <a:prstGeom prst="rect">
            <a:avLst/>
          </a:prstGeom>
          <a:noFill/>
          <a:ln>
            <a:noFill/>
          </a:ln>
        </p:spPr>
      </p:sp>
      <p:sp>
        <p:nvSpPr>
          <p:cNvPr id="59" name="Google Shape;59;p9"/>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0" name="Google Shape;60;p9"/>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61" name="Google Shape;61;p9"/>
          <p:cNvSpPr txBox="1"/>
          <p:nvPr>
            <p:ph type="title"/>
          </p:nvPr>
        </p:nvSpPr>
        <p:spPr>
          <a:xfrm>
            <a:off x="303317" y="244389"/>
            <a:ext cx="5695742" cy="5503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w/ Image">
  <p:cSld name="Sidebar w/ Image">
    <p:spTree>
      <p:nvGrpSpPr>
        <p:cNvPr id="62" name="Shape 62"/>
        <p:cNvGrpSpPr/>
        <p:nvPr/>
      </p:nvGrpSpPr>
      <p:grpSpPr>
        <a:xfrm>
          <a:off x="0" y="0"/>
          <a:ext cx="0" cy="0"/>
          <a:chOff x="0" y="0"/>
          <a:chExt cx="0" cy="0"/>
        </a:xfrm>
      </p:grpSpPr>
      <p:sp>
        <p:nvSpPr>
          <p:cNvPr id="63" name="Google Shape;63;p10"/>
          <p:cNvSpPr txBox="1"/>
          <p:nvPr>
            <p:ph idx="1" type="body"/>
          </p:nvPr>
        </p:nvSpPr>
        <p:spPr>
          <a:xfrm>
            <a:off x="266700" y="952500"/>
            <a:ext cx="3231874" cy="518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0"/>
          <p:cNvSpPr/>
          <p:nvPr>
            <p:ph idx="2" type="pic"/>
          </p:nvPr>
        </p:nvSpPr>
        <p:spPr>
          <a:xfrm>
            <a:off x="3795231" y="952500"/>
            <a:ext cx="8093438" cy="5181600"/>
          </a:xfrm>
          <a:prstGeom prst="rect">
            <a:avLst/>
          </a:prstGeom>
          <a:noFill/>
          <a:ln>
            <a:noFill/>
          </a:ln>
        </p:spPr>
      </p:sp>
      <p:sp>
        <p:nvSpPr>
          <p:cNvPr id="65" name="Google Shape;65;p10"/>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6" name="Google Shape;66;p10"/>
          <p:cNvCxnSpPr/>
          <p:nvPr/>
        </p:nvCxnSpPr>
        <p:spPr>
          <a:xfrm>
            <a:off x="303317" y="794776"/>
            <a:ext cx="11585366" cy="0"/>
          </a:xfrm>
          <a:prstGeom prst="straightConnector1">
            <a:avLst/>
          </a:prstGeom>
          <a:noFill/>
          <a:ln cap="flat" cmpd="sng" w="12700">
            <a:solidFill>
              <a:schemeClr val="accent1"/>
            </a:solidFill>
            <a:prstDash val="solid"/>
            <a:miter lim="800000"/>
            <a:headEnd len="sm" w="sm" type="none"/>
            <a:tailEnd len="sm" w="sm" type="none"/>
          </a:ln>
        </p:spPr>
      </p:cxnSp>
      <p:sp>
        <p:nvSpPr>
          <p:cNvPr id="67" name="Google Shape;67;p10"/>
          <p:cNvSpPr txBox="1"/>
          <p:nvPr>
            <p:ph type="title"/>
          </p:nvPr>
        </p:nvSpPr>
        <p:spPr>
          <a:xfrm>
            <a:off x="303317" y="244389"/>
            <a:ext cx="11585351" cy="5503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8" name="Google Shape;68;p10"/>
          <p:cNvCxnSpPr/>
          <p:nvPr/>
        </p:nvCxnSpPr>
        <p:spPr>
          <a:xfrm>
            <a:off x="3646902" y="952500"/>
            <a:ext cx="0" cy="5181600"/>
          </a:xfrm>
          <a:prstGeom prst="straightConnector1">
            <a:avLst/>
          </a:prstGeom>
          <a:noFill/>
          <a:ln cap="flat" cmpd="sng" w="12700">
            <a:solidFill>
              <a:schemeClr val="accent1"/>
            </a:solidFill>
            <a:prstDash val="dot"/>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3.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21" Type="http://schemas.openxmlformats.org/officeDocument/2006/relationships/theme" Target="../theme/theme1.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3.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19" Type="http://schemas.openxmlformats.org/officeDocument/2006/relationships/slideLayout" Target="../slideLayouts/slideLayout37.xml"/><Relationship Id="rId6" Type="http://schemas.openxmlformats.org/officeDocument/2006/relationships/slideLayout" Target="../slideLayouts/slideLayout24.xml"/><Relationship Id="rId18" Type="http://schemas.openxmlformats.org/officeDocument/2006/relationships/slideLayout" Target="../slideLayouts/slideLayout36.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303317" y="966354"/>
            <a:ext cx="11585366" cy="515615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000"/>
              </a:spcBef>
              <a:spcAft>
                <a:spcPts val="0"/>
              </a:spcAft>
              <a:buClr>
                <a:schemeClr val="dk2"/>
              </a:buClr>
              <a:buSzPts val="2400"/>
              <a:buFont typeface="Arial"/>
              <a:buChar char="•"/>
              <a:defRPr b="0" i="0" sz="2400" u="none" cap="none" strike="noStrike">
                <a:solidFill>
                  <a:schemeClr val="dk2"/>
                </a:solidFill>
                <a:latin typeface="Tahoma"/>
                <a:ea typeface="Tahoma"/>
                <a:cs typeface="Tahoma"/>
                <a:sym typeface="Tahoma"/>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2pPr>
            <a:lvl3pPr indent="-342900" lvl="2" marL="13716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3pPr>
            <a:lvl4pPr indent="-342900" lvl="3" marL="18288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4pPr>
            <a:lvl5pPr indent="-342900" lvl="4" marL="22860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 name="Google Shape;11;p1"/>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100" u="none" cap="none" strike="noStrike">
                <a:solidFill>
                  <a:srgbClr val="757A97"/>
                </a:solidFill>
                <a:latin typeface="Tahoma"/>
                <a:ea typeface="Tahoma"/>
                <a:cs typeface="Tahoma"/>
                <a:sym typeface="Tahoma"/>
              </a:defRPr>
            </a:lvl1pPr>
            <a:lvl2pPr indent="0" lvl="1" marL="0" marR="0" rtl="0" algn="r">
              <a:spcBef>
                <a:spcPts val="0"/>
              </a:spcBef>
              <a:buNone/>
              <a:defRPr b="0" i="0" sz="1100" u="none" cap="none" strike="noStrike">
                <a:solidFill>
                  <a:srgbClr val="757A97"/>
                </a:solidFill>
                <a:latin typeface="Tahoma"/>
                <a:ea typeface="Tahoma"/>
                <a:cs typeface="Tahoma"/>
                <a:sym typeface="Tahoma"/>
              </a:defRPr>
            </a:lvl2pPr>
            <a:lvl3pPr indent="0" lvl="2" marL="0" marR="0" rtl="0" algn="r">
              <a:spcBef>
                <a:spcPts val="0"/>
              </a:spcBef>
              <a:buNone/>
              <a:defRPr b="0" i="0" sz="1100" u="none" cap="none" strike="noStrike">
                <a:solidFill>
                  <a:srgbClr val="757A97"/>
                </a:solidFill>
                <a:latin typeface="Tahoma"/>
                <a:ea typeface="Tahoma"/>
                <a:cs typeface="Tahoma"/>
                <a:sym typeface="Tahoma"/>
              </a:defRPr>
            </a:lvl3pPr>
            <a:lvl4pPr indent="0" lvl="3" marL="0" marR="0" rtl="0" algn="r">
              <a:spcBef>
                <a:spcPts val="0"/>
              </a:spcBef>
              <a:buNone/>
              <a:defRPr b="0" i="0" sz="1100" u="none" cap="none" strike="noStrike">
                <a:solidFill>
                  <a:srgbClr val="757A97"/>
                </a:solidFill>
                <a:latin typeface="Tahoma"/>
                <a:ea typeface="Tahoma"/>
                <a:cs typeface="Tahoma"/>
                <a:sym typeface="Tahoma"/>
              </a:defRPr>
            </a:lvl4pPr>
            <a:lvl5pPr indent="0" lvl="4" marL="0" marR="0" rtl="0" algn="r">
              <a:spcBef>
                <a:spcPts val="0"/>
              </a:spcBef>
              <a:buNone/>
              <a:defRPr b="0" i="0" sz="1100" u="none" cap="none" strike="noStrike">
                <a:solidFill>
                  <a:srgbClr val="757A97"/>
                </a:solidFill>
                <a:latin typeface="Tahoma"/>
                <a:ea typeface="Tahoma"/>
                <a:cs typeface="Tahoma"/>
                <a:sym typeface="Tahoma"/>
              </a:defRPr>
            </a:lvl5pPr>
            <a:lvl6pPr indent="0" lvl="5" marL="0" marR="0" rtl="0" algn="r">
              <a:spcBef>
                <a:spcPts val="0"/>
              </a:spcBef>
              <a:buNone/>
              <a:defRPr b="0" i="0" sz="1100" u="none" cap="none" strike="noStrike">
                <a:solidFill>
                  <a:srgbClr val="757A97"/>
                </a:solidFill>
                <a:latin typeface="Tahoma"/>
                <a:ea typeface="Tahoma"/>
                <a:cs typeface="Tahoma"/>
                <a:sym typeface="Tahoma"/>
              </a:defRPr>
            </a:lvl6pPr>
            <a:lvl7pPr indent="0" lvl="6" marL="0" marR="0" rtl="0" algn="r">
              <a:spcBef>
                <a:spcPts val="0"/>
              </a:spcBef>
              <a:buNone/>
              <a:defRPr b="0" i="0" sz="1100" u="none" cap="none" strike="noStrike">
                <a:solidFill>
                  <a:srgbClr val="757A97"/>
                </a:solidFill>
                <a:latin typeface="Tahoma"/>
                <a:ea typeface="Tahoma"/>
                <a:cs typeface="Tahoma"/>
                <a:sym typeface="Tahoma"/>
              </a:defRPr>
            </a:lvl7pPr>
            <a:lvl8pPr indent="0" lvl="7" marL="0" marR="0" rtl="0" algn="r">
              <a:spcBef>
                <a:spcPts val="0"/>
              </a:spcBef>
              <a:buNone/>
              <a:defRPr b="0" i="0" sz="1100" u="none" cap="none" strike="noStrike">
                <a:solidFill>
                  <a:srgbClr val="757A97"/>
                </a:solidFill>
                <a:latin typeface="Tahoma"/>
                <a:ea typeface="Tahoma"/>
                <a:cs typeface="Tahoma"/>
                <a:sym typeface="Tahoma"/>
              </a:defRPr>
            </a:lvl8pPr>
            <a:lvl9pPr indent="0" lvl="8" marL="0" marR="0" rtl="0" algn="r">
              <a:spcBef>
                <a:spcPts val="0"/>
              </a:spcBef>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pic>
        <p:nvPicPr>
          <p:cNvPr descr="A blue shield with a book and a globe&#10;&#10;Description automatically generated" id="12" name="Google Shape;12;p1"/>
          <p:cNvPicPr preferRelativeResize="0"/>
          <p:nvPr/>
        </p:nvPicPr>
        <p:blipFill rotWithShape="1">
          <a:blip r:embed="rId1">
            <a:alphaModFix/>
          </a:blip>
          <a:srcRect b="0" l="0" r="0" t="0"/>
          <a:stretch/>
        </p:blipFill>
        <p:spPr>
          <a:xfrm>
            <a:off x="11537907" y="6234732"/>
            <a:ext cx="350776" cy="375831"/>
          </a:xfrm>
          <a:prstGeom prst="rect">
            <a:avLst/>
          </a:prstGeom>
          <a:noFill/>
          <a:ln>
            <a:noFill/>
          </a:ln>
        </p:spPr>
      </p:pic>
      <p:sp>
        <p:nvSpPr>
          <p:cNvPr id="13" name="Google Shape;13;p1"/>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000"/>
              <a:buFont typeface="Tahoma"/>
              <a:buNone/>
              <a:defRPr b="1" i="0" sz="3000" u="none" cap="none" strike="noStrike">
                <a:solidFill>
                  <a:schemeClr val="dk2"/>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600">
          <p15:clr>
            <a:srgbClr val="F26B43"/>
          </p15:clr>
        </p15:guide>
        <p15:guide id="2" pos="3840">
          <p15:clr>
            <a:srgbClr val="F26B43"/>
          </p15:clr>
        </p15:guide>
        <p15:guide id="3" orient="horz" pos="3864">
          <p15:clr>
            <a:srgbClr val="F26B43"/>
          </p15:clr>
        </p15:guide>
        <p15:guide id="4" orient="horz" pos="1224">
          <p15:clr>
            <a:srgbClr val="F26B43"/>
          </p15:clr>
        </p15:guide>
        <p15:guide id="5" pos="7488">
          <p15:clr>
            <a:srgbClr val="F26B43"/>
          </p15:clr>
        </p15:guide>
        <p15:guide id="6" pos="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1"/>
          <p:cNvSpPr txBox="1"/>
          <p:nvPr>
            <p:ph idx="1" type="body"/>
          </p:nvPr>
        </p:nvSpPr>
        <p:spPr>
          <a:xfrm>
            <a:off x="303317" y="966354"/>
            <a:ext cx="11585366" cy="515615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000"/>
              </a:spcBef>
              <a:spcAft>
                <a:spcPts val="0"/>
              </a:spcAft>
              <a:buClr>
                <a:schemeClr val="dk2"/>
              </a:buClr>
              <a:buSzPts val="2400"/>
              <a:buFont typeface="Arial"/>
              <a:buChar char="•"/>
              <a:defRPr b="0" i="0" sz="2400" u="none" cap="none" strike="noStrike">
                <a:solidFill>
                  <a:schemeClr val="dk2"/>
                </a:solidFill>
                <a:latin typeface="Tahoma"/>
                <a:ea typeface="Tahoma"/>
                <a:cs typeface="Tahoma"/>
                <a:sym typeface="Tahoma"/>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2pPr>
            <a:lvl3pPr indent="-342900" lvl="2" marL="13716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3pPr>
            <a:lvl4pPr indent="-342900" lvl="3" marL="18288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4pPr>
            <a:lvl5pPr indent="-342900" lvl="4" marL="22860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9" name="Google Shape;159;p21"/>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pic>
        <p:nvPicPr>
          <p:cNvPr descr="A blue shield with a book and a globe&#10;&#10;Description automatically generated" id="160" name="Google Shape;160;p21"/>
          <p:cNvPicPr preferRelativeResize="0"/>
          <p:nvPr/>
        </p:nvPicPr>
        <p:blipFill rotWithShape="1">
          <a:blip r:embed="rId1">
            <a:alphaModFix/>
          </a:blip>
          <a:srcRect b="0" l="0" r="0" t="0"/>
          <a:stretch/>
        </p:blipFill>
        <p:spPr>
          <a:xfrm>
            <a:off x="11537907" y="6234732"/>
            <a:ext cx="350776" cy="375831"/>
          </a:xfrm>
          <a:prstGeom prst="rect">
            <a:avLst/>
          </a:prstGeom>
          <a:noFill/>
          <a:ln>
            <a:noFill/>
          </a:ln>
        </p:spPr>
      </p:pic>
      <p:sp>
        <p:nvSpPr>
          <p:cNvPr id="161" name="Google Shape;161;p21"/>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000"/>
              <a:buFont typeface="Tahoma"/>
              <a:buNone/>
              <a:defRPr b="1" i="0" sz="3000" u="none" cap="none" strike="noStrike">
                <a:solidFill>
                  <a:schemeClr val="dk2"/>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600">
          <p15:clr>
            <a:srgbClr val="F26B43"/>
          </p15:clr>
        </p15:guide>
        <p15:guide id="2" pos="3840">
          <p15:clr>
            <a:srgbClr val="F26B43"/>
          </p15:clr>
        </p15:guide>
        <p15:guide id="3" orient="horz" pos="3864">
          <p15:clr>
            <a:srgbClr val="F26B43"/>
          </p15:clr>
        </p15:guide>
        <p15:guide id="4" orient="horz" pos="1224">
          <p15:clr>
            <a:srgbClr val="F26B43"/>
          </p15:clr>
        </p15:guide>
        <p15:guide id="5" pos="7488">
          <p15:clr>
            <a:srgbClr val="F26B43"/>
          </p15:clr>
        </p15:guide>
        <p15:guide id="6" pos="1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arxiv.org/pdf/2506.06266" TargetMode="External"/><Relationship Id="rId4" Type="http://schemas.openxmlformats.org/officeDocument/2006/relationships/image" Target="../media/image20.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0.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37.png"/><Relationship Id="rId5"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1"/>
          <p:cNvSpPr txBox="1"/>
          <p:nvPr>
            <p:ph type="ctrTitle"/>
          </p:nvPr>
        </p:nvSpPr>
        <p:spPr>
          <a:xfrm>
            <a:off x="576650" y="2212250"/>
            <a:ext cx="9508200" cy="127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Tahoma"/>
              <a:buNone/>
            </a:pPr>
            <a:r>
              <a:rPr lang="en-US" sz="3100"/>
              <a:t>Can KV-cache serve as compact memory module when reasoning over long or unbounded contexts?</a:t>
            </a:r>
            <a:endParaRPr sz="3100"/>
          </a:p>
        </p:txBody>
      </p:sp>
      <p:sp>
        <p:nvSpPr>
          <p:cNvPr id="311" name="Google Shape;311;p41"/>
          <p:cNvSpPr txBox="1"/>
          <p:nvPr>
            <p:ph idx="1" type="subTitle"/>
          </p:nvPr>
        </p:nvSpPr>
        <p:spPr>
          <a:xfrm>
            <a:off x="576649" y="3692901"/>
            <a:ext cx="5519351" cy="784095"/>
          </a:xfrm>
          <a:prstGeom prst="rect">
            <a:avLst/>
          </a:prstGeom>
          <a:noFill/>
          <a:ln>
            <a:noFill/>
          </a:ln>
        </p:spPr>
        <p:txBody>
          <a:bodyPr anchorCtr="0" anchor="ctr" bIns="45700" lIns="91425" spcFirstLastPara="1" rIns="91425" wrap="square" tIns="45700">
            <a:normAutofit/>
          </a:bodyPr>
          <a:lstStyle/>
          <a:p>
            <a:pPr indent="0" lvl="0" marL="0" rtl="0" algn="l">
              <a:lnSpc>
                <a:spcPct val="103333"/>
              </a:lnSpc>
              <a:spcBef>
                <a:spcPts val="0"/>
              </a:spcBef>
              <a:spcAft>
                <a:spcPts val="0"/>
              </a:spcAft>
              <a:buClr>
                <a:srgbClr val="4E97E0"/>
              </a:buClr>
              <a:buSzPts val="2400"/>
              <a:buNone/>
            </a:pPr>
            <a:r>
              <a:t/>
            </a:r>
            <a:endParaRPr/>
          </a:p>
        </p:txBody>
      </p:sp>
      <p:sp>
        <p:nvSpPr>
          <p:cNvPr id="312" name="Google Shape;312;p41"/>
          <p:cNvSpPr txBox="1"/>
          <p:nvPr>
            <p:ph idx="2" type="body"/>
          </p:nvPr>
        </p:nvSpPr>
        <p:spPr>
          <a:xfrm>
            <a:off x="576262" y="4476751"/>
            <a:ext cx="5519738" cy="45151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rPr lang="en-US"/>
              <a:t>Ziyang Huang, Yingfei Xu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0"/>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93" name="Google Shape;393;p50"/>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Performance: </a:t>
            </a:r>
            <a:r>
              <a:rPr lang="en-US"/>
              <a:t>Cartridges vs baselines</a:t>
            </a:r>
            <a:endParaRPr/>
          </a:p>
        </p:txBody>
      </p:sp>
      <p:pic>
        <p:nvPicPr>
          <p:cNvPr id="394" name="Google Shape;394;p50"/>
          <p:cNvPicPr preferRelativeResize="0"/>
          <p:nvPr/>
        </p:nvPicPr>
        <p:blipFill rotWithShape="1">
          <a:blip r:embed="rId3">
            <a:alphaModFix/>
          </a:blip>
          <a:srcRect b="25445" l="0" r="0" t="0"/>
          <a:stretch/>
        </p:blipFill>
        <p:spPr>
          <a:xfrm>
            <a:off x="303300" y="1884456"/>
            <a:ext cx="11585400" cy="3762271"/>
          </a:xfrm>
          <a:prstGeom prst="rect">
            <a:avLst/>
          </a:prstGeom>
          <a:noFill/>
          <a:ln>
            <a:noFill/>
          </a:ln>
        </p:spPr>
      </p:pic>
      <p:sp>
        <p:nvSpPr>
          <p:cNvPr id="395" name="Google Shape;395;p50"/>
          <p:cNvSpPr txBox="1"/>
          <p:nvPr>
            <p:ph idx="1" type="body"/>
          </p:nvPr>
        </p:nvSpPr>
        <p:spPr>
          <a:xfrm>
            <a:off x="891500" y="1210850"/>
            <a:ext cx="8616300" cy="4050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lang="en-US">
                <a:solidFill>
                  <a:schemeClr val="dk1"/>
                </a:solidFill>
              </a:rPr>
              <a:t>Cartridges </a:t>
            </a:r>
            <a:r>
              <a:rPr lang="en-US" sz="2080"/>
              <a:t>m</a:t>
            </a:r>
            <a:r>
              <a:rPr lang="en-US" sz="2080"/>
              <a:t>atches ICL quality with lower memory costs.</a:t>
            </a:r>
            <a:endParaRPr sz="2080"/>
          </a:p>
          <a:p>
            <a:pPr indent="0" lvl="0" marL="0" rtl="0" algn="l">
              <a:lnSpc>
                <a:spcPct val="105000"/>
              </a:lnSpc>
              <a:spcBef>
                <a:spcPts val="1000"/>
              </a:spcBef>
              <a:spcAft>
                <a:spcPts val="1000"/>
              </a:spcAft>
              <a:buSzPts val="358"/>
              <a:buNone/>
            </a:pPr>
            <a:r>
              <a:t/>
            </a:r>
            <a:endParaRPr sz="208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1"/>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02" name="Google Shape;402;p51"/>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Surprising notes</a:t>
            </a:r>
            <a:endParaRPr/>
          </a:p>
        </p:txBody>
      </p:sp>
      <p:sp>
        <p:nvSpPr>
          <p:cNvPr id="403" name="Google Shape;403;p51"/>
          <p:cNvSpPr txBox="1"/>
          <p:nvPr>
            <p:ph idx="1" type="body"/>
          </p:nvPr>
        </p:nvSpPr>
        <p:spPr>
          <a:xfrm>
            <a:off x="612600" y="1330950"/>
            <a:ext cx="10544400" cy="1662600"/>
          </a:xfrm>
          <a:prstGeom prst="rect">
            <a:avLst/>
          </a:prstGeom>
        </p:spPr>
        <p:txBody>
          <a:bodyPr anchorCtr="0" anchor="t" bIns="45700" lIns="91425" spcFirstLastPara="1" rIns="91425" wrap="square" tIns="45700">
            <a:noAutofit/>
          </a:bodyPr>
          <a:lstStyle/>
          <a:p>
            <a:pPr indent="-360680" lvl="0" marL="457200" rtl="0" algn="l">
              <a:lnSpc>
                <a:spcPct val="105000"/>
              </a:lnSpc>
              <a:spcBef>
                <a:spcPts val="1000"/>
              </a:spcBef>
              <a:spcAft>
                <a:spcPts val="0"/>
              </a:spcAft>
              <a:buSzPts val="2080"/>
              <a:buChar char="●"/>
            </a:pPr>
            <a:r>
              <a:rPr lang="en-US" sz="2080"/>
              <a:t>Context stretch: Effective context extended (e.g., 128k → ~484k on MTOB)</a:t>
            </a:r>
            <a:endParaRPr sz="2080"/>
          </a:p>
          <a:p>
            <a:pPr indent="0" lvl="0" marL="0" rtl="0" algn="l">
              <a:lnSpc>
                <a:spcPct val="105000"/>
              </a:lnSpc>
              <a:spcBef>
                <a:spcPts val="1000"/>
              </a:spcBef>
              <a:spcAft>
                <a:spcPts val="0"/>
              </a:spcAft>
              <a:buNone/>
            </a:pPr>
            <a:r>
              <a:t/>
            </a:r>
            <a:endParaRPr sz="2080"/>
          </a:p>
          <a:p>
            <a:pPr indent="-360680" lvl="0" marL="457200" rtl="0" algn="l">
              <a:lnSpc>
                <a:spcPct val="105000"/>
              </a:lnSpc>
              <a:spcBef>
                <a:spcPts val="1000"/>
              </a:spcBef>
              <a:spcAft>
                <a:spcPts val="0"/>
              </a:spcAft>
              <a:buSzPts val="2080"/>
              <a:buChar char="●"/>
            </a:pPr>
            <a:r>
              <a:rPr lang="en-US" sz="2080"/>
              <a:t>Composition: Multiple cartridges combine without re‑training.</a:t>
            </a:r>
            <a:endParaRPr sz="2080"/>
          </a:p>
        </p:txBody>
      </p:sp>
      <p:pic>
        <p:nvPicPr>
          <p:cNvPr id="404" name="Google Shape;404;p51"/>
          <p:cNvPicPr preferRelativeResize="0"/>
          <p:nvPr/>
        </p:nvPicPr>
        <p:blipFill>
          <a:blip r:embed="rId3">
            <a:alphaModFix/>
          </a:blip>
          <a:stretch>
            <a:fillRect/>
          </a:stretch>
        </p:blipFill>
        <p:spPr>
          <a:xfrm>
            <a:off x="0" y="3153775"/>
            <a:ext cx="12192001" cy="2470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2"/>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11" name="Google Shape;411;p52"/>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Cartridges vs RAG? LoRA?</a:t>
            </a:r>
            <a:endParaRPr/>
          </a:p>
        </p:txBody>
      </p:sp>
      <p:sp>
        <p:nvSpPr>
          <p:cNvPr id="412" name="Google Shape;412;p52"/>
          <p:cNvSpPr txBox="1"/>
          <p:nvPr>
            <p:ph idx="1" type="body"/>
          </p:nvPr>
        </p:nvSpPr>
        <p:spPr>
          <a:xfrm>
            <a:off x="419100" y="1390376"/>
            <a:ext cx="2121600" cy="610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1000"/>
              </a:spcAft>
              <a:buNone/>
            </a:pPr>
            <a:r>
              <a:rPr lang="en-US">
                <a:solidFill>
                  <a:schemeClr val="dk1"/>
                </a:solidFill>
              </a:rPr>
              <a:t>RAG</a:t>
            </a:r>
            <a:endParaRPr/>
          </a:p>
        </p:txBody>
      </p:sp>
      <p:sp>
        <p:nvSpPr>
          <p:cNvPr id="413" name="Google Shape;413;p52"/>
          <p:cNvSpPr txBox="1"/>
          <p:nvPr>
            <p:ph idx="1" type="body"/>
          </p:nvPr>
        </p:nvSpPr>
        <p:spPr>
          <a:xfrm>
            <a:off x="419100" y="4122429"/>
            <a:ext cx="2121600" cy="610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1000"/>
              </a:spcAft>
              <a:buNone/>
            </a:pPr>
            <a:r>
              <a:rPr lang="en-US"/>
              <a:t>LoRA</a:t>
            </a:r>
            <a:endParaRPr/>
          </a:p>
        </p:txBody>
      </p:sp>
      <p:sp>
        <p:nvSpPr>
          <p:cNvPr id="414" name="Google Shape;414;p52"/>
          <p:cNvSpPr txBox="1"/>
          <p:nvPr>
            <p:ph idx="1" type="body"/>
          </p:nvPr>
        </p:nvSpPr>
        <p:spPr>
          <a:xfrm>
            <a:off x="1360925" y="1433061"/>
            <a:ext cx="9796200" cy="4050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0"/>
              </a:spcAft>
              <a:buSzPts val="358"/>
              <a:buNone/>
            </a:pPr>
            <a:r>
              <a:rPr lang="en-US" sz="2080"/>
              <a:t>Good for flexible and live updates, but retrieval and long prompts are still costly.</a:t>
            </a:r>
            <a:endParaRPr sz="2080"/>
          </a:p>
          <a:p>
            <a:pPr indent="0" lvl="0" marL="0" rtl="0" algn="l">
              <a:lnSpc>
                <a:spcPct val="105000"/>
              </a:lnSpc>
              <a:spcBef>
                <a:spcPts val="1000"/>
              </a:spcBef>
              <a:spcAft>
                <a:spcPts val="1000"/>
              </a:spcAft>
              <a:buSzPts val="358"/>
              <a:buNone/>
            </a:pPr>
            <a:r>
              <a:t/>
            </a:r>
            <a:endParaRPr sz="2080"/>
          </a:p>
        </p:txBody>
      </p:sp>
      <p:sp>
        <p:nvSpPr>
          <p:cNvPr id="415" name="Google Shape;415;p52"/>
          <p:cNvSpPr txBox="1"/>
          <p:nvPr>
            <p:ph idx="1" type="body"/>
          </p:nvPr>
        </p:nvSpPr>
        <p:spPr>
          <a:xfrm>
            <a:off x="1360925" y="4122425"/>
            <a:ext cx="9796200" cy="4050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1000"/>
              </a:spcAft>
              <a:buSzPts val="358"/>
              <a:buNone/>
            </a:pPr>
            <a:r>
              <a:rPr lang="en-US" sz="2080"/>
              <a:t>Much more expressive for training, but also to serve on infrastructures.</a:t>
            </a:r>
            <a:endParaRPr sz="2080"/>
          </a:p>
        </p:txBody>
      </p:sp>
      <p:sp>
        <p:nvSpPr>
          <p:cNvPr id="416" name="Google Shape;416;p52"/>
          <p:cNvSpPr txBox="1"/>
          <p:nvPr>
            <p:ph idx="1" type="body"/>
          </p:nvPr>
        </p:nvSpPr>
        <p:spPr>
          <a:xfrm>
            <a:off x="1197900" y="2502336"/>
            <a:ext cx="9796200" cy="4050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1000"/>
              </a:spcAft>
              <a:buSzPts val="358"/>
              <a:buNone/>
            </a:pPr>
            <a:r>
              <a:rPr lang="en-US" sz="2080"/>
              <a:t>-&gt; Cartridges are optimized on stable, repeatedly‑queried corpora.</a:t>
            </a:r>
            <a:endParaRPr sz="2080"/>
          </a:p>
        </p:txBody>
      </p:sp>
      <p:sp>
        <p:nvSpPr>
          <p:cNvPr id="417" name="Google Shape;417;p52"/>
          <p:cNvSpPr txBox="1"/>
          <p:nvPr>
            <p:ph idx="1" type="body"/>
          </p:nvPr>
        </p:nvSpPr>
        <p:spPr>
          <a:xfrm>
            <a:off x="1197900" y="5185461"/>
            <a:ext cx="9796200" cy="4050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1000"/>
              </a:spcAft>
              <a:buSzPts val="358"/>
              <a:buNone/>
            </a:pPr>
            <a:r>
              <a:rPr lang="en-US" sz="2080"/>
              <a:t>-&gt; Cartridges are prefix‑only; also outperperforms LoRA.</a:t>
            </a:r>
            <a:endParaRPr sz="208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3"/>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24" name="Google Shape;424;p53"/>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Other discussions</a:t>
            </a:r>
            <a:endParaRPr/>
          </a:p>
        </p:txBody>
      </p:sp>
      <p:sp>
        <p:nvSpPr>
          <p:cNvPr id="425" name="Google Shape;425;p53"/>
          <p:cNvSpPr txBox="1"/>
          <p:nvPr>
            <p:ph idx="1" type="body"/>
          </p:nvPr>
        </p:nvSpPr>
        <p:spPr>
          <a:xfrm>
            <a:off x="612600" y="1330950"/>
            <a:ext cx="6817500" cy="4266300"/>
          </a:xfrm>
          <a:prstGeom prst="rect">
            <a:avLst/>
          </a:prstGeom>
        </p:spPr>
        <p:txBody>
          <a:bodyPr anchorCtr="0" anchor="t" bIns="45700" lIns="91425" spcFirstLastPara="1" rIns="91425" wrap="square" tIns="45700">
            <a:noAutofit/>
          </a:bodyPr>
          <a:lstStyle/>
          <a:p>
            <a:pPr indent="-360680" lvl="0" marL="457200" rtl="0" algn="l">
              <a:lnSpc>
                <a:spcPct val="105000"/>
              </a:lnSpc>
              <a:spcBef>
                <a:spcPts val="1000"/>
              </a:spcBef>
              <a:spcAft>
                <a:spcPts val="0"/>
              </a:spcAft>
              <a:buSzPts val="2080"/>
              <a:buChar char="●"/>
            </a:pPr>
            <a:r>
              <a:rPr lang="en-US" sz="2080"/>
              <a:t>A Cartridge can be served efficiently with minimal changes to existing LLM inference servers (e.g. SGLang)</a:t>
            </a:r>
            <a:endParaRPr sz="2080"/>
          </a:p>
          <a:p>
            <a:pPr indent="-360680" lvl="0" marL="457200" rtl="0" algn="l">
              <a:lnSpc>
                <a:spcPct val="105000"/>
              </a:lnSpc>
              <a:spcBef>
                <a:spcPts val="2000"/>
              </a:spcBef>
              <a:spcAft>
                <a:spcPts val="0"/>
              </a:spcAft>
              <a:buSzPts val="2080"/>
              <a:buChar char="●"/>
            </a:pPr>
            <a:r>
              <a:rPr lang="en-US" sz="2080"/>
              <a:t>Limitations:</a:t>
            </a:r>
            <a:endParaRPr sz="2080"/>
          </a:p>
          <a:p>
            <a:pPr indent="-360680" lvl="1" marL="914400" rtl="0" algn="l">
              <a:lnSpc>
                <a:spcPct val="105000"/>
              </a:lnSpc>
              <a:spcBef>
                <a:spcPts val="2000"/>
              </a:spcBef>
              <a:spcAft>
                <a:spcPts val="0"/>
              </a:spcAft>
              <a:buSzPts val="2080"/>
              <a:buChar char="○"/>
            </a:pPr>
            <a:r>
              <a:rPr lang="en-US" sz="2080"/>
              <a:t>Upfront compute: Strong performance but training must be amortized</a:t>
            </a:r>
            <a:endParaRPr sz="2080"/>
          </a:p>
          <a:p>
            <a:pPr indent="-360680" lvl="1" marL="914400" rtl="0" algn="l">
              <a:lnSpc>
                <a:spcPct val="105000"/>
              </a:lnSpc>
              <a:spcBef>
                <a:spcPts val="2000"/>
              </a:spcBef>
              <a:spcAft>
                <a:spcPts val="0"/>
              </a:spcAft>
              <a:buSzPts val="2080"/>
              <a:buChar char="○"/>
            </a:pPr>
            <a:r>
              <a:rPr lang="en-US" sz="2080"/>
              <a:t>Coverage: training rely on synthetic dialogs; bad dialogs cause blind spots</a:t>
            </a:r>
            <a:endParaRPr sz="2080"/>
          </a:p>
          <a:p>
            <a:pPr indent="-360680" lvl="1" marL="914400" rtl="0" algn="l">
              <a:lnSpc>
                <a:spcPct val="105000"/>
              </a:lnSpc>
              <a:spcBef>
                <a:spcPts val="2000"/>
              </a:spcBef>
              <a:spcAft>
                <a:spcPts val="2000"/>
              </a:spcAft>
              <a:buSzPts val="2080"/>
              <a:buChar char="○"/>
            </a:pPr>
            <a:r>
              <a:rPr lang="en-US" sz="2080"/>
              <a:t>Timeliness: Corpus changes require re-training or incremental fine‑tuning</a:t>
            </a:r>
            <a:endParaRPr sz="2080"/>
          </a:p>
        </p:txBody>
      </p:sp>
      <p:pic>
        <p:nvPicPr>
          <p:cNvPr id="426" name="Google Shape;426;p53"/>
          <p:cNvPicPr preferRelativeResize="0"/>
          <p:nvPr/>
        </p:nvPicPr>
        <p:blipFill>
          <a:blip r:embed="rId3">
            <a:alphaModFix/>
          </a:blip>
          <a:stretch>
            <a:fillRect/>
          </a:stretch>
        </p:blipFill>
        <p:spPr>
          <a:xfrm>
            <a:off x="7497125" y="1216486"/>
            <a:ext cx="4457100" cy="3929781"/>
          </a:xfrm>
          <a:prstGeom prst="rect">
            <a:avLst/>
          </a:prstGeom>
          <a:noFill/>
          <a:ln>
            <a:noFill/>
          </a:ln>
        </p:spPr>
      </p:pic>
      <p:pic>
        <p:nvPicPr>
          <p:cNvPr id="427" name="Google Shape;427;p53"/>
          <p:cNvPicPr preferRelativeResize="0"/>
          <p:nvPr/>
        </p:nvPicPr>
        <p:blipFill>
          <a:blip r:embed="rId4">
            <a:alphaModFix/>
          </a:blip>
          <a:stretch>
            <a:fillRect/>
          </a:stretch>
        </p:blipFill>
        <p:spPr>
          <a:xfrm>
            <a:off x="7434913" y="5146275"/>
            <a:ext cx="4581525" cy="942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4"/>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34" name="Google Shape;434;p54"/>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Takeaways</a:t>
            </a:r>
            <a:endParaRPr/>
          </a:p>
        </p:txBody>
      </p:sp>
      <p:sp>
        <p:nvSpPr>
          <p:cNvPr id="435" name="Google Shape;435;p54"/>
          <p:cNvSpPr txBox="1"/>
          <p:nvPr>
            <p:ph idx="1" type="body"/>
          </p:nvPr>
        </p:nvSpPr>
        <p:spPr>
          <a:xfrm>
            <a:off x="361975" y="1212025"/>
            <a:ext cx="11468100" cy="4050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1000"/>
              </a:spcAft>
              <a:buSzPts val="358"/>
              <a:buNone/>
            </a:pPr>
            <a:r>
              <a:rPr lang="en-US" sz="2680"/>
              <a:t>Cartridges = compact, reusable memory of a corpus with ICL‑like behavior.</a:t>
            </a:r>
            <a:endParaRPr sz="2680"/>
          </a:p>
        </p:txBody>
      </p:sp>
      <p:sp>
        <p:nvSpPr>
          <p:cNvPr id="436" name="Google Shape;436;p54"/>
          <p:cNvSpPr txBox="1"/>
          <p:nvPr>
            <p:ph idx="1" type="body"/>
          </p:nvPr>
        </p:nvSpPr>
        <p:spPr>
          <a:xfrm>
            <a:off x="361975" y="2677525"/>
            <a:ext cx="11468100" cy="4050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1000"/>
              </a:spcAft>
              <a:buSzPts val="358"/>
              <a:buNone/>
            </a:pPr>
            <a:r>
              <a:rPr lang="en-US" sz="2680"/>
              <a:t>Use Self‑study (synthetic dialogs + context distillation) for training.</a:t>
            </a:r>
            <a:endParaRPr sz="2680"/>
          </a:p>
        </p:txBody>
      </p:sp>
      <p:sp>
        <p:nvSpPr>
          <p:cNvPr id="437" name="Google Shape;437;p54"/>
          <p:cNvSpPr txBox="1"/>
          <p:nvPr>
            <p:ph idx="1" type="body"/>
          </p:nvPr>
        </p:nvSpPr>
        <p:spPr>
          <a:xfrm>
            <a:off x="361975" y="4143025"/>
            <a:ext cx="11468100" cy="4050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1000"/>
              </a:spcAft>
              <a:buSzPts val="358"/>
              <a:buNone/>
            </a:pPr>
            <a:r>
              <a:rPr lang="en-US" sz="2680"/>
              <a:t>For repeated queries, strong performance in terms of larger throughput and reduced memory</a:t>
            </a:r>
            <a:endParaRPr sz="268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5"/>
          <p:cNvSpPr txBox="1"/>
          <p:nvPr>
            <p:ph type="ctrTitle"/>
          </p:nvPr>
        </p:nvSpPr>
        <p:spPr>
          <a:xfrm>
            <a:off x="1475873" y="723901"/>
            <a:ext cx="9240253" cy="303464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4000"/>
              <a:buFont typeface="Tahoma"/>
              <a:buNone/>
            </a:pPr>
            <a:r>
              <a:rPr lang="en-US" sz="3000"/>
              <a:t>BumbleBee: Dynamic KV-Cache Streaming Submodular Summarization for Infinite-Context Transformers</a:t>
            </a:r>
            <a:endParaRPr sz="3000"/>
          </a:p>
        </p:txBody>
      </p:sp>
      <p:sp>
        <p:nvSpPr>
          <p:cNvPr id="443" name="Google Shape;443;p55"/>
          <p:cNvSpPr txBox="1"/>
          <p:nvPr>
            <p:ph idx="1" type="subTitle"/>
          </p:nvPr>
        </p:nvSpPr>
        <p:spPr>
          <a:xfrm>
            <a:off x="1475873" y="4061125"/>
            <a:ext cx="9240253" cy="2072975"/>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accent1"/>
              </a:buClr>
              <a:buSzPts val="2400"/>
              <a:buNone/>
            </a:pPr>
            <a:r>
              <a:rPr lang="en-US" sz="2300"/>
              <a:t>Lilly Kumari, Shengjie Wang, Tianyi Zhou, Nikhil Sarda, Anthony Rowe, Jeff Bilmes</a:t>
            </a:r>
            <a:endParaRPr sz="2300"/>
          </a:p>
        </p:txBody>
      </p:sp>
      <p:pic>
        <p:nvPicPr>
          <p:cNvPr id="444" name="Google Shape;444;p55"/>
          <p:cNvPicPr preferRelativeResize="0"/>
          <p:nvPr/>
        </p:nvPicPr>
        <p:blipFill rotWithShape="1">
          <a:blip r:embed="rId3">
            <a:alphaModFix/>
          </a:blip>
          <a:srcRect b="0" l="0" r="0" t="11535"/>
          <a:stretch/>
        </p:blipFill>
        <p:spPr>
          <a:xfrm>
            <a:off x="9837875" y="3628575"/>
            <a:ext cx="2296024" cy="3229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6"/>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sz="2100"/>
          </a:p>
          <a:p>
            <a:pPr indent="457200" lvl="0" marL="0" rtl="0" algn="l">
              <a:spcBef>
                <a:spcPts val="1000"/>
              </a:spcBef>
              <a:spcAft>
                <a:spcPts val="0"/>
              </a:spcAft>
              <a:buNone/>
            </a:pPr>
            <a:r>
              <a:t/>
            </a:r>
            <a:endParaRPr sz="2100"/>
          </a:p>
          <a:p>
            <a:pPr indent="457200" lvl="0" marL="457200" rtl="0" algn="l">
              <a:spcBef>
                <a:spcPts val="1000"/>
              </a:spcBef>
              <a:spcAft>
                <a:spcPts val="0"/>
              </a:spcAft>
              <a:buNone/>
            </a:pPr>
            <a:r>
              <a:rPr lang="en-US" sz="2100"/>
              <a:t>strongly attends to a small subset of tokens</a:t>
            </a:r>
            <a:endParaRPr b="1" sz="800">
              <a:solidFill>
                <a:srgbClr val="000000"/>
              </a:solidFill>
              <a:latin typeface="Arial"/>
              <a:ea typeface="Arial"/>
              <a:cs typeface="Arial"/>
              <a:sym typeface="Arial"/>
            </a:endParaRPr>
          </a:p>
          <a:p>
            <a:pPr indent="0" lvl="0" marL="0" rtl="0" algn="l">
              <a:spcBef>
                <a:spcPts val="1000"/>
              </a:spcBef>
              <a:spcAft>
                <a:spcPts val="0"/>
              </a:spcAft>
              <a:buNone/>
            </a:pPr>
            <a:r>
              <a:t/>
            </a:r>
            <a:endParaRPr/>
          </a:p>
        </p:txBody>
      </p:sp>
      <p:sp>
        <p:nvSpPr>
          <p:cNvPr id="451" name="Google Shape;451;p56"/>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52" name="Google Shape;452;p56"/>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Motivation</a:t>
            </a:r>
            <a:endParaRPr/>
          </a:p>
        </p:txBody>
      </p:sp>
      <p:pic>
        <p:nvPicPr>
          <p:cNvPr id="453" name="Google Shape;453;p56" title="Screenshot 2025-10-31 at 10.11.51 AM.png"/>
          <p:cNvPicPr preferRelativeResize="0"/>
          <p:nvPr/>
        </p:nvPicPr>
        <p:blipFill>
          <a:blip r:embed="rId3">
            <a:alphaModFix/>
          </a:blip>
          <a:stretch>
            <a:fillRect/>
          </a:stretch>
        </p:blipFill>
        <p:spPr>
          <a:xfrm>
            <a:off x="1085713" y="2325313"/>
            <a:ext cx="9983975" cy="31348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7"/>
          <p:cNvSpPr txBox="1"/>
          <p:nvPr>
            <p:ph idx="12" type="sldNum"/>
          </p:nvPr>
        </p:nvSpPr>
        <p:spPr>
          <a:xfrm>
            <a:off x="10218545" y="6248487"/>
            <a:ext cx="1232722"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59" name="Google Shape;459;p57"/>
          <p:cNvSpPr txBox="1"/>
          <p:nvPr>
            <p:ph type="title"/>
          </p:nvPr>
        </p:nvSpPr>
        <p:spPr>
          <a:xfrm>
            <a:off x="303317" y="244386"/>
            <a:ext cx="11585366" cy="5245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Font typeface="Tahoma"/>
              <a:buNone/>
            </a:pPr>
            <a:r>
              <a:rPr lang="en-US"/>
              <a:t>Core Idea</a:t>
            </a:r>
            <a:endParaRPr/>
          </a:p>
        </p:txBody>
      </p:sp>
      <p:sp>
        <p:nvSpPr>
          <p:cNvPr id="460" name="Google Shape;460;p57"/>
          <p:cNvSpPr txBox="1"/>
          <p:nvPr>
            <p:ph idx="1" type="body"/>
          </p:nvPr>
        </p:nvSpPr>
        <p:spPr>
          <a:xfrm>
            <a:off x="266701" y="952500"/>
            <a:ext cx="11622000" cy="5181600"/>
          </a:xfrm>
          <a:prstGeom prst="rect">
            <a:avLst/>
          </a:prstGeom>
          <a:noFill/>
          <a:ln>
            <a:noFill/>
          </a:ln>
        </p:spPr>
        <p:txBody>
          <a:bodyPr anchorCtr="0" anchor="t" bIns="45700" lIns="91425" spcFirstLastPara="1" rIns="91425" wrap="square" tIns="45700">
            <a:normAutofit/>
          </a:bodyPr>
          <a:lstStyle/>
          <a:p>
            <a:pPr indent="-317500" lvl="0" marL="457200" rtl="0" algn="l">
              <a:lnSpc>
                <a:spcPct val="200000"/>
              </a:lnSpc>
              <a:spcBef>
                <a:spcPts val="1000"/>
              </a:spcBef>
              <a:spcAft>
                <a:spcPts val="0"/>
              </a:spcAft>
              <a:buSzPts val="1400"/>
              <a:buChar char="•"/>
            </a:pPr>
            <a:r>
              <a:rPr lang="en-US" sz="2000"/>
              <a:t>Existing methods use </a:t>
            </a:r>
            <a:r>
              <a:rPr b="1" lang="en-US" sz="2000"/>
              <a:t>modular scores</a:t>
            </a:r>
            <a:r>
              <a:rPr lang="en-US" sz="2000"/>
              <a:t>, where each KV state is evaluated independently</a:t>
            </a:r>
            <a:endParaRPr sz="2000"/>
          </a:p>
          <a:p>
            <a:pPr indent="-317500" lvl="0" marL="457200" rtl="0" algn="l">
              <a:lnSpc>
                <a:spcPct val="200000"/>
              </a:lnSpc>
              <a:spcBef>
                <a:spcPts val="0"/>
              </a:spcBef>
              <a:spcAft>
                <a:spcPts val="0"/>
              </a:spcAft>
              <a:buSzPts val="1400"/>
              <a:buChar char="•"/>
            </a:pPr>
            <a:r>
              <a:rPr lang="en-US" sz="2000"/>
              <a:t>Fr</a:t>
            </a:r>
            <a:r>
              <a:rPr lang="en-US" sz="2000"/>
              <a:t>ame the KV cache selection as </a:t>
            </a:r>
            <a:r>
              <a:rPr b="1" lang="en-US" sz="2000"/>
              <a:t>subset selection </a:t>
            </a:r>
            <a:r>
              <a:rPr lang="en-US" sz="2000"/>
              <a:t>problem with submodular objective function</a:t>
            </a:r>
            <a:endParaRPr sz="2000"/>
          </a:p>
        </p:txBody>
      </p:sp>
      <p:pic>
        <p:nvPicPr>
          <p:cNvPr id="461" name="Google Shape;461;p57" title="Screenshot 2025-10-31 at 10.44.11 PM.png"/>
          <p:cNvPicPr preferRelativeResize="0"/>
          <p:nvPr/>
        </p:nvPicPr>
        <p:blipFill>
          <a:blip r:embed="rId3">
            <a:alphaModFix/>
          </a:blip>
          <a:stretch>
            <a:fillRect/>
          </a:stretch>
        </p:blipFill>
        <p:spPr>
          <a:xfrm>
            <a:off x="1801876" y="2450575"/>
            <a:ext cx="8588252" cy="3683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8"/>
          <p:cNvSpPr txBox="1"/>
          <p:nvPr>
            <p:ph idx="1" type="body"/>
          </p:nvPr>
        </p:nvSpPr>
        <p:spPr>
          <a:xfrm>
            <a:off x="303317" y="1249437"/>
            <a:ext cx="11622000" cy="5181600"/>
          </a:xfrm>
          <a:prstGeom prst="rect">
            <a:avLst/>
          </a:prstGeom>
          <a:blipFill rotWithShape="1">
            <a:blip r:embed="rId3">
              <a:alphaModFix/>
            </a:blip>
            <a:stretch>
              <a:fillRect b="0" l="-759" r="0" t="0"/>
            </a:stretch>
          </a:blipFill>
          <a:ln>
            <a:noFill/>
          </a:ln>
        </p:spPr>
        <p:txBody>
          <a:bodyPr anchorCtr="0" anchor="t" bIns="45700" lIns="91425" spcFirstLastPara="1" rIns="91425" wrap="square" tIns="45700">
            <a:normAutofit/>
          </a:bodyPr>
          <a:lstStyle/>
          <a:p>
            <a:pPr indent="-342900" lvl="0" marL="457200" rtl="0" algn="l">
              <a:lnSpc>
                <a:spcPct val="100000"/>
              </a:lnSpc>
              <a:spcBef>
                <a:spcPts val="1000"/>
              </a:spcBef>
              <a:spcAft>
                <a:spcPts val="0"/>
              </a:spcAft>
              <a:buClr>
                <a:schemeClr val="dk2"/>
              </a:buClr>
              <a:buSzPts val="1800"/>
              <a:buChar char="•"/>
            </a:pPr>
            <a:r>
              <a:rPr lang="en-US"/>
              <a:t> </a:t>
            </a:r>
            <a:endParaRPr/>
          </a:p>
        </p:txBody>
      </p:sp>
      <p:sp>
        <p:nvSpPr>
          <p:cNvPr id="468" name="Google Shape;468;p58"/>
          <p:cNvSpPr txBox="1"/>
          <p:nvPr>
            <p:ph idx="12" type="sldNum"/>
          </p:nvPr>
        </p:nvSpPr>
        <p:spPr>
          <a:xfrm>
            <a:off x="10218545" y="6248487"/>
            <a:ext cx="12327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p:txBody>
      </p:sp>
      <p:sp>
        <p:nvSpPr>
          <p:cNvPr id="469" name="Google Shape;469;p58"/>
          <p:cNvSpPr txBox="1"/>
          <p:nvPr>
            <p:ph type="title"/>
          </p:nvPr>
        </p:nvSpPr>
        <p:spPr>
          <a:xfrm>
            <a:off x="303317" y="244386"/>
            <a:ext cx="11585400" cy="52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Submodular</a:t>
            </a:r>
            <a:endParaRPr/>
          </a:p>
        </p:txBody>
      </p:sp>
      <p:pic>
        <p:nvPicPr>
          <p:cNvPr id="470" name="Google Shape;470;p58" title="Screenshot 2025-10-31 at 2.08.38 PM.png"/>
          <p:cNvPicPr preferRelativeResize="0"/>
          <p:nvPr/>
        </p:nvPicPr>
        <p:blipFill rotWithShape="1">
          <a:blip r:embed="rId4">
            <a:alphaModFix/>
          </a:blip>
          <a:srcRect b="0" l="0" r="0" t="0"/>
          <a:stretch/>
        </p:blipFill>
        <p:spPr>
          <a:xfrm>
            <a:off x="4119143" y="4169660"/>
            <a:ext cx="3953710" cy="2443918"/>
          </a:xfrm>
          <a:prstGeom prst="rect">
            <a:avLst/>
          </a:prstGeom>
          <a:noFill/>
          <a:ln>
            <a:noFill/>
          </a:ln>
        </p:spPr>
      </p:pic>
      <p:sp>
        <p:nvSpPr>
          <p:cNvPr id="471" name="Google Shape;471;p58"/>
          <p:cNvSpPr txBox="1"/>
          <p:nvPr>
            <p:ph type="title"/>
          </p:nvPr>
        </p:nvSpPr>
        <p:spPr>
          <a:xfrm>
            <a:off x="375475" y="2775600"/>
            <a:ext cx="10980600" cy="1306800"/>
          </a:xfrm>
          <a:prstGeom prst="rect">
            <a:avLst/>
          </a:prstGeom>
        </p:spPr>
        <p:txBody>
          <a:bodyPr anchorCtr="0" anchor="ctr" bIns="45700" lIns="91425" spcFirstLastPara="1" rIns="91425" wrap="square" tIns="45700">
            <a:normAutofit/>
          </a:bodyPr>
          <a:lstStyle/>
          <a:p>
            <a:pPr indent="0" lvl="0" marL="0" rtl="0" algn="l">
              <a:lnSpc>
                <a:spcPct val="100000"/>
              </a:lnSpc>
              <a:spcBef>
                <a:spcPts val="1000"/>
              </a:spcBef>
              <a:spcAft>
                <a:spcPts val="0"/>
              </a:spcAft>
              <a:buNone/>
            </a:pPr>
            <a:r>
              <a:rPr b="0" lang="en-US" sz="2200">
                <a:solidFill>
                  <a:schemeClr val="dk1"/>
                </a:solidFill>
              </a:rPr>
              <a:t>Greedy algorithm for submodular maximizationa has theoretical (1 – 1/e) guarantee from the optimal solution</a:t>
            </a:r>
            <a:endParaRPr b="0" sz="2400">
              <a:solidFill>
                <a:schemeClr val="dk1"/>
              </a:solidFill>
            </a:endParaRPr>
          </a:p>
          <a:p>
            <a:pPr indent="0" lvl="0" marL="0" rtl="0" algn="ctr">
              <a:spcBef>
                <a:spcPts val="0"/>
              </a:spcBef>
              <a:spcAft>
                <a:spcPts val="0"/>
              </a:spcAft>
              <a:buNone/>
            </a:pPr>
            <a:r>
              <a:t/>
            </a:r>
            <a:endParaRPr b="0" sz="2600">
              <a:solidFill>
                <a:srgbClr val="6FA8D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9"/>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78" name="Google Shape;478;p59"/>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Submodularity</a:t>
            </a:r>
            <a:endParaRPr/>
          </a:p>
        </p:txBody>
      </p:sp>
      <p:pic>
        <p:nvPicPr>
          <p:cNvPr id="479" name="Google Shape;479;p59" title="Screenshot 2025-10-31 at 10.21.42 AM.png"/>
          <p:cNvPicPr preferRelativeResize="0"/>
          <p:nvPr/>
        </p:nvPicPr>
        <p:blipFill rotWithShape="1">
          <a:blip r:embed="rId3">
            <a:alphaModFix/>
          </a:blip>
          <a:srcRect b="0" l="1510" r="-1510" t="0"/>
          <a:stretch/>
        </p:blipFill>
        <p:spPr>
          <a:xfrm>
            <a:off x="266712" y="2983150"/>
            <a:ext cx="12064123" cy="1625425"/>
          </a:xfrm>
          <a:prstGeom prst="rect">
            <a:avLst/>
          </a:prstGeom>
          <a:noFill/>
          <a:ln>
            <a:noFill/>
          </a:ln>
        </p:spPr>
      </p:pic>
      <p:sp>
        <p:nvSpPr>
          <p:cNvPr id="480" name="Google Shape;480;p59"/>
          <p:cNvSpPr txBox="1"/>
          <p:nvPr>
            <p:ph idx="1" type="body"/>
          </p:nvPr>
        </p:nvSpPr>
        <p:spPr>
          <a:xfrm>
            <a:off x="303325" y="1584097"/>
            <a:ext cx="5715000" cy="2104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2400"/>
              <a:buNone/>
            </a:pPr>
            <a:r>
              <a:rPr b="1" lang="en-US" sz="2200">
                <a:solidFill>
                  <a:schemeClr val="dk1"/>
                </a:solidFill>
              </a:rPr>
              <a:t>facility location (FL) function</a:t>
            </a:r>
            <a:endParaRPr b="1" sz="2200">
              <a:solidFill>
                <a:schemeClr val="dk1"/>
              </a:solidFill>
            </a:endParaRPr>
          </a:p>
          <a:p>
            <a:pPr indent="0" lvl="0" marL="0" rtl="0" algn="l">
              <a:lnSpc>
                <a:spcPct val="100000"/>
              </a:lnSpc>
              <a:spcBef>
                <a:spcPts val="0"/>
              </a:spcBef>
              <a:spcAft>
                <a:spcPts val="0"/>
              </a:spcAft>
              <a:buClr>
                <a:schemeClr val="dk2"/>
              </a:buClr>
              <a:buSzPts val="2400"/>
              <a:buNone/>
            </a:pPr>
            <a:r>
              <a:rPr lang="en-US" sz="2200">
                <a:solidFill>
                  <a:schemeClr val="dk1"/>
                </a:solidFill>
              </a:rPr>
              <a:t>how well a subset </a:t>
            </a:r>
            <a:r>
              <a:rPr lang="en-US" sz="2200">
                <a:solidFill>
                  <a:schemeClr val="dk1"/>
                </a:solidFill>
              </a:rPr>
              <a:t>can </a:t>
            </a:r>
            <a:r>
              <a:rPr lang="en-US" sz="2200">
                <a:solidFill>
                  <a:schemeClr val="dk1"/>
                </a:solidFill>
              </a:rPr>
              <a:t>represent the whole set</a:t>
            </a:r>
            <a:endParaRPr sz="2200"/>
          </a:p>
        </p:txBody>
      </p:sp>
      <p:sp>
        <p:nvSpPr>
          <p:cNvPr id="481" name="Google Shape;481;p59"/>
          <p:cNvSpPr txBox="1"/>
          <p:nvPr>
            <p:ph idx="1" type="body"/>
          </p:nvPr>
        </p:nvSpPr>
        <p:spPr>
          <a:xfrm>
            <a:off x="6018325" y="1584097"/>
            <a:ext cx="5715000" cy="2104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2400"/>
              <a:buNone/>
            </a:pPr>
            <a:r>
              <a:rPr b="1" lang="en-US" sz="2200"/>
              <a:t>feature-based </a:t>
            </a:r>
            <a:r>
              <a:rPr b="1" lang="en-US" sz="2200">
                <a:solidFill>
                  <a:schemeClr val="dk1"/>
                </a:solidFill>
              </a:rPr>
              <a:t>function</a:t>
            </a:r>
            <a:endParaRPr b="1" sz="2200">
              <a:solidFill>
                <a:schemeClr val="dk1"/>
              </a:solidFill>
            </a:endParaRPr>
          </a:p>
          <a:p>
            <a:pPr indent="0" lvl="0" marL="0" rtl="0" algn="l">
              <a:lnSpc>
                <a:spcPct val="100000"/>
              </a:lnSpc>
              <a:spcBef>
                <a:spcPts val="0"/>
              </a:spcBef>
              <a:spcAft>
                <a:spcPts val="0"/>
              </a:spcAft>
              <a:buClr>
                <a:schemeClr val="dk2"/>
              </a:buClr>
              <a:buSzPts val="2400"/>
              <a:buNone/>
            </a:pPr>
            <a:r>
              <a:rPr lang="en-US" sz="2200"/>
              <a:t>how much </a:t>
            </a:r>
            <a:r>
              <a:rPr lang="en-US" sz="2200"/>
              <a:t>total</a:t>
            </a:r>
            <a:r>
              <a:rPr lang="en-US" sz="2200"/>
              <a:t> importance is captured</a:t>
            </a:r>
            <a:endParaRPr sz="2200"/>
          </a:p>
        </p:txBody>
      </p:sp>
      <p:sp>
        <p:nvSpPr>
          <p:cNvPr id="482" name="Google Shape;482;p59"/>
          <p:cNvSpPr txBox="1"/>
          <p:nvPr>
            <p:ph type="title"/>
          </p:nvPr>
        </p:nvSpPr>
        <p:spPr>
          <a:xfrm>
            <a:off x="1681698" y="5405350"/>
            <a:ext cx="2522400" cy="615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0" lang="en-US" sz="2600">
                <a:solidFill>
                  <a:srgbClr val="6FA8DC"/>
                </a:solidFill>
              </a:rPr>
              <a:t>Diversity</a:t>
            </a:r>
            <a:endParaRPr b="0" sz="2600">
              <a:solidFill>
                <a:srgbClr val="6FA8DC"/>
              </a:solidFill>
            </a:endParaRPr>
          </a:p>
        </p:txBody>
      </p:sp>
      <p:sp>
        <p:nvSpPr>
          <p:cNvPr id="483" name="Google Shape;483;p59"/>
          <p:cNvSpPr txBox="1"/>
          <p:nvPr>
            <p:ph type="title"/>
          </p:nvPr>
        </p:nvSpPr>
        <p:spPr>
          <a:xfrm>
            <a:off x="7696148" y="5405350"/>
            <a:ext cx="2522400" cy="615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0" lang="en-US" sz="2400">
                <a:solidFill>
                  <a:srgbClr val="6FA8DC"/>
                </a:solidFill>
              </a:rPr>
              <a:t>Importance</a:t>
            </a:r>
            <a:endParaRPr b="0" sz="2400">
              <a:solidFill>
                <a:srgbClr val="6FA8DC"/>
              </a:solidFill>
            </a:endParaRPr>
          </a:p>
        </p:txBody>
      </p:sp>
      <p:sp>
        <p:nvSpPr>
          <p:cNvPr id="484" name="Google Shape;484;p59"/>
          <p:cNvSpPr txBox="1"/>
          <p:nvPr>
            <p:ph type="title"/>
          </p:nvPr>
        </p:nvSpPr>
        <p:spPr>
          <a:xfrm>
            <a:off x="3801925" y="4699163"/>
            <a:ext cx="4588200" cy="615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0" lang="en-US" sz="2500"/>
              <a:t>How to select a subset?</a:t>
            </a:r>
            <a:endParaRPr b="0"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2"/>
          <p:cNvSpPr txBox="1"/>
          <p:nvPr>
            <p:ph type="ctrTitle"/>
          </p:nvPr>
        </p:nvSpPr>
        <p:spPr>
          <a:xfrm>
            <a:off x="1475873" y="723901"/>
            <a:ext cx="9240300" cy="30345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SzPts val="4000"/>
              <a:buFont typeface="Tahoma"/>
              <a:buNone/>
            </a:pPr>
            <a:r>
              <a:rPr lang="en-US" sz="3000">
                <a:uFill>
                  <a:noFill/>
                </a:uFill>
                <a:hlinkClick r:id="rId3"/>
              </a:rPr>
              <a:t>Cartridges: Lightweight and general-purpose long context representations via self-study</a:t>
            </a:r>
            <a:endParaRPr sz="3000"/>
          </a:p>
          <a:p>
            <a:pPr indent="0" lvl="0" marL="0" marR="0" rtl="0" algn="l">
              <a:lnSpc>
                <a:spcPct val="90000"/>
              </a:lnSpc>
              <a:spcBef>
                <a:spcPts val="0"/>
              </a:spcBef>
              <a:spcAft>
                <a:spcPts val="0"/>
              </a:spcAft>
              <a:buClr>
                <a:schemeClr val="lt1"/>
              </a:buClr>
              <a:buSzPts val="4000"/>
              <a:buFont typeface="Tahoma"/>
              <a:buNone/>
            </a:pPr>
            <a:r>
              <a:t/>
            </a:r>
            <a:endParaRPr sz="3000"/>
          </a:p>
        </p:txBody>
      </p:sp>
      <p:sp>
        <p:nvSpPr>
          <p:cNvPr id="318" name="Google Shape;318;p42"/>
          <p:cNvSpPr txBox="1"/>
          <p:nvPr>
            <p:ph idx="1" type="subTitle"/>
          </p:nvPr>
        </p:nvSpPr>
        <p:spPr>
          <a:xfrm>
            <a:off x="1475873" y="4061125"/>
            <a:ext cx="9240300" cy="20730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accent1"/>
              </a:buClr>
              <a:buSzPts val="2400"/>
              <a:buNone/>
            </a:pPr>
            <a:r>
              <a:rPr lang="en-US" sz="2300"/>
              <a:t>Sabri Eyuboglu, Ryan Saul Ehrlich, Simran Arora, Neel Guha, Dylan Zinsley, Emily Ruoyu Liu, Atri Rudra, James Y. Zou, Azalia Mirhoseini, Christopher Re</a:t>
            </a:r>
            <a:endParaRPr sz="2300"/>
          </a:p>
        </p:txBody>
      </p:sp>
      <p:pic>
        <p:nvPicPr>
          <p:cNvPr id="319" name="Google Shape;319;p42"/>
          <p:cNvPicPr preferRelativeResize="0"/>
          <p:nvPr/>
        </p:nvPicPr>
        <p:blipFill rotWithShape="1">
          <a:blip r:embed="rId4">
            <a:alphaModFix/>
          </a:blip>
          <a:srcRect b="22680" l="0" r="0" t="20774"/>
          <a:stretch/>
        </p:blipFill>
        <p:spPr>
          <a:xfrm>
            <a:off x="528675" y="968250"/>
            <a:ext cx="1975749" cy="1117225"/>
          </a:xfrm>
          <a:prstGeom prst="rect">
            <a:avLst/>
          </a:prstGeom>
          <a:noFill/>
          <a:ln>
            <a:noFill/>
          </a:ln>
        </p:spPr>
      </p:pic>
      <p:pic>
        <p:nvPicPr>
          <p:cNvPr id="320" name="Google Shape;320;p42"/>
          <p:cNvPicPr preferRelativeResize="0"/>
          <p:nvPr/>
        </p:nvPicPr>
        <p:blipFill>
          <a:blip r:embed="rId5">
            <a:alphaModFix/>
          </a:blip>
          <a:stretch>
            <a:fillRect/>
          </a:stretch>
        </p:blipFill>
        <p:spPr>
          <a:xfrm>
            <a:off x="2762925" y="723907"/>
            <a:ext cx="1266500" cy="1605925"/>
          </a:xfrm>
          <a:prstGeom prst="rect">
            <a:avLst/>
          </a:prstGeom>
          <a:noFill/>
          <a:ln>
            <a:noFill/>
          </a:ln>
        </p:spPr>
      </p:pic>
      <p:pic>
        <p:nvPicPr>
          <p:cNvPr id="321" name="Google Shape;321;p42"/>
          <p:cNvPicPr preferRelativeResize="0"/>
          <p:nvPr/>
        </p:nvPicPr>
        <p:blipFill rotWithShape="1">
          <a:blip r:embed="rId6">
            <a:alphaModFix/>
          </a:blip>
          <a:srcRect b="25824" l="7388" r="6501" t="26193"/>
          <a:stretch/>
        </p:blipFill>
        <p:spPr>
          <a:xfrm>
            <a:off x="4134525" y="832776"/>
            <a:ext cx="2248074" cy="1252700"/>
          </a:xfrm>
          <a:prstGeom prst="rect">
            <a:avLst/>
          </a:prstGeom>
          <a:noFill/>
          <a:ln>
            <a:noFill/>
          </a:ln>
        </p:spPr>
      </p:pic>
      <p:pic>
        <p:nvPicPr>
          <p:cNvPr id="322" name="Google Shape;322;p42"/>
          <p:cNvPicPr preferRelativeResize="0"/>
          <p:nvPr/>
        </p:nvPicPr>
        <p:blipFill>
          <a:blip r:embed="rId7">
            <a:alphaModFix/>
          </a:blip>
          <a:stretch>
            <a:fillRect/>
          </a:stretch>
        </p:blipFill>
        <p:spPr>
          <a:xfrm>
            <a:off x="6659350" y="642138"/>
            <a:ext cx="2164975" cy="1443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0"/>
          <p:cNvSpPr txBox="1"/>
          <p:nvPr>
            <p:ph type="title"/>
          </p:nvPr>
        </p:nvSpPr>
        <p:spPr>
          <a:xfrm>
            <a:off x="303317" y="244386"/>
            <a:ext cx="11585400" cy="52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Submodularity</a:t>
            </a:r>
            <a:endParaRPr/>
          </a:p>
        </p:txBody>
      </p:sp>
      <p:sp>
        <p:nvSpPr>
          <p:cNvPr id="491" name="Google Shape;491;p60"/>
          <p:cNvSpPr txBox="1"/>
          <p:nvPr/>
        </p:nvSpPr>
        <p:spPr>
          <a:xfrm>
            <a:off x="489777" y="3297400"/>
            <a:ext cx="8822754" cy="19281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200"/>
              <a:buFont typeface="Arial"/>
              <a:buNone/>
            </a:pPr>
            <a:r>
              <a:rPr b="1" i="0" lang="en-US" sz="2200" u="none" cap="none" strike="noStrike">
                <a:solidFill>
                  <a:srgbClr val="002C71"/>
                </a:solidFill>
                <a:latin typeface="Tahoma"/>
                <a:ea typeface="Tahoma"/>
                <a:cs typeface="Tahoma"/>
                <a:sym typeface="Tahoma"/>
              </a:rPr>
              <a:t>Mixture function: trade-off</a:t>
            </a:r>
            <a:endParaRPr b="0" i="0" sz="22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2C71"/>
                </a:solidFill>
                <a:latin typeface="Tahoma"/>
                <a:ea typeface="Tahoma"/>
                <a:cs typeface="Tahoma"/>
                <a:sym typeface="Tahoma"/>
              </a:rPr>
              <a:t>normalized with </a:t>
            </a:r>
            <a:endParaRPr b="0" i="0" sz="20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br>
              <a:rPr b="0" i="0" lang="en-US"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p:txBody>
      </p:sp>
      <p:pic>
        <p:nvPicPr>
          <p:cNvPr id="492" name="Google Shape;492;p60"/>
          <p:cNvPicPr preferRelativeResize="0"/>
          <p:nvPr/>
        </p:nvPicPr>
        <p:blipFill rotWithShape="1">
          <a:blip r:embed="rId3">
            <a:alphaModFix/>
          </a:blip>
          <a:srcRect b="0" l="0" r="0" t="0"/>
          <a:stretch/>
        </p:blipFill>
        <p:spPr>
          <a:xfrm>
            <a:off x="3183479" y="4543258"/>
            <a:ext cx="5349789" cy="629387"/>
          </a:xfrm>
          <a:prstGeom prst="rect">
            <a:avLst/>
          </a:prstGeom>
          <a:noFill/>
          <a:ln>
            <a:noFill/>
          </a:ln>
        </p:spPr>
      </p:pic>
      <p:pic>
        <p:nvPicPr>
          <p:cNvPr id="493" name="Google Shape;493;p60"/>
          <p:cNvPicPr preferRelativeResize="0"/>
          <p:nvPr/>
        </p:nvPicPr>
        <p:blipFill rotWithShape="1">
          <a:blip r:embed="rId4">
            <a:alphaModFix/>
          </a:blip>
          <a:srcRect b="8729" l="0" r="0" t="0"/>
          <a:stretch/>
        </p:blipFill>
        <p:spPr>
          <a:xfrm>
            <a:off x="2488068" y="3894165"/>
            <a:ext cx="6045200" cy="295122"/>
          </a:xfrm>
          <a:prstGeom prst="rect">
            <a:avLst/>
          </a:prstGeom>
          <a:noFill/>
          <a:ln>
            <a:noFill/>
          </a:ln>
        </p:spPr>
      </p:pic>
      <p:sp>
        <p:nvSpPr>
          <p:cNvPr id="494" name="Google Shape;494;p60"/>
          <p:cNvSpPr txBox="1"/>
          <p:nvPr/>
        </p:nvSpPr>
        <p:spPr>
          <a:xfrm>
            <a:off x="489777" y="1379618"/>
            <a:ext cx="11398941" cy="1481496"/>
          </a:xfrm>
          <a:prstGeom prst="rect">
            <a:avLst/>
          </a:prstGeom>
          <a:blipFill rotWithShape="1">
            <a:blip r:embed="rId5">
              <a:alphaModFix/>
            </a:blip>
            <a:stretch>
              <a:fillRect b="-6779" l="-66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1"/>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01" name="Google Shape;501;p61"/>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Offline </a:t>
            </a:r>
            <a:r>
              <a:rPr lang="en-US"/>
              <a:t>algorithm</a:t>
            </a:r>
            <a:endParaRPr/>
          </a:p>
        </p:txBody>
      </p:sp>
      <p:pic>
        <p:nvPicPr>
          <p:cNvPr id="502" name="Google Shape;502;p61" title="Screenshot 2025-10-31 at 10.23.10 AM.png"/>
          <p:cNvPicPr preferRelativeResize="0"/>
          <p:nvPr/>
        </p:nvPicPr>
        <p:blipFill>
          <a:blip r:embed="rId3">
            <a:alphaModFix/>
          </a:blip>
          <a:stretch>
            <a:fillRect/>
          </a:stretch>
        </p:blipFill>
        <p:spPr>
          <a:xfrm>
            <a:off x="1030513" y="1511800"/>
            <a:ext cx="10130975" cy="42061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2"/>
          <p:cNvSpPr txBox="1"/>
          <p:nvPr>
            <p:ph idx="1" type="body"/>
          </p:nvPr>
        </p:nvSpPr>
        <p:spPr>
          <a:xfrm>
            <a:off x="266701" y="952500"/>
            <a:ext cx="2626200" cy="5181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200"/>
              <a:t>fill until budget, else greedy choose worst one to evict</a:t>
            </a:r>
            <a:endParaRPr sz="2200"/>
          </a:p>
          <a:p>
            <a:pPr indent="0" lvl="0" marL="0" rtl="0" algn="l">
              <a:spcBef>
                <a:spcPts val="1000"/>
              </a:spcBef>
              <a:spcAft>
                <a:spcPts val="0"/>
              </a:spcAft>
              <a:buNone/>
            </a:pPr>
            <a:r>
              <a:t/>
            </a:r>
            <a:endParaRPr sz="2200"/>
          </a:p>
          <a:p>
            <a:pPr indent="0" lvl="0" marL="0" rtl="0" algn="l">
              <a:spcBef>
                <a:spcPts val="1000"/>
              </a:spcBef>
              <a:spcAft>
                <a:spcPts val="0"/>
              </a:spcAft>
              <a:buNone/>
            </a:pPr>
            <a:r>
              <a:rPr lang="en-US" sz="2200"/>
              <a:t>for each new token compute costs</a:t>
            </a:r>
            <a:endParaRPr sz="2200"/>
          </a:p>
        </p:txBody>
      </p:sp>
      <p:sp>
        <p:nvSpPr>
          <p:cNvPr id="509" name="Google Shape;509;p62"/>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10" name="Google Shape;510;p62"/>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Online algorithm</a:t>
            </a:r>
            <a:endParaRPr/>
          </a:p>
        </p:txBody>
      </p:sp>
      <p:pic>
        <p:nvPicPr>
          <p:cNvPr id="511" name="Google Shape;511;p62" title="Screenshot 2025-10-31 at 10.27.30 AM.png"/>
          <p:cNvPicPr preferRelativeResize="0"/>
          <p:nvPr/>
        </p:nvPicPr>
        <p:blipFill>
          <a:blip r:embed="rId3">
            <a:alphaModFix/>
          </a:blip>
          <a:stretch>
            <a:fillRect/>
          </a:stretch>
        </p:blipFill>
        <p:spPr>
          <a:xfrm>
            <a:off x="3002149" y="952500"/>
            <a:ext cx="8886578" cy="5661075"/>
          </a:xfrm>
          <a:prstGeom prst="rect">
            <a:avLst/>
          </a:prstGeom>
          <a:noFill/>
          <a:ln>
            <a:noFill/>
          </a:ln>
        </p:spPr>
      </p:pic>
      <p:pic>
        <p:nvPicPr>
          <p:cNvPr id="512" name="Google Shape;512;p62" title="Screenshot 2025-11-01 at 4.04.55 PM.png"/>
          <p:cNvPicPr preferRelativeResize="0"/>
          <p:nvPr/>
        </p:nvPicPr>
        <p:blipFill>
          <a:blip r:embed="rId4">
            <a:alphaModFix/>
          </a:blip>
          <a:stretch>
            <a:fillRect/>
          </a:stretch>
        </p:blipFill>
        <p:spPr>
          <a:xfrm>
            <a:off x="303313" y="3333750"/>
            <a:ext cx="1950427" cy="419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63"/>
          <p:cNvSpPr txBox="1"/>
          <p:nvPr>
            <p:ph idx="12" type="sldNum"/>
          </p:nvPr>
        </p:nvSpPr>
        <p:spPr>
          <a:xfrm>
            <a:off x="10218545" y="6248487"/>
            <a:ext cx="12327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518" name="Google Shape;518;p63"/>
          <p:cNvSpPr txBox="1"/>
          <p:nvPr>
            <p:ph type="title"/>
          </p:nvPr>
        </p:nvSpPr>
        <p:spPr>
          <a:xfrm>
            <a:off x="303317" y="244386"/>
            <a:ext cx="11585400" cy="52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Font typeface="Tahoma"/>
              <a:buNone/>
            </a:pPr>
            <a:r>
              <a:rPr lang="en-US"/>
              <a:t>Experiments</a:t>
            </a:r>
            <a:endParaRPr/>
          </a:p>
        </p:txBody>
      </p:sp>
      <p:sp>
        <p:nvSpPr>
          <p:cNvPr id="519" name="Google Shape;519;p63"/>
          <p:cNvSpPr txBox="1"/>
          <p:nvPr>
            <p:ph idx="1" type="body"/>
          </p:nvPr>
        </p:nvSpPr>
        <p:spPr>
          <a:xfrm>
            <a:off x="266701" y="952500"/>
            <a:ext cx="11622000" cy="5181600"/>
          </a:xfrm>
          <a:prstGeom prst="rect">
            <a:avLst/>
          </a:prstGeom>
          <a:noFill/>
          <a:ln>
            <a:noFill/>
          </a:ln>
        </p:spPr>
        <p:txBody>
          <a:bodyPr anchorCtr="0" anchor="t" bIns="45700" lIns="91425" spcFirstLastPara="1" rIns="91425" wrap="square" tIns="45700">
            <a:normAutofit/>
          </a:bodyPr>
          <a:lstStyle/>
          <a:p>
            <a:pPr indent="-254000" lvl="0" marL="228600" marR="0" rtl="0" algn="l">
              <a:lnSpc>
                <a:spcPct val="100000"/>
              </a:lnSpc>
              <a:spcBef>
                <a:spcPts val="1000"/>
              </a:spcBef>
              <a:spcAft>
                <a:spcPts val="0"/>
              </a:spcAft>
              <a:buClr>
                <a:schemeClr val="dk1"/>
              </a:buClr>
              <a:buSzPts val="2200"/>
              <a:buChar char="•"/>
            </a:pPr>
            <a:r>
              <a:rPr b="1" lang="en-US" sz="2200"/>
              <a:t>Datasets from benchmark:</a:t>
            </a:r>
            <a:r>
              <a:rPr lang="en-US" sz="2200"/>
              <a:t> </a:t>
            </a:r>
            <a:r>
              <a:rPr lang="en-US" sz="2200">
                <a:solidFill>
                  <a:schemeClr val="dk1"/>
                </a:solidFill>
              </a:rPr>
              <a:t>lm</a:t>
            </a:r>
            <a:r>
              <a:rPr lang="en-US" sz="2200"/>
              <a:t>-eval-harness, HELM, LongBench</a:t>
            </a:r>
            <a:endParaRPr sz="2200"/>
          </a:p>
          <a:p>
            <a:pPr indent="-254000" lvl="0" marL="228600" rtl="0" algn="l">
              <a:spcBef>
                <a:spcPts val="1000"/>
              </a:spcBef>
              <a:spcAft>
                <a:spcPts val="0"/>
              </a:spcAft>
              <a:buClr>
                <a:schemeClr val="dk1"/>
              </a:buClr>
              <a:buSzPts val="2200"/>
              <a:buChar char="•"/>
            </a:pPr>
            <a:r>
              <a:rPr b="1" lang="en-US" sz="2200">
                <a:solidFill>
                  <a:schemeClr val="dk1"/>
                </a:solidFill>
              </a:rPr>
              <a:t>Models</a:t>
            </a:r>
            <a:r>
              <a:rPr lang="en-US" sz="2200">
                <a:solidFill>
                  <a:schemeClr val="dk1"/>
                </a:solidFill>
              </a:rPr>
              <a:t>: LLaMA 7B and 13B, LLaMA2 7B and 13B, Llama-2-Chat 7B and LongChat-32k 7B</a:t>
            </a:r>
            <a:endParaRPr sz="2200">
              <a:solidFill>
                <a:schemeClr val="dk1"/>
              </a:solidFill>
            </a:endParaRPr>
          </a:p>
          <a:p>
            <a:pPr indent="-215900" lvl="0" marL="228600" rtl="0" algn="l">
              <a:spcBef>
                <a:spcPts val="1000"/>
              </a:spcBef>
              <a:spcAft>
                <a:spcPts val="0"/>
              </a:spcAft>
              <a:buClr>
                <a:schemeClr val="dk1"/>
              </a:buClr>
              <a:buSzPts val="1600"/>
              <a:buChar char="•"/>
            </a:pPr>
            <a:r>
              <a:rPr b="1" lang="en-US" sz="2200">
                <a:solidFill>
                  <a:schemeClr val="dk1"/>
                </a:solidFill>
              </a:rPr>
              <a:t>Baselines</a:t>
            </a:r>
            <a:r>
              <a:rPr lang="en-US" sz="2200">
                <a:solidFill>
                  <a:schemeClr val="dk1"/>
                </a:solidFill>
              </a:rPr>
              <a:t>: All, Local, Random+Local, Attention sinks+Local, H2+local</a:t>
            </a:r>
            <a:endParaRPr sz="2200">
              <a:solidFill>
                <a:schemeClr val="dk1"/>
              </a:solidFill>
            </a:endParaRPr>
          </a:p>
          <a:p>
            <a:pPr indent="-215900" lvl="0" marL="228600" rtl="0" algn="l">
              <a:spcBef>
                <a:spcPts val="1000"/>
              </a:spcBef>
              <a:spcAft>
                <a:spcPts val="0"/>
              </a:spcAft>
              <a:buClr>
                <a:schemeClr val="dk1"/>
              </a:buClr>
              <a:buSzPts val="1600"/>
              <a:buChar char="•"/>
            </a:pPr>
            <a:r>
              <a:rPr b="1" i="1" lang="en-US" sz="2200">
                <a:solidFill>
                  <a:schemeClr val="dk1"/>
                </a:solidFill>
              </a:rPr>
              <a:t>Submarine</a:t>
            </a:r>
            <a:r>
              <a:rPr lang="en-US" sz="2200">
                <a:solidFill>
                  <a:schemeClr val="dk1"/>
                </a:solidFill>
              </a:rPr>
              <a:t> software system for submodular computation</a:t>
            </a:r>
            <a:endParaRPr sz="22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4"/>
          <p:cNvSpPr txBox="1"/>
          <p:nvPr>
            <p:ph idx="12" type="sldNum"/>
          </p:nvPr>
        </p:nvSpPr>
        <p:spPr>
          <a:xfrm>
            <a:off x="10218545" y="6248487"/>
            <a:ext cx="12327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525" name="Google Shape;525;p64"/>
          <p:cNvSpPr txBox="1"/>
          <p:nvPr>
            <p:ph type="title"/>
          </p:nvPr>
        </p:nvSpPr>
        <p:spPr>
          <a:xfrm>
            <a:off x="303317" y="244386"/>
            <a:ext cx="11585400" cy="52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Font typeface="Tahoma"/>
              <a:buNone/>
            </a:pPr>
            <a:r>
              <a:rPr lang="en-US"/>
              <a:t>Experiments</a:t>
            </a:r>
            <a:endParaRPr/>
          </a:p>
        </p:txBody>
      </p:sp>
      <p:sp>
        <p:nvSpPr>
          <p:cNvPr id="526" name="Google Shape;526;p64"/>
          <p:cNvSpPr txBox="1"/>
          <p:nvPr>
            <p:ph idx="1" type="body"/>
          </p:nvPr>
        </p:nvSpPr>
        <p:spPr>
          <a:xfrm>
            <a:off x="285000" y="952500"/>
            <a:ext cx="11622000" cy="5295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2"/>
              </a:buClr>
              <a:buSzPts val="2400"/>
              <a:buNone/>
            </a:pPr>
            <a:r>
              <a:rPr lang="en-US" sz="2100">
                <a:solidFill>
                  <a:schemeClr val="dk1"/>
                </a:solidFill>
              </a:rPr>
              <a:t>llm-eval-harness benchmark, </a:t>
            </a:r>
            <a:r>
              <a:rPr b="1" lang="en-US" sz="2100">
                <a:solidFill>
                  <a:schemeClr val="dk1"/>
                </a:solidFill>
              </a:rPr>
              <a:t>0.1x </a:t>
            </a:r>
            <a:r>
              <a:rPr lang="en-US" sz="2100">
                <a:solidFill>
                  <a:schemeClr val="dk1"/>
                </a:solidFill>
              </a:rPr>
              <a:t>the input length as budget</a:t>
            </a:r>
            <a:endParaRPr sz="2100">
              <a:solidFill>
                <a:schemeClr val="dk1"/>
              </a:solidFill>
            </a:endParaRPr>
          </a:p>
          <a:p>
            <a:pPr indent="0" lvl="0" marL="0" rtl="0" algn="l">
              <a:lnSpc>
                <a:spcPct val="100000"/>
              </a:lnSpc>
              <a:spcBef>
                <a:spcPts val="0"/>
              </a:spcBef>
              <a:spcAft>
                <a:spcPts val="0"/>
              </a:spcAft>
              <a:buClr>
                <a:schemeClr val="accent2"/>
              </a:buClr>
              <a:buSzPts val="2400"/>
              <a:buNone/>
            </a:pPr>
            <a:r>
              <a:rPr lang="en-US" sz="2100">
                <a:solidFill>
                  <a:schemeClr val="dk1"/>
                </a:solidFill>
              </a:rPr>
              <a:t>(♥) log-based</a:t>
            </a:r>
            <a:endParaRPr sz="2100">
              <a:solidFill>
                <a:schemeClr val="dk1"/>
              </a:solidFill>
            </a:endParaRPr>
          </a:p>
          <a:p>
            <a:pPr indent="0" lvl="0" marL="0" rtl="0" algn="l">
              <a:lnSpc>
                <a:spcPct val="100000"/>
              </a:lnSpc>
              <a:spcBef>
                <a:spcPts val="0"/>
              </a:spcBef>
              <a:spcAft>
                <a:spcPts val="0"/>
              </a:spcAft>
              <a:buClr>
                <a:schemeClr val="accent2"/>
              </a:buClr>
              <a:buSzPts val="2400"/>
              <a:buNone/>
            </a:pPr>
            <a:r>
              <a:rPr lang="en-US" sz="2100">
                <a:solidFill>
                  <a:schemeClr val="dk1"/>
                </a:solidFill>
              </a:rPr>
              <a:t>(♦) power-based                             </a:t>
            </a:r>
            <a:endParaRPr sz="2100">
              <a:solidFill>
                <a:schemeClr val="dk1"/>
              </a:solidFill>
            </a:endParaRPr>
          </a:p>
        </p:txBody>
      </p:sp>
      <p:pic>
        <p:nvPicPr>
          <p:cNvPr id="527" name="Google Shape;527;p64" title="Screenshot 2025-10-31 at 4.05.00 PM.png"/>
          <p:cNvPicPr preferRelativeResize="0"/>
          <p:nvPr/>
        </p:nvPicPr>
        <p:blipFill>
          <a:blip r:embed="rId3">
            <a:alphaModFix/>
          </a:blip>
          <a:stretch>
            <a:fillRect/>
          </a:stretch>
        </p:blipFill>
        <p:spPr>
          <a:xfrm>
            <a:off x="943000" y="2460675"/>
            <a:ext cx="10306050" cy="4152900"/>
          </a:xfrm>
          <a:prstGeom prst="rect">
            <a:avLst/>
          </a:prstGeom>
          <a:noFill/>
          <a:ln>
            <a:noFill/>
          </a:ln>
        </p:spPr>
      </p:pic>
      <p:pic>
        <p:nvPicPr>
          <p:cNvPr id="528" name="Google Shape;528;p64" title="Screenshot 2025-11-01 at 3.42.54 PM.png"/>
          <p:cNvPicPr preferRelativeResize="0"/>
          <p:nvPr/>
        </p:nvPicPr>
        <p:blipFill rotWithShape="1">
          <a:blip r:embed="rId4">
            <a:alphaModFix/>
          </a:blip>
          <a:srcRect b="12572" l="0" r="2162" t="0"/>
          <a:stretch/>
        </p:blipFill>
        <p:spPr>
          <a:xfrm>
            <a:off x="2183925" y="1339300"/>
            <a:ext cx="2300025" cy="328275"/>
          </a:xfrm>
          <a:prstGeom prst="rect">
            <a:avLst/>
          </a:prstGeom>
          <a:noFill/>
          <a:ln>
            <a:noFill/>
          </a:ln>
        </p:spPr>
      </p:pic>
      <p:pic>
        <p:nvPicPr>
          <p:cNvPr id="529" name="Google Shape;529;p64" title="Screenshot 2025-11-01 at 3.44.02 PM.png"/>
          <p:cNvPicPr preferRelativeResize="0"/>
          <p:nvPr/>
        </p:nvPicPr>
        <p:blipFill rotWithShape="1">
          <a:blip r:embed="rId5">
            <a:alphaModFix/>
          </a:blip>
          <a:srcRect b="4719" l="0" r="487" t="-4720"/>
          <a:stretch/>
        </p:blipFill>
        <p:spPr>
          <a:xfrm>
            <a:off x="2610200" y="1667575"/>
            <a:ext cx="4780992" cy="365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5"/>
          <p:cNvSpPr txBox="1"/>
          <p:nvPr>
            <p:ph idx="12" type="sldNum"/>
          </p:nvPr>
        </p:nvSpPr>
        <p:spPr>
          <a:xfrm>
            <a:off x="10218545" y="6248487"/>
            <a:ext cx="12327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535" name="Google Shape;535;p65"/>
          <p:cNvSpPr txBox="1"/>
          <p:nvPr>
            <p:ph type="title"/>
          </p:nvPr>
        </p:nvSpPr>
        <p:spPr>
          <a:xfrm>
            <a:off x="303317" y="244386"/>
            <a:ext cx="11585400" cy="52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Font typeface="Tahoma"/>
              <a:buNone/>
            </a:pPr>
            <a:r>
              <a:rPr lang="en-US"/>
              <a:t>Experiments</a:t>
            </a:r>
            <a:endParaRPr/>
          </a:p>
        </p:txBody>
      </p:sp>
      <p:sp>
        <p:nvSpPr>
          <p:cNvPr id="536" name="Google Shape;536;p65"/>
          <p:cNvSpPr txBox="1"/>
          <p:nvPr>
            <p:ph idx="1" type="body"/>
          </p:nvPr>
        </p:nvSpPr>
        <p:spPr>
          <a:xfrm>
            <a:off x="266701" y="952500"/>
            <a:ext cx="11622000" cy="5181600"/>
          </a:xfrm>
          <a:prstGeom prst="rect">
            <a:avLst/>
          </a:prstGeom>
          <a:noFill/>
          <a:ln>
            <a:noFill/>
          </a:ln>
        </p:spPr>
        <p:txBody>
          <a:bodyPr anchorCtr="0" anchor="t" bIns="45700" lIns="91425" spcFirstLastPara="1" rIns="91425" wrap="square" tIns="45700">
            <a:normAutofit/>
          </a:bodyPr>
          <a:lstStyle/>
          <a:p>
            <a:pPr indent="0" lvl="0" marL="228600" rtl="0" algn="l">
              <a:spcBef>
                <a:spcPts val="1000"/>
              </a:spcBef>
              <a:spcAft>
                <a:spcPts val="0"/>
              </a:spcAft>
              <a:buNone/>
            </a:pPr>
            <a:r>
              <a:rPr lang="en-US" sz="2100">
                <a:solidFill>
                  <a:schemeClr val="dk1"/>
                </a:solidFill>
              </a:rPr>
              <a:t>LongBench benchmark, </a:t>
            </a:r>
            <a:r>
              <a:rPr lang="en-US" sz="2100">
                <a:solidFill>
                  <a:schemeClr val="dk1"/>
                </a:solidFill>
              </a:rPr>
              <a:t>λ=0.3</a:t>
            </a:r>
            <a:endParaRPr sz="2100">
              <a:solidFill>
                <a:schemeClr val="dk1"/>
              </a:solidFill>
            </a:endParaRPr>
          </a:p>
        </p:txBody>
      </p:sp>
      <p:pic>
        <p:nvPicPr>
          <p:cNvPr id="537" name="Google Shape;537;p65" title="Screenshot 2025-10-31 at 10.42.42 AM.png"/>
          <p:cNvPicPr preferRelativeResize="0"/>
          <p:nvPr/>
        </p:nvPicPr>
        <p:blipFill>
          <a:blip r:embed="rId3">
            <a:alphaModFix/>
          </a:blip>
          <a:stretch>
            <a:fillRect/>
          </a:stretch>
        </p:blipFill>
        <p:spPr>
          <a:xfrm>
            <a:off x="881088" y="2184162"/>
            <a:ext cx="10393224" cy="2648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6"/>
          <p:cNvSpPr txBox="1"/>
          <p:nvPr>
            <p:ph idx="12" type="sldNum"/>
          </p:nvPr>
        </p:nvSpPr>
        <p:spPr>
          <a:xfrm>
            <a:off x="10218545" y="6248487"/>
            <a:ext cx="12327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543" name="Google Shape;543;p66"/>
          <p:cNvSpPr txBox="1"/>
          <p:nvPr>
            <p:ph type="title"/>
          </p:nvPr>
        </p:nvSpPr>
        <p:spPr>
          <a:xfrm>
            <a:off x="303317" y="244386"/>
            <a:ext cx="11585400" cy="52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Font typeface="Tahoma"/>
              <a:buNone/>
            </a:pPr>
            <a:r>
              <a:rPr lang="en-US"/>
              <a:t>Experiments</a:t>
            </a:r>
            <a:endParaRPr/>
          </a:p>
        </p:txBody>
      </p:sp>
      <p:sp>
        <p:nvSpPr>
          <p:cNvPr id="544" name="Google Shape;544;p66"/>
          <p:cNvSpPr txBox="1"/>
          <p:nvPr>
            <p:ph idx="1" type="body"/>
          </p:nvPr>
        </p:nvSpPr>
        <p:spPr>
          <a:xfrm>
            <a:off x="266701" y="952500"/>
            <a:ext cx="11622000" cy="5181600"/>
          </a:xfrm>
          <a:prstGeom prst="rect">
            <a:avLst/>
          </a:prstGeom>
          <a:noFill/>
          <a:ln>
            <a:noFill/>
          </a:ln>
        </p:spPr>
        <p:txBody>
          <a:bodyPr anchorCtr="0" anchor="t" bIns="45700" lIns="91425" spcFirstLastPara="1" rIns="91425" wrap="square" tIns="45700">
            <a:normAutofit/>
          </a:bodyPr>
          <a:lstStyle/>
          <a:p>
            <a:pPr indent="0" lvl="0" marL="228600" rtl="0" algn="l">
              <a:spcBef>
                <a:spcPts val="1000"/>
              </a:spcBef>
              <a:spcAft>
                <a:spcPts val="0"/>
              </a:spcAft>
              <a:buNone/>
            </a:pPr>
            <a:r>
              <a:rPr lang="en-US" sz="2100">
                <a:solidFill>
                  <a:schemeClr val="dk1"/>
                </a:solidFill>
              </a:rPr>
              <a:t>XSUM dataset, few-shot summarization task</a:t>
            </a:r>
            <a:endParaRPr sz="2100">
              <a:solidFill>
                <a:schemeClr val="dk1"/>
              </a:solidFill>
            </a:endParaRPr>
          </a:p>
          <a:p>
            <a:pPr indent="0" lvl="0" marL="228600" rtl="0" algn="l">
              <a:spcBef>
                <a:spcPts val="1000"/>
              </a:spcBef>
              <a:spcAft>
                <a:spcPts val="0"/>
              </a:spcAft>
              <a:buNone/>
            </a:pPr>
            <a:r>
              <a:rPr lang="en-US" sz="2100">
                <a:solidFill>
                  <a:schemeClr val="dk1"/>
                </a:solidFill>
              </a:rPr>
              <a:t>λ=0.2 still better than H2+local (which equals to λ=0 and φ is identity function)</a:t>
            </a:r>
            <a:endParaRPr sz="2100">
              <a:solidFill>
                <a:schemeClr val="dk1"/>
              </a:solidFill>
            </a:endParaRPr>
          </a:p>
        </p:txBody>
      </p:sp>
      <p:pic>
        <p:nvPicPr>
          <p:cNvPr id="545" name="Google Shape;545;p66" title="Screenshot 2025-10-31 at 5.08.13 PM.png"/>
          <p:cNvPicPr preferRelativeResize="0"/>
          <p:nvPr/>
        </p:nvPicPr>
        <p:blipFill>
          <a:blip r:embed="rId3">
            <a:alphaModFix/>
          </a:blip>
          <a:stretch>
            <a:fillRect/>
          </a:stretch>
        </p:blipFill>
        <p:spPr>
          <a:xfrm>
            <a:off x="683000" y="2179875"/>
            <a:ext cx="10825999" cy="34461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7"/>
          <p:cNvSpPr txBox="1"/>
          <p:nvPr>
            <p:ph idx="12" type="sldNum"/>
          </p:nvPr>
        </p:nvSpPr>
        <p:spPr>
          <a:xfrm>
            <a:off x="10218545" y="6248487"/>
            <a:ext cx="12327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551" name="Google Shape;551;p67"/>
          <p:cNvSpPr txBox="1"/>
          <p:nvPr>
            <p:ph type="title"/>
          </p:nvPr>
        </p:nvSpPr>
        <p:spPr>
          <a:xfrm>
            <a:off x="303317" y="244386"/>
            <a:ext cx="11585400" cy="52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Font typeface="Tahoma"/>
              <a:buNone/>
            </a:pPr>
            <a:r>
              <a:rPr lang="en-US"/>
              <a:t>Experiments</a:t>
            </a:r>
            <a:endParaRPr/>
          </a:p>
        </p:txBody>
      </p:sp>
      <p:pic>
        <p:nvPicPr>
          <p:cNvPr id="552" name="Google Shape;552;p67" title="Screenshot 2025-11-01 at 4.06.16 PM.png"/>
          <p:cNvPicPr preferRelativeResize="0"/>
          <p:nvPr/>
        </p:nvPicPr>
        <p:blipFill>
          <a:blip r:embed="rId3">
            <a:alphaModFix/>
          </a:blip>
          <a:stretch>
            <a:fillRect/>
          </a:stretch>
        </p:blipFill>
        <p:spPr>
          <a:xfrm>
            <a:off x="420100" y="1984625"/>
            <a:ext cx="11201400" cy="304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8"/>
          <p:cNvSpPr txBox="1"/>
          <p:nvPr>
            <p:ph idx="1" type="body"/>
          </p:nvPr>
        </p:nvSpPr>
        <p:spPr>
          <a:xfrm>
            <a:off x="266701" y="952500"/>
            <a:ext cx="11622000" cy="5181600"/>
          </a:xfrm>
          <a:prstGeom prst="rect">
            <a:avLst/>
          </a:prstGeom>
        </p:spPr>
        <p:txBody>
          <a:bodyPr anchorCtr="0" anchor="t" bIns="45700" lIns="91425" spcFirstLastPara="1" rIns="91425" wrap="square" tIns="45700">
            <a:normAutofit/>
          </a:bodyPr>
          <a:lstStyle/>
          <a:p>
            <a:pPr indent="-368300" lvl="0" marL="457200" marR="0" rtl="0" algn="l">
              <a:lnSpc>
                <a:spcPct val="100000"/>
              </a:lnSpc>
              <a:spcBef>
                <a:spcPts val="1000"/>
              </a:spcBef>
              <a:spcAft>
                <a:spcPts val="0"/>
              </a:spcAft>
              <a:buSzPts val="2200"/>
              <a:buChar char="•"/>
            </a:pPr>
            <a:r>
              <a:rPr lang="en-US" sz="2200"/>
              <a:t>introduce</a:t>
            </a:r>
            <a:r>
              <a:rPr lang="en-US" sz="2200"/>
              <a:t> diversity </a:t>
            </a:r>
            <a:r>
              <a:rPr lang="en-US" sz="2200"/>
              <a:t>into selection </a:t>
            </a:r>
            <a:r>
              <a:rPr lang="en-US" sz="2200"/>
              <a:t>aside from </a:t>
            </a:r>
            <a:r>
              <a:rPr lang="en-US" sz="2200"/>
              <a:t>only </a:t>
            </a:r>
            <a:r>
              <a:rPr lang="en-US" sz="2200"/>
              <a:t>importance(H2O) </a:t>
            </a:r>
            <a:endParaRPr sz="2200"/>
          </a:p>
          <a:p>
            <a:pPr indent="-368300" lvl="0" marL="457200" marR="0" rtl="0" algn="l">
              <a:lnSpc>
                <a:spcPct val="100000"/>
              </a:lnSpc>
              <a:spcBef>
                <a:spcPts val="0"/>
              </a:spcBef>
              <a:spcAft>
                <a:spcPts val="0"/>
              </a:spcAft>
              <a:buSzPts val="2200"/>
              <a:buChar char="•"/>
            </a:pPr>
            <a:r>
              <a:rPr lang="en-US" sz="2200"/>
              <a:t>reframe eviction as subset selection problem, and submodularity guarantees that a simple Greedy Algorithm achieves a near-optimal solution</a:t>
            </a:r>
            <a:endParaRPr sz="2200"/>
          </a:p>
          <a:p>
            <a:pPr indent="0" lvl="0" marL="0" rtl="0" algn="l">
              <a:spcBef>
                <a:spcPts val="1000"/>
              </a:spcBef>
              <a:spcAft>
                <a:spcPts val="0"/>
              </a:spcAft>
              <a:buNone/>
            </a:pPr>
            <a:r>
              <a:t/>
            </a:r>
            <a:endParaRPr sz="2300"/>
          </a:p>
          <a:p>
            <a:pPr indent="0" lvl="0" marL="0" rtl="0" algn="l">
              <a:spcBef>
                <a:spcPts val="1000"/>
              </a:spcBef>
              <a:spcAft>
                <a:spcPts val="0"/>
              </a:spcAft>
              <a:buNone/>
            </a:pPr>
            <a:r>
              <a:rPr b="1" lang="en-US" sz="2300"/>
              <a:t>Discussion:</a:t>
            </a:r>
            <a:endParaRPr b="1" sz="2300"/>
          </a:p>
          <a:p>
            <a:pPr indent="-368300" lvl="0" marL="457200" marR="0" rtl="0" algn="l">
              <a:lnSpc>
                <a:spcPct val="100000"/>
              </a:lnSpc>
              <a:spcBef>
                <a:spcPts val="1000"/>
              </a:spcBef>
              <a:spcAft>
                <a:spcPts val="0"/>
              </a:spcAft>
              <a:buSzPts val="2200"/>
              <a:buChar char="•"/>
            </a:pPr>
            <a:r>
              <a:rPr lang="en-US" sz="2200"/>
              <a:t>rely on submodular </a:t>
            </a:r>
            <a:r>
              <a:rPr lang="en-US" sz="2200"/>
              <a:t>optimization</a:t>
            </a:r>
            <a:r>
              <a:rPr lang="en-US" sz="2200"/>
              <a:t> tool(not open-source) </a:t>
            </a:r>
            <a:endParaRPr sz="2200"/>
          </a:p>
          <a:p>
            <a:pPr indent="-368300" lvl="0" marL="457200" marR="0" rtl="0" algn="l">
              <a:lnSpc>
                <a:spcPct val="100000"/>
              </a:lnSpc>
              <a:spcBef>
                <a:spcPts val="0"/>
              </a:spcBef>
              <a:spcAft>
                <a:spcPts val="0"/>
              </a:spcAft>
              <a:buSzPts val="2200"/>
              <a:buChar char="•"/>
            </a:pPr>
            <a:r>
              <a:rPr lang="en-US" sz="2200"/>
              <a:t>redundancy/diversity matters</a:t>
            </a:r>
            <a:endParaRPr sz="2200"/>
          </a:p>
          <a:p>
            <a:pPr indent="-355600" lvl="1" marL="914400" rtl="0" algn="l">
              <a:spcBef>
                <a:spcPts val="0"/>
              </a:spcBef>
              <a:spcAft>
                <a:spcPts val="0"/>
              </a:spcAft>
              <a:buSzPts val="2000"/>
              <a:buChar char="•"/>
            </a:pPr>
            <a:r>
              <a:rPr lang="en-US"/>
              <a:t>R-KV: heuristic ranking Z = </a:t>
            </a:r>
            <a:r>
              <a:rPr lang="en-US" sz="2100"/>
              <a:t>λ</a:t>
            </a:r>
            <a:r>
              <a:rPr lang="en-US">
                <a:solidFill>
                  <a:srgbClr val="002C71"/>
                </a:solidFill>
                <a:latin typeface="Arial"/>
                <a:ea typeface="Arial"/>
                <a:cs typeface="Arial"/>
                <a:sym typeface="Arial"/>
              </a:rPr>
              <a:t>⋅</a:t>
            </a:r>
            <a:r>
              <a:rPr lang="en-US"/>
              <a:t>Imp - (1-</a:t>
            </a:r>
            <a:r>
              <a:rPr lang="en-US" sz="2100"/>
              <a:t>λ</a:t>
            </a:r>
            <a:r>
              <a:rPr lang="en-US"/>
              <a:t>)</a:t>
            </a:r>
            <a:r>
              <a:rPr lang="en-US">
                <a:solidFill>
                  <a:srgbClr val="002C71"/>
                </a:solidFill>
                <a:latin typeface="Arial"/>
                <a:ea typeface="Arial"/>
                <a:cs typeface="Arial"/>
                <a:sym typeface="Arial"/>
              </a:rPr>
              <a:t>⋅</a:t>
            </a:r>
            <a:r>
              <a:rPr lang="en-US"/>
              <a:t>Redu</a:t>
            </a:r>
            <a:endParaRPr/>
          </a:p>
          <a:p>
            <a:pPr indent="-355600" lvl="1" marL="914400" rtl="0" algn="l">
              <a:spcBef>
                <a:spcPts val="0"/>
              </a:spcBef>
              <a:spcAft>
                <a:spcPts val="0"/>
              </a:spcAft>
              <a:buSzPts val="2000"/>
              <a:buChar char="•"/>
            </a:pPr>
            <a:r>
              <a:rPr lang="en-US"/>
              <a:t>OmniKV: inter-layer </a:t>
            </a:r>
            <a:r>
              <a:rPr lang="en-US"/>
              <a:t>redundancy</a:t>
            </a:r>
            <a:endParaRPr/>
          </a:p>
        </p:txBody>
      </p:sp>
      <p:sp>
        <p:nvSpPr>
          <p:cNvPr id="559" name="Google Shape;559;p68"/>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60" name="Google Shape;560;p68"/>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Takeaways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69"/>
          <p:cNvSpPr txBox="1"/>
          <p:nvPr>
            <p:ph type="ctrTitle"/>
          </p:nvPr>
        </p:nvSpPr>
        <p:spPr>
          <a:xfrm>
            <a:off x="882316" y="953546"/>
            <a:ext cx="10379241" cy="1778695"/>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6000"/>
              <a:buFont typeface="Tahoma"/>
              <a:buNone/>
            </a:pPr>
            <a:r>
              <a:rPr lang="en-US"/>
              <a:t>Thank You!</a:t>
            </a:r>
            <a:endParaRPr/>
          </a:p>
        </p:txBody>
      </p:sp>
      <p:sp>
        <p:nvSpPr>
          <p:cNvPr id="567" name="Google Shape;567;p69"/>
          <p:cNvSpPr txBox="1"/>
          <p:nvPr>
            <p:ph idx="1" type="subTitle"/>
          </p:nvPr>
        </p:nvSpPr>
        <p:spPr>
          <a:xfrm>
            <a:off x="882316" y="3015916"/>
            <a:ext cx="10379241" cy="896721"/>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chemeClr val="accent1"/>
              </a:buClr>
              <a:buSzPts val="2400"/>
              <a:buNone/>
            </a:pPr>
            <a:r>
              <a:rPr lang="en-US"/>
              <a:t>jhu.edu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3"/>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29" name="Google Shape;329;p43"/>
          <p:cNvSpPr txBox="1"/>
          <p:nvPr>
            <p:ph type="title"/>
          </p:nvPr>
        </p:nvSpPr>
        <p:spPr>
          <a:xfrm>
            <a:off x="303317" y="244386"/>
            <a:ext cx="11585400" cy="524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Long‑context ICL is accurate but expensive: KV ∝ input length.</a:t>
            </a:r>
            <a:endParaRPr/>
          </a:p>
        </p:txBody>
      </p:sp>
      <p:sp>
        <p:nvSpPr>
          <p:cNvPr id="330" name="Google Shape;330;p43"/>
          <p:cNvSpPr txBox="1"/>
          <p:nvPr>
            <p:ph idx="1" type="body"/>
          </p:nvPr>
        </p:nvSpPr>
        <p:spPr>
          <a:xfrm>
            <a:off x="361975" y="1212025"/>
            <a:ext cx="11468100" cy="4050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1000"/>
              </a:spcAft>
              <a:buSzPts val="358"/>
              <a:buNone/>
            </a:pPr>
            <a:r>
              <a:rPr lang="en-US" sz="2680"/>
              <a:t>But can we use a swappable KV cache module and reuse it?</a:t>
            </a:r>
            <a:endParaRPr sz="2680"/>
          </a:p>
        </p:txBody>
      </p:sp>
      <p:sp>
        <p:nvSpPr>
          <p:cNvPr id="331" name="Google Shape;331;p43"/>
          <p:cNvSpPr txBox="1"/>
          <p:nvPr>
            <p:ph idx="1" type="body"/>
          </p:nvPr>
        </p:nvSpPr>
        <p:spPr>
          <a:xfrm>
            <a:off x="419100" y="2272526"/>
            <a:ext cx="2121600" cy="610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1000"/>
              </a:spcAft>
              <a:buNone/>
            </a:pPr>
            <a:r>
              <a:rPr lang="en-US">
                <a:solidFill>
                  <a:schemeClr val="dk1"/>
                </a:solidFill>
              </a:rPr>
              <a:t>Cartridges</a:t>
            </a:r>
            <a:endParaRPr/>
          </a:p>
        </p:txBody>
      </p:sp>
      <p:sp>
        <p:nvSpPr>
          <p:cNvPr id="332" name="Google Shape;332;p43"/>
          <p:cNvSpPr txBox="1"/>
          <p:nvPr>
            <p:ph idx="1" type="body"/>
          </p:nvPr>
        </p:nvSpPr>
        <p:spPr>
          <a:xfrm>
            <a:off x="419100" y="3780954"/>
            <a:ext cx="2121600" cy="610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1000"/>
              </a:spcAft>
              <a:buNone/>
            </a:pPr>
            <a:r>
              <a:rPr lang="en-US"/>
              <a:t>Performance</a:t>
            </a:r>
            <a:endParaRPr/>
          </a:p>
        </p:txBody>
      </p:sp>
      <p:sp>
        <p:nvSpPr>
          <p:cNvPr id="333" name="Google Shape;333;p43"/>
          <p:cNvSpPr txBox="1"/>
          <p:nvPr>
            <p:ph idx="1" type="body"/>
          </p:nvPr>
        </p:nvSpPr>
        <p:spPr>
          <a:xfrm>
            <a:off x="1360925" y="2882726"/>
            <a:ext cx="9796200" cy="4050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0"/>
              </a:spcAft>
              <a:buSzPts val="358"/>
              <a:buNone/>
            </a:pPr>
            <a:r>
              <a:rPr lang="en-US" sz="2080"/>
              <a:t>Turning long corpora into tiny, reusable KV prefixes for fast, high‑quality answers.</a:t>
            </a:r>
            <a:endParaRPr sz="2080"/>
          </a:p>
          <a:p>
            <a:pPr indent="0" lvl="0" marL="0" rtl="0" algn="l">
              <a:lnSpc>
                <a:spcPct val="105000"/>
              </a:lnSpc>
              <a:spcBef>
                <a:spcPts val="1000"/>
              </a:spcBef>
              <a:spcAft>
                <a:spcPts val="1000"/>
              </a:spcAft>
              <a:buSzPts val="358"/>
              <a:buNone/>
            </a:pPr>
            <a:r>
              <a:t/>
            </a:r>
            <a:endParaRPr sz="2080"/>
          </a:p>
        </p:txBody>
      </p:sp>
      <p:sp>
        <p:nvSpPr>
          <p:cNvPr id="334" name="Google Shape;334;p43"/>
          <p:cNvSpPr txBox="1"/>
          <p:nvPr>
            <p:ph idx="1" type="body"/>
          </p:nvPr>
        </p:nvSpPr>
        <p:spPr>
          <a:xfrm>
            <a:off x="1360925" y="4391151"/>
            <a:ext cx="9796200" cy="8613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1000"/>
              </a:spcAft>
              <a:buSzPts val="358"/>
              <a:buNone/>
            </a:pPr>
            <a:r>
              <a:rPr lang="en-US" sz="2080"/>
              <a:t>ICL‑like quality with dramatically </a:t>
            </a:r>
            <a:r>
              <a:rPr lang="en-US" sz="2080" u="sng"/>
              <a:t>less memory</a:t>
            </a:r>
            <a:r>
              <a:rPr lang="en-US" sz="2080"/>
              <a:t> and </a:t>
            </a:r>
            <a:r>
              <a:rPr lang="en-US" sz="2080" u="sng"/>
              <a:t>higher throughput</a:t>
            </a:r>
            <a:r>
              <a:rPr lang="en-US" sz="2080"/>
              <a:t> when many queries target the </a:t>
            </a:r>
            <a:r>
              <a:rPr lang="en-US" sz="2080" u="sng"/>
              <a:t>same corpus</a:t>
            </a:r>
            <a:r>
              <a:rPr lang="en-US" sz="2080"/>
              <a:t>.</a:t>
            </a:r>
            <a:endParaRPr sz="208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41" name="Google Shape;341;p44"/>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Motivation</a:t>
            </a:r>
            <a:endParaRPr/>
          </a:p>
        </p:txBody>
      </p:sp>
      <p:pic>
        <p:nvPicPr>
          <p:cNvPr id="342" name="Google Shape;342;p44"/>
          <p:cNvPicPr preferRelativeResize="0"/>
          <p:nvPr/>
        </p:nvPicPr>
        <p:blipFill>
          <a:blip r:embed="rId3">
            <a:alphaModFix/>
          </a:blip>
          <a:stretch>
            <a:fillRect/>
          </a:stretch>
        </p:blipFill>
        <p:spPr>
          <a:xfrm>
            <a:off x="2643213" y="1219211"/>
            <a:ext cx="6905625" cy="491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5"/>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49" name="Google Shape;349;p45"/>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Motivation</a:t>
            </a:r>
            <a:endParaRPr/>
          </a:p>
        </p:txBody>
      </p:sp>
      <p:pic>
        <p:nvPicPr>
          <p:cNvPr id="350" name="Google Shape;350;p45"/>
          <p:cNvPicPr preferRelativeResize="0"/>
          <p:nvPr/>
        </p:nvPicPr>
        <p:blipFill>
          <a:blip r:embed="rId3">
            <a:alphaModFix/>
          </a:blip>
          <a:stretch>
            <a:fillRect/>
          </a:stretch>
        </p:blipFill>
        <p:spPr>
          <a:xfrm>
            <a:off x="743150" y="1138036"/>
            <a:ext cx="10705748" cy="5174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57" name="Google Shape;357;p46"/>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Motivation</a:t>
            </a:r>
            <a:endParaRPr/>
          </a:p>
        </p:txBody>
      </p:sp>
      <p:pic>
        <p:nvPicPr>
          <p:cNvPr id="358" name="Google Shape;358;p46"/>
          <p:cNvPicPr preferRelativeResize="0"/>
          <p:nvPr/>
        </p:nvPicPr>
        <p:blipFill>
          <a:blip r:embed="rId3">
            <a:alphaModFix/>
          </a:blip>
          <a:stretch>
            <a:fillRect/>
          </a:stretch>
        </p:blipFill>
        <p:spPr>
          <a:xfrm>
            <a:off x="1017613" y="1073586"/>
            <a:ext cx="10156776" cy="5174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7"/>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65" name="Google Shape;365;p47"/>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is a Cartridge</a:t>
            </a:r>
            <a:endParaRPr/>
          </a:p>
        </p:txBody>
      </p:sp>
      <p:sp>
        <p:nvSpPr>
          <p:cNvPr id="366" name="Google Shape;366;p47"/>
          <p:cNvSpPr txBox="1"/>
          <p:nvPr>
            <p:ph idx="1" type="body"/>
          </p:nvPr>
        </p:nvSpPr>
        <p:spPr>
          <a:xfrm>
            <a:off x="612600" y="1330950"/>
            <a:ext cx="10544400" cy="3011700"/>
          </a:xfrm>
          <a:prstGeom prst="rect">
            <a:avLst/>
          </a:prstGeom>
        </p:spPr>
        <p:txBody>
          <a:bodyPr anchorCtr="0" anchor="t" bIns="45700" lIns="91425" spcFirstLastPara="1" rIns="91425" wrap="square" tIns="45700">
            <a:noAutofit/>
          </a:bodyPr>
          <a:lstStyle/>
          <a:p>
            <a:pPr indent="-360680" lvl="0" marL="457200" rtl="0" algn="l">
              <a:lnSpc>
                <a:spcPct val="105000"/>
              </a:lnSpc>
              <a:spcBef>
                <a:spcPts val="1000"/>
              </a:spcBef>
              <a:spcAft>
                <a:spcPts val="0"/>
              </a:spcAft>
              <a:buSzPts val="2080"/>
              <a:buChar char="●"/>
            </a:pPr>
            <a:r>
              <a:rPr lang="en-US" sz="2080"/>
              <a:t>A learned KV prefix of length p (e.g., 128–8192 tokens) attached at inference time.</a:t>
            </a:r>
            <a:endParaRPr sz="2080"/>
          </a:p>
          <a:p>
            <a:pPr indent="0" lvl="0" marL="0" rtl="0" algn="l">
              <a:lnSpc>
                <a:spcPct val="105000"/>
              </a:lnSpc>
              <a:spcBef>
                <a:spcPts val="1000"/>
              </a:spcBef>
              <a:spcAft>
                <a:spcPts val="0"/>
              </a:spcAft>
              <a:buNone/>
            </a:pPr>
            <a:r>
              <a:t/>
            </a:r>
            <a:endParaRPr sz="2080"/>
          </a:p>
          <a:p>
            <a:pPr indent="-360680" lvl="0" marL="457200" rtl="0" algn="l">
              <a:lnSpc>
                <a:spcPct val="105000"/>
              </a:lnSpc>
              <a:spcBef>
                <a:spcPts val="1000"/>
              </a:spcBef>
              <a:spcAft>
                <a:spcPts val="0"/>
              </a:spcAft>
              <a:buSzPts val="2080"/>
              <a:buChar char="●"/>
            </a:pPr>
            <a:r>
              <a:rPr lang="en-US" sz="2080"/>
              <a:t>No base‑model weight updates; just load/unload per corpus.</a:t>
            </a:r>
            <a:endParaRPr sz="2080"/>
          </a:p>
          <a:p>
            <a:pPr indent="0" lvl="0" marL="457200" rtl="0" algn="l">
              <a:lnSpc>
                <a:spcPct val="105000"/>
              </a:lnSpc>
              <a:spcBef>
                <a:spcPts val="1000"/>
              </a:spcBef>
              <a:spcAft>
                <a:spcPts val="0"/>
              </a:spcAft>
              <a:buNone/>
            </a:pPr>
            <a:r>
              <a:t/>
            </a:r>
            <a:endParaRPr sz="2080"/>
          </a:p>
          <a:p>
            <a:pPr indent="-360680" lvl="0" marL="457200" rtl="0" algn="l">
              <a:lnSpc>
                <a:spcPct val="105000"/>
              </a:lnSpc>
              <a:spcBef>
                <a:spcPts val="1000"/>
              </a:spcBef>
              <a:spcAft>
                <a:spcPts val="0"/>
              </a:spcAft>
              <a:buSzPts val="2080"/>
              <a:buChar char="●"/>
            </a:pPr>
            <a:r>
              <a:rPr lang="en-US" sz="2080"/>
              <a:t>A composable module; concatenate multiple cartridges (e.g., Policy ⊕ API Docs ⊕ Codebase) for cross‑source reasoning.</a:t>
            </a:r>
            <a:endParaRPr sz="2080"/>
          </a:p>
        </p:txBody>
      </p:sp>
      <p:sp>
        <p:nvSpPr>
          <p:cNvPr id="367" name="Google Shape;367;p47"/>
          <p:cNvSpPr txBox="1"/>
          <p:nvPr>
            <p:ph idx="1" type="body"/>
          </p:nvPr>
        </p:nvSpPr>
        <p:spPr>
          <a:xfrm>
            <a:off x="612600" y="5871900"/>
            <a:ext cx="10544400" cy="524400"/>
          </a:xfrm>
          <a:prstGeom prst="rect">
            <a:avLst/>
          </a:prstGeom>
        </p:spPr>
        <p:txBody>
          <a:bodyPr anchorCtr="0" anchor="t" bIns="45700" lIns="91425" spcFirstLastPara="1" rIns="91425" wrap="square" tIns="45700">
            <a:noAutofit/>
          </a:bodyPr>
          <a:lstStyle/>
          <a:p>
            <a:pPr indent="0" lvl="0" marL="0" rtl="0" algn="ctr">
              <a:lnSpc>
                <a:spcPct val="105000"/>
              </a:lnSpc>
              <a:spcBef>
                <a:spcPts val="1000"/>
              </a:spcBef>
              <a:spcAft>
                <a:spcPts val="1000"/>
              </a:spcAft>
              <a:buNone/>
            </a:pPr>
            <a:r>
              <a:rPr lang="en-US" sz="2100">
                <a:solidFill>
                  <a:srgbClr val="000000"/>
                </a:solidFill>
                <a:latin typeface="Arial"/>
                <a:ea typeface="Arial"/>
                <a:cs typeface="Arial"/>
                <a:sym typeface="Arial"/>
              </a:rPr>
              <a:t>Analogy: Like prefix‑tuning, but trained to imitate ICL on that corpus.</a:t>
            </a:r>
            <a:endParaRPr sz="3080"/>
          </a:p>
        </p:txBody>
      </p:sp>
      <p:pic>
        <p:nvPicPr>
          <p:cNvPr id="368" name="Google Shape;368;p47"/>
          <p:cNvPicPr preferRelativeResize="0"/>
          <p:nvPr/>
        </p:nvPicPr>
        <p:blipFill>
          <a:blip r:embed="rId3">
            <a:alphaModFix/>
          </a:blip>
          <a:stretch>
            <a:fillRect/>
          </a:stretch>
        </p:blipFill>
        <p:spPr>
          <a:xfrm>
            <a:off x="215600" y="4196250"/>
            <a:ext cx="11338407" cy="1224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8"/>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5" name="Google Shape;375;p48"/>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Self-study Training</a:t>
            </a:r>
            <a:endParaRPr/>
          </a:p>
        </p:txBody>
      </p:sp>
      <p:sp>
        <p:nvSpPr>
          <p:cNvPr id="376" name="Google Shape;376;p48"/>
          <p:cNvSpPr txBox="1"/>
          <p:nvPr>
            <p:ph idx="1" type="body"/>
          </p:nvPr>
        </p:nvSpPr>
        <p:spPr>
          <a:xfrm>
            <a:off x="612600" y="1330950"/>
            <a:ext cx="10544400" cy="3011700"/>
          </a:xfrm>
          <a:prstGeom prst="rect">
            <a:avLst/>
          </a:prstGeom>
        </p:spPr>
        <p:txBody>
          <a:bodyPr anchorCtr="0" anchor="t" bIns="45700" lIns="91425" spcFirstLastPara="1" rIns="91425" wrap="square" tIns="45700">
            <a:noAutofit/>
          </a:bodyPr>
          <a:lstStyle/>
          <a:p>
            <a:pPr indent="-360680" lvl="0" marL="457200" rtl="0" algn="l">
              <a:lnSpc>
                <a:spcPct val="105000"/>
              </a:lnSpc>
              <a:spcBef>
                <a:spcPts val="1000"/>
              </a:spcBef>
              <a:spcAft>
                <a:spcPts val="0"/>
              </a:spcAft>
              <a:buSzPts val="2080"/>
              <a:buChar char="●"/>
            </a:pPr>
            <a:r>
              <a:rPr lang="en-US" sz="2080"/>
              <a:t>Synthesize dialogs about the corpus: For each chunk </a:t>
            </a:r>
            <a:r>
              <a:rPr lang="en-US" sz="2080">
                <a:solidFill>
                  <a:schemeClr val="dk1"/>
                </a:solidFill>
              </a:rPr>
              <a:t>𝑐</a:t>
            </a:r>
            <a:r>
              <a:rPr lang="en-US" sz="2080"/>
              <a:t>̃, auto‑generate Q↔A / instruction traces.</a:t>
            </a:r>
            <a:endParaRPr sz="2080"/>
          </a:p>
          <a:p>
            <a:pPr indent="0" lvl="0" marL="457200" rtl="0" algn="l">
              <a:lnSpc>
                <a:spcPct val="105000"/>
              </a:lnSpc>
              <a:spcBef>
                <a:spcPts val="1000"/>
              </a:spcBef>
              <a:spcAft>
                <a:spcPts val="0"/>
              </a:spcAft>
              <a:buNone/>
            </a:pPr>
            <a:r>
              <a:t/>
            </a:r>
            <a:endParaRPr sz="2080"/>
          </a:p>
          <a:p>
            <a:pPr indent="-360680" lvl="0" marL="457200" rtl="0" algn="l">
              <a:lnSpc>
                <a:spcPct val="105000"/>
              </a:lnSpc>
              <a:spcBef>
                <a:spcPts val="1000"/>
              </a:spcBef>
              <a:spcAft>
                <a:spcPts val="0"/>
              </a:spcAft>
              <a:buSzPts val="2080"/>
              <a:buChar char="●"/>
            </a:pPr>
            <a:r>
              <a:rPr b="1" lang="en-US" sz="2080"/>
              <a:t>T</a:t>
            </a:r>
            <a:r>
              <a:rPr lang="en-US" sz="2080"/>
              <a:t>eacher = base LLM with </a:t>
            </a:r>
            <a:r>
              <a:rPr lang="en-US" sz="2080">
                <a:solidFill>
                  <a:schemeClr val="dk1"/>
                </a:solidFill>
              </a:rPr>
              <a:t>𝑐</a:t>
            </a:r>
            <a:r>
              <a:rPr lang="en-US" sz="2080"/>
              <a:t>̃ in context; </a:t>
            </a:r>
            <a:r>
              <a:rPr b="1" lang="en-US" sz="2080"/>
              <a:t>S</a:t>
            </a:r>
            <a:r>
              <a:rPr lang="en-US" sz="2080"/>
              <a:t>tudent = same LLM + trainable cartridge </a:t>
            </a:r>
            <a:r>
              <a:rPr lang="en-US" sz="2080">
                <a:solidFill>
                  <a:schemeClr val="dk1"/>
                </a:solidFill>
              </a:rPr>
              <a:t>𝑍 without 𝑐̃.</a:t>
            </a:r>
            <a:endParaRPr sz="2080"/>
          </a:p>
          <a:p>
            <a:pPr indent="0" lvl="0" marL="457200" rtl="0" algn="l">
              <a:lnSpc>
                <a:spcPct val="105000"/>
              </a:lnSpc>
              <a:spcBef>
                <a:spcPts val="1000"/>
              </a:spcBef>
              <a:spcAft>
                <a:spcPts val="0"/>
              </a:spcAft>
              <a:buNone/>
            </a:pPr>
            <a:r>
              <a:t/>
            </a:r>
            <a:endParaRPr sz="2080"/>
          </a:p>
          <a:p>
            <a:pPr indent="-360680" lvl="0" marL="457200" rtl="0" algn="l">
              <a:lnSpc>
                <a:spcPct val="105000"/>
              </a:lnSpc>
              <a:spcBef>
                <a:spcPts val="1000"/>
              </a:spcBef>
              <a:spcAft>
                <a:spcPts val="0"/>
              </a:spcAft>
              <a:buSzPts val="2080"/>
              <a:buChar char="●"/>
            </a:pPr>
            <a:r>
              <a:rPr lang="en-US" sz="2080"/>
              <a:t>Objective: minimize step‑wise KL(𝑝</a:t>
            </a:r>
            <a:r>
              <a:rPr lang="en-US" sz="2080"/>
              <a:t>_</a:t>
            </a:r>
            <a:r>
              <a:rPr lang="en-US" sz="2080"/>
              <a:t>𝑡 || 𝑝</a:t>
            </a:r>
            <a:r>
              <a:rPr lang="en-US" sz="2080"/>
              <a:t>_</a:t>
            </a:r>
            <a:r>
              <a:rPr lang="en-US" sz="2080"/>
              <a:t>𝑠) over next‑token distributions.</a:t>
            </a:r>
            <a:endParaRPr sz="2080"/>
          </a:p>
        </p:txBody>
      </p:sp>
      <p:sp>
        <p:nvSpPr>
          <p:cNvPr id="377" name="Google Shape;377;p48"/>
          <p:cNvSpPr txBox="1"/>
          <p:nvPr>
            <p:ph idx="1" type="body"/>
          </p:nvPr>
        </p:nvSpPr>
        <p:spPr>
          <a:xfrm>
            <a:off x="612600" y="4904825"/>
            <a:ext cx="10544400" cy="524400"/>
          </a:xfrm>
          <a:prstGeom prst="rect">
            <a:avLst/>
          </a:prstGeom>
        </p:spPr>
        <p:txBody>
          <a:bodyPr anchorCtr="0" anchor="t" bIns="45700" lIns="91425" spcFirstLastPara="1" rIns="91425" wrap="square" tIns="45700">
            <a:noAutofit/>
          </a:bodyPr>
          <a:lstStyle/>
          <a:p>
            <a:pPr indent="0" lvl="0" marL="0" rtl="0" algn="ctr">
              <a:lnSpc>
                <a:spcPct val="105000"/>
              </a:lnSpc>
              <a:spcBef>
                <a:spcPts val="1000"/>
              </a:spcBef>
              <a:spcAft>
                <a:spcPts val="1000"/>
              </a:spcAft>
              <a:buNone/>
            </a:pPr>
            <a:r>
              <a:rPr lang="en-US" sz="2100">
                <a:solidFill>
                  <a:srgbClr val="000000"/>
                </a:solidFill>
                <a:latin typeface="Arial"/>
                <a:ea typeface="Arial"/>
                <a:cs typeface="Arial"/>
                <a:sym typeface="Arial"/>
              </a:rPr>
              <a:t>Intuition: Student learns to act as if the corpus were present.</a:t>
            </a:r>
            <a:endParaRPr sz="308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idx="12" type="sldNum"/>
          </p:nvPr>
        </p:nvSpPr>
        <p:spPr>
          <a:xfrm>
            <a:off x="10218545" y="6248487"/>
            <a:ext cx="12327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4" name="Google Shape;384;p49"/>
          <p:cNvSpPr txBox="1"/>
          <p:nvPr>
            <p:ph type="title"/>
          </p:nvPr>
        </p:nvSpPr>
        <p:spPr>
          <a:xfrm>
            <a:off x="303317" y="244386"/>
            <a:ext cx="11585400" cy="524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Performance: </a:t>
            </a:r>
            <a:r>
              <a:rPr lang="en-US"/>
              <a:t>throughput and cache size</a:t>
            </a:r>
            <a:endParaRPr/>
          </a:p>
        </p:txBody>
      </p:sp>
      <p:pic>
        <p:nvPicPr>
          <p:cNvPr id="385" name="Google Shape;385;p49"/>
          <p:cNvPicPr preferRelativeResize="0"/>
          <p:nvPr/>
        </p:nvPicPr>
        <p:blipFill>
          <a:blip r:embed="rId3">
            <a:alphaModFix/>
          </a:blip>
          <a:stretch>
            <a:fillRect/>
          </a:stretch>
        </p:blipFill>
        <p:spPr>
          <a:xfrm>
            <a:off x="1476741" y="1015586"/>
            <a:ext cx="9238523" cy="4826838"/>
          </a:xfrm>
          <a:prstGeom prst="rect">
            <a:avLst/>
          </a:prstGeom>
          <a:noFill/>
          <a:ln>
            <a:noFill/>
          </a:ln>
        </p:spPr>
      </p:pic>
      <p:sp>
        <p:nvSpPr>
          <p:cNvPr id="386" name="Google Shape;386;p49"/>
          <p:cNvSpPr txBox="1"/>
          <p:nvPr>
            <p:ph idx="1" type="body"/>
          </p:nvPr>
        </p:nvSpPr>
        <p:spPr>
          <a:xfrm>
            <a:off x="1197925" y="5931611"/>
            <a:ext cx="9796200" cy="405000"/>
          </a:xfrm>
          <a:prstGeom prst="rect">
            <a:avLst/>
          </a:prstGeom>
        </p:spPr>
        <p:txBody>
          <a:bodyPr anchorCtr="0" anchor="t" bIns="45700" lIns="91425" spcFirstLastPara="1" rIns="91425" wrap="square" tIns="45700">
            <a:noAutofit/>
          </a:bodyPr>
          <a:lstStyle/>
          <a:p>
            <a:pPr indent="0" lvl="0" marL="0" rtl="0" algn="l">
              <a:lnSpc>
                <a:spcPct val="105000"/>
              </a:lnSpc>
              <a:spcBef>
                <a:spcPts val="1000"/>
              </a:spcBef>
              <a:spcAft>
                <a:spcPts val="1000"/>
              </a:spcAft>
              <a:buSzPts val="358"/>
              <a:buNone/>
            </a:pPr>
            <a:r>
              <a:rPr lang="en-US" sz="2080"/>
              <a:t>↓38.6x memory consumption and</a:t>
            </a:r>
            <a:r>
              <a:rPr lang="en-US" sz="2080"/>
              <a:t> ↑</a:t>
            </a:r>
            <a:r>
              <a:rPr lang="en-US" sz="2080"/>
              <a:t>26.4x peak throughput across different tasks</a:t>
            </a:r>
            <a:endParaRPr sz="208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2C71"/>
      </a:dk1>
      <a:lt1>
        <a:srgbClr val="FFFFFF"/>
      </a:lt1>
      <a:dk2>
        <a:srgbClr val="002C71"/>
      </a:dk2>
      <a:lt2>
        <a:srgbClr val="FFFFFF"/>
      </a:lt2>
      <a:accent1>
        <a:srgbClr val="4E97E0"/>
      </a:accent1>
      <a:accent2>
        <a:srgbClr val="0071CE"/>
      </a:accent2>
      <a:accent3>
        <a:srgbClr val="A35C98"/>
      </a:accent3>
      <a:accent4>
        <a:srgbClr val="008767"/>
      </a:accent4>
      <a:accent5>
        <a:srgbClr val="F1C300"/>
      </a:accent5>
      <a:accent6>
        <a:srgbClr val="275E3C"/>
      </a:accent6>
      <a:hlink>
        <a:srgbClr val="0071CE"/>
      </a:hlink>
      <a:folHlink>
        <a:srgbClr val="A0A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2">
      <a:dk1>
        <a:srgbClr val="002C71"/>
      </a:dk1>
      <a:lt1>
        <a:srgbClr val="FFFFFF"/>
      </a:lt1>
      <a:dk2>
        <a:srgbClr val="002C71"/>
      </a:dk2>
      <a:lt2>
        <a:srgbClr val="FFFFFF"/>
      </a:lt2>
      <a:accent1>
        <a:srgbClr val="4E97E0"/>
      </a:accent1>
      <a:accent2>
        <a:srgbClr val="0071CE"/>
      </a:accent2>
      <a:accent3>
        <a:srgbClr val="A35C98"/>
      </a:accent3>
      <a:accent4>
        <a:srgbClr val="008767"/>
      </a:accent4>
      <a:accent5>
        <a:srgbClr val="F1C300"/>
      </a:accent5>
      <a:accent6>
        <a:srgbClr val="275E3C"/>
      </a:accent6>
      <a:hlink>
        <a:srgbClr val="0071CE"/>
      </a:hlink>
      <a:folHlink>
        <a:srgbClr val="A0A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