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omments/modernComment_7FFFF334_65EF647B.xml" ContentType="application/vnd.ms-powerpoint.comments+xml"/>
  <Override PartName="/ppt/notesSlides/notesSlide36.xml" ContentType="application/vnd.openxmlformats-officedocument.presentationml.notesSlide+xml"/>
  <Override PartName="/ppt/comments/modernComment_7FFFF335_AC337F78.xml" ContentType="application/vnd.ms-powerpoint.comment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modernComment_7FFFF363_B4368622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707" r:id="rId2"/>
  </p:sldMasterIdLst>
  <p:notesMasterIdLst>
    <p:notesMasterId r:id="rId57"/>
  </p:notesMasterIdLst>
  <p:sldIdLst>
    <p:sldId id="1649" r:id="rId3"/>
    <p:sldId id="2147480388" r:id="rId4"/>
    <p:sldId id="2147480389" r:id="rId5"/>
    <p:sldId id="2147480390" r:id="rId6"/>
    <p:sldId id="2147480391" r:id="rId7"/>
    <p:sldId id="2147480392" r:id="rId8"/>
    <p:sldId id="2147480393" r:id="rId9"/>
    <p:sldId id="2147480394" r:id="rId10"/>
    <p:sldId id="2147480395" r:id="rId11"/>
    <p:sldId id="2147480396" r:id="rId12"/>
    <p:sldId id="2147480397" r:id="rId13"/>
    <p:sldId id="2147480398" r:id="rId14"/>
    <p:sldId id="2147480399" r:id="rId15"/>
    <p:sldId id="2147480400" r:id="rId16"/>
    <p:sldId id="2147480401" r:id="rId17"/>
    <p:sldId id="2147480402" r:id="rId18"/>
    <p:sldId id="2147480403" r:id="rId19"/>
    <p:sldId id="2147480404" r:id="rId20"/>
    <p:sldId id="2147480405" r:id="rId21"/>
    <p:sldId id="2147480406" r:id="rId22"/>
    <p:sldId id="2147480407" r:id="rId23"/>
    <p:sldId id="2147480408" r:id="rId24"/>
    <p:sldId id="2147480409" r:id="rId25"/>
    <p:sldId id="2147480410" r:id="rId26"/>
    <p:sldId id="2147480411" r:id="rId27"/>
    <p:sldId id="2147480412" r:id="rId28"/>
    <p:sldId id="2147480413" r:id="rId29"/>
    <p:sldId id="2147480414" r:id="rId30"/>
    <p:sldId id="2147480415" r:id="rId31"/>
    <p:sldId id="2147480416" r:id="rId32"/>
    <p:sldId id="2147480417" r:id="rId33"/>
    <p:sldId id="2147480369" r:id="rId34"/>
    <p:sldId id="2147480370" r:id="rId35"/>
    <p:sldId id="2147480371" r:id="rId36"/>
    <p:sldId id="2147480372" r:id="rId37"/>
    <p:sldId id="2147480373" r:id="rId38"/>
    <p:sldId id="2147480374" r:id="rId39"/>
    <p:sldId id="2147480375" r:id="rId40"/>
    <p:sldId id="2147480386" r:id="rId41"/>
    <p:sldId id="2147480385" r:id="rId42"/>
    <p:sldId id="2147480377" r:id="rId43"/>
    <p:sldId id="2147480376" r:id="rId44"/>
    <p:sldId id="2147480378" r:id="rId45"/>
    <p:sldId id="2147480379" r:id="rId46"/>
    <p:sldId id="2147480380" r:id="rId47"/>
    <p:sldId id="2147480381" r:id="rId48"/>
    <p:sldId id="2147480382" r:id="rId49"/>
    <p:sldId id="2147480383" r:id="rId50"/>
    <p:sldId id="2147480418" r:id="rId51"/>
    <p:sldId id="2147480419" r:id="rId52"/>
    <p:sldId id="2147480420" r:id="rId53"/>
    <p:sldId id="2147480387" r:id="rId54"/>
    <p:sldId id="2147480384" r:id="rId55"/>
    <p:sldId id="1652" r:id="rId56"/>
  </p:sldIdLst>
  <p:sldSz cx="9144000" cy="5143500" type="screen16x9"/>
  <p:notesSz cx="6858000" cy="9144000"/>
  <p:embeddedFontLst>
    <p:embeddedFont>
      <p:font typeface="Roboto" panose="02000000000000000000" pitchFamily="2" charset="0"/>
      <p:regular r:id="rId58"/>
      <p:bold r:id="rId59"/>
      <p:italic r:id="rId60"/>
      <p:boldItalic r:id="rId61"/>
    </p:embeddedFont>
    <p:embeddedFont>
      <p:font typeface="Source Sans Pro" panose="020B0503030403020204" pitchFamily="34" charset="0"/>
      <p:regular r:id="rId62"/>
      <p:bold r:id="rId63"/>
      <p:italic r:id="rId64"/>
      <p:boldItalic r:id="rId65"/>
    </p:embeddedFont>
    <p:embeddedFont>
      <p:font typeface="Source Serif Pro" panose="02040603050405020204" pitchFamily="18" charset="0"/>
      <p:regular r:id="rId66"/>
      <p:bold r:id="rId67"/>
      <p:italic r:id="rId68"/>
      <p:boldItalic r:id="rId69"/>
    </p:embeddedFont>
    <p:embeddedFont>
      <p:font typeface="Tahoma" panose="020B0604030504040204" pitchFamily="34" charset="0"/>
      <p:regular r:id="rId70"/>
      <p:bold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  <p188:author id="{8BEE4F13-82B6-9B12-8BDA-EA5387C873E0}" name="Jalil Rezek" initials="JR" userId="S::jrezek1@jh.edu::ccac956c-7eee-488f-97d0-d7f6560449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1DBF14-2141-C2A1-7581-24FDCAAA06F4}" v="70" dt="2025-11-11T19:36:53.576"/>
    <p1510:client id="{559D23CE-E47D-C935-14A7-D36C134246D1}" v="309" dt="2025-11-11T20:41:38.711"/>
    <p1510:client id="{6E2CE637-A075-B463-CE63-EB1ED19FF49F}" v="19" dt="2025-11-11T19:35:00.113"/>
    <p1510:client id="{8A1140BC-1A13-C2BA-2F5F-F8FE0EA9929D}" v="3" dt="2025-11-11T14:58:46.317"/>
    <p1510:client id="{EB816059-82B4-3545-908B-042560025958}" v="1060" dt="2025-11-11T19:32:17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microsoft.com/office/2015/10/relationships/revisionInfo" Target="revisionInfo.xml"/><Relationship Id="rId7" Type="http://schemas.openxmlformats.org/officeDocument/2006/relationships/slide" Target="slides/slide5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omments/modernComment_7FFFF334_65EF64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53792C5-A4FC-4E23-9C40-7DCE8BA79779}" authorId="{AC97BE05-7214-46BD-569F-A0959E827800}" created="2025-11-11T14:58:33.441">
    <pc:sldMkLst xmlns:pc="http://schemas.microsoft.com/office/powerpoint/2013/main/command">
      <pc:docMk/>
      <pc:sldMk cId="1710187643" sldId="2147480372"/>
    </pc:sldMkLst>
    <p188:txBody>
      <a:bodyPr/>
      <a:lstStyle/>
      <a:p>
        <a:r>
          <a:rPr lang="en-US"/>
          <a:t>You may want to show examples here to help the reader understand what "via spawn()" means. </a:t>
        </a:r>
      </a:p>
    </p188:txBody>
  </p188:cm>
</p188:cmLst>
</file>

<file path=ppt/comments/modernComment_7FFFF335_AC337F7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DA9D01-2F08-49BE-BB81-D06169115EB6}" authorId="{AC97BE05-7214-46BD-569F-A0959E827800}" created="2025-11-11T14:58:46.317">
    <pc:sldMkLst xmlns:pc="http://schemas.microsoft.com/office/powerpoint/2013/main/command">
      <pc:docMk/>
      <pc:sldMk cId="2889056120" sldId="2147480373"/>
    </pc:sldMkLst>
    <p188:txBody>
      <a:bodyPr/>
      <a:lstStyle/>
      <a:p>
        <a:r>
          <a:rPr lang="en-US"/>
          <a:t>Sam here: examples will help. </a:t>
        </a:r>
      </a:p>
    </p188:txBody>
  </p188:cm>
</p188:cmLst>
</file>

<file path=ppt/comments/modernComment_7FFFF363_B436862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F427B35-3D0E-49B0-9542-54C3AD634225}" authorId="{8BEE4F13-82B6-9B12-8BDA-EA5387C873E0}" created="2025-11-11T20:34:33.990">
    <pc:sldMkLst xmlns:pc="http://schemas.microsoft.com/office/powerpoint/2013/main/command">
      <pc:docMk/>
      <pc:sldMk cId="3023472162" sldId="2147480419"/>
    </pc:sldMkLst>
    <p188:txBody>
      <a:bodyPr/>
      <a:lstStyle/>
      <a:p>
        <a:r>
          <a:rPr lang="en-US"/>
          <a:t>following previous works, 9:1 train/test split, so about 50-100k test prob?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 — Welcome to the self-supervised learning class!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23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D00A1-67D4-9000-2662-779E857AB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D999DE-7822-2225-DD5A-67EBCADE3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867A78-F226-50AB-1204-849EACDFD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00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FD144-FCAA-A333-DC34-5E3DCF862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1B35D2-3162-AE9F-A11C-B07E3DC9C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5E6DD1-C3B6-B653-F09B-689468D0B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97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FD641-082C-B1C1-45B4-6E3793FCC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78C497-84CE-2B78-1BED-6BCF5014D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3B6665-1C35-8E84-5A17-A2D98D2B1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37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2A560-325E-DFFF-F74C-E5A18BEB7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5C8DD-D20A-E9FB-4516-97A4E4E6D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6F4737-46AA-ECD1-C90F-47FBE63B1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60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42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DEC44-086D-3732-F65B-3E91BDBB5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BFE706-1340-98FC-BAF4-F8E293CD2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98A58D-E8EE-1DA6-B864-07705EC2A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41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ED4D6-3E7A-61FD-FA32-3A717FC0C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AEC6D-3646-D764-9E7A-99B42F5E8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3C4005-48A5-82EF-8BEA-42DF1CB29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96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52132-2594-237F-9997-EDC62C2BD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9D9C8F-9207-B51D-C8F2-85E103118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91F65F-4FA0-B4C6-C665-240335F05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29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EE9D-A78B-D496-6AF1-E17006E56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B76841-9426-43CB-BF7E-B36721D3E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D3008-FE43-58AD-FEA3-CA10FE499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83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70255-98C9-7D14-8319-6004AF8DB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5BC07-4C40-9AFA-4852-E09E53975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519041-DFA2-99CB-505F-272CA9894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4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06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7DACE-A9FD-6A9C-7120-946A0A083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9BF70-B839-9CFF-EE75-D79DE770D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BD6A04-5557-AD94-6535-55CA39F1E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03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A0261-0C2C-4471-964A-347DE8E08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52EC7-130B-8DB3-5B85-A9F0F7DC9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4C956-2A59-A7C6-CE7A-93FD9C2CF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5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7B6FD-20C5-0CF4-BA96-F2850BA98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D830D-A202-1506-D280-7EAE09063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136FF3-98F7-9B8A-8D0C-1A6B63402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43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D9F02-FEAF-946C-20C7-8F0899628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9A198C-5D62-3C67-7D00-A1557C805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9F084-1DCD-09AA-EEAB-0ED0D315A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26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3649A-E04E-7EED-3986-C147947D6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552A99-9AA6-7695-2ADD-088297A3E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67C69-71C0-9162-C51E-714680F3F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58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A5C47-5888-922F-1C57-EB299F691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A3C950-7225-ED0C-F271-3AFBFB8E2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376593-2A2E-89EF-9C8C-C2D3B56A8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09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FEA21-61DE-DA8B-6951-0E6219791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6A86C9-F211-FD6F-0A2A-369B8CE713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51DA81-6961-8207-02A1-B81F4DA9B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27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77DBA-F38D-3B03-D99F-F13EA5ED0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FC9EF2-9173-8393-9EC8-759AF04FA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C556B-E423-6C26-C124-D2C48A590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7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E222B-9ADD-4276-B1C6-F0B06E582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FA7647-6986-6393-B599-9F05F809C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DCB20E-C3CD-E10B-F63D-5657E7BEF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4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CEC5C-FB14-E510-9E66-66F81D779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E2CE8-5055-7279-5C61-C14D4664E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F860D7-A489-AB59-BAC3-6C45B27C1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7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0BACF-0628-83A9-855A-4400A8452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8ED2EC-F5AB-4AD8-B71A-FA184F1A4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AC6ED9-C2C2-8B10-1B1C-4DF126A5D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26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83278-45A0-CB63-03BD-28E9F0864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A1C37-B2A7-59F2-CA04-6E75DA9AD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508A1-339D-3DF0-FE01-1994F20C3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26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3288F-0C4A-9959-EFF2-252670BAA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CBD202-005E-3CFC-B39C-585DD09EB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D7579C-689C-F214-A626-BEA55EF7F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22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428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DEC99-9320-2F7C-402F-30C91FD20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0D952-450F-45E9-78D2-00827B3F3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FACDB-CB90-71B2-1E47-507264F9C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79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6A1C6-75DE-03FD-3F15-BBCC5134A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0D4A7-E9BB-48EA-C453-BF850795C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9AAFC2-E7D8-65ED-D156-CACDCFBEC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822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87722-F440-E77A-F547-67F4044DD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13CBA8-3E88-B791-ADC3-3E517AA50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E27E9-885F-2F96-786E-4DBC70ED2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03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0A7DB-92C9-BB57-BC46-165B63C8D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676AD-1388-B8EA-2DF7-941E3F9BD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66438-8E81-6338-72F7-6F52E951E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61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A8112-F89A-7D11-D7B9-49917955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A47C40-7E6D-6574-C78E-F3EF5DE5C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5E6BB9-C89A-CC4E-46A2-0B806C348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943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C43FB-D30B-9D74-21BC-C051C1D36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F30249-7CA6-8705-0437-C40D8180B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F85D3-9F92-1CC0-F348-C9B05F50C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616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41D07-38EB-0B2D-7A49-29FD8B902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662CA2-3FDE-9922-6C4E-F461651C2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421E92-5085-4FC7-82F3-CB69D8D51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4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54055-805E-6CA3-2D6F-0F7FA0760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DE03E1-1E70-D4A4-B785-9BC3DD7EA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422191-6745-D516-4954-3B253DF67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125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2BEBC-5D3B-FC70-A618-954079A9C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ED9EFE-D037-B34E-6AA2-226DC9298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9608D-A8AD-F5C8-F466-23DA26925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996EB-5A8A-4E14-D5D4-FD6235495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968056-3DBF-EC0E-7794-628E64E5A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05F44-3A2E-8BF9-4DF1-B89585D01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57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32AB9-6A04-5C16-2FC7-65D3A6B63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3B52FB-D83E-EA58-3260-AC4ED2C2E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8BBDC-F441-38DA-432C-F962A4215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30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FD6A9-B31F-B353-072D-307D80F4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1E4A4D-EC0C-F14A-F583-0DF8482B9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7DBBC8-BE9A-570F-00A0-C94B86F14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56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D2E0E-4678-73D0-0917-65677654C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17D179-9E3F-B905-CA20-9D5E4F404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D37D04-1CBF-B251-8A5F-0D2504ADB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52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1086D-1F41-1772-9F46-7659053A4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940C96-1194-36E7-04AD-608D59511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534FAA-286B-1AB6-FC31-8D5F9250A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5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310257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197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48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49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860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>
                <a:solidFill>
                  <a:schemeClr val="bg1"/>
                </a:solidFill>
                <a:latin typeface="Arial"/>
                <a:cs typeface="Arial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0323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261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00050" lvl="0" indent="-28575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601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AC98-683A-B90B-0A9B-36591AD4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63A4CB-7C4F-0B83-D0B4-5E2501E626AD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3222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3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567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1491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9789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29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810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5418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34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65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0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0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06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1"/>
            <a:endParaRPr lang="en-US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47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23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1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16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112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23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95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93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2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549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3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2879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9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74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6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721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18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018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974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3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title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9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6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657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3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4" r:id="rId15"/>
    <p:sldLayoutId id="2147483705" r:id="rId16"/>
    <p:sldLayoutId id="2147483686" r:id="rId17"/>
    <p:sldLayoutId id="2147483737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72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334_65EF647B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335_AC337F78.xml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18/10/relationships/comments" Target="../comments/modernComment_7FFFF363_B43686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37AE-F7F2-3B87-C4FD-96B8A6FA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n-US" sz="2800"/>
              <a:t>How can language models dynamically allocate resources for parallel thinking?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E351-5E44-DC22-B536-9A5F6C0E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749" y="2784966"/>
            <a:ext cx="8219053" cy="1282832"/>
          </a:xfrm>
        </p:spPr>
        <p:txBody>
          <a:bodyPr>
            <a:normAutofit/>
          </a:bodyPr>
          <a:lstStyle/>
          <a:p>
            <a:r>
              <a:rPr lang="en-US" sz="2000"/>
              <a:t>Wufei Ma and Jalil Rezek</a:t>
            </a:r>
          </a:p>
          <a:p>
            <a:r>
              <a:rPr lang="en-US" sz="2000"/>
              <a:t>Nov 11, 2025</a:t>
            </a:r>
          </a:p>
        </p:txBody>
      </p:sp>
    </p:spTree>
    <p:extLst>
      <p:ext uri="{BB962C8B-B14F-4D97-AF65-F5344CB8AC3E}">
        <p14:creationId xmlns:p14="http://schemas.microsoft.com/office/powerpoint/2010/main" val="381900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2C086-6CA7-3B76-C07E-EEAB8C2D0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18A34-B10B-FE1E-4D4A-4B4031C00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Challenge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1CB41E-59FC-81F8-EA4C-368DD173B8E0}"/>
              </a:ext>
            </a:extLst>
          </p:cNvPr>
          <p:cNvGrpSpPr/>
          <p:nvPr/>
        </p:nvGrpSpPr>
        <p:grpSpPr>
          <a:xfrm>
            <a:off x="1816112" y="1390648"/>
            <a:ext cx="1473695" cy="2831975"/>
            <a:chOff x="2087169" y="1328743"/>
            <a:chExt cx="1473695" cy="283197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8972FE4-B13C-6119-0F07-5D9D5D9F0CC3}"/>
                </a:ext>
              </a:extLst>
            </p:cNvPr>
            <p:cNvCxnSpPr>
              <a:stCxn id="6" idx="2"/>
              <a:endCxn id="7" idx="0"/>
            </p:cNvCxnSpPr>
            <p:nvPr/>
          </p:nvCxnSpPr>
          <p:spPr>
            <a:xfrm>
              <a:off x="2824018" y="1674972"/>
              <a:ext cx="0" cy="22938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A349846-2F3B-514A-80C5-7F30AB079FFA}"/>
                </a:ext>
              </a:extLst>
            </p:cNvPr>
            <p:cNvCxnSpPr>
              <a:cxnSpLocks/>
              <a:stCxn id="7" idx="2"/>
              <a:endCxn id="8" idx="0"/>
            </p:cNvCxnSpPr>
            <p:nvPr/>
          </p:nvCxnSpPr>
          <p:spPr>
            <a:xfrm flipH="1">
              <a:off x="2824017" y="2749169"/>
              <a:ext cx="1" cy="22938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2CA70F0-93DE-7B90-0129-B947495B79A0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 flipH="1">
              <a:off x="2824016" y="3409445"/>
              <a:ext cx="1" cy="22938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DD1F074-BAF6-6535-D0A9-9A34819AFFEA}"/>
                </a:ext>
              </a:extLst>
            </p:cNvPr>
            <p:cNvSpPr/>
            <p:nvPr/>
          </p:nvSpPr>
          <p:spPr>
            <a:xfrm>
              <a:off x="2087171" y="1328743"/>
              <a:ext cx="1473693" cy="346229"/>
            </a:xfrm>
            <a:prstGeom prst="roundRect">
              <a:avLst/>
            </a:prstGeom>
            <a:solidFill>
              <a:schemeClr val="accent1">
                <a:alpha val="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accent1"/>
                  </a:solidFill>
                </a:rPr>
                <a:t>Problem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F76CE39-6CAC-54A9-B161-765D1AEABC19}"/>
                </a:ext>
              </a:extLst>
            </p:cNvPr>
            <p:cNvSpPr/>
            <p:nvPr/>
          </p:nvSpPr>
          <p:spPr>
            <a:xfrm>
              <a:off x="2087171" y="1904359"/>
              <a:ext cx="1473693" cy="844810"/>
            </a:xfrm>
            <a:prstGeom prst="roundRect">
              <a:avLst/>
            </a:prstGeom>
            <a:solidFill>
              <a:schemeClr val="accent4">
                <a:alpha val="5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accent1"/>
                </a:solidFill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749150F-E012-A540-F30D-F1D51342EE76}"/>
                </a:ext>
              </a:extLst>
            </p:cNvPr>
            <p:cNvSpPr/>
            <p:nvPr/>
          </p:nvSpPr>
          <p:spPr>
            <a:xfrm>
              <a:off x="2087170" y="2978556"/>
              <a:ext cx="1473693" cy="430889"/>
            </a:xfrm>
            <a:prstGeom prst="roundRect">
              <a:avLst/>
            </a:prstGeom>
            <a:solidFill>
              <a:schemeClr val="accent5">
                <a:alpha val="5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accent1"/>
                </a:solidFill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C506A70-3D6A-C082-BACF-A01910D54E97}"/>
                </a:ext>
              </a:extLst>
            </p:cNvPr>
            <p:cNvSpPr/>
            <p:nvPr/>
          </p:nvSpPr>
          <p:spPr>
            <a:xfrm>
              <a:off x="2087169" y="3638832"/>
              <a:ext cx="1473693" cy="521886"/>
            </a:xfrm>
            <a:prstGeom prst="roundRect">
              <a:avLst/>
            </a:prstGeom>
            <a:solidFill>
              <a:schemeClr val="accent2">
                <a:alpha val="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accent1"/>
                </a:solidFill>
              </a:endParaRPr>
            </a:p>
          </p:txBody>
        </p:sp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82415C2-63E7-6164-2BB7-A2668C7E18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1390650"/>
            <a:ext cx="4047334" cy="3077573"/>
          </a:xfrm>
        </p:spPr>
        <p:txBody>
          <a:bodyPr>
            <a:normAutofit/>
          </a:bodyPr>
          <a:lstStyle/>
          <a:p>
            <a:r>
              <a:rPr lang="en-US" sz="2400" b="1"/>
              <a:t>Sequential</a:t>
            </a:r>
          </a:p>
        </p:txBody>
      </p:sp>
    </p:spTree>
    <p:extLst>
      <p:ext uri="{BB962C8B-B14F-4D97-AF65-F5344CB8AC3E}">
        <p14:creationId xmlns:p14="http://schemas.microsoft.com/office/powerpoint/2010/main" val="117889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A5559-5855-FA67-D230-08A49FAC2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5E105-C3B0-D384-DCA8-4F52532A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Challenge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61BA029F-3F52-C78F-95D8-D3483A9A1D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1390650"/>
            <a:ext cx="4047334" cy="3752850"/>
          </a:xfrm>
        </p:spPr>
        <p:txBody>
          <a:bodyPr>
            <a:normAutofit/>
          </a:bodyPr>
          <a:lstStyle/>
          <a:p>
            <a:r>
              <a:rPr lang="en-US" sz="2400" b="1"/>
              <a:t>Well-defined sub-tasks</a:t>
            </a:r>
          </a:p>
          <a:p>
            <a:pPr lvl="1"/>
            <a:r>
              <a:rPr lang="en-US" sz="2400"/>
              <a:t>Synthetic datasets where each sample consists of 5 math questions</a:t>
            </a:r>
          </a:p>
          <a:p>
            <a:pPr lvl="1"/>
            <a:r>
              <a:rPr lang="en-US" sz="2400"/>
              <a:t>Real-world problems where we consider different conditions?</a:t>
            </a:r>
          </a:p>
          <a:p>
            <a:r>
              <a:rPr lang="en-US" sz="2400"/>
              <a:t>Nice parallelism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4BA681-38EC-D33C-A39F-1852CFE7EC1F}"/>
              </a:ext>
            </a:extLst>
          </p:cNvPr>
          <p:cNvGrpSpPr/>
          <p:nvPr/>
        </p:nvGrpSpPr>
        <p:grpSpPr>
          <a:xfrm>
            <a:off x="227009" y="1390647"/>
            <a:ext cx="4651897" cy="2080703"/>
            <a:chOff x="2922233" y="1376039"/>
            <a:chExt cx="4651897" cy="208070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E691424-3385-AA53-204D-DC6F844333FC}"/>
                </a:ext>
              </a:extLst>
            </p:cNvPr>
            <p:cNvCxnSpPr>
              <a:cxnSpLocks/>
              <a:stCxn id="17" idx="2"/>
              <a:endCxn id="18" idx="0"/>
            </p:cNvCxnSpPr>
            <p:nvPr/>
          </p:nvCxnSpPr>
          <p:spPr>
            <a:xfrm flipH="1">
              <a:off x="3659080" y="1722268"/>
              <a:ext cx="1589102" cy="22938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D81CB6A-10E8-E8D9-3A82-8BB38BA4DF1E}"/>
                </a:ext>
              </a:extLst>
            </p:cNvPr>
            <p:cNvCxnSpPr>
              <a:cxnSpLocks/>
              <a:stCxn id="17" idx="2"/>
              <a:endCxn id="19" idx="0"/>
            </p:cNvCxnSpPr>
            <p:nvPr/>
          </p:nvCxnSpPr>
          <p:spPr>
            <a:xfrm>
              <a:off x="5248182" y="1722268"/>
              <a:ext cx="0" cy="22938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18E7D68-A37F-CBEF-9B0D-CB35F4D1023D}"/>
                </a:ext>
              </a:extLst>
            </p:cNvPr>
            <p:cNvCxnSpPr>
              <a:cxnSpLocks/>
              <a:stCxn id="17" idx="2"/>
              <a:endCxn id="20" idx="0"/>
            </p:cNvCxnSpPr>
            <p:nvPr/>
          </p:nvCxnSpPr>
          <p:spPr>
            <a:xfrm>
              <a:off x="5248182" y="1722268"/>
              <a:ext cx="1589102" cy="22938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86A639A-48FB-376A-8CFC-D80F2D100F26}"/>
                </a:ext>
              </a:extLst>
            </p:cNvPr>
            <p:cNvCxnSpPr>
              <a:cxnSpLocks/>
              <a:stCxn id="20" idx="2"/>
              <a:endCxn id="21" idx="0"/>
            </p:cNvCxnSpPr>
            <p:nvPr/>
          </p:nvCxnSpPr>
          <p:spPr>
            <a:xfrm flipH="1">
              <a:off x="5248182" y="2473542"/>
              <a:ext cx="1589102" cy="5523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392B263-CF9E-C8F5-BAC3-2AE96B3D30BE}"/>
                </a:ext>
              </a:extLst>
            </p:cNvPr>
            <p:cNvCxnSpPr>
              <a:cxnSpLocks/>
              <a:stCxn id="19" idx="2"/>
              <a:endCxn id="21" idx="0"/>
            </p:cNvCxnSpPr>
            <p:nvPr/>
          </p:nvCxnSpPr>
          <p:spPr>
            <a:xfrm>
              <a:off x="5248182" y="2382545"/>
              <a:ext cx="0" cy="64330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7E7F931-77E9-FA67-1065-B976C5CF2B6E}"/>
                </a:ext>
              </a:extLst>
            </p:cNvPr>
            <p:cNvCxnSpPr>
              <a:cxnSpLocks/>
              <a:stCxn id="18" idx="2"/>
              <a:endCxn id="21" idx="0"/>
            </p:cNvCxnSpPr>
            <p:nvPr/>
          </p:nvCxnSpPr>
          <p:spPr>
            <a:xfrm>
              <a:off x="3659080" y="2796466"/>
              <a:ext cx="1589102" cy="22938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08134BBF-9921-6C7E-EA62-4679614E8700}"/>
                </a:ext>
              </a:extLst>
            </p:cNvPr>
            <p:cNvSpPr/>
            <p:nvPr/>
          </p:nvSpPr>
          <p:spPr>
            <a:xfrm>
              <a:off x="4511335" y="1376039"/>
              <a:ext cx="1473693" cy="346229"/>
            </a:xfrm>
            <a:prstGeom prst="roundRect">
              <a:avLst/>
            </a:prstGeom>
            <a:solidFill>
              <a:schemeClr val="accent1">
                <a:alpha val="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accent1"/>
                  </a:solidFill>
                </a:rPr>
                <a:t>Problem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A7A0D06-6A4F-0280-CEC2-D59EA23CB9E3}"/>
                </a:ext>
              </a:extLst>
            </p:cNvPr>
            <p:cNvSpPr/>
            <p:nvPr/>
          </p:nvSpPr>
          <p:spPr>
            <a:xfrm>
              <a:off x="2922233" y="1951656"/>
              <a:ext cx="1473693" cy="844810"/>
            </a:xfrm>
            <a:prstGeom prst="roundRect">
              <a:avLst/>
            </a:prstGeom>
            <a:solidFill>
              <a:schemeClr val="accent4">
                <a:alpha val="5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accent1"/>
                </a:solidFill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92A8ACA-76A6-1515-5C7D-4048F535BE33}"/>
                </a:ext>
              </a:extLst>
            </p:cNvPr>
            <p:cNvSpPr/>
            <p:nvPr/>
          </p:nvSpPr>
          <p:spPr>
            <a:xfrm>
              <a:off x="4511335" y="1951656"/>
              <a:ext cx="1473693" cy="430889"/>
            </a:xfrm>
            <a:prstGeom prst="roundRect">
              <a:avLst/>
            </a:prstGeom>
            <a:solidFill>
              <a:schemeClr val="accent5">
                <a:alpha val="5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accent1"/>
                </a:solidFill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9755DFC3-572D-8620-9252-510A1177D358}"/>
                </a:ext>
              </a:extLst>
            </p:cNvPr>
            <p:cNvSpPr/>
            <p:nvPr/>
          </p:nvSpPr>
          <p:spPr>
            <a:xfrm>
              <a:off x="6100437" y="1951656"/>
              <a:ext cx="1473693" cy="521886"/>
            </a:xfrm>
            <a:prstGeom prst="roundRect">
              <a:avLst/>
            </a:prstGeom>
            <a:solidFill>
              <a:schemeClr val="accent2">
                <a:alpha val="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accent1"/>
                </a:solidFill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6E9DB5B-C05B-FF12-359E-1EDF03EC1123}"/>
                </a:ext>
              </a:extLst>
            </p:cNvPr>
            <p:cNvSpPr/>
            <p:nvPr/>
          </p:nvSpPr>
          <p:spPr>
            <a:xfrm>
              <a:off x="4511335" y="3025853"/>
              <a:ext cx="1473693" cy="430889"/>
            </a:xfrm>
            <a:prstGeom prst="roundRect">
              <a:avLst/>
            </a:prstGeom>
            <a:solidFill>
              <a:schemeClr val="accent6">
                <a:alpha val="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06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E7645-3BC5-DB78-4BC9-B5EE97F8C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847A-9A98-320C-50D7-95559B93F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Challenge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38109A7A-553C-3349-0659-92BCCDC4E3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1390650"/>
            <a:ext cx="4047334" cy="3752850"/>
          </a:xfrm>
        </p:spPr>
        <p:txBody>
          <a:bodyPr>
            <a:normAutofit/>
          </a:bodyPr>
          <a:lstStyle/>
          <a:p>
            <a:r>
              <a:rPr lang="en-US" sz="2400" b="1"/>
              <a:t>Multi-agent solving similar problems</a:t>
            </a:r>
          </a:p>
          <a:p>
            <a:pPr lvl="1"/>
            <a:r>
              <a:rPr lang="en-US" sz="2400"/>
              <a:t>Communication (dependency) between agents</a:t>
            </a:r>
          </a:p>
          <a:p>
            <a:pPr lvl="1"/>
            <a:r>
              <a:rPr lang="en-US" sz="2400"/>
              <a:t>Multi-agent “debate”</a:t>
            </a:r>
          </a:p>
          <a:p>
            <a:r>
              <a:rPr lang="en-US" sz="2400"/>
              <a:t>Not fully parallelizable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4849974-0DE0-046B-64D1-9244F5432E25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963856" y="1736876"/>
            <a:ext cx="1589102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9EE9DF6-8C70-6F4C-CE77-E3B5020FE2BC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2552958" y="1736876"/>
            <a:ext cx="0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6109F2-C98D-91E9-DEA2-0B40E580928A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>
            <a:off x="2552958" y="1736876"/>
            <a:ext cx="1589102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E46F3AD-6AEF-9A62-ADC6-7A7A027572DD}"/>
              </a:ext>
            </a:extLst>
          </p:cNvPr>
          <p:cNvSpPr/>
          <p:nvPr/>
        </p:nvSpPr>
        <p:spPr>
          <a:xfrm>
            <a:off x="1816111" y="1390647"/>
            <a:ext cx="1473693" cy="346229"/>
          </a:xfrm>
          <a:prstGeom prst="roundRect">
            <a:avLst/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/>
                </a:solidFill>
              </a:rPr>
              <a:t>Problem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E9CA7C1-E298-D817-60DC-BCA8D99F2614}"/>
              </a:ext>
            </a:extLst>
          </p:cNvPr>
          <p:cNvSpPr/>
          <p:nvPr/>
        </p:nvSpPr>
        <p:spPr>
          <a:xfrm>
            <a:off x="227009" y="1966264"/>
            <a:ext cx="1473693" cy="844810"/>
          </a:xfrm>
          <a:prstGeom prst="roundRect">
            <a:avLst/>
          </a:prstGeom>
          <a:solidFill>
            <a:schemeClr val="accent4">
              <a:alpha val="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5511997-5CBB-7B1F-A697-4BBCEF5B4FED}"/>
              </a:ext>
            </a:extLst>
          </p:cNvPr>
          <p:cNvSpPr/>
          <p:nvPr/>
        </p:nvSpPr>
        <p:spPr>
          <a:xfrm>
            <a:off x="1816111" y="1966264"/>
            <a:ext cx="1473693" cy="430889"/>
          </a:xfrm>
          <a:prstGeom prst="roundRect">
            <a:avLst/>
          </a:prstGeom>
          <a:solidFill>
            <a:schemeClr val="accent5">
              <a:alpha val="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71B0621-748A-326A-4AEC-469E071532E1}"/>
              </a:ext>
            </a:extLst>
          </p:cNvPr>
          <p:cNvSpPr/>
          <p:nvPr/>
        </p:nvSpPr>
        <p:spPr>
          <a:xfrm>
            <a:off x="3405213" y="1966264"/>
            <a:ext cx="1473693" cy="521886"/>
          </a:xfrm>
          <a:prstGeom prst="roundRect">
            <a:avLst/>
          </a:prstGeom>
          <a:solidFill>
            <a:schemeClr val="accent2">
              <a:alpha val="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12FBD74-484E-39BB-7AD5-B94F0A517578}"/>
              </a:ext>
            </a:extLst>
          </p:cNvPr>
          <p:cNvSpPr/>
          <p:nvPr/>
        </p:nvSpPr>
        <p:spPr>
          <a:xfrm>
            <a:off x="227009" y="3040462"/>
            <a:ext cx="1473693" cy="430889"/>
          </a:xfrm>
          <a:prstGeom prst="roundRect">
            <a:avLst/>
          </a:prstGeom>
          <a:solidFill>
            <a:schemeClr val="accent4">
              <a:alpha val="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0F4CB1F-CDF5-838F-1302-9DE8C8083C86}"/>
              </a:ext>
            </a:extLst>
          </p:cNvPr>
          <p:cNvSpPr/>
          <p:nvPr/>
        </p:nvSpPr>
        <p:spPr>
          <a:xfrm>
            <a:off x="1816111" y="3040462"/>
            <a:ext cx="1473693" cy="430889"/>
          </a:xfrm>
          <a:prstGeom prst="roundRect">
            <a:avLst/>
          </a:prstGeom>
          <a:solidFill>
            <a:schemeClr val="accent5">
              <a:alpha val="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BC797D7-0CE9-3AF6-3353-0CC2E94EE861}"/>
              </a:ext>
            </a:extLst>
          </p:cNvPr>
          <p:cNvSpPr/>
          <p:nvPr/>
        </p:nvSpPr>
        <p:spPr>
          <a:xfrm>
            <a:off x="3405213" y="3040461"/>
            <a:ext cx="1473693" cy="430889"/>
          </a:xfrm>
          <a:prstGeom prst="roundRect">
            <a:avLst/>
          </a:prstGeom>
          <a:solidFill>
            <a:schemeClr val="accent2">
              <a:alpha val="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80AA96-8702-0478-BE5C-1B212EDC0183}"/>
              </a:ext>
            </a:extLst>
          </p:cNvPr>
          <p:cNvCxnSpPr>
            <a:cxnSpLocks/>
            <a:stCxn id="19" idx="2"/>
            <a:endCxn id="7" idx="0"/>
          </p:cNvCxnSpPr>
          <p:nvPr/>
        </p:nvCxnSpPr>
        <p:spPr>
          <a:xfrm>
            <a:off x="2552958" y="2397153"/>
            <a:ext cx="0" cy="6433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7DF9C9-0C65-5CB5-617F-1E0284E9166E}"/>
              </a:ext>
            </a:extLst>
          </p:cNvPr>
          <p:cNvCxnSpPr>
            <a:cxnSpLocks/>
            <a:stCxn id="20" idx="2"/>
            <a:endCxn id="7" idx="0"/>
          </p:cNvCxnSpPr>
          <p:nvPr/>
        </p:nvCxnSpPr>
        <p:spPr>
          <a:xfrm flipH="1">
            <a:off x="2552958" y="2488150"/>
            <a:ext cx="1589102" cy="55231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0037D7-D11C-2C50-499C-2F668EA94FE7}"/>
              </a:ext>
            </a:extLst>
          </p:cNvPr>
          <p:cNvCxnSpPr>
            <a:cxnSpLocks/>
            <a:stCxn id="18" idx="2"/>
            <a:endCxn id="7" idx="0"/>
          </p:cNvCxnSpPr>
          <p:nvPr/>
        </p:nvCxnSpPr>
        <p:spPr>
          <a:xfrm>
            <a:off x="963856" y="2811074"/>
            <a:ext cx="1589102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DB94E3-6386-68BC-962A-92EC75E2606E}"/>
              </a:ext>
            </a:extLst>
          </p:cNvPr>
          <p:cNvCxnSpPr>
            <a:cxnSpLocks/>
            <a:stCxn id="18" idx="2"/>
            <a:endCxn id="6" idx="0"/>
          </p:cNvCxnSpPr>
          <p:nvPr/>
        </p:nvCxnSpPr>
        <p:spPr>
          <a:xfrm>
            <a:off x="963856" y="2811074"/>
            <a:ext cx="0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DD2ADBF-C63D-64F3-3201-4108C12E4A0F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 flipH="1">
            <a:off x="963856" y="2397153"/>
            <a:ext cx="1589102" cy="6433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91165E8-57F6-CC81-B512-467D63158CCC}"/>
              </a:ext>
            </a:extLst>
          </p:cNvPr>
          <p:cNvCxnSpPr>
            <a:cxnSpLocks/>
            <a:stCxn id="20" idx="2"/>
            <a:endCxn id="6" idx="0"/>
          </p:cNvCxnSpPr>
          <p:nvPr/>
        </p:nvCxnSpPr>
        <p:spPr>
          <a:xfrm flipH="1">
            <a:off x="963856" y="2488150"/>
            <a:ext cx="3178204" cy="55231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114ADBF-94A0-9BF2-2E9D-29F8439B7136}"/>
              </a:ext>
            </a:extLst>
          </p:cNvPr>
          <p:cNvCxnSpPr>
            <a:cxnSpLocks/>
            <a:stCxn id="20" idx="2"/>
            <a:endCxn id="8" idx="0"/>
          </p:cNvCxnSpPr>
          <p:nvPr/>
        </p:nvCxnSpPr>
        <p:spPr>
          <a:xfrm>
            <a:off x="4142060" y="2488150"/>
            <a:ext cx="0" cy="55231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FF4183A-6A9D-7CB5-CDCE-2A7BA126967D}"/>
              </a:ext>
            </a:extLst>
          </p:cNvPr>
          <p:cNvCxnSpPr>
            <a:cxnSpLocks/>
            <a:stCxn id="19" idx="2"/>
            <a:endCxn id="8" idx="0"/>
          </p:cNvCxnSpPr>
          <p:nvPr/>
        </p:nvCxnSpPr>
        <p:spPr>
          <a:xfrm>
            <a:off x="2552958" y="2397153"/>
            <a:ext cx="1589102" cy="6433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3EE230D-B644-7412-3137-EC67E0643326}"/>
              </a:ext>
            </a:extLst>
          </p:cNvPr>
          <p:cNvCxnSpPr>
            <a:cxnSpLocks/>
            <a:stCxn id="18" idx="2"/>
            <a:endCxn id="8" idx="0"/>
          </p:cNvCxnSpPr>
          <p:nvPr/>
        </p:nvCxnSpPr>
        <p:spPr>
          <a:xfrm>
            <a:off x="963856" y="2811074"/>
            <a:ext cx="3178204" cy="2293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0273473-896B-6711-441E-0E8036CDDE0F}"/>
              </a:ext>
            </a:extLst>
          </p:cNvPr>
          <p:cNvSpPr/>
          <p:nvPr/>
        </p:nvSpPr>
        <p:spPr>
          <a:xfrm>
            <a:off x="1816110" y="3694730"/>
            <a:ext cx="1473693" cy="430889"/>
          </a:xfrm>
          <a:prstGeom prst="roundRect">
            <a:avLst/>
          </a:prstGeom>
          <a:solidFill>
            <a:schemeClr val="accent6">
              <a:alpha val="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AC4C748-4CE3-F5F7-8EFF-C0B7A2495EC5}"/>
              </a:ext>
            </a:extLst>
          </p:cNvPr>
          <p:cNvCxnSpPr>
            <a:cxnSpLocks/>
            <a:stCxn id="7" idx="2"/>
            <a:endCxn id="45" idx="0"/>
          </p:cNvCxnSpPr>
          <p:nvPr/>
        </p:nvCxnSpPr>
        <p:spPr>
          <a:xfrm flipH="1">
            <a:off x="2552957" y="3471351"/>
            <a:ext cx="1" cy="2233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7B93B4B-296C-B45A-67F3-8122CC66AB33}"/>
              </a:ext>
            </a:extLst>
          </p:cNvPr>
          <p:cNvCxnSpPr>
            <a:cxnSpLocks/>
            <a:stCxn id="6" idx="2"/>
            <a:endCxn id="45" idx="0"/>
          </p:cNvCxnSpPr>
          <p:nvPr/>
        </p:nvCxnSpPr>
        <p:spPr>
          <a:xfrm>
            <a:off x="963856" y="3471351"/>
            <a:ext cx="1589101" cy="2233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B37FB4B-B5F6-76A6-320E-C43326CD0DFE}"/>
              </a:ext>
            </a:extLst>
          </p:cNvPr>
          <p:cNvCxnSpPr>
            <a:cxnSpLocks/>
            <a:stCxn id="8" idx="2"/>
            <a:endCxn id="45" idx="0"/>
          </p:cNvCxnSpPr>
          <p:nvPr/>
        </p:nvCxnSpPr>
        <p:spPr>
          <a:xfrm flipH="1">
            <a:off x="2552957" y="3471350"/>
            <a:ext cx="1589103" cy="2233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650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8FAA5-EF34-E582-E2B4-3B07DB370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931D6-9E02-5ED2-0413-1709246F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Challenge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0C4B82C5-BCF0-E230-9C83-DAF0B75CF1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1390650"/>
            <a:ext cx="4047334" cy="3752850"/>
          </a:xfrm>
        </p:spPr>
        <p:txBody>
          <a:bodyPr>
            <a:normAutofit/>
          </a:bodyPr>
          <a:lstStyle/>
          <a:p>
            <a:r>
              <a:rPr lang="en-US" sz="2400" b="1"/>
              <a:t>Multi-agent solving similar problems</a:t>
            </a:r>
          </a:p>
          <a:p>
            <a:pPr lvl="1"/>
            <a:r>
              <a:rPr lang="en-US" sz="2400"/>
              <a:t>Communication (dependency) between agents</a:t>
            </a:r>
          </a:p>
          <a:p>
            <a:pPr lvl="1"/>
            <a:r>
              <a:rPr lang="en-US" sz="2400"/>
              <a:t>Multi-agent “debate”</a:t>
            </a:r>
          </a:p>
          <a:p>
            <a:r>
              <a:rPr lang="en-US" sz="2400"/>
              <a:t>Not fully parallelizable</a:t>
            </a:r>
          </a:p>
          <a:p>
            <a:r>
              <a:rPr lang="en-US" sz="2400"/>
              <a:t>Straggler effect</a:t>
            </a:r>
          </a:p>
          <a:p>
            <a:endParaRPr lang="en-US" sz="240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663ECDA-376D-F14E-AFAD-0EC5BD12A859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963856" y="1736876"/>
            <a:ext cx="1589102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68C9034-3D11-7A19-443B-E169E4C54D6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2552958" y="1736876"/>
            <a:ext cx="0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C90074-1502-1CF5-8C9D-939F11C8E64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>
            <a:off x="2552958" y="1736876"/>
            <a:ext cx="1589102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3213E6A-7C14-E3CE-8D29-670AA95B9047}"/>
              </a:ext>
            </a:extLst>
          </p:cNvPr>
          <p:cNvSpPr/>
          <p:nvPr/>
        </p:nvSpPr>
        <p:spPr>
          <a:xfrm>
            <a:off x="1816111" y="1390647"/>
            <a:ext cx="1473693" cy="346229"/>
          </a:xfrm>
          <a:prstGeom prst="roundRect">
            <a:avLst/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/>
                </a:solidFill>
              </a:rPr>
              <a:t>Problem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AA2F8F1-EC90-4A02-C715-525FC1E58E75}"/>
              </a:ext>
            </a:extLst>
          </p:cNvPr>
          <p:cNvSpPr/>
          <p:nvPr/>
        </p:nvSpPr>
        <p:spPr>
          <a:xfrm>
            <a:off x="227009" y="1966264"/>
            <a:ext cx="1473693" cy="844810"/>
          </a:xfrm>
          <a:prstGeom prst="roundRect">
            <a:avLst/>
          </a:prstGeom>
          <a:solidFill>
            <a:schemeClr val="accent4">
              <a:alpha val="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D98A975-B7AA-032B-71A4-06E72087BC68}"/>
              </a:ext>
            </a:extLst>
          </p:cNvPr>
          <p:cNvSpPr/>
          <p:nvPr/>
        </p:nvSpPr>
        <p:spPr>
          <a:xfrm>
            <a:off x="1816111" y="1966264"/>
            <a:ext cx="1473693" cy="430889"/>
          </a:xfrm>
          <a:prstGeom prst="roundRect">
            <a:avLst/>
          </a:prstGeom>
          <a:solidFill>
            <a:schemeClr val="accent5">
              <a:alpha val="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BD7683C-10DE-D0DD-A103-DA84E34C048E}"/>
              </a:ext>
            </a:extLst>
          </p:cNvPr>
          <p:cNvSpPr/>
          <p:nvPr/>
        </p:nvSpPr>
        <p:spPr>
          <a:xfrm>
            <a:off x="3405213" y="1966264"/>
            <a:ext cx="1473693" cy="521886"/>
          </a:xfrm>
          <a:prstGeom prst="roundRect">
            <a:avLst/>
          </a:prstGeom>
          <a:solidFill>
            <a:schemeClr val="accent2">
              <a:alpha val="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0B63F0-C773-DE00-F264-C75BBA2E577F}"/>
              </a:ext>
            </a:extLst>
          </p:cNvPr>
          <p:cNvSpPr/>
          <p:nvPr/>
        </p:nvSpPr>
        <p:spPr>
          <a:xfrm>
            <a:off x="227009" y="3040462"/>
            <a:ext cx="1473693" cy="430889"/>
          </a:xfrm>
          <a:prstGeom prst="roundRect">
            <a:avLst/>
          </a:prstGeom>
          <a:solidFill>
            <a:schemeClr val="accent4">
              <a:alpha val="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927E5B-96A5-2F42-F1D3-3FBB5E5C6627}"/>
              </a:ext>
            </a:extLst>
          </p:cNvPr>
          <p:cNvSpPr/>
          <p:nvPr/>
        </p:nvSpPr>
        <p:spPr>
          <a:xfrm>
            <a:off x="1816111" y="3040462"/>
            <a:ext cx="1473693" cy="430889"/>
          </a:xfrm>
          <a:prstGeom prst="roundRect">
            <a:avLst/>
          </a:prstGeom>
          <a:solidFill>
            <a:schemeClr val="accent5">
              <a:alpha val="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C462D97-8212-5DCA-2096-6EA413EFD182}"/>
              </a:ext>
            </a:extLst>
          </p:cNvPr>
          <p:cNvSpPr/>
          <p:nvPr/>
        </p:nvSpPr>
        <p:spPr>
          <a:xfrm>
            <a:off x="3405213" y="3040461"/>
            <a:ext cx="1473693" cy="430889"/>
          </a:xfrm>
          <a:prstGeom prst="roundRect">
            <a:avLst/>
          </a:prstGeom>
          <a:solidFill>
            <a:schemeClr val="accent2">
              <a:alpha val="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293D04-4618-8F91-C580-2BF5C7BA8AE5}"/>
              </a:ext>
            </a:extLst>
          </p:cNvPr>
          <p:cNvCxnSpPr>
            <a:cxnSpLocks/>
            <a:stCxn id="19" idx="2"/>
            <a:endCxn id="7" idx="0"/>
          </p:cNvCxnSpPr>
          <p:nvPr/>
        </p:nvCxnSpPr>
        <p:spPr>
          <a:xfrm>
            <a:off x="2552958" y="2397153"/>
            <a:ext cx="0" cy="6433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9D6F96F-A240-0DA3-60F5-33563E69E6F4}"/>
              </a:ext>
            </a:extLst>
          </p:cNvPr>
          <p:cNvCxnSpPr>
            <a:cxnSpLocks/>
            <a:stCxn id="20" idx="2"/>
            <a:endCxn id="7" idx="0"/>
          </p:cNvCxnSpPr>
          <p:nvPr/>
        </p:nvCxnSpPr>
        <p:spPr>
          <a:xfrm flipH="1">
            <a:off x="2552958" y="2488150"/>
            <a:ext cx="1589102" cy="55231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105CCA-E319-0FED-07F0-C29BE98B32FD}"/>
              </a:ext>
            </a:extLst>
          </p:cNvPr>
          <p:cNvCxnSpPr>
            <a:cxnSpLocks/>
            <a:stCxn id="18" idx="2"/>
            <a:endCxn id="7" idx="0"/>
          </p:cNvCxnSpPr>
          <p:nvPr/>
        </p:nvCxnSpPr>
        <p:spPr>
          <a:xfrm>
            <a:off x="963856" y="2811074"/>
            <a:ext cx="1589102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614EBF1-9BD6-2222-C7CB-CF9AA56FBE69}"/>
              </a:ext>
            </a:extLst>
          </p:cNvPr>
          <p:cNvCxnSpPr>
            <a:cxnSpLocks/>
            <a:stCxn id="18" idx="2"/>
            <a:endCxn id="6" idx="0"/>
          </p:cNvCxnSpPr>
          <p:nvPr/>
        </p:nvCxnSpPr>
        <p:spPr>
          <a:xfrm>
            <a:off x="963856" y="2811074"/>
            <a:ext cx="0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D7C2BF-6C08-7EE0-5003-3DBD50C9E44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 flipH="1">
            <a:off x="963856" y="2397153"/>
            <a:ext cx="1589102" cy="6433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84750A-1115-6359-3DCC-EA9F97A371C3}"/>
              </a:ext>
            </a:extLst>
          </p:cNvPr>
          <p:cNvCxnSpPr>
            <a:cxnSpLocks/>
            <a:stCxn id="20" idx="2"/>
            <a:endCxn id="6" idx="0"/>
          </p:cNvCxnSpPr>
          <p:nvPr/>
        </p:nvCxnSpPr>
        <p:spPr>
          <a:xfrm flipH="1">
            <a:off x="963856" y="2488150"/>
            <a:ext cx="3178204" cy="55231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B8E4987-19C4-3B37-2371-D51021D44CEB}"/>
              </a:ext>
            </a:extLst>
          </p:cNvPr>
          <p:cNvCxnSpPr>
            <a:cxnSpLocks/>
            <a:stCxn id="20" idx="2"/>
            <a:endCxn id="8" idx="0"/>
          </p:cNvCxnSpPr>
          <p:nvPr/>
        </p:nvCxnSpPr>
        <p:spPr>
          <a:xfrm>
            <a:off x="4142060" y="2488150"/>
            <a:ext cx="0" cy="55231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203189E-CBB1-ED29-30D5-20BA73BE54E5}"/>
              </a:ext>
            </a:extLst>
          </p:cNvPr>
          <p:cNvCxnSpPr>
            <a:cxnSpLocks/>
            <a:stCxn id="19" idx="2"/>
            <a:endCxn id="8" idx="0"/>
          </p:cNvCxnSpPr>
          <p:nvPr/>
        </p:nvCxnSpPr>
        <p:spPr>
          <a:xfrm>
            <a:off x="2552958" y="2397153"/>
            <a:ext cx="1589102" cy="6433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055ABB7-3B38-F8DC-9741-D6AD462F3714}"/>
              </a:ext>
            </a:extLst>
          </p:cNvPr>
          <p:cNvCxnSpPr>
            <a:cxnSpLocks/>
            <a:stCxn id="18" idx="2"/>
            <a:endCxn id="8" idx="0"/>
          </p:cNvCxnSpPr>
          <p:nvPr/>
        </p:nvCxnSpPr>
        <p:spPr>
          <a:xfrm>
            <a:off x="963856" y="2811074"/>
            <a:ext cx="3178204" cy="2293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673CBBD-449B-E7CD-F019-8A429A2D11CF}"/>
              </a:ext>
            </a:extLst>
          </p:cNvPr>
          <p:cNvSpPr/>
          <p:nvPr/>
        </p:nvSpPr>
        <p:spPr>
          <a:xfrm>
            <a:off x="1816110" y="3694730"/>
            <a:ext cx="1473693" cy="430889"/>
          </a:xfrm>
          <a:prstGeom prst="roundRect">
            <a:avLst/>
          </a:prstGeom>
          <a:solidFill>
            <a:schemeClr val="accent6">
              <a:alpha val="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FBAE0CF-100C-E19B-84B8-FB1ED84114C6}"/>
              </a:ext>
            </a:extLst>
          </p:cNvPr>
          <p:cNvCxnSpPr>
            <a:cxnSpLocks/>
            <a:stCxn id="7" idx="2"/>
            <a:endCxn id="45" idx="0"/>
          </p:cNvCxnSpPr>
          <p:nvPr/>
        </p:nvCxnSpPr>
        <p:spPr>
          <a:xfrm flipH="1">
            <a:off x="2552957" y="3471351"/>
            <a:ext cx="1" cy="2233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40778C0-D444-9586-F874-E56132A39F37}"/>
              </a:ext>
            </a:extLst>
          </p:cNvPr>
          <p:cNvCxnSpPr>
            <a:cxnSpLocks/>
            <a:stCxn id="6" idx="2"/>
            <a:endCxn id="45" idx="0"/>
          </p:cNvCxnSpPr>
          <p:nvPr/>
        </p:nvCxnSpPr>
        <p:spPr>
          <a:xfrm>
            <a:off x="963856" y="3471351"/>
            <a:ext cx="1589101" cy="2233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956953E-C5DF-B27A-1CEA-91359BEA53AB}"/>
              </a:ext>
            </a:extLst>
          </p:cNvPr>
          <p:cNvCxnSpPr>
            <a:cxnSpLocks/>
            <a:stCxn id="8" idx="2"/>
            <a:endCxn id="45" idx="0"/>
          </p:cNvCxnSpPr>
          <p:nvPr/>
        </p:nvCxnSpPr>
        <p:spPr>
          <a:xfrm flipH="1">
            <a:off x="2552957" y="3471350"/>
            <a:ext cx="1589103" cy="2233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899A99C-E6EF-63FE-B668-933A0AA6A0AB}"/>
              </a:ext>
            </a:extLst>
          </p:cNvPr>
          <p:cNvSpPr/>
          <p:nvPr/>
        </p:nvSpPr>
        <p:spPr>
          <a:xfrm>
            <a:off x="164480" y="1884774"/>
            <a:ext cx="4776952" cy="1024758"/>
          </a:xfrm>
          <a:prstGeom prst="roundRect">
            <a:avLst/>
          </a:prstGeom>
          <a:solidFill>
            <a:schemeClr val="bg1">
              <a:lumMod val="5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7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7D96B-5A89-605D-6CA4-9E7FCCB87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796C2D-74D7-1B8F-F5A9-26E511FF76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2011" y="1612107"/>
            <a:ext cx="8547679" cy="2000250"/>
          </a:xfrm>
        </p:spPr>
        <p:txBody>
          <a:bodyPr lIns="91440" tIns="45720" rIns="91440" bIns="45720" anchor="ctr">
            <a:noAutofit/>
          </a:bodyPr>
          <a:lstStyle/>
          <a:p>
            <a:pPr algn="ctr"/>
            <a:r>
              <a:rPr lang="en-US" sz="3200"/>
              <a:t>Hogwild! Inference: Parallel LLM Generation</a:t>
            </a:r>
            <a:br>
              <a:rPr lang="en-US" sz="3200"/>
            </a:br>
            <a:r>
              <a:rPr lang="en-US" sz="3200"/>
              <a:t>via Concurrent Attention</a:t>
            </a:r>
            <a:endParaRPr lang="zh-CN" altLang="en-US">
              <a:latin typeface="Tahoma"/>
              <a:cs typeface="Tahom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353C5-E9FF-B5CF-BF26-52FBCA2511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931514"/>
            <a:ext cx="8949690" cy="393011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sz="1000">
                <a:solidFill>
                  <a:srgbClr val="222222"/>
                </a:solidFill>
                <a:latin typeface="Arial"/>
                <a:cs typeface="Arial"/>
              </a:rPr>
              <a:t>Rodionov et al.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24045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370F3-FED1-386D-1785-D28CB2161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7544B-F2A1-47EA-B9AF-B1D2AE2C9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Challenge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38A87980-99EB-5B89-39F0-9629E4FE5D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1390650"/>
            <a:ext cx="4047334" cy="3752850"/>
          </a:xfrm>
        </p:spPr>
        <p:txBody>
          <a:bodyPr>
            <a:normAutofit/>
          </a:bodyPr>
          <a:lstStyle/>
          <a:p>
            <a:r>
              <a:rPr lang="en-US" sz="2400"/>
              <a:t>We don’t want threads waiting long for each other:</a:t>
            </a:r>
          </a:p>
          <a:p>
            <a:pPr lvl="1"/>
            <a:r>
              <a:rPr lang="en-US" sz="2400"/>
              <a:t>Better parallelism and efficiency</a:t>
            </a:r>
          </a:p>
          <a:p>
            <a:pPr lvl="1"/>
            <a:r>
              <a:rPr lang="en-US" sz="2400"/>
              <a:t>Effective reasoning in one agent can quickly benefit other agents too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8FFD70-FE6A-4051-49F6-E43AF5A71698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963856" y="1736876"/>
            <a:ext cx="1589102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34953A9-2BF3-7969-1985-CC68D86ED827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2552958" y="1736876"/>
            <a:ext cx="0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349FDF-3BD2-99B2-90DB-3A1BAD852146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>
            <a:off x="2552958" y="1736876"/>
            <a:ext cx="1589102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EF501F0-8E14-2845-5F8F-3DC4AE5BD0C5}"/>
              </a:ext>
            </a:extLst>
          </p:cNvPr>
          <p:cNvSpPr/>
          <p:nvPr/>
        </p:nvSpPr>
        <p:spPr>
          <a:xfrm>
            <a:off x="1816111" y="1390647"/>
            <a:ext cx="1473693" cy="346229"/>
          </a:xfrm>
          <a:prstGeom prst="roundRect">
            <a:avLst/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/>
                </a:solidFill>
              </a:rPr>
              <a:t>Problem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AE08FD5-6E91-EF36-BD74-1A06D834063F}"/>
              </a:ext>
            </a:extLst>
          </p:cNvPr>
          <p:cNvSpPr/>
          <p:nvPr/>
        </p:nvSpPr>
        <p:spPr>
          <a:xfrm>
            <a:off x="227009" y="1966264"/>
            <a:ext cx="1473693" cy="844810"/>
          </a:xfrm>
          <a:prstGeom prst="roundRect">
            <a:avLst/>
          </a:prstGeom>
          <a:solidFill>
            <a:schemeClr val="accent4">
              <a:alpha val="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157F038-D1D7-3973-8277-765C1F20318E}"/>
              </a:ext>
            </a:extLst>
          </p:cNvPr>
          <p:cNvSpPr/>
          <p:nvPr/>
        </p:nvSpPr>
        <p:spPr>
          <a:xfrm>
            <a:off x="1816111" y="1966264"/>
            <a:ext cx="1473693" cy="430889"/>
          </a:xfrm>
          <a:prstGeom prst="roundRect">
            <a:avLst/>
          </a:prstGeom>
          <a:solidFill>
            <a:schemeClr val="accent5">
              <a:alpha val="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36566C-5994-1F71-4F36-4DF2F135800A}"/>
              </a:ext>
            </a:extLst>
          </p:cNvPr>
          <p:cNvSpPr/>
          <p:nvPr/>
        </p:nvSpPr>
        <p:spPr>
          <a:xfrm>
            <a:off x="3405213" y="1966264"/>
            <a:ext cx="1473693" cy="521886"/>
          </a:xfrm>
          <a:prstGeom prst="roundRect">
            <a:avLst/>
          </a:prstGeom>
          <a:solidFill>
            <a:schemeClr val="accent2">
              <a:alpha val="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6210ED8-AEAD-075B-0A76-D86C8F74A22A}"/>
              </a:ext>
            </a:extLst>
          </p:cNvPr>
          <p:cNvSpPr/>
          <p:nvPr/>
        </p:nvSpPr>
        <p:spPr>
          <a:xfrm>
            <a:off x="227009" y="3040462"/>
            <a:ext cx="1473693" cy="430889"/>
          </a:xfrm>
          <a:prstGeom prst="roundRect">
            <a:avLst/>
          </a:prstGeom>
          <a:solidFill>
            <a:schemeClr val="accent4">
              <a:alpha val="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3015B11-CBA4-6A1D-B831-473BD10852C2}"/>
              </a:ext>
            </a:extLst>
          </p:cNvPr>
          <p:cNvSpPr/>
          <p:nvPr/>
        </p:nvSpPr>
        <p:spPr>
          <a:xfrm>
            <a:off x="1816111" y="3040462"/>
            <a:ext cx="1473693" cy="430889"/>
          </a:xfrm>
          <a:prstGeom prst="roundRect">
            <a:avLst/>
          </a:prstGeom>
          <a:solidFill>
            <a:schemeClr val="accent5">
              <a:alpha val="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0CEA5A-58E6-2F97-12A0-313F13431D80}"/>
              </a:ext>
            </a:extLst>
          </p:cNvPr>
          <p:cNvSpPr/>
          <p:nvPr/>
        </p:nvSpPr>
        <p:spPr>
          <a:xfrm>
            <a:off x="3405213" y="3040461"/>
            <a:ext cx="1473693" cy="430889"/>
          </a:xfrm>
          <a:prstGeom prst="roundRect">
            <a:avLst/>
          </a:prstGeom>
          <a:solidFill>
            <a:schemeClr val="accent2">
              <a:alpha val="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21223E-57EC-198E-07E6-5C74E551D55C}"/>
              </a:ext>
            </a:extLst>
          </p:cNvPr>
          <p:cNvCxnSpPr>
            <a:cxnSpLocks/>
            <a:stCxn id="19" idx="2"/>
            <a:endCxn id="7" idx="0"/>
          </p:cNvCxnSpPr>
          <p:nvPr/>
        </p:nvCxnSpPr>
        <p:spPr>
          <a:xfrm>
            <a:off x="2552958" y="2397153"/>
            <a:ext cx="0" cy="6433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CD27F0-E788-F168-4306-D4C5FF019C91}"/>
              </a:ext>
            </a:extLst>
          </p:cNvPr>
          <p:cNvCxnSpPr>
            <a:cxnSpLocks/>
            <a:stCxn id="20" idx="2"/>
            <a:endCxn id="7" idx="0"/>
          </p:cNvCxnSpPr>
          <p:nvPr/>
        </p:nvCxnSpPr>
        <p:spPr>
          <a:xfrm flipH="1">
            <a:off x="2552958" y="2488150"/>
            <a:ext cx="1589102" cy="55231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5689B0-0674-D1F0-852B-F551D93EF847}"/>
              </a:ext>
            </a:extLst>
          </p:cNvPr>
          <p:cNvCxnSpPr>
            <a:cxnSpLocks/>
            <a:stCxn id="18" idx="2"/>
            <a:endCxn id="7" idx="0"/>
          </p:cNvCxnSpPr>
          <p:nvPr/>
        </p:nvCxnSpPr>
        <p:spPr>
          <a:xfrm>
            <a:off x="963856" y="2811074"/>
            <a:ext cx="1589102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16BA35D-FA71-2F86-13EC-E8D2671001E6}"/>
              </a:ext>
            </a:extLst>
          </p:cNvPr>
          <p:cNvCxnSpPr>
            <a:cxnSpLocks/>
            <a:stCxn id="18" idx="2"/>
            <a:endCxn id="6" idx="0"/>
          </p:cNvCxnSpPr>
          <p:nvPr/>
        </p:nvCxnSpPr>
        <p:spPr>
          <a:xfrm>
            <a:off x="963856" y="2811074"/>
            <a:ext cx="0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37D6700-7312-BB35-5AE4-DA1409D0E8A9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 flipH="1">
            <a:off x="963856" y="2397153"/>
            <a:ext cx="1589102" cy="6433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4590952-9F51-38B6-A0AA-2B72F407542E}"/>
              </a:ext>
            </a:extLst>
          </p:cNvPr>
          <p:cNvCxnSpPr>
            <a:cxnSpLocks/>
            <a:stCxn id="20" idx="2"/>
            <a:endCxn id="6" idx="0"/>
          </p:cNvCxnSpPr>
          <p:nvPr/>
        </p:nvCxnSpPr>
        <p:spPr>
          <a:xfrm flipH="1">
            <a:off x="963856" y="2488150"/>
            <a:ext cx="3178204" cy="55231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0355D8-67D2-2040-BBB5-914C89DAFB19}"/>
              </a:ext>
            </a:extLst>
          </p:cNvPr>
          <p:cNvCxnSpPr>
            <a:cxnSpLocks/>
            <a:stCxn id="20" idx="2"/>
            <a:endCxn id="8" idx="0"/>
          </p:cNvCxnSpPr>
          <p:nvPr/>
        </p:nvCxnSpPr>
        <p:spPr>
          <a:xfrm>
            <a:off x="4142060" y="2488150"/>
            <a:ext cx="0" cy="55231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42E2C57-4FB2-2392-71A7-2A88412C20D2}"/>
              </a:ext>
            </a:extLst>
          </p:cNvPr>
          <p:cNvCxnSpPr>
            <a:cxnSpLocks/>
            <a:stCxn id="19" idx="2"/>
            <a:endCxn id="8" idx="0"/>
          </p:cNvCxnSpPr>
          <p:nvPr/>
        </p:nvCxnSpPr>
        <p:spPr>
          <a:xfrm>
            <a:off x="2552958" y="2397153"/>
            <a:ext cx="1589102" cy="6433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262676C-B508-CB7E-FD71-17D41A103C94}"/>
              </a:ext>
            </a:extLst>
          </p:cNvPr>
          <p:cNvCxnSpPr>
            <a:cxnSpLocks/>
            <a:stCxn id="18" idx="2"/>
            <a:endCxn id="8" idx="0"/>
          </p:cNvCxnSpPr>
          <p:nvPr/>
        </p:nvCxnSpPr>
        <p:spPr>
          <a:xfrm>
            <a:off x="963856" y="2811074"/>
            <a:ext cx="3178204" cy="2293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B751B83-CA97-0269-F9FF-18DAB1DA008A}"/>
              </a:ext>
            </a:extLst>
          </p:cNvPr>
          <p:cNvSpPr/>
          <p:nvPr/>
        </p:nvSpPr>
        <p:spPr>
          <a:xfrm>
            <a:off x="1816110" y="3694730"/>
            <a:ext cx="1473693" cy="430889"/>
          </a:xfrm>
          <a:prstGeom prst="roundRect">
            <a:avLst/>
          </a:prstGeom>
          <a:solidFill>
            <a:schemeClr val="accent6">
              <a:alpha val="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0CE576-FC97-BF4C-1440-A5CAC4BDE0A2}"/>
              </a:ext>
            </a:extLst>
          </p:cNvPr>
          <p:cNvCxnSpPr>
            <a:cxnSpLocks/>
            <a:stCxn id="7" idx="2"/>
            <a:endCxn id="45" idx="0"/>
          </p:cNvCxnSpPr>
          <p:nvPr/>
        </p:nvCxnSpPr>
        <p:spPr>
          <a:xfrm flipH="1">
            <a:off x="2552957" y="3471351"/>
            <a:ext cx="1" cy="2233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5B4B4C2-0DB2-0AC6-642F-BD6F7AC9066D}"/>
              </a:ext>
            </a:extLst>
          </p:cNvPr>
          <p:cNvCxnSpPr>
            <a:cxnSpLocks/>
            <a:stCxn id="6" idx="2"/>
            <a:endCxn id="45" idx="0"/>
          </p:cNvCxnSpPr>
          <p:nvPr/>
        </p:nvCxnSpPr>
        <p:spPr>
          <a:xfrm>
            <a:off x="963856" y="3471351"/>
            <a:ext cx="1589101" cy="2233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38E483C-635B-38BE-60DC-37C092F26773}"/>
              </a:ext>
            </a:extLst>
          </p:cNvPr>
          <p:cNvCxnSpPr>
            <a:cxnSpLocks/>
            <a:stCxn id="8" idx="2"/>
            <a:endCxn id="45" idx="0"/>
          </p:cNvCxnSpPr>
          <p:nvPr/>
        </p:nvCxnSpPr>
        <p:spPr>
          <a:xfrm flipH="1">
            <a:off x="2552957" y="3471350"/>
            <a:ext cx="1589103" cy="2233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1F8E445-F7B6-1AB2-741B-8A888017C125}"/>
              </a:ext>
            </a:extLst>
          </p:cNvPr>
          <p:cNvSpPr/>
          <p:nvPr/>
        </p:nvSpPr>
        <p:spPr>
          <a:xfrm>
            <a:off x="164480" y="1884774"/>
            <a:ext cx="4776952" cy="1024758"/>
          </a:xfrm>
          <a:prstGeom prst="roundRect">
            <a:avLst/>
          </a:prstGeom>
          <a:solidFill>
            <a:schemeClr val="bg1">
              <a:lumMod val="5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59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03D01-7A93-7338-69DE-C6A976BF5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2114-8A5E-13FD-172C-4D778515D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KV Cache Structure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A1F2B29-97AA-EE9F-F9FD-A17F274551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077573"/>
          </a:xfrm>
        </p:spPr>
        <p:txBody>
          <a:bodyPr/>
          <a:lstStyle/>
          <a:p>
            <a:r>
              <a:rPr lang="en-US" sz="2400"/>
              <a:t>When is KV cache shared?</a:t>
            </a:r>
          </a:p>
          <a:p>
            <a:endParaRPr lang="en-US" sz="2400"/>
          </a:p>
          <a:p>
            <a:r>
              <a:rPr lang="en-US" sz="2400"/>
              <a:t>When a worker generates “\n\n”, copy and share the KV cache, resume the decoding.</a:t>
            </a:r>
          </a:p>
        </p:txBody>
      </p:sp>
    </p:spTree>
    <p:extLst>
      <p:ext uri="{BB962C8B-B14F-4D97-AF65-F5344CB8AC3E}">
        <p14:creationId xmlns:p14="http://schemas.microsoft.com/office/powerpoint/2010/main" val="2760568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82C1-0B8C-9A4F-8D02-43F61CB41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ACEF-BD2C-4BCD-D0D7-45FF25E3E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KV Cache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CB6C9F-4867-B7D6-733E-48ED375F9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19" y="1390650"/>
            <a:ext cx="3649068" cy="289391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D07722F-BED8-937B-C37B-EB93C29BDC29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4982363" y="1736879"/>
            <a:ext cx="1589102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E2F420-602D-9B1F-39F8-3A91C7377217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6571465" y="1736879"/>
            <a:ext cx="0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0C3884-48F3-078B-2B68-BC0B8ADC6168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6571465" y="1736879"/>
            <a:ext cx="1589102" cy="229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4FF0ED-61ED-5BFB-BCC7-B1F5AC24868A}"/>
              </a:ext>
            </a:extLst>
          </p:cNvPr>
          <p:cNvSpPr/>
          <p:nvPr/>
        </p:nvSpPr>
        <p:spPr>
          <a:xfrm>
            <a:off x="5834618" y="1390650"/>
            <a:ext cx="1473693" cy="346229"/>
          </a:xfrm>
          <a:prstGeom prst="roundRect">
            <a:avLst/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/>
                </a:solidFill>
              </a:rPr>
              <a:t>Problem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C5118EF-5CD3-25B1-F3C3-176D81FE54BE}"/>
              </a:ext>
            </a:extLst>
          </p:cNvPr>
          <p:cNvSpPr/>
          <p:nvPr/>
        </p:nvSpPr>
        <p:spPr>
          <a:xfrm>
            <a:off x="4245516" y="1966267"/>
            <a:ext cx="1473693" cy="136768"/>
          </a:xfrm>
          <a:prstGeom prst="roundRect">
            <a:avLst/>
          </a:prstGeom>
          <a:solidFill>
            <a:schemeClr val="accent4">
              <a:alpha val="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462FFE3-653C-6440-6033-88DED0430446}"/>
              </a:ext>
            </a:extLst>
          </p:cNvPr>
          <p:cNvSpPr/>
          <p:nvPr/>
        </p:nvSpPr>
        <p:spPr>
          <a:xfrm>
            <a:off x="5834618" y="1966267"/>
            <a:ext cx="1473693" cy="136767"/>
          </a:xfrm>
          <a:prstGeom prst="roundRect">
            <a:avLst/>
          </a:prstGeom>
          <a:solidFill>
            <a:schemeClr val="accent5">
              <a:alpha val="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66BA173-D76C-6338-A703-17BFADE88BE6}"/>
              </a:ext>
            </a:extLst>
          </p:cNvPr>
          <p:cNvSpPr/>
          <p:nvPr/>
        </p:nvSpPr>
        <p:spPr>
          <a:xfrm>
            <a:off x="7423720" y="1966267"/>
            <a:ext cx="1473693" cy="136766"/>
          </a:xfrm>
          <a:prstGeom prst="roundRect">
            <a:avLst/>
          </a:prstGeom>
          <a:solidFill>
            <a:schemeClr val="accent2">
              <a:alpha val="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0AFAD02-C5AD-8B91-0B9C-5123D2747E30}"/>
              </a:ext>
            </a:extLst>
          </p:cNvPr>
          <p:cNvSpPr/>
          <p:nvPr/>
        </p:nvSpPr>
        <p:spPr>
          <a:xfrm>
            <a:off x="4245516" y="2356306"/>
            <a:ext cx="1473693" cy="136767"/>
          </a:xfrm>
          <a:prstGeom prst="roundRect">
            <a:avLst/>
          </a:prstGeom>
          <a:solidFill>
            <a:schemeClr val="accent4">
              <a:alpha val="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2AEAED0-5D2F-9C62-2FAF-6D064DA17C4B}"/>
              </a:ext>
            </a:extLst>
          </p:cNvPr>
          <p:cNvSpPr/>
          <p:nvPr/>
        </p:nvSpPr>
        <p:spPr>
          <a:xfrm>
            <a:off x="5834618" y="2356307"/>
            <a:ext cx="1473693" cy="136766"/>
          </a:xfrm>
          <a:prstGeom prst="roundRect">
            <a:avLst/>
          </a:prstGeom>
          <a:solidFill>
            <a:schemeClr val="accent5">
              <a:alpha val="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3E44BB8-41E1-51AE-62C7-20604A1D88EB}"/>
              </a:ext>
            </a:extLst>
          </p:cNvPr>
          <p:cNvSpPr/>
          <p:nvPr/>
        </p:nvSpPr>
        <p:spPr>
          <a:xfrm>
            <a:off x="7423720" y="2356305"/>
            <a:ext cx="1473693" cy="136767"/>
          </a:xfrm>
          <a:prstGeom prst="roundRect">
            <a:avLst/>
          </a:prstGeom>
          <a:solidFill>
            <a:schemeClr val="accent2">
              <a:alpha val="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7E52AE-3133-B280-178D-67581A53CA6C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>
            <a:off x="6571465" y="2103034"/>
            <a:ext cx="0" cy="25327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C5E59B-0EB5-CAD9-FFC9-BD71923293E3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 flipH="1">
            <a:off x="6571465" y="2103033"/>
            <a:ext cx="1589102" cy="25327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0D443B-C0A9-3B87-88DC-510925704095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>
            <a:off x="4982363" y="2103035"/>
            <a:ext cx="1589102" cy="2532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006F38-8E4B-F811-D4AB-BCD8216D4705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>
            <a:off x="4982363" y="2103035"/>
            <a:ext cx="0" cy="2532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B1E00F-D465-9582-C86E-1E870213744E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flipH="1">
            <a:off x="4982363" y="2103034"/>
            <a:ext cx="1589102" cy="2532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015F48-F595-B443-14C7-5DF157360C52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4982363" y="2103033"/>
            <a:ext cx="3178204" cy="25327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CD087B-0E71-23AB-D7E2-FBCDC67228C7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>
            <a:off x="8160567" y="2103033"/>
            <a:ext cx="0" cy="2532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024FF66-39DD-2455-7B28-7452343574CD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>
            <a:off x="6571465" y="2103034"/>
            <a:ext cx="1589102" cy="2532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435152-65FE-D091-C0C1-FCB99A81D82E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>
            <a:off x="4982363" y="2103035"/>
            <a:ext cx="3178204" cy="2532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388E4C2-0D9B-FA4F-ED00-528740705A5B}"/>
              </a:ext>
            </a:extLst>
          </p:cNvPr>
          <p:cNvSpPr/>
          <p:nvPr/>
        </p:nvSpPr>
        <p:spPr>
          <a:xfrm>
            <a:off x="5834617" y="3694733"/>
            <a:ext cx="1473693" cy="430889"/>
          </a:xfrm>
          <a:prstGeom prst="roundRect">
            <a:avLst/>
          </a:prstGeom>
          <a:solidFill>
            <a:schemeClr val="accent6">
              <a:alpha val="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5B1BE6D-43FF-509E-8E4D-E3BA983D8B6E}"/>
              </a:ext>
            </a:extLst>
          </p:cNvPr>
          <p:cNvCxnSpPr>
            <a:cxnSpLocks/>
          </p:cNvCxnSpPr>
          <p:nvPr/>
        </p:nvCxnSpPr>
        <p:spPr>
          <a:xfrm flipH="1">
            <a:off x="6571464" y="3471352"/>
            <a:ext cx="1" cy="2233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864508-2F56-2020-6B75-122244607B42}"/>
              </a:ext>
            </a:extLst>
          </p:cNvPr>
          <p:cNvCxnSpPr>
            <a:cxnSpLocks/>
          </p:cNvCxnSpPr>
          <p:nvPr/>
        </p:nvCxnSpPr>
        <p:spPr>
          <a:xfrm>
            <a:off x="4982363" y="3471352"/>
            <a:ext cx="1589101" cy="2233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E36A8E3-089D-F88B-CC59-0B6A347BC53C}"/>
              </a:ext>
            </a:extLst>
          </p:cNvPr>
          <p:cNvCxnSpPr>
            <a:cxnSpLocks/>
          </p:cNvCxnSpPr>
          <p:nvPr/>
        </p:nvCxnSpPr>
        <p:spPr>
          <a:xfrm flipH="1">
            <a:off x="6571464" y="3471351"/>
            <a:ext cx="1589103" cy="2233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6E57652D-6C67-1324-DBCC-886A6F1CD2AB}"/>
              </a:ext>
            </a:extLst>
          </p:cNvPr>
          <p:cNvSpPr/>
          <p:nvPr/>
        </p:nvSpPr>
        <p:spPr>
          <a:xfrm>
            <a:off x="4245516" y="2752506"/>
            <a:ext cx="1473693" cy="136767"/>
          </a:xfrm>
          <a:prstGeom prst="roundRect">
            <a:avLst/>
          </a:prstGeom>
          <a:solidFill>
            <a:schemeClr val="accent4">
              <a:alpha val="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17674748-32FC-8334-502E-509A46B152A6}"/>
              </a:ext>
            </a:extLst>
          </p:cNvPr>
          <p:cNvSpPr/>
          <p:nvPr/>
        </p:nvSpPr>
        <p:spPr>
          <a:xfrm>
            <a:off x="5834618" y="2752507"/>
            <a:ext cx="1473693" cy="136766"/>
          </a:xfrm>
          <a:prstGeom prst="roundRect">
            <a:avLst/>
          </a:prstGeom>
          <a:solidFill>
            <a:schemeClr val="accent5">
              <a:alpha val="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7278C510-75DC-3AB8-CB9E-D32775F849B9}"/>
              </a:ext>
            </a:extLst>
          </p:cNvPr>
          <p:cNvSpPr/>
          <p:nvPr/>
        </p:nvSpPr>
        <p:spPr>
          <a:xfrm>
            <a:off x="7423720" y="2752505"/>
            <a:ext cx="1473693" cy="136767"/>
          </a:xfrm>
          <a:prstGeom prst="roundRect">
            <a:avLst/>
          </a:prstGeom>
          <a:solidFill>
            <a:schemeClr val="accent2">
              <a:alpha val="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68244C1-F3D2-5D47-257C-68F901662844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6571465" y="2499234"/>
            <a:ext cx="0" cy="25327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D8A6BF9-B8E8-ED8E-BA83-0662E090AB43}"/>
              </a:ext>
            </a:extLst>
          </p:cNvPr>
          <p:cNvCxnSpPr>
            <a:cxnSpLocks/>
            <a:endCxn id="75" idx="0"/>
          </p:cNvCxnSpPr>
          <p:nvPr/>
        </p:nvCxnSpPr>
        <p:spPr>
          <a:xfrm flipH="1">
            <a:off x="6571465" y="2499233"/>
            <a:ext cx="1589102" cy="25327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8EA06EE-4D85-8924-BB72-731A03F447F4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4982363" y="2499235"/>
            <a:ext cx="1589102" cy="2532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0075402-C80E-598E-7F1B-A403634DB52B}"/>
              </a:ext>
            </a:extLst>
          </p:cNvPr>
          <p:cNvCxnSpPr>
            <a:cxnSpLocks/>
            <a:endCxn id="74" idx="0"/>
          </p:cNvCxnSpPr>
          <p:nvPr/>
        </p:nvCxnSpPr>
        <p:spPr>
          <a:xfrm>
            <a:off x="4982363" y="2499235"/>
            <a:ext cx="0" cy="2532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3003F85-F3BD-EE2E-2335-338E92B485CE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4982363" y="2499234"/>
            <a:ext cx="1589102" cy="2532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7684F2E-0494-1FE1-5044-69092D08B1FB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4982363" y="2499233"/>
            <a:ext cx="3178204" cy="25327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D9114D7-1A96-C363-C334-64F7681A32D8}"/>
              </a:ext>
            </a:extLst>
          </p:cNvPr>
          <p:cNvCxnSpPr>
            <a:cxnSpLocks/>
            <a:endCxn id="76" idx="0"/>
          </p:cNvCxnSpPr>
          <p:nvPr/>
        </p:nvCxnSpPr>
        <p:spPr>
          <a:xfrm>
            <a:off x="8160567" y="2499233"/>
            <a:ext cx="0" cy="2532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B79A970-7A41-8650-322F-AFE03FD4F2B9}"/>
              </a:ext>
            </a:extLst>
          </p:cNvPr>
          <p:cNvCxnSpPr>
            <a:cxnSpLocks/>
            <a:endCxn id="76" idx="0"/>
          </p:cNvCxnSpPr>
          <p:nvPr/>
        </p:nvCxnSpPr>
        <p:spPr>
          <a:xfrm>
            <a:off x="6571465" y="2499234"/>
            <a:ext cx="1589102" cy="2532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5320B92-BF8D-DE28-E23F-EFC0EA59B6F1}"/>
              </a:ext>
            </a:extLst>
          </p:cNvPr>
          <p:cNvCxnSpPr>
            <a:cxnSpLocks/>
            <a:endCxn id="76" idx="0"/>
          </p:cNvCxnSpPr>
          <p:nvPr/>
        </p:nvCxnSpPr>
        <p:spPr>
          <a:xfrm>
            <a:off x="4982363" y="2499235"/>
            <a:ext cx="3178204" cy="2532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4277D24C-D9E8-AC73-65FF-386622C606EF}"/>
              </a:ext>
            </a:extLst>
          </p:cNvPr>
          <p:cNvSpPr txBox="1"/>
          <p:nvPr/>
        </p:nvSpPr>
        <p:spPr>
          <a:xfrm rot="5400000">
            <a:off x="4861942" y="2990957"/>
            <a:ext cx="41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/>
              <a:t>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1A55D1D-68CF-6110-65EC-F1022F7C713F}"/>
              </a:ext>
            </a:extLst>
          </p:cNvPr>
          <p:cNvSpPr txBox="1"/>
          <p:nvPr/>
        </p:nvSpPr>
        <p:spPr>
          <a:xfrm rot="5400000">
            <a:off x="6430448" y="2990957"/>
            <a:ext cx="41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/>
              <a:t>…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80A9D54-4B3A-E3E5-3ED3-7D7C275B3758}"/>
              </a:ext>
            </a:extLst>
          </p:cNvPr>
          <p:cNvSpPr txBox="1"/>
          <p:nvPr/>
        </p:nvSpPr>
        <p:spPr>
          <a:xfrm rot="5400000">
            <a:off x="7998953" y="2990957"/>
            <a:ext cx="41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7413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D1245-611B-B64E-3B78-D27A94943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ECA0-5EE7-49CF-AFD8-ABE9421C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Hogwild!: Shared KV Cache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5B742-731E-E832-6BCA-0384624C4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98" y="1311051"/>
            <a:ext cx="6494804" cy="34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18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2BC2A-2F88-49E1-EAF7-C1EF3D1A7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7659A-7730-D4B1-3A34-4D906375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Token Ordering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C702576-A7DC-9592-5C9E-E829B7E14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077573"/>
          </a:xfrm>
        </p:spPr>
        <p:txBody>
          <a:bodyPr/>
          <a:lstStyle/>
          <a:p>
            <a:r>
              <a:rPr lang="en-US" sz="2400"/>
              <a:t>Shuffle ordering of cache blocks from other agents</a:t>
            </a:r>
          </a:p>
          <a:p>
            <a:pPr lvl="1"/>
            <a:r>
              <a:rPr lang="en-US" sz="2400"/>
              <a:t>We want randomness in ensemble models.</a:t>
            </a:r>
          </a:p>
          <a:p>
            <a:r>
              <a:rPr lang="en-US" sz="2400"/>
              <a:t>Assume base LLM uses </a:t>
            </a:r>
            <a:r>
              <a:rPr lang="en-US" sz="2400" err="1"/>
              <a:t>RoPE</a:t>
            </a:r>
            <a:r>
              <a:rPr lang="en-US" sz="2400"/>
              <a:t>.</a:t>
            </a:r>
          </a:p>
          <a:p>
            <a:r>
              <a:rPr lang="en-US" sz="2400"/>
              <a:t>How to deal with new token positions?</a:t>
            </a:r>
          </a:p>
          <a:p>
            <a:r>
              <a:rPr lang="en-US" sz="2400"/>
              <a:t>Naïve way: KV cache before </a:t>
            </a:r>
            <a:r>
              <a:rPr lang="en-US" sz="2400" err="1"/>
              <a:t>RoPE</a:t>
            </a:r>
            <a:r>
              <a:rPr lang="en-US" sz="2400"/>
              <a:t>; overhead scales cubically.</a:t>
            </a:r>
          </a:p>
        </p:txBody>
      </p:sp>
    </p:spTree>
    <p:extLst>
      <p:ext uri="{BB962C8B-B14F-4D97-AF65-F5344CB8AC3E}">
        <p14:creationId xmlns:p14="http://schemas.microsoft.com/office/powerpoint/2010/main" val="328098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BFCAAE1-57E9-422E-C32C-DF541DAC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460" y="2853690"/>
            <a:ext cx="3901440" cy="1463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487792-E341-CD47-FB83-572C22C44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894" y="1390650"/>
            <a:ext cx="3901440" cy="1463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AD353F-DBBB-2B1B-DEC3-A5A0E7AFF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Inference-Time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BCEF8-C148-4207-3C24-9F4E205E5E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038081" cy="3077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/>
              <a:t>Single model</a:t>
            </a:r>
            <a:r>
              <a:rPr lang="en-US" sz="2400"/>
              <a:t>:</a:t>
            </a:r>
          </a:p>
          <a:p>
            <a:r>
              <a:rPr lang="en-US" sz="2400"/>
              <a:t>Data: s1k-1.1 (math reasoning)</a:t>
            </a:r>
          </a:p>
          <a:p>
            <a:r>
              <a:rPr lang="en-US" sz="2400"/>
              <a:t>Top: Gemini; bottom: deepseek.</a:t>
            </a:r>
          </a:p>
          <a:p>
            <a:r>
              <a:rPr lang="en-US" sz="2400"/>
              <a:t>Orange: attempt; blue: thinking trajectory; green: human baseline.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B67793-DB2A-EFBC-318E-CBF727B74D6F}"/>
              </a:ext>
            </a:extLst>
          </p:cNvPr>
          <p:cNvSpPr txBox="1">
            <a:spLocks/>
          </p:cNvSpPr>
          <p:nvPr/>
        </p:nvSpPr>
        <p:spPr>
          <a:xfrm>
            <a:off x="524666" y="4468223"/>
            <a:ext cx="8085415" cy="675277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[1] </a:t>
            </a:r>
            <a:r>
              <a:rPr lang="en-US" sz="1400" err="1"/>
              <a:t>Muennighoff</a:t>
            </a:r>
            <a:r>
              <a:rPr lang="en-US" sz="1400"/>
              <a:t> et al. s1: Simple test-time scaling.</a:t>
            </a:r>
          </a:p>
        </p:txBody>
      </p:sp>
    </p:spTree>
    <p:extLst>
      <p:ext uri="{BB962C8B-B14F-4D97-AF65-F5344CB8AC3E}">
        <p14:creationId xmlns:p14="http://schemas.microsoft.com/office/powerpoint/2010/main" val="3124644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1E725-9FAF-0DD7-6740-1C3811A13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8AA71-B0F1-EA0B-781A-4C5996A7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Token Ordering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74D4EFF-61FC-F162-8CA9-595C6A25EC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077573"/>
          </a:xfrm>
        </p:spPr>
        <p:txBody>
          <a:bodyPr/>
          <a:lstStyle/>
          <a:p>
            <a:r>
              <a:rPr lang="en-US" sz="2400"/>
              <a:t>Assumption: a lot of “key” tokens from other (n-1) agents.</a:t>
            </a:r>
          </a:p>
          <a:p>
            <a:r>
              <a:rPr lang="en-US" sz="2400"/>
              <a:t>Better way: rotate query to accommodate new positions.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195A9-5C54-1A62-CA09-47CD224DB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401" y="2640724"/>
            <a:ext cx="5011198" cy="20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83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8EF9-F59B-F865-0AE5-0A399D5A4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B2AB9-C97D-5635-CBFD-107DEFB1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Trick: Prompting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817E037-3425-54F9-D283-90A4BBC4C9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077573"/>
          </a:xfrm>
        </p:spPr>
        <p:txBody>
          <a:bodyPr/>
          <a:lstStyle/>
          <a:p>
            <a:r>
              <a:rPr lang="en-US" sz="2400"/>
              <a:t>System prompt: describe the rules of “shared cache”.</a:t>
            </a:r>
          </a:p>
          <a:p>
            <a:r>
              <a:rPr lang="en-US" sz="2400"/>
              <a:t>Collaboration prompt: “Wait, am I doing redundant work? (yes/no):”.</a:t>
            </a:r>
          </a:p>
        </p:txBody>
      </p:sp>
    </p:spTree>
    <p:extLst>
      <p:ext uri="{BB962C8B-B14F-4D97-AF65-F5344CB8AC3E}">
        <p14:creationId xmlns:p14="http://schemas.microsoft.com/office/powerpoint/2010/main" val="2581345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3A625-14D6-7A1F-BEAA-2682C9EF5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C1D42-FA5A-80C7-D8AD-C796B45BB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Experiments: Baseline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7B2EB-0A16-8819-25BE-467201F236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/>
              <a:t>Sekeleton-of-thought (SoT)</a:t>
            </a:r>
          </a:p>
          <a:p>
            <a:pPr marL="798512" lvl="1" indent="-457200"/>
            <a:r>
              <a:rPr lang="en-US" sz="2400"/>
              <a:t>A planner LLM generates outline and sub-tasks</a:t>
            </a:r>
          </a:p>
          <a:p>
            <a:pPr marL="798512" lvl="1" indent="-457200"/>
            <a:r>
              <a:rPr lang="en-US" sz="2400"/>
              <a:t>Parallel threads solve sub-tasks</a:t>
            </a:r>
          </a:p>
          <a:p>
            <a:pPr marL="798512" lvl="1" indent="-457200"/>
            <a:r>
              <a:rPr lang="en-US" sz="2400"/>
              <a:t>Aggregate results for final prediction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Self-consistency:</a:t>
            </a:r>
          </a:p>
          <a:p>
            <a:pPr marL="798512" lvl="1" indent="-457200"/>
            <a:r>
              <a:rPr lang="en-US" sz="2400"/>
              <a:t>LLM instances solve problem independently</a:t>
            </a:r>
          </a:p>
          <a:p>
            <a:pPr marL="798512" lvl="1" indent="-457200"/>
            <a:r>
              <a:rPr lang="en-US" sz="2400"/>
              <a:t>View concatenated solutions before final prediction</a:t>
            </a:r>
          </a:p>
        </p:txBody>
      </p:sp>
    </p:spTree>
    <p:extLst>
      <p:ext uri="{BB962C8B-B14F-4D97-AF65-F5344CB8AC3E}">
        <p14:creationId xmlns:p14="http://schemas.microsoft.com/office/powerpoint/2010/main" val="4113643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C55E9-D722-CD68-C660-925493563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7A0F-DF9C-2351-7694-54F62730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Experiments: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5D88D9-34E6-459E-C14D-45248428D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44" y="1639672"/>
            <a:ext cx="7392112" cy="2804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8EC5DA-2785-DC9E-8B98-C88AE76CB2A8}"/>
              </a:ext>
            </a:extLst>
          </p:cNvPr>
          <p:cNvSpPr txBox="1"/>
          <p:nvPr/>
        </p:nvSpPr>
        <p:spPr>
          <a:xfrm>
            <a:off x="1315739" y="4410954"/>
            <a:ext cx="2529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Synthetic tasks with 5 GSM8k questions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18814-2B76-AE1C-CD1B-2583CBE9AB69}"/>
              </a:ext>
            </a:extLst>
          </p:cNvPr>
          <p:cNvSpPr txBox="1"/>
          <p:nvPr/>
        </p:nvSpPr>
        <p:spPr>
          <a:xfrm>
            <a:off x="5091556" y="4443829"/>
            <a:ext cx="252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LIMO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3894F7-2506-2D60-3158-37A4625A233C}"/>
              </a:ext>
            </a:extLst>
          </p:cNvPr>
          <p:cNvSpPr/>
          <p:nvPr/>
        </p:nvSpPr>
        <p:spPr>
          <a:xfrm>
            <a:off x="875944" y="1639673"/>
            <a:ext cx="3405499" cy="3479168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497D6-A584-D9F0-CE94-B0DFB48E6E98}"/>
              </a:ext>
            </a:extLst>
          </p:cNvPr>
          <p:cNvSpPr txBox="1"/>
          <p:nvPr/>
        </p:nvSpPr>
        <p:spPr>
          <a:xfrm>
            <a:off x="529293" y="1239563"/>
            <a:ext cx="8085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+mn-lt"/>
              </a:rPr>
              <a:t>SoT performs well when there are well-defined sub-tasks.</a:t>
            </a:r>
          </a:p>
        </p:txBody>
      </p:sp>
    </p:spTree>
    <p:extLst>
      <p:ext uri="{BB962C8B-B14F-4D97-AF65-F5344CB8AC3E}">
        <p14:creationId xmlns:p14="http://schemas.microsoft.com/office/powerpoint/2010/main" val="4099083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F2583-CBCE-B66F-A0B7-4D8B19C1A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F1EEB-D65E-BDF9-DDFD-27154AE2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Experiments: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471F78-4C7A-765C-C9CB-5711DC2C2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44" y="1639672"/>
            <a:ext cx="7392112" cy="2804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AB8520-C3E3-55A9-AD90-BE0E9251169A}"/>
              </a:ext>
            </a:extLst>
          </p:cNvPr>
          <p:cNvSpPr txBox="1"/>
          <p:nvPr/>
        </p:nvSpPr>
        <p:spPr>
          <a:xfrm>
            <a:off x="1315739" y="4410954"/>
            <a:ext cx="2529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Synthetic tasks with 5 GSM8k questions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8B58E8-49E7-6ABD-F54A-1885C93DDEC4}"/>
              </a:ext>
            </a:extLst>
          </p:cNvPr>
          <p:cNvSpPr txBox="1"/>
          <p:nvPr/>
        </p:nvSpPr>
        <p:spPr>
          <a:xfrm>
            <a:off x="5091556" y="4443829"/>
            <a:ext cx="252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LIMO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983D50-5C1C-ACB2-B92C-FDA4E0534052}"/>
              </a:ext>
            </a:extLst>
          </p:cNvPr>
          <p:cNvSpPr/>
          <p:nvPr/>
        </p:nvSpPr>
        <p:spPr>
          <a:xfrm>
            <a:off x="4285402" y="1639673"/>
            <a:ext cx="3982653" cy="3479168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91420C-386B-915D-732E-A9EC6A4614C4}"/>
              </a:ext>
            </a:extLst>
          </p:cNvPr>
          <p:cNvSpPr txBox="1"/>
          <p:nvPr/>
        </p:nvSpPr>
        <p:spPr>
          <a:xfrm>
            <a:off x="529293" y="1239563"/>
            <a:ext cx="808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latin typeface="+mn-lt"/>
              </a:rPr>
              <a:t>Hogwild! and self-consistency outperforms when planning ahead is hard.</a:t>
            </a:r>
          </a:p>
        </p:txBody>
      </p:sp>
    </p:spTree>
    <p:extLst>
      <p:ext uri="{BB962C8B-B14F-4D97-AF65-F5344CB8AC3E}">
        <p14:creationId xmlns:p14="http://schemas.microsoft.com/office/powerpoint/2010/main" val="3751523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89E97-0189-0254-BBD8-11F095374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BEBF4-5DD2-8C73-5633-3B1F2C08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many workers?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D22972-C5E7-4A3D-05E2-5CA8514517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400"/>
              <a:t>Diminishing returns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08814-EFD8-9B08-8184-50AB180B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641" y="1390650"/>
            <a:ext cx="4578693" cy="31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51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66535-B243-726B-0718-F0717ACE2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4AE2D-F2F4-1122-6250-D11CD3B74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“Collaborativeness”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69BBB-E373-1C56-1610-675197E2E2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/>
              <a:t>LLM-as-a-judge: GPT-4o score collaboration</a:t>
            </a:r>
          </a:p>
          <a:p>
            <a:pPr lvl="1"/>
            <a:r>
              <a:rPr lang="en-US" sz="2400"/>
              <a:t>1 as “no collaboration” and 6 as “optimal collaboration”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FA1B81-BF12-350B-B985-5C5D0CBC78EF}"/>
              </a:ext>
            </a:extLst>
          </p:cNvPr>
          <p:cNvGrpSpPr/>
          <p:nvPr/>
        </p:nvGrpSpPr>
        <p:grpSpPr>
          <a:xfrm>
            <a:off x="1325069" y="2692438"/>
            <a:ext cx="6493861" cy="1877071"/>
            <a:chOff x="1137063" y="2683893"/>
            <a:chExt cx="6493861" cy="18770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CC9642-9C47-FD4B-4F9C-C7C9FAFB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1215"/>
            <a:stretch>
              <a:fillRect/>
            </a:stretch>
          </p:blipFill>
          <p:spPr>
            <a:xfrm>
              <a:off x="1137063" y="2683893"/>
              <a:ext cx="2819641" cy="18770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D6555E-EA28-571F-3C13-0AE5B1498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9273"/>
            <a:stretch>
              <a:fillRect/>
            </a:stretch>
          </p:blipFill>
          <p:spPr>
            <a:xfrm>
              <a:off x="4127620" y="3101522"/>
              <a:ext cx="3503304" cy="1041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6071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D55BD-9E3F-9B50-76FA-093832844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9E842-7A28-5597-309C-06DC9BF48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Efficiency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227028-F7DA-2548-1C83-2AFBDC1904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4132414" cy="3077573"/>
          </a:xfrm>
        </p:spPr>
        <p:txBody>
          <a:bodyPr/>
          <a:lstStyle/>
          <a:p>
            <a:r>
              <a:rPr lang="en-US" sz="2400"/>
              <a:t>Small latency overhead</a:t>
            </a:r>
          </a:p>
          <a:p>
            <a:r>
              <a:rPr lang="en-US" sz="2400"/>
              <a:t>Near-linear scaling</a:t>
            </a:r>
          </a:p>
          <a:p>
            <a:endParaRPr lang="en-US" sz="2400"/>
          </a:p>
          <a:p>
            <a:r>
              <a:rPr lang="en-US" sz="2400"/>
              <a:t>(However, a lot of duplicate reasoning &amp; diminishing returns of performance.)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1CD83-CB82-8FD1-6819-3A4CB36F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23"/>
          <a:stretch>
            <a:fillRect/>
          </a:stretch>
        </p:blipFill>
        <p:spPr>
          <a:xfrm>
            <a:off x="4666333" y="1390650"/>
            <a:ext cx="3953001" cy="298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32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FB677-F102-23B3-820E-E5A5BC456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4251-B75F-52F4-0365-396F963F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</a:t>
            </a:r>
            <a:r>
              <a:rPr lang="en-US" sz="3200"/>
              <a:t>Hogwild! improves performance?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2E5266-4E31-3695-A3FB-DF8CC43A11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400"/>
              <a:t>Model self-ensemble</a:t>
            </a:r>
          </a:p>
          <a:p>
            <a:r>
              <a:rPr lang="en-US" sz="2400"/>
              <a:t>More timely interaction (compared to standard multi-agent systems)</a:t>
            </a:r>
          </a:p>
          <a:p>
            <a:r>
              <a:rPr lang="en-US" sz="2400"/>
              <a:t>Divergent thinking</a:t>
            </a:r>
          </a:p>
        </p:txBody>
      </p:sp>
    </p:spTree>
    <p:extLst>
      <p:ext uri="{BB962C8B-B14F-4D97-AF65-F5344CB8AC3E}">
        <p14:creationId xmlns:p14="http://schemas.microsoft.com/office/powerpoint/2010/main" val="259335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01D8E-C65D-41D3-C1B8-2D5501AA9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C5A15-9B8F-BF3B-834A-6D8B93C8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</a:t>
            </a:r>
            <a:r>
              <a:rPr lang="en-US" sz="3200"/>
              <a:t>Hogwild! Inference works?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0BBA7D-3C0A-DE5F-E645-148E34261F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/>
              <a:t>Example: divergent thinking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3C33A-1FC6-5B2E-AEDF-A849A823F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173" y="1905779"/>
            <a:ext cx="5465035" cy="256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36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2EC37-0E6F-D646-83C3-DA830C5EA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C703-56B5-4D6D-3A9E-E11E3D25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Inference-Time Computation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5B034F-4060-9DE8-ABAE-CA0B28BBB9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400"/>
              <a:t>Tool use (math reasoning &amp; proof)</a:t>
            </a:r>
            <a:endParaRPr lang="en-US" sz="2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DE7EA6-3057-3F9D-8543-24244CA7D488}"/>
              </a:ext>
            </a:extLst>
          </p:cNvPr>
          <p:cNvGrpSpPr/>
          <p:nvPr/>
        </p:nvGrpSpPr>
        <p:grpSpPr>
          <a:xfrm>
            <a:off x="2307435" y="2057689"/>
            <a:ext cx="4529129" cy="1538787"/>
            <a:chOff x="533919" y="2032286"/>
            <a:chExt cx="4529129" cy="1538787"/>
          </a:xfrm>
        </p:grpSpPr>
        <p:pic>
          <p:nvPicPr>
            <p:cNvPr id="1026" name="Picture 2" descr="Python (programming language) - Wikipedia">
              <a:extLst>
                <a:ext uri="{FF2B5EF4-FFF2-40B4-BE49-F238E27FC236}">
                  <a16:creationId xmlns:a16="http://schemas.microsoft.com/office/drawing/2014/main" id="{ED4119A9-3132-7FFB-DB8B-254D9087A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63" y="2571750"/>
              <a:ext cx="999323" cy="999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D0B44F-B19B-5B64-9A1B-77EABB763449}"/>
                </a:ext>
              </a:extLst>
            </p:cNvPr>
            <p:cNvSpPr txBox="1"/>
            <p:nvPr/>
          </p:nvSpPr>
          <p:spPr>
            <a:xfrm>
              <a:off x="533919" y="2032286"/>
              <a:ext cx="1940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n-lt"/>
                </a:rPr>
                <a:t>Python REPL</a:t>
              </a:r>
            </a:p>
          </p:txBody>
        </p:sp>
        <p:pic>
          <p:nvPicPr>
            <p:cNvPr id="1028" name="Picture 4" descr="Wolfram Mathematica: Modern Technical Computing">
              <a:extLst>
                <a:ext uri="{FF2B5EF4-FFF2-40B4-BE49-F238E27FC236}">
                  <a16:creationId xmlns:a16="http://schemas.microsoft.com/office/drawing/2014/main" id="{59C76B6B-35E1-1575-AF9E-CA0FE2962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565" y="2574377"/>
              <a:ext cx="949028" cy="9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51507C-93F3-5167-83A5-19EB3C8EFEEF}"/>
                </a:ext>
              </a:extLst>
            </p:cNvPr>
            <p:cNvSpPr txBox="1"/>
            <p:nvPr/>
          </p:nvSpPr>
          <p:spPr>
            <a:xfrm>
              <a:off x="2439109" y="2032286"/>
              <a:ext cx="2623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n-lt"/>
                </a:rPr>
                <a:t>CAS (Mathematica)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1A575D3-E11A-A27D-A42A-4B6A4FD23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735830"/>
            <a:ext cx="7772400" cy="87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79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2FA4A-A857-1BB5-E267-BD2DAE1DC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6B8D0-A4DE-C4D7-93E7-8A5D66D1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Takeaways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A0B5BF-B319-5B8F-021D-CE9BB8F8BE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/>
              <a:t>Task (thinking) parallelism: some of the thinking process can happen in parallel.</a:t>
            </a:r>
          </a:p>
          <a:p>
            <a:pPr lvl="1"/>
            <a:r>
              <a:rPr lang="en-US" sz="2000"/>
              <a:t>Consider the deep research mode of ChatGPT – we are exploring a lot of possible directions, each taking very long thinking.</a:t>
            </a:r>
          </a:p>
          <a:p>
            <a:r>
              <a:rPr lang="en-US" sz="2000"/>
              <a:t>What kind of problems are suitable for parallel thinking?</a:t>
            </a:r>
          </a:p>
          <a:p>
            <a:pPr lvl="1"/>
            <a:r>
              <a:rPr lang="en-US" sz="2000"/>
              <a:t>Well-defined sub-tasks</a:t>
            </a:r>
          </a:p>
          <a:p>
            <a:pPr lvl="1"/>
            <a:r>
              <a:rPr lang="en-US" sz="2000"/>
              <a:t>If we want self-ensemble – multi-agent debate.</a:t>
            </a:r>
          </a:p>
          <a:p>
            <a:r>
              <a:rPr lang="en-US" sz="2000"/>
              <a:t>When do threads “sync”?</a:t>
            </a:r>
          </a:p>
          <a:p>
            <a:pPr lvl="1"/>
            <a:r>
              <a:rPr lang="en-US" sz="2000"/>
              <a:t>Waiting long – after finishing sub-tasks.</a:t>
            </a:r>
          </a:p>
          <a:p>
            <a:pPr lvl="1"/>
            <a:r>
              <a:rPr lang="en-US" sz="2000"/>
              <a:t>More frequently – quick pruning and converging thoughts.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5FCA8E-A56C-6E36-3663-BAA11A6BCE81}"/>
              </a:ext>
            </a:extLst>
          </p:cNvPr>
          <p:cNvSpPr txBox="1"/>
          <p:nvPr/>
        </p:nvSpPr>
        <p:spPr>
          <a:xfrm>
            <a:off x="7561028" y="3398656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Hogwild!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902FC9-F4FA-986A-DDE1-2DB6F60829F0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6619285" y="3495759"/>
            <a:ext cx="941743" cy="1029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735B51-A5DB-9A19-443C-66F84CF3978A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169543" y="3598711"/>
            <a:ext cx="391485" cy="7407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426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8F350-4FB8-E12B-5704-7437AD47E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1EE4-A3F5-7AE2-40B1-627DA9F0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Discussions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EB5920-E261-197C-A706-6B8EF91DC8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/>
              <a:t>Can Hogwild! Inference enable more effective collaboration beyond “prompted” divergent thinking?</a:t>
            </a:r>
          </a:p>
          <a:p>
            <a:pPr marL="798512" lvl="1" indent="-457200"/>
            <a:r>
              <a:rPr lang="en-US" sz="2000"/>
              <a:t>Theoretically yes but unclear from current experiments.</a:t>
            </a:r>
            <a:endParaRPr lang="en-US" sz="2400"/>
          </a:p>
          <a:p>
            <a:pPr marL="457200" indent="-457200">
              <a:buFont typeface="+mj-lt"/>
              <a:buAutoNum type="arabicPeriod" startAt="2"/>
            </a:pPr>
            <a:r>
              <a:rPr lang="en-US" sz="2400"/>
              <a:t>Future of task (thinking) parallelism.</a:t>
            </a:r>
          </a:p>
          <a:p>
            <a:pPr marL="798512" lvl="1" indent="-457200"/>
            <a:r>
              <a:rPr lang="en-US" sz="2000"/>
              <a:t>Trade-off between performance gains and overhead from multi-agent debate.</a:t>
            </a:r>
          </a:p>
          <a:p>
            <a:pPr marL="798512" lvl="1" indent="-457200"/>
            <a:r>
              <a:rPr lang="en-US" sz="2000"/>
              <a:t>Nicely splitting big problems into sub-tasks is nice. What problems are suitable for sub-tasking and can LLMs achieve this with simple prompting?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B1295-6274-DB20-4590-61AB91733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313" y="4137036"/>
            <a:ext cx="3372483" cy="7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27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7D96B-5A89-605D-6CA4-9E7FCCB87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796C2D-74D7-1B8F-F5A9-26E511FF76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2011" y="1612107"/>
            <a:ext cx="8547679" cy="2000250"/>
          </a:xfrm>
        </p:spPr>
        <p:txBody>
          <a:bodyPr lIns="91440" tIns="45720" rIns="91440" bIns="45720" anchor="ctr">
            <a:noAutofit/>
          </a:bodyPr>
          <a:lstStyle/>
          <a:p>
            <a:pPr algn="ctr"/>
            <a:r>
              <a:rPr lang="en-US" sz="3200"/>
              <a:t>Learning Adaptive Parallel Reasoning with Language Models</a:t>
            </a:r>
            <a:endParaRPr lang="zh-CN" altLang="en-US">
              <a:latin typeface="Tahoma"/>
              <a:cs typeface="Tahom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353C5-E9FF-B5CF-BF26-52FBCA2511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931514"/>
            <a:ext cx="8949690" cy="393011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sz="1000">
                <a:solidFill>
                  <a:srgbClr val="222222"/>
                </a:solidFill>
                <a:latin typeface="Arial"/>
                <a:cs typeface="Arial"/>
              </a:rPr>
              <a:t>Pan, Lu, et al.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45010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C15E3-5841-6B58-4BBA-6C3F2381C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EB88-A595-253A-AC81-AE97B1A6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F5728-5417-8B16-6ABE-F8E41D854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b="1"/>
              <a:t>Serialized chain-of-thought methods</a:t>
            </a:r>
            <a:r>
              <a:rPr lang="en-US"/>
              <a:t> </a:t>
            </a:r>
          </a:p>
          <a:p>
            <a:pPr lvl="1"/>
            <a:r>
              <a:rPr lang="en-US"/>
              <a:t>Increased latency</a:t>
            </a:r>
          </a:p>
          <a:p>
            <a:pPr lvl="1"/>
            <a:r>
              <a:rPr lang="en-US"/>
              <a:t>Strain context window limits</a:t>
            </a:r>
          </a:p>
          <a:p>
            <a:r>
              <a:rPr lang="en-US" b="1"/>
              <a:t>Parallel methods</a:t>
            </a:r>
            <a:r>
              <a:rPr lang="en-US"/>
              <a:t> </a:t>
            </a:r>
          </a:p>
          <a:p>
            <a:pPr lvl="1"/>
            <a:r>
              <a:rPr lang="en-US"/>
              <a:t>Lack coordination between inference paths</a:t>
            </a:r>
          </a:p>
          <a:p>
            <a:pPr lvl="1"/>
            <a:r>
              <a:rPr lang="en-US"/>
              <a:t>Redundant computation, limiting improvement and scalability </a:t>
            </a:r>
            <a:endParaRPr lang="en-US" b="1"/>
          </a:p>
          <a:p>
            <a:r>
              <a:rPr lang="en-US" b="1"/>
              <a:t>Structured inference-time search methods</a:t>
            </a:r>
            <a:r>
              <a:rPr lang="en-US"/>
              <a:t> </a:t>
            </a:r>
          </a:p>
          <a:p>
            <a:pPr lvl="1"/>
            <a:r>
              <a:rPr lang="en-US"/>
              <a:t>Hand-designed search structures</a:t>
            </a:r>
          </a:p>
          <a:p>
            <a:pPr lvl="1"/>
            <a:r>
              <a:rPr lang="en-US"/>
              <a:t>Limited flexibility and scalability</a:t>
            </a:r>
          </a:p>
        </p:txBody>
      </p:sp>
    </p:spTree>
    <p:extLst>
      <p:ext uri="{BB962C8B-B14F-4D97-AF65-F5344CB8AC3E}">
        <p14:creationId xmlns:p14="http://schemas.microsoft.com/office/powerpoint/2010/main" val="2793864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C54E5-933E-C9B8-F728-84F74EE19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70450-A961-395B-718E-44F33BE5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Adaptive Parallel Reasoning (APR)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64EAA-ADEB-0655-A3A7-17216A6BAC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/>
              <a:t>Models learn </a:t>
            </a:r>
            <a:r>
              <a:rPr lang="en-US" b="1"/>
              <a:t>when </a:t>
            </a:r>
            <a:r>
              <a:rPr lang="en-US"/>
              <a:t>and </a:t>
            </a:r>
            <a:r>
              <a:rPr lang="en-US" b="1"/>
              <a:t>how </a:t>
            </a:r>
            <a:r>
              <a:rPr lang="en-US"/>
              <a:t>to parallelize their inference operations.</a:t>
            </a:r>
          </a:p>
          <a:p>
            <a:pPr lvl="1"/>
            <a:r>
              <a:rPr lang="en-US"/>
              <a:t>No need for fixed search structures</a:t>
            </a:r>
          </a:p>
          <a:p>
            <a:r>
              <a:rPr lang="en-US"/>
              <a:t>Generalizes existing approaches</a:t>
            </a:r>
          </a:p>
          <a:p>
            <a:pPr lvl="1"/>
            <a:r>
              <a:rPr lang="en-US"/>
              <a:t>Model learns to combine breadth (parallelism) with depth (of individual branches)</a:t>
            </a:r>
          </a:p>
        </p:txBody>
      </p:sp>
    </p:spTree>
    <p:extLst>
      <p:ext uri="{BB962C8B-B14F-4D97-AF65-F5344CB8AC3E}">
        <p14:creationId xmlns:p14="http://schemas.microsoft.com/office/powerpoint/2010/main" val="218934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2AC-5B3C-4FAE-3E29-0FF19F5B0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DE0E7-59EA-56CC-1335-5E026E213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Key Innovation 1: Parent-Child Threading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CED76-983A-A501-E502-5F757B4689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3496" y="1334955"/>
            <a:ext cx="9158032" cy="2296556"/>
          </a:xfrm>
        </p:spPr>
        <p:txBody>
          <a:bodyPr>
            <a:normAutofit fontScale="92500" lnSpcReduction="10000"/>
          </a:bodyPr>
          <a:lstStyle/>
          <a:p>
            <a:r>
              <a:rPr lang="en-US" b="1"/>
              <a:t>Parent-child threading</a:t>
            </a:r>
          </a:p>
          <a:p>
            <a:pPr lvl="1"/>
            <a:r>
              <a:rPr lang="en-US"/>
              <a:t>Parent thread spawns child threads via </a:t>
            </a:r>
            <a:r>
              <a:rPr lang="en-US" b="1"/>
              <a:t>spawn() </a:t>
            </a:r>
            <a:r>
              <a:rPr lang="en-US"/>
              <a:t>to explore subproblems</a:t>
            </a:r>
          </a:p>
          <a:p>
            <a:pPr lvl="1"/>
            <a:r>
              <a:rPr lang="en-US"/>
              <a:t>Each child runs independently in parallel and returns concise results via </a:t>
            </a:r>
            <a:r>
              <a:rPr lang="en-US" b="1"/>
              <a:t>join()</a:t>
            </a:r>
          </a:p>
          <a:p>
            <a:pPr lvl="1"/>
            <a:endParaRPr lang="en-US" b="1"/>
          </a:p>
          <a:p>
            <a:r>
              <a:rPr lang="en-US"/>
              <a:t>RL trains model to decide:</a:t>
            </a:r>
          </a:p>
          <a:p>
            <a:pPr lvl="1"/>
            <a:r>
              <a:rPr lang="en-US"/>
              <a:t>When to branch or join</a:t>
            </a:r>
          </a:p>
          <a:p>
            <a:pPr lvl="1"/>
            <a:r>
              <a:rPr lang="en-US"/>
              <a:t>Prompts to feed to children</a:t>
            </a:r>
          </a:p>
          <a:p>
            <a:pPr lvl="1"/>
            <a:r>
              <a:rPr lang="en-US"/>
              <a:t>How many children to spawn</a:t>
            </a:r>
          </a:p>
          <a:p>
            <a:pPr lvl="1"/>
            <a:r>
              <a:rPr lang="en-US"/>
              <a:t>How to integrate results</a:t>
            </a:r>
          </a:p>
          <a:p>
            <a:endParaRPr lang="en-US"/>
          </a:p>
          <a:p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5D7C66-188D-1BBB-0500-0AB3F73A2341}"/>
              </a:ext>
            </a:extLst>
          </p:cNvPr>
          <p:cNvGrpSpPr/>
          <p:nvPr/>
        </p:nvGrpSpPr>
        <p:grpSpPr>
          <a:xfrm>
            <a:off x="3375567" y="2305407"/>
            <a:ext cx="5701628" cy="2838093"/>
            <a:chOff x="2371450" y="2270967"/>
            <a:chExt cx="5701628" cy="283809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BA47D9-3A43-C9AB-2388-A7DBF7744CE6}"/>
                </a:ext>
              </a:extLst>
            </p:cNvPr>
            <p:cNvSpPr txBox="1"/>
            <p:nvPr/>
          </p:nvSpPr>
          <p:spPr>
            <a:xfrm>
              <a:off x="3738395" y="4801283"/>
              <a:ext cx="1298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Subproblem 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E396F5E-4563-D376-929D-6BA45F98C962}"/>
                </a:ext>
              </a:extLst>
            </p:cNvPr>
            <p:cNvSpPr txBox="1"/>
            <p:nvPr/>
          </p:nvSpPr>
          <p:spPr>
            <a:xfrm rot="2284936">
              <a:off x="2450781" y="4523485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Spawn()</a:t>
              </a:r>
            </a:p>
          </p:txBody>
        </p:sp>
        <p:pic>
          <p:nvPicPr>
            <p:cNvPr id="5" name="Graphic 4" descr="Stop outline">
              <a:extLst>
                <a:ext uri="{FF2B5EF4-FFF2-40B4-BE49-F238E27FC236}">
                  <a16:creationId xmlns:a16="http://schemas.microsoft.com/office/drawing/2014/main" id="{4384015E-7C2A-46AD-5FBB-1FE5BCC29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5527" y="2470012"/>
              <a:ext cx="1145894" cy="914400"/>
            </a:xfrm>
            <a:prstGeom prst="rect">
              <a:avLst/>
            </a:prstGeom>
          </p:spPr>
        </p:pic>
        <p:pic>
          <p:nvPicPr>
            <p:cNvPr id="6" name="Graphic 5" descr="Stop outline">
              <a:extLst>
                <a:ext uri="{FF2B5EF4-FFF2-40B4-BE49-F238E27FC236}">
                  <a16:creationId xmlns:a16="http://schemas.microsoft.com/office/drawing/2014/main" id="{3ABDA281-2157-7EF8-71E9-029AC15ED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1450" y="3232307"/>
              <a:ext cx="1145894" cy="914400"/>
            </a:xfrm>
            <a:prstGeom prst="rect">
              <a:avLst/>
            </a:prstGeom>
          </p:spPr>
        </p:pic>
        <p:pic>
          <p:nvPicPr>
            <p:cNvPr id="7" name="Graphic 6" descr="Stop outline">
              <a:extLst>
                <a:ext uri="{FF2B5EF4-FFF2-40B4-BE49-F238E27FC236}">
                  <a16:creationId xmlns:a16="http://schemas.microsoft.com/office/drawing/2014/main" id="{2A660714-3C58-90F8-5075-52E54265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5298" y="3996926"/>
              <a:ext cx="1145894" cy="914400"/>
            </a:xfrm>
            <a:prstGeom prst="rect">
              <a:avLst/>
            </a:prstGeom>
          </p:spPr>
        </p:pic>
        <p:sp>
          <p:nvSpPr>
            <p:cNvPr id="36" name="Bent Arrow 35">
              <a:extLst>
                <a:ext uri="{FF2B5EF4-FFF2-40B4-BE49-F238E27FC236}">
                  <a16:creationId xmlns:a16="http://schemas.microsoft.com/office/drawing/2014/main" id="{33DC8AE9-E77D-AE7A-C88A-B9392D9B0365}"/>
                </a:ext>
              </a:extLst>
            </p:cNvPr>
            <p:cNvSpPr/>
            <p:nvPr/>
          </p:nvSpPr>
          <p:spPr>
            <a:xfrm rot="16200000" flipH="1" flipV="1">
              <a:off x="5140758" y="2676046"/>
              <a:ext cx="575726" cy="914400"/>
            </a:xfrm>
            <a:prstGeom prst="bentArrow">
              <a:avLst>
                <a:gd name="adj1" fmla="val 25000"/>
                <a:gd name="adj2" fmla="val 31001"/>
                <a:gd name="adj3" fmla="val 25000"/>
                <a:gd name="adj4" fmla="val 43750"/>
              </a:avLst>
            </a:prstGeom>
            <a:solidFill>
              <a:schemeClr val="tx1">
                <a:alpha val="2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Bent Arrow 36">
              <a:extLst>
                <a:ext uri="{FF2B5EF4-FFF2-40B4-BE49-F238E27FC236}">
                  <a16:creationId xmlns:a16="http://schemas.microsoft.com/office/drawing/2014/main" id="{3EA704B0-D583-C7B9-5D65-1AB127D51BA0}"/>
                </a:ext>
              </a:extLst>
            </p:cNvPr>
            <p:cNvSpPr/>
            <p:nvPr/>
          </p:nvSpPr>
          <p:spPr>
            <a:xfrm rot="16200000" flipV="1">
              <a:off x="5133613" y="3753778"/>
              <a:ext cx="590015" cy="914400"/>
            </a:xfrm>
            <a:prstGeom prst="bentArrow">
              <a:avLst>
                <a:gd name="adj1" fmla="val 25000"/>
                <a:gd name="adj2" fmla="val 31001"/>
                <a:gd name="adj3" fmla="val 25000"/>
                <a:gd name="adj4" fmla="val 43750"/>
              </a:avLst>
            </a:prstGeom>
            <a:solidFill>
              <a:schemeClr val="tx1">
                <a:alpha val="2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Bent Arrow 37">
              <a:extLst>
                <a:ext uri="{FF2B5EF4-FFF2-40B4-BE49-F238E27FC236}">
                  <a16:creationId xmlns:a16="http://schemas.microsoft.com/office/drawing/2014/main" id="{23611855-88D5-F2E4-EAE1-8FD8D1FE307E}"/>
                </a:ext>
              </a:extLst>
            </p:cNvPr>
            <p:cNvSpPr/>
            <p:nvPr/>
          </p:nvSpPr>
          <p:spPr>
            <a:xfrm rot="10800000" flipH="1" flipV="1">
              <a:off x="2903601" y="2700338"/>
              <a:ext cx="881697" cy="470020"/>
            </a:xfrm>
            <a:prstGeom prst="bentArrow">
              <a:avLst>
                <a:gd name="adj1" fmla="val 25000"/>
                <a:gd name="adj2" fmla="val 31817"/>
                <a:gd name="adj3" fmla="val 25000"/>
                <a:gd name="adj4" fmla="val 43750"/>
              </a:avLst>
            </a:prstGeom>
            <a:solidFill>
              <a:schemeClr val="tx1">
                <a:alpha val="22661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Bent Arrow 38">
              <a:extLst>
                <a:ext uri="{FF2B5EF4-FFF2-40B4-BE49-F238E27FC236}">
                  <a16:creationId xmlns:a16="http://schemas.microsoft.com/office/drawing/2014/main" id="{E33FC670-B21C-3542-3BA4-0FD7A87752D8}"/>
                </a:ext>
              </a:extLst>
            </p:cNvPr>
            <p:cNvSpPr/>
            <p:nvPr/>
          </p:nvSpPr>
          <p:spPr>
            <a:xfrm rot="10800000" flipH="1">
              <a:off x="2889882" y="4146707"/>
              <a:ext cx="881697" cy="478726"/>
            </a:xfrm>
            <a:prstGeom prst="bentArrow">
              <a:avLst>
                <a:gd name="adj1" fmla="val 25000"/>
                <a:gd name="adj2" fmla="val 31817"/>
                <a:gd name="adj3" fmla="val 25000"/>
                <a:gd name="adj4" fmla="val 43750"/>
              </a:avLst>
            </a:prstGeom>
            <a:solidFill>
              <a:schemeClr val="tx1">
                <a:alpha val="2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Right Arrow 39">
              <a:extLst>
                <a:ext uri="{FF2B5EF4-FFF2-40B4-BE49-F238E27FC236}">
                  <a16:creationId xmlns:a16="http://schemas.microsoft.com/office/drawing/2014/main" id="{7B1B5EF6-0696-F1B5-CA5D-BAA89ACF600B}"/>
                </a:ext>
              </a:extLst>
            </p:cNvPr>
            <p:cNvSpPr/>
            <p:nvPr/>
          </p:nvSpPr>
          <p:spPr>
            <a:xfrm>
              <a:off x="3460845" y="3609911"/>
              <a:ext cx="3152606" cy="161516"/>
            </a:xfrm>
            <a:prstGeom prst="rightArrow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116C27D7-8015-1AF0-DFBF-7E4F75E46E24}"/>
                </a:ext>
              </a:extLst>
            </p:cNvPr>
            <p:cNvSpPr/>
            <p:nvPr/>
          </p:nvSpPr>
          <p:spPr>
            <a:xfrm>
              <a:off x="7646347" y="3608749"/>
              <a:ext cx="426731" cy="161516"/>
            </a:xfrm>
            <a:prstGeom prst="rightArrow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6578BC1-1A74-41FA-B63E-796AD6730106}"/>
                </a:ext>
              </a:extLst>
            </p:cNvPr>
            <p:cNvSpPr txBox="1"/>
            <p:nvPr/>
          </p:nvSpPr>
          <p:spPr>
            <a:xfrm>
              <a:off x="2557669" y="3497402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Parent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FC9884E-638A-CB7F-B83C-8BE9184648AA}"/>
                </a:ext>
              </a:extLst>
            </p:cNvPr>
            <p:cNvSpPr txBox="1"/>
            <p:nvPr/>
          </p:nvSpPr>
          <p:spPr>
            <a:xfrm>
              <a:off x="4007982" y="2781459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Child 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8218627-0A75-03DF-0531-139D0DBEDFBE}"/>
                </a:ext>
              </a:extLst>
            </p:cNvPr>
            <p:cNvSpPr txBox="1"/>
            <p:nvPr/>
          </p:nvSpPr>
          <p:spPr>
            <a:xfrm>
              <a:off x="3986989" y="4303974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Child 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72EFFAE-52CC-3751-B486-EABE2BEC75B2}"/>
                </a:ext>
              </a:extLst>
            </p:cNvPr>
            <p:cNvSpPr txBox="1"/>
            <p:nvPr/>
          </p:nvSpPr>
          <p:spPr>
            <a:xfrm>
              <a:off x="3785298" y="2270967"/>
              <a:ext cx="1298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Subproblem 1</a:t>
              </a:r>
            </a:p>
          </p:txBody>
        </p:sp>
        <p:pic>
          <p:nvPicPr>
            <p:cNvPr id="47" name="Graphic 46" descr="Stop outline">
              <a:extLst>
                <a:ext uri="{FF2B5EF4-FFF2-40B4-BE49-F238E27FC236}">
                  <a16:creationId xmlns:a16="http://schemas.microsoft.com/office/drawing/2014/main" id="{36F4B8FE-1004-C4FD-074D-CF6D946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36485" y="3232307"/>
              <a:ext cx="1145894" cy="9144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6B7C2C-1108-C10B-F6C8-51F38BB58193}"/>
                </a:ext>
              </a:extLst>
            </p:cNvPr>
            <p:cNvSpPr txBox="1"/>
            <p:nvPr/>
          </p:nvSpPr>
          <p:spPr>
            <a:xfrm>
              <a:off x="6720161" y="3497402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Parent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A53DDD2-454E-FB52-0E3F-6BA685391C58}"/>
                </a:ext>
              </a:extLst>
            </p:cNvPr>
            <p:cNvSpPr txBox="1"/>
            <p:nvPr/>
          </p:nvSpPr>
          <p:spPr>
            <a:xfrm rot="19360886">
              <a:off x="2452628" y="2417861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Spawn()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2BFB72E-F350-B755-3C8C-D32F16493032}"/>
                </a:ext>
              </a:extLst>
            </p:cNvPr>
            <p:cNvSpPr txBox="1"/>
            <p:nvPr/>
          </p:nvSpPr>
          <p:spPr>
            <a:xfrm rot="2789253">
              <a:off x="5652721" y="2552646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Join()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DDF6517-44CB-5A8D-3B67-6C28A739961E}"/>
                </a:ext>
              </a:extLst>
            </p:cNvPr>
            <p:cNvSpPr txBox="1"/>
            <p:nvPr/>
          </p:nvSpPr>
          <p:spPr>
            <a:xfrm rot="18807554">
              <a:off x="5610097" y="4459948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Join()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1876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823D1-2A2D-8C3B-4295-7EDCE44E1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5D24-4E30-A1E2-6EC6-4FECCE6C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Advantage: Context Partitioning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44717-C4ED-AB5B-A3CC-98A0B52AD0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230" y="1147361"/>
            <a:ext cx="8085415" cy="3077573"/>
          </a:xfrm>
        </p:spPr>
        <p:txBody>
          <a:bodyPr>
            <a:normAutofit/>
          </a:bodyPr>
          <a:lstStyle/>
          <a:p>
            <a:r>
              <a:rPr lang="en-US"/>
              <a:t>Each thread (parent, children) has its own copy of the context</a:t>
            </a:r>
          </a:p>
          <a:p>
            <a:r>
              <a:rPr lang="en-US"/>
              <a:t>Each child thread's reasoning does not get appended </a:t>
            </a:r>
          </a:p>
          <a:p>
            <a:pPr marL="0" indent="0">
              <a:buNone/>
            </a:pPr>
            <a:r>
              <a:rPr lang="en-US"/>
              <a:t>    to the parent's context stream.</a:t>
            </a:r>
          </a:p>
          <a:p>
            <a:endParaRPr lang="en-US"/>
          </a:p>
          <a:p>
            <a:r>
              <a:rPr lang="en-US" b="1"/>
              <a:t>Children</a:t>
            </a:r>
            <a:r>
              <a:rPr lang="en-US"/>
              <a:t>:</a:t>
            </a:r>
          </a:p>
          <a:p>
            <a:pPr lvl="1"/>
            <a:r>
              <a:rPr lang="en-US"/>
              <a:t>Each can explore its subproblem using its </a:t>
            </a:r>
          </a:p>
          <a:p>
            <a:pPr marL="342900" lvl="1" indent="0">
              <a:buNone/>
            </a:pPr>
            <a:r>
              <a:rPr lang="en-US"/>
              <a:t>    entire context in parallel with others</a:t>
            </a:r>
          </a:p>
          <a:p>
            <a:r>
              <a:rPr lang="en-US" b="1"/>
              <a:t>Parent</a:t>
            </a:r>
            <a:r>
              <a:rPr lang="en-US"/>
              <a:t>:</a:t>
            </a:r>
          </a:p>
          <a:p>
            <a:pPr lvl="1"/>
            <a:r>
              <a:rPr lang="en-US"/>
              <a:t>Gets concise summaries/results from children</a:t>
            </a:r>
          </a:p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8E9004-D95C-D0ED-43FD-9A12525C1019}"/>
              </a:ext>
            </a:extLst>
          </p:cNvPr>
          <p:cNvGrpSpPr/>
          <p:nvPr/>
        </p:nvGrpSpPr>
        <p:grpSpPr>
          <a:xfrm>
            <a:off x="4756379" y="1194581"/>
            <a:ext cx="4387621" cy="3841800"/>
            <a:chOff x="4572000" y="1350751"/>
            <a:chExt cx="4387621" cy="38418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6D17874-BFF4-A263-69A1-759AF4288477}"/>
                </a:ext>
              </a:extLst>
            </p:cNvPr>
            <p:cNvGrpSpPr/>
            <p:nvPr/>
          </p:nvGrpSpPr>
          <p:grpSpPr>
            <a:xfrm>
              <a:off x="4572000" y="1350751"/>
              <a:ext cx="4387621" cy="2559856"/>
              <a:chOff x="4037253" y="1367160"/>
              <a:chExt cx="4387621" cy="255985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6D5AFAE-5B0A-EA4C-3377-F5DF1FA84A2D}"/>
                  </a:ext>
                </a:extLst>
              </p:cNvPr>
              <p:cNvGrpSpPr/>
              <p:nvPr/>
            </p:nvGrpSpPr>
            <p:grpSpPr>
              <a:xfrm>
                <a:off x="4037253" y="2858727"/>
                <a:ext cx="1845863" cy="1068289"/>
                <a:chOff x="5255024" y="1367160"/>
                <a:chExt cx="1845863" cy="1068289"/>
              </a:xfrm>
            </p:grpSpPr>
            <p:pic>
              <p:nvPicPr>
                <p:cNvPr id="16" name="Graphic 15" descr="Stop outline">
                  <a:extLst>
                    <a:ext uri="{FF2B5EF4-FFF2-40B4-BE49-F238E27FC236}">
                      <a16:creationId xmlns:a16="http://schemas.microsoft.com/office/drawing/2014/main" id="{AD5290E6-17C1-8C28-6AB5-5C9F70645D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5024" y="1521049"/>
                  <a:ext cx="1845863" cy="914400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45820E-0C98-6248-4839-8FB11691BE48}"/>
                    </a:ext>
                  </a:extLst>
                </p:cNvPr>
                <p:cNvSpPr txBox="1"/>
                <p:nvPr/>
              </p:nvSpPr>
              <p:spPr>
                <a:xfrm>
                  <a:off x="5748871" y="1367160"/>
                  <a:ext cx="7809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/>
                    <a:t>Child 1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899638A-11B8-BCC1-577C-5A021BA8FA7C}"/>
                    </a:ext>
                  </a:extLst>
                </p:cNvPr>
                <p:cNvSpPr txBox="1"/>
                <p:nvPr/>
              </p:nvSpPr>
              <p:spPr>
                <a:xfrm>
                  <a:off x="5443619" y="1824360"/>
                  <a:ext cx="14991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Child 1’s context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2EE2B0C-FB7A-47B1-63FA-0FCA605CF085}"/>
                  </a:ext>
                </a:extLst>
              </p:cNvPr>
              <p:cNvGrpSpPr/>
              <p:nvPr/>
            </p:nvGrpSpPr>
            <p:grpSpPr>
              <a:xfrm>
                <a:off x="5255024" y="1367160"/>
                <a:ext cx="1845863" cy="1068289"/>
                <a:chOff x="5255024" y="1367160"/>
                <a:chExt cx="1845863" cy="1068289"/>
              </a:xfrm>
            </p:grpSpPr>
            <p:pic>
              <p:nvPicPr>
                <p:cNvPr id="6" name="Graphic 5" descr="Stop outline">
                  <a:extLst>
                    <a:ext uri="{FF2B5EF4-FFF2-40B4-BE49-F238E27FC236}">
                      <a16:creationId xmlns:a16="http://schemas.microsoft.com/office/drawing/2014/main" id="{D5890F8A-2B8B-9DC3-D67B-59BFDCDFCF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5024" y="1521049"/>
                  <a:ext cx="1845863" cy="914400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979809C-A18B-BEC6-5B3B-C1041742ECE4}"/>
                    </a:ext>
                  </a:extLst>
                </p:cNvPr>
                <p:cNvSpPr txBox="1"/>
                <p:nvPr/>
              </p:nvSpPr>
              <p:spPr>
                <a:xfrm>
                  <a:off x="5748871" y="1367160"/>
                  <a:ext cx="79220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/>
                    <a:t>Parent 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B93935D-B153-55CB-3007-EC298481B48C}"/>
                    </a:ext>
                  </a:extLst>
                </p:cNvPr>
                <p:cNvSpPr txBox="1"/>
                <p:nvPr/>
              </p:nvSpPr>
              <p:spPr>
                <a:xfrm>
                  <a:off x="5443619" y="1824360"/>
                  <a:ext cx="146867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Parent’s context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162BAB6-A1C1-117B-388F-3A285E198083}"/>
                  </a:ext>
                </a:extLst>
              </p:cNvPr>
              <p:cNvGrpSpPr/>
              <p:nvPr/>
            </p:nvGrpSpPr>
            <p:grpSpPr>
              <a:xfrm>
                <a:off x="6579011" y="2858727"/>
                <a:ext cx="1845863" cy="1068289"/>
                <a:chOff x="5255024" y="1367160"/>
                <a:chExt cx="1845863" cy="1068289"/>
              </a:xfrm>
            </p:grpSpPr>
            <p:pic>
              <p:nvPicPr>
                <p:cNvPr id="20" name="Graphic 19" descr="Stop outline">
                  <a:extLst>
                    <a:ext uri="{FF2B5EF4-FFF2-40B4-BE49-F238E27FC236}">
                      <a16:creationId xmlns:a16="http://schemas.microsoft.com/office/drawing/2014/main" id="{6551E875-3353-C9BF-1329-E8C2B39E3F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5024" y="1521049"/>
                  <a:ext cx="1845863" cy="914400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98BA454-1ED3-D72C-D44F-BD22D973C5C4}"/>
                    </a:ext>
                  </a:extLst>
                </p:cNvPr>
                <p:cNvSpPr txBox="1"/>
                <p:nvPr/>
              </p:nvSpPr>
              <p:spPr>
                <a:xfrm>
                  <a:off x="5748871" y="1367160"/>
                  <a:ext cx="7809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/>
                    <a:t>Child 2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010021B-5AED-EDE2-A69D-AD873296D348}"/>
                    </a:ext>
                  </a:extLst>
                </p:cNvPr>
                <p:cNvSpPr txBox="1"/>
                <p:nvPr/>
              </p:nvSpPr>
              <p:spPr>
                <a:xfrm>
                  <a:off x="5443619" y="1824360"/>
                  <a:ext cx="14991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Child 2’s context</a:t>
                  </a:r>
                </a:p>
              </p:txBody>
            </p:sp>
          </p:grpSp>
          <p:pic>
            <p:nvPicPr>
              <p:cNvPr id="24" name="Graphic 23" descr="Arrow Down with solid fill">
                <a:extLst>
                  <a:ext uri="{FF2B5EF4-FFF2-40B4-BE49-F238E27FC236}">
                    <a16:creationId xmlns:a16="http://schemas.microsoft.com/office/drawing/2014/main" id="{D5FDF4E4-69C6-8CB5-8D6F-1B05CA1C6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268329">
                <a:off x="4894433" y="2238434"/>
                <a:ext cx="692874" cy="692874"/>
              </a:xfrm>
              <a:prstGeom prst="rect">
                <a:avLst/>
              </a:prstGeom>
            </p:spPr>
          </p:pic>
          <p:pic>
            <p:nvPicPr>
              <p:cNvPr id="25" name="Graphic 24" descr="Arrow Down with solid fill">
                <a:extLst>
                  <a:ext uri="{FF2B5EF4-FFF2-40B4-BE49-F238E27FC236}">
                    <a16:creationId xmlns:a16="http://schemas.microsoft.com/office/drawing/2014/main" id="{503685FF-EFA2-F0F6-7EA5-A4790AD7F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9189821">
                <a:off x="6778985" y="2250883"/>
                <a:ext cx="667972" cy="667972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0EB491-5B66-F43B-9B7C-1243717A3393}"/>
                </a:ext>
              </a:extLst>
            </p:cNvPr>
            <p:cNvSpPr txBox="1"/>
            <p:nvPr/>
          </p:nvSpPr>
          <p:spPr>
            <a:xfrm rot="18640197">
              <a:off x="5093192" y="2190558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Sub-prompt </a:t>
              </a:r>
            </a:p>
            <a:p>
              <a:r>
                <a:rPr lang="en-US" sz="900"/>
                <a:t>from parent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2EC1B2-652B-A23B-7528-5020EA21D0B8}"/>
                </a:ext>
              </a:extLst>
            </p:cNvPr>
            <p:cNvSpPr txBox="1"/>
            <p:nvPr/>
          </p:nvSpPr>
          <p:spPr>
            <a:xfrm rot="2916098">
              <a:off x="7446783" y="2181208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Sub-prompt </a:t>
              </a:r>
            </a:p>
            <a:p>
              <a:r>
                <a:rPr lang="en-US" sz="900"/>
                <a:t>from parent</a:t>
              </a:r>
            </a:p>
          </p:txBody>
        </p:sp>
        <p:pic>
          <p:nvPicPr>
            <p:cNvPr id="30" name="Graphic 29" descr="Arrow Down with solid fill">
              <a:extLst>
                <a:ext uri="{FF2B5EF4-FFF2-40B4-BE49-F238E27FC236}">
                  <a16:creationId xmlns:a16="http://schemas.microsoft.com/office/drawing/2014/main" id="{5F3CF651-3EE2-FFF4-BB1A-7481F2BCB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040412">
              <a:off x="5563566" y="3771349"/>
              <a:ext cx="692874" cy="692874"/>
            </a:xfrm>
            <a:prstGeom prst="rect">
              <a:avLst/>
            </a:prstGeom>
          </p:spPr>
        </p:pic>
        <p:pic>
          <p:nvPicPr>
            <p:cNvPr id="31" name="Graphic 30" descr="Arrow Down with solid fill">
              <a:extLst>
                <a:ext uri="{FF2B5EF4-FFF2-40B4-BE49-F238E27FC236}">
                  <a16:creationId xmlns:a16="http://schemas.microsoft.com/office/drawing/2014/main" id="{5AC00939-229E-20CC-8274-48885A37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288484">
              <a:off x="7195162" y="3777487"/>
              <a:ext cx="667972" cy="667972"/>
            </a:xfrm>
            <a:prstGeom prst="rect">
              <a:avLst/>
            </a:prstGeom>
          </p:spPr>
        </p:pic>
        <p:pic>
          <p:nvPicPr>
            <p:cNvPr id="33" name="Graphic 32" descr="Stop outline">
              <a:extLst>
                <a:ext uri="{FF2B5EF4-FFF2-40B4-BE49-F238E27FC236}">
                  <a16:creationId xmlns:a16="http://schemas.microsoft.com/office/drawing/2014/main" id="{6B763C3B-FA31-7C92-F0DA-97FFB6677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01855" y="4278151"/>
              <a:ext cx="1845863" cy="914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4AA8C1-0E06-C4B4-5ED9-211857082A35}"/>
                </a:ext>
              </a:extLst>
            </p:cNvPr>
            <p:cNvSpPr txBox="1"/>
            <p:nvPr/>
          </p:nvSpPr>
          <p:spPr>
            <a:xfrm>
              <a:off x="6306705" y="4027123"/>
              <a:ext cx="7922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Parent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A52D30-DEAE-2B60-0BE7-85304F241DDB}"/>
                </a:ext>
              </a:extLst>
            </p:cNvPr>
            <p:cNvSpPr txBox="1"/>
            <p:nvPr/>
          </p:nvSpPr>
          <p:spPr>
            <a:xfrm rot="2772235">
              <a:off x="5238573" y="4093486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Summary</a:t>
              </a:r>
            </a:p>
            <a:p>
              <a:r>
                <a:rPr lang="en-US" sz="900"/>
                <a:t> from child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F0641C-EEA3-03B8-0E48-5E86A1C70995}"/>
                </a:ext>
              </a:extLst>
            </p:cNvPr>
            <p:cNvSpPr txBox="1"/>
            <p:nvPr/>
          </p:nvSpPr>
          <p:spPr>
            <a:xfrm rot="18538173">
              <a:off x="7464476" y="4050434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Summary</a:t>
              </a:r>
            </a:p>
            <a:p>
              <a:r>
                <a:rPr lang="en-US" sz="900"/>
                <a:t> from child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BAD64D-984B-A064-D0C7-32D8170EE8E5}"/>
                </a:ext>
              </a:extLst>
            </p:cNvPr>
            <p:cNvSpPr txBox="1"/>
            <p:nvPr/>
          </p:nvSpPr>
          <p:spPr>
            <a:xfrm>
              <a:off x="5995530" y="4578708"/>
              <a:ext cx="1468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Parent’s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0561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40451-926B-2FFE-F96A-BF4DEC65F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EF155-F329-4B40-F653-65A453DD4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Key Innovation 2: End-to-End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4961-7ABD-3A48-08C9-0C1098F12E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/>
              <a:t>Traditional:</a:t>
            </a:r>
          </a:p>
          <a:p>
            <a:pPr lvl="1"/>
            <a:r>
              <a:rPr lang="en-US"/>
              <a:t>Hand-designed reasoning tree</a:t>
            </a:r>
          </a:p>
          <a:p>
            <a:r>
              <a:rPr lang="en-US"/>
              <a:t>APR: Use RL to teach the model…</a:t>
            </a:r>
          </a:p>
          <a:p>
            <a:pPr lvl="1"/>
            <a:r>
              <a:rPr lang="en-US"/>
              <a:t>When to call </a:t>
            </a:r>
            <a:r>
              <a:rPr lang="en-US" b="1"/>
              <a:t>spawn()</a:t>
            </a:r>
            <a:endParaRPr lang="en-US"/>
          </a:p>
          <a:p>
            <a:pPr lvl="1"/>
            <a:r>
              <a:rPr lang="en-US"/>
              <a:t>How many children to spawn</a:t>
            </a:r>
          </a:p>
          <a:p>
            <a:pPr lvl="1"/>
            <a:r>
              <a:rPr lang="en-US"/>
              <a:t>What sub-prompts to give them</a:t>
            </a:r>
          </a:p>
          <a:p>
            <a:pPr lvl="1"/>
            <a:r>
              <a:rPr lang="en-US"/>
              <a:t>When/how to call </a:t>
            </a:r>
            <a:r>
              <a:rPr lang="en-US" b="1"/>
              <a:t>join() </a:t>
            </a:r>
            <a:r>
              <a:rPr lang="en-US"/>
              <a:t>and integrate results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9562E1-895D-3ED5-B284-A82B1451D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338" y="3675973"/>
            <a:ext cx="5016011" cy="96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43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4019E-2E95-FAD5-0ECF-072A29334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F3B7-844F-BBD5-E948-C5B2B7DB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Stream-of-Search (SoS/SoS+)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D91E1-27CC-CC58-5BDC-E36903C915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/>
              <a:t>Serialized </a:t>
            </a:r>
            <a:r>
              <a:rPr lang="en-US" err="1"/>
              <a:t>CoT</a:t>
            </a:r>
            <a:r>
              <a:rPr lang="en-US"/>
              <a:t> technique using either BFS or DFS to solve reasoning problems</a:t>
            </a:r>
          </a:p>
          <a:p>
            <a:r>
              <a:rPr lang="en-US"/>
              <a:t>Authors use </a:t>
            </a:r>
            <a:r>
              <a:rPr lang="en-US" b="1"/>
              <a:t>SoS+</a:t>
            </a:r>
            <a:endParaRPr lang="en-US"/>
          </a:p>
          <a:p>
            <a:pPr lvl="1"/>
            <a:r>
              <a:rPr lang="en-US"/>
              <a:t>Hybridizes BFS and DFS</a:t>
            </a:r>
          </a:p>
          <a:p>
            <a:pPr lvl="1"/>
            <a:r>
              <a:rPr lang="en-US"/>
              <a:t>Represents best serial </a:t>
            </a:r>
            <a:r>
              <a:rPr lang="en-US" err="1"/>
              <a:t>CoT</a:t>
            </a:r>
            <a:r>
              <a:rPr lang="en-US"/>
              <a:t> technique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43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4EA2-7D46-90BE-88F9-004BDC02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SoS+ vs APR, General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51BCC-AA23-9F73-1824-F200D7D676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2641" y="5425937"/>
            <a:ext cx="8085415" cy="307757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2D479-FA72-747C-E82C-BDDDFD91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89" y="1340955"/>
            <a:ext cx="6845300" cy="99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7D7655-A4B7-38CD-035A-F701A55A9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3828089"/>
            <a:ext cx="68072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099EF-E7BF-532B-456D-64BE971F0746}"/>
              </a:ext>
            </a:extLst>
          </p:cNvPr>
          <p:cNvSpPr txBox="1"/>
          <p:nvPr/>
        </p:nvSpPr>
        <p:spPr>
          <a:xfrm>
            <a:off x="415328" y="1340330"/>
            <a:ext cx="872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Previous chain-of-thought methods serialize the reasoning tree even if they have parallelizable components.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0EFE2-83E4-69E9-7396-1E316D2F5CC0}"/>
              </a:ext>
            </a:extLst>
          </p:cNvPr>
          <p:cNvSpPr txBox="1"/>
          <p:nvPr/>
        </p:nvSpPr>
        <p:spPr>
          <a:xfrm>
            <a:off x="1365032" y="3304869"/>
            <a:ext cx="641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APR trains the model to spawn child threads that work on sub-tasks in parallel. </a:t>
            </a:r>
          </a:p>
          <a:p>
            <a:pPr algn="ctr"/>
            <a:r>
              <a:rPr lang="en-US"/>
              <a:t>Once completed, they are joined into the main thread.</a:t>
            </a:r>
          </a:p>
        </p:txBody>
      </p:sp>
    </p:spTree>
    <p:extLst>
      <p:ext uri="{BB962C8B-B14F-4D97-AF65-F5344CB8AC3E}">
        <p14:creationId xmlns:p14="http://schemas.microsoft.com/office/powerpoint/2010/main" val="352883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7E236-EB38-F4F1-F246-FAC4621D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4113-9B2A-C611-9C29-D2537CA7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Inference-Time Computation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6E5E9C-458C-DA19-D269-5DE328AF41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400"/>
              <a:t>Tool use (multi-modal)</a:t>
            </a: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5375A-166F-7DCD-E36D-86BE503BD3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08"/>
          <a:stretch>
            <a:fillRect/>
          </a:stretch>
        </p:blipFill>
        <p:spPr>
          <a:xfrm>
            <a:off x="6288998" y="1390650"/>
            <a:ext cx="2321083" cy="2887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6AF6B0-4E33-4838-34E9-47AAC3401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66" y="2717724"/>
            <a:ext cx="5661782" cy="156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10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40F5-11E7-8A4A-B53D-B57CB9F5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SoS+ vs APR, Countdown Task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B9D59-A525-EFC6-68F6-2D841CFB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81" y="964661"/>
            <a:ext cx="7772400" cy="381227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DE6F0-CB44-4A7F-C126-05D3402C3C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6934" y="5475761"/>
            <a:ext cx="8085415" cy="307757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65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63D0D-CB14-31C4-66ED-BEA522947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ECE1B-30C1-EF85-6FF0-3F6BBA09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Training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7CB7-933B-5B24-4D49-489EB832DA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/>
              <a:t>Step 1: </a:t>
            </a:r>
            <a:r>
              <a:rPr lang="en-US" b="1"/>
              <a:t>SFT</a:t>
            </a:r>
          </a:p>
          <a:p>
            <a:pPr lvl="1"/>
            <a:r>
              <a:rPr lang="en-US"/>
              <a:t>Teach models how to use spawn/join syntax</a:t>
            </a:r>
          </a:p>
          <a:p>
            <a:pPr lvl="1"/>
            <a:r>
              <a:rPr lang="en-US"/>
              <a:t>Sample solution traces generated by symbolic solvers</a:t>
            </a:r>
          </a:p>
          <a:p>
            <a:endParaRPr lang="en-US"/>
          </a:p>
          <a:p>
            <a:r>
              <a:rPr lang="en-US"/>
              <a:t>Step 2: </a:t>
            </a:r>
            <a:r>
              <a:rPr lang="en-US" b="1"/>
              <a:t>Reinforcement Learning (GRPO)</a:t>
            </a:r>
          </a:p>
          <a:p>
            <a:pPr lvl="1"/>
            <a:r>
              <a:rPr lang="en-US"/>
              <a:t>Reward = correctness of solution (Countdown task)</a:t>
            </a:r>
          </a:p>
          <a:p>
            <a:pPr lvl="1"/>
            <a:r>
              <a:rPr lang="en-US"/>
              <a:t>Model learns how to allocate compute (child threads)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98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16D03-4653-5B50-FF17-2AEE2C1EB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745A0-62F8-865A-4586-E9B7ADA7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Experiments: Countdown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FEE17-02DD-0EA0-33E6-09A3489EAB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/>
              <a:t>Goal: Find arithmetic expression using given numbers to reach target</a:t>
            </a:r>
          </a:p>
          <a:p>
            <a:r>
              <a:rPr lang="en-US"/>
              <a:t>Baselines:</a:t>
            </a:r>
          </a:p>
          <a:p>
            <a:pPr lvl="1"/>
            <a:r>
              <a:rPr lang="en-US" b="1"/>
              <a:t>SoS+</a:t>
            </a:r>
            <a:endParaRPr lang="en-US"/>
          </a:p>
          <a:p>
            <a:pPr lvl="2"/>
            <a:r>
              <a:rPr lang="en-US"/>
              <a:t>Serialized </a:t>
            </a:r>
            <a:r>
              <a:rPr lang="en-US" err="1"/>
              <a:t>CoT</a:t>
            </a:r>
            <a:r>
              <a:rPr lang="en-US"/>
              <a:t> hybridizing BFS and DFS</a:t>
            </a:r>
          </a:p>
          <a:p>
            <a:pPr lvl="2"/>
            <a:r>
              <a:rPr lang="en-US"/>
              <a:t>Represents best serial </a:t>
            </a:r>
            <a:r>
              <a:rPr lang="en-US" err="1"/>
              <a:t>CoT</a:t>
            </a:r>
            <a:r>
              <a:rPr lang="en-US"/>
              <a:t> technique</a:t>
            </a:r>
          </a:p>
          <a:p>
            <a:pPr lvl="1"/>
            <a:r>
              <a:rPr lang="en-US" b="1"/>
              <a:t>SoS + </a:t>
            </a:r>
            <a:r>
              <a:rPr lang="en-US" b="1" err="1"/>
              <a:t>cons@n</a:t>
            </a:r>
            <a:r>
              <a:rPr lang="en-US"/>
              <a:t>: </a:t>
            </a:r>
          </a:p>
          <a:p>
            <a:pPr lvl="2"/>
            <a:r>
              <a:rPr lang="en-US"/>
              <a:t>Parallel independent SoS runs</a:t>
            </a:r>
          </a:p>
          <a:p>
            <a:pPr lvl="2"/>
            <a:r>
              <a:rPr lang="en-US"/>
              <a:t>Used to scale up SoS+ compute </a:t>
            </a:r>
          </a:p>
          <a:p>
            <a:r>
              <a:rPr lang="en-US"/>
              <a:t>Metrics: Accuracy, total token usage, latency</a:t>
            </a:r>
          </a:p>
          <a:p>
            <a:pPr lvl="1"/>
            <a:r>
              <a:rPr lang="en-US"/>
              <a:t>Latency measured using both </a:t>
            </a:r>
            <a:r>
              <a:rPr lang="en-US" b="1"/>
              <a:t>sequential tokens </a:t>
            </a:r>
            <a:r>
              <a:rPr lang="en-US"/>
              <a:t>and </a:t>
            </a:r>
            <a:r>
              <a:rPr lang="en-US" b="1"/>
              <a:t>wall-clock </a:t>
            </a:r>
            <a:r>
              <a:rPr lang="en-US"/>
              <a:t>time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41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B29BC-F5A7-48E0-F63C-460586476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Experiments: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C7088-CED3-080C-DC21-A88272C2E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61" y="1001730"/>
            <a:ext cx="3936166" cy="354555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0E403-71AF-0513-3400-CA954B0398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7771" y="1336620"/>
            <a:ext cx="4337223" cy="3210665"/>
          </a:xfrm>
        </p:spPr>
        <p:txBody>
          <a:bodyPr/>
          <a:lstStyle/>
          <a:p>
            <a:r>
              <a:rPr lang="en-US"/>
              <a:t>Baseline: SoS with </a:t>
            </a:r>
            <a:r>
              <a:rPr lang="en-US" err="1"/>
              <a:t>cons@n</a:t>
            </a:r>
            <a:endParaRPr lang="en-US"/>
          </a:p>
          <a:p>
            <a:r>
              <a:rPr lang="en-US"/>
              <a:t>Total compute scaling:</a:t>
            </a:r>
          </a:p>
          <a:p>
            <a:pPr lvl="1"/>
            <a:r>
              <a:rPr lang="en-US"/>
              <a:t>SoS: Increase N in Best-of-N sampling</a:t>
            </a:r>
          </a:p>
          <a:p>
            <a:pPr lvl="1"/>
            <a:r>
              <a:rPr lang="en-US"/>
              <a:t>APR: Increase number of child threads</a:t>
            </a:r>
          </a:p>
          <a:p>
            <a:r>
              <a:rPr lang="en-US"/>
              <a:t>“Parallelism overhead”: Worse in low-compute regimes (&lt;4k tokens)</a:t>
            </a:r>
          </a:p>
          <a:p>
            <a:r>
              <a:rPr lang="en-US"/>
              <a:t>Superior scaling by enabling parallel execution of child threads</a:t>
            </a:r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79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104E0-23A9-4C64-B455-AEE39EB0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CD8E9-EBC9-83C5-A192-43AA3A51B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Experiments: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F5218-02B3-C80C-1EC5-136D26A178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7771" y="1336620"/>
            <a:ext cx="4337223" cy="3210665"/>
          </a:xfrm>
        </p:spPr>
        <p:txBody>
          <a:bodyPr/>
          <a:lstStyle/>
          <a:p>
            <a:r>
              <a:rPr lang="en-US"/>
              <a:t>Baseline: SoS+</a:t>
            </a:r>
          </a:p>
          <a:p>
            <a:endParaRPr lang="en-US"/>
          </a:p>
          <a:p>
            <a:r>
              <a:rPr lang="en-US"/>
              <a:t>APR superior at exploiting context</a:t>
            </a:r>
          </a:p>
          <a:p>
            <a:endParaRPr lang="en-US"/>
          </a:p>
          <a:p>
            <a:r>
              <a:rPr lang="en-US"/>
              <a:t>Parallel reasoning:</a:t>
            </a:r>
          </a:p>
          <a:p>
            <a:pPr lvl="1"/>
            <a:r>
              <a:rPr lang="en-US"/>
              <a:t>More total tokens </a:t>
            </a:r>
          </a:p>
          <a:p>
            <a:pPr lvl="1"/>
            <a:r>
              <a:rPr lang="en-US"/>
              <a:t>Not packed into one context window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6A006-7A95-EDFB-82B0-1DEEC800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034" y="1068083"/>
            <a:ext cx="3797300" cy="347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485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B939D-ED99-6331-E6E7-BA136179A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Experiments: APR Pre- vs Post- RL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EF41F-0F11-9463-4EDE-A23CF1A3D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14" y="1238764"/>
            <a:ext cx="8796586" cy="26659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462E8-93E4-4365-9D66-3B2A03D465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4178839"/>
            <a:ext cx="8085415" cy="518759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Breadth (num threads) scaled up more than depth (tokens/seq)</a:t>
            </a:r>
          </a:p>
        </p:txBody>
      </p:sp>
    </p:spTree>
    <p:extLst>
      <p:ext uri="{BB962C8B-B14F-4D97-AF65-F5344CB8AC3E}">
        <p14:creationId xmlns:p14="http://schemas.microsoft.com/office/powerpoint/2010/main" val="3336347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E37D2-1CA7-1A56-0B9A-311F1034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Experiments: Efficiency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3A7DE-B49F-68F3-BEC7-CD7AF4C97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20" y="1240494"/>
            <a:ext cx="6956892" cy="28894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DD054-E62E-BE6E-290F-BB55326942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9995" y="4129938"/>
            <a:ext cx="8085415" cy="518104"/>
          </a:xfrm>
        </p:spPr>
        <p:txBody>
          <a:bodyPr/>
          <a:lstStyle/>
          <a:p>
            <a:r>
              <a:rPr lang="en-US"/>
              <a:t>APR achieves higher accuracy with fewer tokens and lower latency</a:t>
            </a:r>
          </a:p>
          <a:p>
            <a:r>
              <a:rPr lang="en-US"/>
              <a:t>Superior efficiency</a:t>
            </a:r>
          </a:p>
        </p:txBody>
      </p:sp>
    </p:spTree>
    <p:extLst>
      <p:ext uri="{BB962C8B-B14F-4D97-AF65-F5344CB8AC3E}">
        <p14:creationId xmlns:p14="http://schemas.microsoft.com/office/powerpoint/2010/main" val="1536244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280D-103D-98D2-8467-64077E9A0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Ablation: RL in APR and SoS+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2DA1D-F1C4-2C9C-B12F-896948B3A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031" y="1390650"/>
            <a:ext cx="5384303" cy="265586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2FA17-70D2-AAEA-C1E8-72BE7C84FD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666" y="1526574"/>
            <a:ext cx="2481130" cy="3077573"/>
          </a:xfrm>
        </p:spPr>
        <p:txBody>
          <a:bodyPr/>
          <a:lstStyle/>
          <a:p>
            <a:r>
              <a:rPr lang="en-US"/>
              <a:t>RL improves performance and </a:t>
            </a:r>
            <a:r>
              <a:rPr lang="en-US" b="1"/>
              <a:t>increases token usage</a:t>
            </a:r>
          </a:p>
          <a:p>
            <a:r>
              <a:rPr lang="en-US"/>
              <a:t>APR saw a greater increase in token usage</a:t>
            </a:r>
          </a:p>
          <a:p>
            <a:pPr lvl="1"/>
            <a:r>
              <a:rPr lang="en-US"/>
              <a:t>Parallelization allows scaling beyond context limitations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56228-C1D7-A249-2D2B-9373FE48CD52}"/>
              </a:ext>
            </a:extLst>
          </p:cNvPr>
          <p:cNvSpPr txBox="1"/>
          <p:nvPr/>
        </p:nvSpPr>
        <p:spPr>
          <a:xfrm>
            <a:off x="4411362" y="4420395"/>
            <a:ext cx="4437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APR (# Child Cond.)</a:t>
            </a:r>
            <a:r>
              <a:rPr lang="en-US" sz="1600"/>
              <a:t>: Model always uses max number of child threads (10) </a:t>
            </a:r>
            <a:endParaRPr lang="en-US" sz="1600" b="1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F54DCA-D6DD-CCD3-D7EB-D49BE4437255}"/>
              </a:ext>
            </a:extLst>
          </p:cNvPr>
          <p:cNvCxnSpPr>
            <a:cxnSpLocks/>
          </p:cNvCxnSpPr>
          <p:nvPr/>
        </p:nvCxnSpPr>
        <p:spPr>
          <a:xfrm flipH="1">
            <a:off x="5609968" y="3923818"/>
            <a:ext cx="1311693" cy="44715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104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399B9-457E-C670-812A-6A2E6FB6F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6583A-10BB-DB37-B4EC-54440D20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Ablation: RL in APR and SoS+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ACCF3-3C14-AB24-271D-4202C24CD8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666" y="1526574"/>
            <a:ext cx="2481130" cy="3077573"/>
          </a:xfrm>
        </p:spPr>
        <p:txBody>
          <a:bodyPr/>
          <a:lstStyle/>
          <a:p>
            <a:r>
              <a:rPr lang="en-US"/>
              <a:t>APR saw a greater increase in accuracy than SoS</a:t>
            </a:r>
          </a:p>
          <a:p>
            <a:r>
              <a:rPr lang="en-US"/>
              <a:t>Far less when fix number of child threads at 10:</a:t>
            </a:r>
          </a:p>
          <a:p>
            <a:r>
              <a:rPr lang="en-US"/>
              <a:t>RL teaches model to </a:t>
            </a:r>
            <a:r>
              <a:rPr lang="en-US" b="1"/>
              <a:t>scale compute</a:t>
            </a:r>
            <a:r>
              <a:rPr lang="en-US"/>
              <a:t>, rather than improving decision quality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AC5549-C826-38D6-100E-FF3648901EF3}"/>
              </a:ext>
            </a:extLst>
          </p:cNvPr>
          <p:cNvSpPr txBox="1"/>
          <p:nvPr/>
        </p:nvSpPr>
        <p:spPr>
          <a:xfrm>
            <a:off x="4411362" y="4420395"/>
            <a:ext cx="4437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APR (# Child Cond.)</a:t>
            </a:r>
            <a:r>
              <a:rPr lang="en-US" sz="1600"/>
              <a:t>: Model always uses max number of child threads (10) </a:t>
            </a:r>
            <a:endParaRPr lang="en-US" sz="1600" b="1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74B534-C486-A308-E474-861CDF7101E2}"/>
              </a:ext>
            </a:extLst>
          </p:cNvPr>
          <p:cNvCxnSpPr>
            <a:cxnSpLocks/>
          </p:cNvCxnSpPr>
          <p:nvPr/>
        </p:nvCxnSpPr>
        <p:spPr>
          <a:xfrm flipH="1">
            <a:off x="5609968" y="3923818"/>
            <a:ext cx="1311693" cy="44715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7568CB-8731-70D6-959B-29F9C43F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738" y="1222066"/>
            <a:ext cx="5364589" cy="265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79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CD475-68F6-ECE2-ABBE-244DF8CAB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Results with Larger Models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6F589-5C47-B83B-EF00-9F610614AF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485900"/>
            <a:ext cx="3322916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Previous results use a 293M-parameter model following Llama2</a:t>
            </a:r>
          </a:p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Findings scale to 600M-parameter models</a:t>
            </a:r>
          </a:p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APR scales better with model size than SoS+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A3499-F719-939A-E6EA-F317B43BC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759" y="1287154"/>
            <a:ext cx="4425590" cy="32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8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2D780-F5FA-8CED-444E-649E9E18E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9D00-7300-B0CB-764B-CD4906D0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Inference-Time Computation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596591-AD77-D6D8-8C7B-8DA5B81480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400"/>
              <a:t>Multi-agent debate</a:t>
            </a:r>
            <a:endParaRPr lang="en-US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FE887E-C61A-CB5A-028F-45008EEB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366" y="1158026"/>
            <a:ext cx="4047334" cy="354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04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95655-87CB-9CA1-28C9-A6C69C84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Results with pretrained models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C1D35-9DAE-1FEC-03A4-5E7C20E122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7425992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Models used in main study were trained from scratch</a:t>
            </a:r>
            <a:endParaRPr lang="en-US"/>
          </a:p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Goal: Verify findings scale to large pretrained models</a:t>
            </a:r>
          </a:p>
        </p:txBody>
      </p:sp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DDC509DE-83D9-5DCA-3F2F-80715DB39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1229"/>
            <a:ext cx="9144000" cy="20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7216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6AFA4-A5D2-7560-EDB2-5AA31B7B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Results on Larger Countdown Task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807EE-6835-1A8F-37FE-4364F64B25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2766069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Countdown with 4 numbers previously; now 5</a:t>
            </a:r>
          </a:p>
          <a:p>
            <a:pPr lvl="1"/>
            <a:r>
              <a:rPr lang="en-US">
                <a:latin typeface="Tahoma"/>
                <a:ea typeface="Tahoma"/>
                <a:cs typeface="Tahoma"/>
              </a:rPr>
              <a:t>Search space 40x larger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9870" indent="-229870">
              <a:buFont typeface="Wingdings" panose="02070309020205020404" pitchFamily="49" charset="0"/>
              <a:buChar char="§"/>
            </a:pPr>
            <a:r>
              <a:rPr lang="en-US">
                <a:latin typeface="Tahoma"/>
                <a:ea typeface="Tahoma"/>
                <a:cs typeface="Tahoma"/>
              </a:rPr>
              <a:t>Context budget expanded to 8k tokens</a:t>
            </a:r>
            <a:endParaRPr lang="en-US"/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8AB28CC-81AF-65AC-D8DF-7E6106B1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062" y="1274884"/>
            <a:ext cx="4711878" cy="34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252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26E9-D9A2-C4A7-F5B6-C8EEB76C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9827C-6AA9-C032-B2A7-4FADE50E79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/>
              <a:t>Motivation: </a:t>
            </a:r>
            <a:r>
              <a:rPr lang="en-US"/>
              <a:t>Scaling LLM inference via </a:t>
            </a:r>
            <a:r>
              <a:rPr lang="en-US" b="1"/>
              <a:t>intelligent parallelism</a:t>
            </a:r>
          </a:p>
          <a:p>
            <a:pPr lvl="1"/>
            <a:r>
              <a:rPr lang="en-US"/>
              <a:t>Serial </a:t>
            </a:r>
            <a:r>
              <a:rPr lang="en-US" err="1"/>
              <a:t>CoT</a:t>
            </a:r>
            <a:r>
              <a:rPr lang="en-US"/>
              <a:t>: Context window limitations; latency</a:t>
            </a:r>
          </a:p>
          <a:p>
            <a:pPr lvl="1"/>
            <a:r>
              <a:rPr lang="en-US"/>
              <a:t>Existing parallel methods: Poor coordination; redundancy</a:t>
            </a:r>
          </a:p>
          <a:p>
            <a:pPr lvl="1"/>
            <a:r>
              <a:rPr lang="en-US"/>
              <a:t>Hand-designed reasoning trees: Lack flexibility</a:t>
            </a:r>
          </a:p>
          <a:p>
            <a:pPr lvl="1"/>
            <a:endParaRPr lang="en-US"/>
          </a:p>
          <a:p>
            <a:r>
              <a:rPr lang="en-US" b="1"/>
              <a:t>Key contribution</a:t>
            </a:r>
            <a:r>
              <a:rPr lang="en-US"/>
              <a:t>: Intelligent, model-powered parallelism</a:t>
            </a:r>
          </a:p>
          <a:p>
            <a:pPr lvl="1"/>
            <a:r>
              <a:rPr lang="en-US"/>
              <a:t>Language models provided </a:t>
            </a:r>
            <a:r>
              <a:rPr lang="en-US" b="1"/>
              <a:t>parent-child threading </a:t>
            </a:r>
            <a:r>
              <a:rPr lang="en-US"/>
              <a:t>mechanism</a:t>
            </a:r>
          </a:p>
          <a:p>
            <a:pPr lvl="1"/>
            <a:r>
              <a:rPr lang="en-US"/>
              <a:t>End-to-end training via Reinforcement Learning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527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202D-C359-63CE-EE35-8F67C9D6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6838C-0CBC-76C8-AD57-BEF024462A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Do we expect this improvement to generalize to other tasks?</a:t>
            </a:r>
          </a:p>
          <a:p>
            <a:endParaRPr lang="en-US"/>
          </a:p>
          <a:p>
            <a:r>
              <a:rPr lang="en-US"/>
              <a:t>What kinds of tasks benefit from parallelization?</a:t>
            </a:r>
          </a:p>
          <a:p>
            <a:endParaRPr lang="en-US"/>
          </a:p>
          <a:p>
            <a:r>
              <a:rPr lang="en-US"/>
              <a:t>Brute force in disguise?</a:t>
            </a:r>
          </a:p>
          <a:p>
            <a:pPr lvl="1"/>
            <a:r>
              <a:rPr lang="en-US"/>
              <a:t>Main benefits are from scaling threads for greater token usage</a:t>
            </a:r>
          </a:p>
        </p:txBody>
      </p:sp>
    </p:spTree>
    <p:extLst>
      <p:ext uri="{BB962C8B-B14F-4D97-AF65-F5344CB8AC3E}">
        <p14:creationId xmlns:p14="http://schemas.microsoft.com/office/powerpoint/2010/main" val="2736264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940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F818E-9006-BE0E-2167-222589CA5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047E2-0031-2A01-1D68-7BA08D1B0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Inference-Time Computation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829C70-AE03-D480-FE63-4B07D3939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400"/>
              <a:t>Guidance from judger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BCA19-0C27-3B3F-C47A-FA25836C8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576" y="2064530"/>
            <a:ext cx="6432847" cy="21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0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3F3E1-007D-E225-320B-E6B127BF9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72F6-71AE-391A-630B-19EC5B75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Inference-Time Computation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83007C-06D5-A8F7-7D80-AE251B8979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400"/>
              <a:t>Divergent thinking</a:t>
            </a:r>
            <a:endParaRPr lang="en-US" sz="2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097BD-DE9F-DBC1-4126-0B1E093A1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058" y="1390651"/>
            <a:ext cx="4876276" cy="32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4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1D68B-B94F-97FF-2421-817F25E8B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F581-8692-79F3-D25E-E06EEB0CB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8A1C6-490D-BDC8-2782-FDB1CB312D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/>
              <a:t>Very long reasoning at test-time.</a:t>
            </a:r>
          </a:p>
          <a:p>
            <a:pPr lvl="1"/>
            <a:r>
              <a:rPr lang="en-US" sz="2400"/>
              <a:t>Self-reflection, tool-use, multi-agent, etc.</a:t>
            </a:r>
          </a:p>
          <a:p>
            <a:endParaRPr lang="en-US" sz="2400"/>
          </a:p>
          <a:p>
            <a:r>
              <a:rPr lang="en-US" sz="2400"/>
              <a:t>One solution: parallelism</a:t>
            </a:r>
          </a:p>
        </p:txBody>
      </p:sp>
    </p:spTree>
    <p:extLst>
      <p:ext uri="{BB962C8B-B14F-4D97-AF65-F5344CB8AC3E}">
        <p14:creationId xmlns:p14="http://schemas.microsoft.com/office/powerpoint/2010/main" val="2184984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87284-E110-ED76-D068-D35FA6A7F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F7635-21D6-8FFF-54D3-5435D6E0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Parallelism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970B4B-D00F-96EC-1BD2-B557CEADEF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038081" cy="3077573"/>
          </a:xfrm>
        </p:spPr>
        <p:txBody>
          <a:bodyPr/>
          <a:lstStyle/>
          <a:p>
            <a:r>
              <a:rPr lang="en-US" sz="2400"/>
              <a:t>Saves memory</a:t>
            </a:r>
          </a:p>
          <a:p>
            <a:r>
              <a:rPr lang="en-US" sz="2400"/>
              <a:t>Running larger models</a:t>
            </a:r>
          </a:p>
          <a:p>
            <a:r>
              <a:rPr lang="en-US" sz="2400"/>
              <a:t>Bigger batch size</a:t>
            </a:r>
          </a:p>
          <a:p>
            <a:r>
              <a:rPr lang="en-US" sz="2400"/>
              <a:t>Improving latency or throughput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D7C13D-2542-9242-4E4C-AC378C5D5DF4}"/>
              </a:ext>
            </a:extLst>
          </p:cNvPr>
          <p:cNvSpPr/>
          <p:nvPr/>
        </p:nvSpPr>
        <p:spPr>
          <a:xfrm>
            <a:off x="4862557" y="675277"/>
            <a:ext cx="3756777" cy="438150"/>
          </a:xfrm>
          <a:prstGeom prst="roundRect">
            <a:avLst/>
          </a:prstGeom>
          <a:solidFill>
            <a:schemeClr val="accent1">
              <a:alpha val="5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/>
                </a:solidFill>
              </a:rPr>
              <a:t>Data Parallelism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B29D52-85E9-1698-36D4-2B27C3A76B9C}"/>
              </a:ext>
            </a:extLst>
          </p:cNvPr>
          <p:cNvSpPr/>
          <p:nvPr/>
        </p:nvSpPr>
        <p:spPr>
          <a:xfrm>
            <a:off x="4862556" y="1252627"/>
            <a:ext cx="3756777" cy="438150"/>
          </a:xfrm>
          <a:prstGeom prst="roundRect">
            <a:avLst/>
          </a:prstGeom>
          <a:solidFill>
            <a:schemeClr val="accent1">
              <a:alpha val="5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/>
                </a:solidFill>
              </a:rPr>
              <a:t>Model (Tensor) Parallelism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AE0AFA4-C6C6-3F8E-8BDA-7A15D7051080}"/>
              </a:ext>
            </a:extLst>
          </p:cNvPr>
          <p:cNvSpPr/>
          <p:nvPr/>
        </p:nvSpPr>
        <p:spPr>
          <a:xfrm>
            <a:off x="4862555" y="1829977"/>
            <a:ext cx="3756777" cy="438150"/>
          </a:xfrm>
          <a:prstGeom prst="roundRect">
            <a:avLst/>
          </a:prstGeom>
          <a:solidFill>
            <a:schemeClr val="accent1">
              <a:alpha val="5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/>
                </a:solidFill>
              </a:rPr>
              <a:t>Pipeline Parallelism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2F5A37-43F9-7924-D09B-150A4C33342E}"/>
              </a:ext>
            </a:extLst>
          </p:cNvPr>
          <p:cNvSpPr/>
          <p:nvPr/>
        </p:nvSpPr>
        <p:spPr>
          <a:xfrm>
            <a:off x="4862555" y="2407327"/>
            <a:ext cx="3756777" cy="438150"/>
          </a:xfrm>
          <a:prstGeom prst="roundRect">
            <a:avLst/>
          </a:prstGeom>
          <a:solidFill>
            <a:schemeClr val="accent1">
              <a:alpha val="5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1"/>
                </a:solidFill>
              </a:rPr>
              <a:t>Sequence Parallelism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3DCB5E3-49BF-E2D3-AE1A-19719EAB5BD7}"/>
              </a:ext>
            </a:extLst>
          </p:cNvPr>
          <p:cNvSpPr/>
          <p:nvPr/>
        </p:nvSpPr>
        <p:spPr>
          <a:xfrm>
            <a:off x="4862555" y="2984677"/>
            <a:ext cx="3756777" cy="438150"/>
          </a:xfrm>
          <a:prstGeom prst="roundRect">
            <a:avLst/>
          </a:prstGeom>
          <a:solidFill>
            <a:schemeClr val="accent4">
              <a:alpha val="5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4"/>
                </a:solidFill>
              </a:rPr>
              <a:t>MoE Parallelism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93FFDEF-A02C-B8A5-0AF3-D537067E68EC}"/>
              </a:ext>
            </a:extLst>
          </p:cNvPr>
          <p:cNvSpPr/>
          <p:nvPr/>
        </p:nvSpPr>
        <p:spPr>
          <a:xfrm>
            <a:off x="4862555" y="3560850"/>
            <a:ext cx="3756777" cy="438150"/>
          </a:xfrm>
          <a:prstGeom prst="roundRect">
            <a:avLst/>
          </a:prstGeom>
          <a:solidFill>
            <a:schemeClr val="accent5">
              <a:alpha val="5000"/>
            </a:schemeClr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accent5"/>
                </a:solidFill>
              </a:rPr>
              <a:t>Task (Thinking) Parallelism</a:t>
            </a:r>
          </a:p>
        </p:txBody>
      </p:sp>
    </p:spTree>
    <p:extLst>
      <p:ext uri="{BB962C8B-B14F-4D97-AF65-F5344CB8AC3E}">
        <p14:creationId xmlns:p14="http://schemas.microsoft.com/office/powerpoint/2010/main" val="670766172"/>
      </p:ext>
    </p:extLst>
  </p:cSld>
  <p:clrMapOvr>
    <a:masterClrMapping/>
  </p:clrMapOvr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2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54</Slides>
  <Notes>40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EP Presentation Theme - Simple</vt:lpstr>
      <vt:lpstr>2_EP Presentation Theme - Special</vt:lpstr>
      <vt:lpstr>How can language models dynamically allocate resources for parallel thinking?</vt:lpstr>
      <vt:lpstr>Inference-Time Computation</vt:lpstr>
      <vt:lpstr>Inference-Time Computation</vt:lpstr>
      <vt:lpstr>Inference-Time Computation</vt:lpstr>
      <vt:lpstr>Inference-Time Computation</vt:lpstr>
      <vt:lpstr>Inference-Time Computation</vt:lpstr>
      <vt:lpstr>Inference-Time Computation</vt:lpstr>
      <vt:lpstr>Challenge</vt:lpstr>
      <vt:lpstr>Parallelism</vt:lpstr>
      <vt:lpstr>Challenge</vt:lpstr>
      <vt:lpstr>Challenge</vt:lpstr>
      <vt:lpstr>Challenge</vt:lpstr>
      <vt:lpstr>Challenge</vt:lpstr>
      <vt:lpstr>PowerPoint Presentation</vt:lpstr>
      <vt:lpstr>Challenge</vt:lpstr>
      <vt:lpstr>KV Cache Structure</vt:lpstr>
      <vt:lpstr>KV Cache Structure</vt:lpstr>
      <vt:lpstr>Hogwild!: Shared KV Cache</vt:lpstr>
      <vt:lpstr>Token Ordering</vt:lpstr>
      <vt:lpstr>Token Ordering</vt:lpstr>
      <vt:lpstr>Trick: Prompting</vt:lpstr>
      <vt:lpstr>Experiments: Baseline Methods</vt:lpstr>
      <vt:lpstr>Experiments: Results</vt:lpstr>
      <vt:lpstr>Experiments: Results</vt:lpstr>
      <vt:lpstr>How many workers?</vt:lpstr>
      <vt:lpstr>“Collaborativeness”</vt:lpstr>
      <vt:lpstr>Efficiency</vt:lpstr>
      <vt:lpstr>How Hogwild! improves performance?</vt:lpstr>
      <vt:lpstr>How Hogwild! Inference works?</vt:lpstr>
      <vt:lpstr>Takeaways</vt:lpstr>
      <vt:lpstr>Discussions</vt:lpstr>
      <vt:lpstr>PowerPoint Presentation</vt:lpstr>
      <vt:lpstr>Motivation</vt:lpstr>
      <vt:lpstr>Adaptive Parallel Reasoning (APR)</vt:lpstr>
      <vt:lpstr>Key Innovation 1: Parent-Child Threading</vt:lpstr>
      <vt:lpstr>Advantage: Context Partitioning</vt:lpstr>
      <vt:lpstr>Key Innovation 2: End-to-End Reinforcement Learning</vt:lpstr>
      <vt:lpstr>Stream-of-Search (SoS/SoS+)</vt:lpstr>
      <vt:lpstr>SoS+ vs APR, General</vt:lpstr>
      <vt:lpstr>SoS+ vs APR, Countdown Task</vt:lpstr>
      <vt:lpstr>Training Setup</vt:lpstr>
      <vt:lpstr>Experiments: Countdown Task</vt:lpstr>
      <vt:lpstr>Experiments: Results</vt:lpstr>
      <vt:lpstr>Experiments: Results</vt:lpstr>
      <vt:lpstr>Experiments: APR Pre- vs Post- RL</vt:lpstr>
      <vt:lpstr>Experiments: Efficiency</vt:lpstr>
      <vt:lpstr>Ablation: RL in APR and SoS+</vt:lpstr>
      <vt:lpstr>Ablation: RL in APR and SoS+</vt:lpstr>
      <vt:lpstr>Results with Larger Models</vt:lpstr>
      <vt:lpstr>Results with pretrained models</vt:lpstr>
      <vt:lpstr>Results on Larger Countdown Task</vt:lpstr>
      <vt:lpstr>Summary</vt:lpstr>
      <vt:lpstr>Discussion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revision>2</cp:revision>
  <cp:lastPrinted>2025-11-11T18:05:50Z</cp:lastPrinted>
  <dcterms:modified xsi:type="dcterms:W3CDTF">2025-11-11T23:28:12Z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9e68092-05df-4271-8e3e-b2a4c82ba797_Enabled">
    <vt:lpwstr>true</vt:lpwstr>
  </property>
  <property fmtid="{D5CDD505-2E9C-101B-9397-08002B2CF9AE}" pid="3" name="MSIP_Label_19e68092-05df-4271-8e3e-b2a4c82ba797_SetDate">
    <vt:lpwstr>2025-11-10T07:02:53Z</vt:lpwstr>
  </property>
  <property fmtid="{D5CDD505-2E9C-101B-9397-08002B2CF9AE}" pid="4" name="MSIP_Label_19e68092-05df-4271-8e3e-b2a4c82ba797_Method">
    <vt:lpwstr>Standard</vt:lpwstr>
  </property>
  <property fmtid="{D5CDD505-2E9C-101B-9397-08002B2CF9AE}" pid="5" name="MSIP_Label_19e68092-05df-4271-8e3e-b2a4c82ba797_Name">
    <vt:lpwstr>Amazon Confidential</vt:lpwstr>
  </property>
  <property fmtid="{D5CDD505-2E9C-101B-9397-08002B2CF9AE}" pid="6" name="MSIP_Label_19e68092-05df-4271-8e3e-b2a4c82ba797_SiteId">
    <vt:lpwstr>5280104a-472d-4538-9ccf-1e1d0efe8b1b</vt:lpwstr>
  </property>
  <property fmtid="{D5CDD505-2E9C-101B-9397-08002B2CF9AE}" pid="7" name="MSIP_Label_19e68092-05df-4271-8e3e-b2a4c82ba797_ActionId">
    <vt:lpwstr>abdf1200-e629-4ba2-a338-e14356c98ab2</vt:lpwstr>
  </property>
  <property fmtid="{D5CDD505-2E9C-101B-9397-08002B2CF9AE}" pid="8" name="MSIP_Label_19e68092-05df-4271-8e3e-b2a4c82ba797_ContentBits">
    <vt:lpwstr>0</vt:lpwstr>
  </property>
  <property fmtid="{D5CDD505-2E9C-101B-9397-08002B2CF9AE}" pid="9" name="MSIP_Label_19e68092-05df-4271-8e3e-b2a4c82ba797_Tag">
    <vt:lpwstr>50, 3, 0, 1</vt:lpwstr>
  </property>
</Properties>
</file>