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FFF32A_1A09D1E4.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FF331_FC6AD7BA.xml" ContentType="application/vnd.ms-powerpoint.comments+xml"/>
  <Override PartName="/ppt/notesSlides/notesSlide6.xml" ContentType="application/vnd.openxmlformats-officedocument.presentationml.notesSlide+xml"/>
  <Override PartName="/ppt/comments/modernComment_995_2265E672.xml" ContentType="application/vnd.ms-powerpoint.comments+xml"/>
  <Override PartName="/ppt/comments/modernComment_7FFFF2DA_68B0EE0.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988_823BCA53.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FFF1F1_5DDAB099.xml" ContentType="application/vnd.ms-powerpoint.comments+xml"/>
  <Override PartName="/ppt/comments/modernComment_7FFFF29B_FEC59DE6.xml" ContentType="application/vnd.ms-powerpoint.comments+xml"/>
  <Override PartName="/ppt/comments/modernComment_7FFFF2A3_E158130.xml" ContentType="application/vnd.ms-powerpoint.comments+xml"/>
  <Override PartName="/ppt/notesSlides/notesSlide11.xml" ContentType="application/vnd.openxmlformats-officedocument.presentationml.notesSlide+xml"/>
  <Override PartName="/ppt/comments/modernComment_7FFFF328_8D7F0982.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700" r:id="rId2"/>
    <p:sldMasterId id="2147483711" r:id="rId3"/>
    <p:sldMasterId id="2147483741" r:id="rId4"/>
  </p:sldMasterIdLst>
  <p:notesMasterIdLst>
    <p:notesMasterId r:id="rId222"/>
  </p:notesMasterIdLst>
  <p:sldIdLst>
    <p:sldId id="2040" r:id="rId5"/>
    <p:sldId id="2147480048" r:id="rId6"/>
    <p:sldId id="2147480302" r:id="rId7"/>
    <p:sldId id="2147480357" r:id="rId8"/>
    <p:sldId id="2274" r:id="rId9"/>
    <p:sldId id="2293" r:id="rId10"/>
    <p:sldId id="2122" r:id="rId11"/>
    <p:sldId id="2292" r:id="rId12"/>
    <p:sldId id="2294" r:id="rId13"/>
    <p:sldId id="2295" r:id="rId14"/>
    <p:sldId id="2200" r:id="rId15"/>
    <p:sldId id="2298" r:id="rId16"/>
    <p:sldId id="2099" r:id="rId17"/>
    <p:sldId id="318" r:id="rId18"/>
    <p:sldId id="2315" r:id="rId19"/>
    <p:sldId id="319" r:id="rId20"/>
    <p:sldId id="2077" r:id="rId21"/>
    <p:sldId id="321" r:id="rId22"/>
    <p:sldId id="322" r:id="rId23"/>
    <p:sldId id="323" r:id="rId24"/>
    <p:sldId id="324" r:id="rId25"/>
    <p:sldId id="326" r:id="rId26"/>
    <p:sldId id="327" r:id="rId27"/>
    <p:sldId id="2147480365" r:id="rId28"/>
    <p:sldId id="2147480358" r:id="rId29"/>
    <p:sldId id="2147480368" r:id="rId30"/>
    <p:sldId id="2147480364" r:id="rId31"/>
    <p:sldId id="2147480362" r:id="rId32"/>
    <p:sldId id="2147480363" r:id="rId33"/>
    <p:sldId id="2147480371" r:id="rId34"/>
    <p:sldId id="2299" r:id="rId35"/>
    <p:sldId id="2300" r:id="rId36"/>
    <p:sldId id="2303" r:id="rId37"/>
    <p:sldId id="2297" r:id="rId38"/>
    <p:sldId id="2147480361" r:id="rId39"/>
    <p:sldId id="2283" r:id="rId40"/>
    <p:sldId id="2284" r:id="rId41"/>
    <p:sldId id="2381" r:id="rId42"/>
    <p:sldId id="2382" r:id="rId43"/>
    <p:sldId id="2380" r:id="rId44"/>
    <p:sldId id="2147480369" r:id="rId45"/>
    <p:sldId id="2383" r:id="rId46"/>
    <p:sldId id="2339" r:id="rId47"/>
    <p:sldId id="2147480356" r:id="rId48"/>
    <p:sldId id="2341" r:id="rId49"/>
    <p:sldId id="2147480366" r:id="rId50"/>
    <p:sldId id="2147480367" r:id="rId51"/>
    <p:sldId id="2453" r:id="rId52"/>
    <p:sldId id="2342" r:id="rId53"/>
    <p:sldId id="2343" r:id="rId54"/>
    <p:sldId id="2454" r:id="rId55"/>
    <p:sldId id="2147480340" r:id="rId56"/>
    <p:sldId id="2147480281" r:id="rId57"/>
    <p:sldId id="2147480282" r:id="rId58"/>
    <p:sldId id="2147480370" r:id="rId59"/>
    <p:sldId id="2147480398" r:id="rId60"/>
    <p:sldId id="2285" r:id="rId61"/>
    <p:sldId id="2427" r:id="rId62"/>
    <p:sldId id="2281" r:id="rId63"/>
    <p:sldId id="2145" r:id="rId64"/>
    <p:sldId id="2379" r:id="rId65"/>
    <p:sldId id="2426" r:id="rId66"/>
    <p:sldId id="2435" r:id="rId67"/>
    <p:sldId id="2437" r:id="rId68"/>
    <p:sldId id="2440" r:id="rId69"/>
    <p:sldId id="2438" r:id="rId70"/>
    <p:sldId id="2439" r:id="rId71"/>
    <p:sldId id="2424" r:id="rId72"/>
    <p:sldId id="2147480217" r:id="rId73"/>
    <p:sldId id="2147480218" r:id="rId74"/>
    <p:sldId id="2147480216" r:id="rId75"/>
    <p:sldId id="2147480386" r:id="rId76"/>
    <p:sldId id="2147480255" r:id="rId77"/>
    <p:sldId id="2147480256" r:id="rId78"/>
    <p:sldId id="2147480393" r:id="rId79"/>
    <p:sldId id="2147480391" r:id="rId80"/>
    <p:sldId id="2147480392" r:id="rId81"/>
    <p:sldId id="2147480388" r:id="rId82"/>
    <p:sldId id="2147480394" r:id="rId83"/>
    <p:sldId id="2147480395" r:id="rId84"/>
    <p:sldId id="2147480387" r:id="rId85"/>
    <p:sldId id="2147480258" r:id="rId86"/>
    <p:sldId id="2147480389" r:id="rId87"/>
    <p:sldId id="2147480259" r:id="rId88"/>
    <p:sldId id="2147480260" r:id="rId89"/>
    <p:sldId id="2147480261" r:id="rId90"/>
    <p:sldId id="2147480390" r:id="rId91"/>
    <p:sldId id="2147480270" r:id="rId92"/>
    <p:sldId id="2147480396" r:id="rId93"/>
    <p:sldId id="2147480397" r:id="rId94"/>
    <p:sldId id="2147480263" r:id="rId95"/>
    <p:sldId id="2147480399" r:id="rId96"/>
    <p:sldId id="2147480264" r:id="rId97"/>
    <p:sldId id="2147480401" r:id="rId98"/>
    <p:sldId id="2147480266" r:id="rId99"/>
    <p:sldId id="2147480267" r:id="rId100"/>
    <p:sldId id="2147480268" r:id="rId101"/>
    <p:sldId id="2147480269" r:id="rId102"/>
    <p:sldId id="2147480402" r:id="rId103"/>
    <p:sldId id="2147480403" r:id="rId104"/>
    <p:sldId id="2147480404" r:id="rId105"/>
    <p:sldId id="2147480407" r:id="rId106"/>
    <p:sldId id="2147480049" r:id="rId107"/>
    <p:sldId id="2147480219" r:id="rId108"/>
    <p:sldId id="2147480236" r:id="rId109"/>
    <p:sldId id="312" r:id="rId110"/>
    <p:sldId id="2147480220" r:id="rId111"/>
    <p:sldId id="2147480323" r:id="rId112"/>
    <p:sldId id="2147480327" r:id="rId113"/>
    <p:sldId id="2147480343" r:id="rId114"/>
    <p:sldId id="2147480306" r:id="rId115"/>
    <p:sldId id="2147480304" r:id="rId116"/>
    <p:sldId id="2147480305" r:id="rId117"/>
    <p:sldId id="2147480332" r:id="rId118"/>
    <p:sldId id="2147480333" r:id="rId119"/>
    <p:sldId id="2147480336" r:id="rId120"/>
    <p:sldId id="2147480308" r:id="rId121"/>
    <p:sldId id="2147480324" r:id="rId122"/>
    <p:sldId id="2147480337" r:id="rId123"/>
    <p:sldId id="2147480338" r:id="rId124"/>
    <p:sldId id="2147480325" r:id="rId125"/>
    <p:sldId id="2147480310" r:id="rId126"/>
    <p:sldId id="2147480313" r:id="rId127"/>
    <p:sldId id="2147480330" r:id="rId128"/>
    <p:sldId id="2147480322" r:id="rId129"/>
    <p:sldId id="2147480221" r:id="rId130"/>
    <p:sldId id="2147480284" r:id="rId131"/>
    <p:sldId id="2147480285" r:id="rId132"/>
    <p:sldId id="2147480283" r:id="rId133"/>
    <p:sldId id="2147480222" r:id="rId134"/>
    <p:sldId id="2147480223" r:id="rId135"/>
    <p:sldId id="2147480328" r:id="rId136"/>
    <p:sldId id="2147480224" r:id="rId137"/>
    <p:sldId id="2147480225" r:id="rId138"/>
    <p:sldId id="2147480335" r:id="rId139"/>
    <p:sldId id="2147480329" r:id="rId140"/>
    <p:sldId id="2147480227" r:id="rId141"/>
    <p:sldId id="2147480287" r:id="rId142"/>
    <p:sldId id="2147480288" r:id="rId143"/>
    <p:sldId id="2147480286" r:id="rId144"/>
    <p:sldId id="2147480289" r:id="rId145"/>
    <p:sldId id="2147480229" r:id="rId146"/>
    <p:sldId id="2147480339" r:id="rId147"/>
    <p:sldId id="2147480344" r:id="rId148"/>
    <p:sldId id="2147480315" r:id="rId149"/>
    <p:sldId id="2147480290" r:id="rId150"/>
    <p:sldId id="2147480341" r:id="rId151"/>
    <p:sldId id="2147480349" r:id="rId152"/>
    <p:sldId id="2147480345" r:id="rId153"/>
    <p:sldId id="2147480347" r:id="rId154"/>
    <p:sldId id="2147480234" r:id="rId155"/>
    <p:sldId id="2147480351" r:id="rId156"/>
    <p:sldId id="2147480352" r:id="rId157"/>
    <p:sldId id="2147480353" r:id="rId158"/>
    <p:sldId id="2147480231" r:id="rId159"/>
    <p:sldId id="2147480240" r:id="rId160"/>
    <p:sldId id="2147480405" r:id="rId161"/>
    <p:sldId id="2147480354" r:id="rId162"/>
    <p:sldId id="2147480257" r:id="rId163"/>
    <p:sldId id="2147480355" r:id="rId164"/>
    <p:sldId id="2147480232" r:id="rId165"/>
    <p:sldId id="2147480360" r:id="rId166"/>
    <p:sldId id="2147480241" r:id="rId167"/>
    <p:sldId id="2147480384" r:id="rId168"/>
    <p:sldId id="2147480385" r:id="rId169"/>
    <p:sldId id="2147480238" r:id="rId170"/>
    <p:sldId id="2147480242" r:id="rId171"/>
    <p:sldId id="2147480237" r:id="rId172"/>
    <p:sldId id="2147480239" r:id="rId173"/>
    <p:sldId id="2147480243" r:id="rId174"/>
    <p:sldId id="2147480244" r:id="rId175"/>
    <p:sldId id="2147480245" r:id="rId176"/>
    <p:sldId id="2147480318" r:id="rId177"/>
    <p:sldId id="2147480273" r:id="rId178"/>
    <p:sldId id="2147480246" r:id="rId179"/>
    <p:sldId id="2147480247" r:id="rId180"/>
    <p:sldId id="2147480382" r:id="rId181"/>
    <p:sldId id="2147480249" r:id="rId182"/>
    <p:sldId id="2147480248" r:id="rId183"/>
    <p:sldId id="2147480250" r:id="rId184"/>
    <p:sldId id="2147480251" r:id="rId185"/>
    <p:sldId id="2147480252" r:id="rId186"/>
    <p:sldId id="2147480253" r:id="rId187"/>
    <p:sldId id="2147480254" r:id="rId188"/>
    <p:sldId id="2147480383" r:id="rId189"/>
    <p:sldId id="2147480271" r:id="rId190"/>
    <p:sldId id="2147480274" r:id="rId191"/>
    <p:sldId id="2147480275" r:id="rId192"/>
    <p:sldId id="2147480276" r:id="rId193"/>
    <p:sldId id="2147480277" r:id="rId194"/>
    <p:sldId id="2147480278" r:id="rId195"/>
    <p:sldId id="2147480406" r:id="rId196"/>
    <p:sldId id="2147480279" r:id="rId197"/>
    <p:sldId id="2147480280" r:id="rId198"/>
    <p:sldId id="2147480372" r:id="rId199"/>
    <p:sldId id="2147480373" r:id="rId200"/>
    <p:sldId id="2147480374" r:id="rId201"/>
    <p:sldId id="2147480375" r:id="rId202"/>
    <p:sldId id="2147480376" r:id="rId203"/>
    <p:sldId id="2147480377" r:id="rId204"/>
    <p:sldId id="2147480215" r:id="rId205"/>
    <p:sldId id="2147480292" r:id="rId206"/>
    <p:sldId id="2147480293" r:id="rId207"/>
    <p:sldId id="2147480294" r:id="rId208"/>
    <p:sldId id="2147480296" r:id="rId209"/>
    <p:sldId id="2147480297" r:id="rId210"/>
    <p:sldId id="2147480295" r:id="rId211"/>
    <p:sldId id="2147480298" r:id="rId212"/>
    <p:sldId id="2147480319" r:id="rId213"/>
    <p:sldId id="2147480299" r:id="rId214"/>
    <p:sldId id="2147480300" r:id="rId215"/>
    <p:sldId id="2147480378" r:id="rId216"/>
    <p:sldId id="2147480379" r:id="rId217"/>
    <p:sldId id="2147480380" r:id="rId218"/>
    <p:sldId id="2147480381" r:id="rId219"/>
    <p:sldId id="2147480320" r:id="rId220"/>
    <p:sldId id="2147480321" r:id="rId221"/>
  </p:sldIdLst>
  <p:sldSz cx="9144000" cy="5143500" type="screen16x9"/>
  <p:notesSz cx="6858000" cy="9144000"/>
  <p:embeddedFontLst>
    <p:embeddedFont>
      <p:font typeface="Cambria" panose="02040503050406030204" pitchFamily="18" charset="0"/>
      <p:regular r:id="rId223"/>
      <p:bold r:id="rId224"/>
      <p:italic r:id="rId225"/>
      <p:boldItalic r:id="rId226"/>
    </p:embeddedFont>
    <p:embeddedFont>
      <p:font typeface="Cambria Math" panose="02040503050406030204" pitchFamily="18" charset="0"/>
      <p:regular r:id="rId227"/>
    </p:embeddedFont>
    <p:embeddedFont>
      <p:font typeface="Consolas" panose="020B0609020204030204" pitchFamily="49" charset="0"/>
      <p:regular r:id="rId228"/>
      <p:bold r:id="rId229"/>
      <p:italic r:id="rId230"/>
      <p:boldItalic r:id="rId231"/>
    </p:embeddedFont>
    <p:embeddedFont>
      <p:font typeface="Corbel" panose="020B0503020204020204" pitchFamily="34" charset="0"/>
      <p:regular r:id="rId232"/>
      <p:bold r:id="rId233"/>
      <p:italic r:id="rId234"/>
      <p:boldItalic r:id="rId235"/>
    </p:embeddedFont>
    <p:embeddedFont>
      <p:font typeface="Georgia" panose="02040502050405020303" pitchFamily="18" charset="0"/>
      <p:regular r:id="rId236"/>
      <p:bold r:id="rId237"/>
      <p:italic r:id="rId238"/>
      <p:boldItalic r:id="rId239"/>
    </p:embeddedFont>
    <p:embeddedFont>
      <p:font typeface="Lucida Sans Unicode" panose="020B0602030504020204" pitchFamily="34" charset="0"/>
      <p:regular r:id="rId240"/>
    </p:embeddedFont>
    <p:embeddedFont>
      <p:font typeface="Roboto" panose="02000000000000000000" pitchFamily="2" charset="0"/>
      <p:regular r:id="rId241"/>
      <p:bold r:id="rId242"/>
      <p:italic r:id="rId243"/>
      <p:boldItalic r:id="rId244"/>
    </p:embeddedFont>
    <p:embeddedFont>
      <p:font typeface="Source Sans Pro" panose="020B0503030403020204" pitchFamily="34" charset="0"/>
      <p:regular r:id="rId245"/>
      <p:bold r:id="rId246"/>
      <p:italic r:id="rId247"/>
      <p:boldItalic r:id="rId248"/>
    </p:embeddedFont>
    <p:embeddedFont>
      <p:font typeface="Source Serif Pro" panose="02040603050405020204" pitchFamily="18" charset="0"/>
      <p:regular r:id="rId249"/>
      <p:bold r:id="rId250"/>
      <p:italic r:id="rId251"/>
      <p:boldItalic r:id="rId252"/>
    </p:embeddedFont>
    <p:embeddedFont>
      <p:font typeface="Tahoma" panose="020B0604030504040204" pitchFamily="34" charset="0"/>
      <p:regular r:id="rId253"/>
      <p:bold r:id="rId2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97BE05-7214-46BD-569F-A0959E827800}" name="Daniel Khashabi" initials="DK" userId="S::dkhasha1@jh.edu::62390808-c838-45e6-be59-d6fd0d208bc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1FF7F"/>
    <a:srgbClr val="F28E29"/>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600"/>
    <p:restoredTop sz="94753"/>
  </p:normalViewPr>
  <p:slideViewPr>
    <p:cSldViewPr snapToGrid="0">
      <p:cViewPr>
        <p:scale>
          <a:sx n="138" d="100"/>
          <a:sy n="138" d="100"/>
        </p:scale>
        <p:origin x="472" y="25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font" Target="fonts/font4.fntdata"/><Relationship Id="rId247" Type="http://schemas.openxmlformats.org/officeDocument/2006/relationships/font" Target="fonts/font25.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font" Target="fonts/font15.fntdata"/><Relationship Id="rId258" Type="http://schemas.openxmlformats.org/officeDocument/2006/relationships/tableStyles" Target="tableStyle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font" Target="fonts/font5.fntdata"/><Relationship Id="rId248" Type="http://schemas.openxmlformats.org/officeDocument/2006/relationships/font" Target="fonts/font26.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font" Target="fonts/font16.fntdata"/><Relationship Id="rId259" Type="http://schemas.microsoft.com/office/2018/10/relationships/authors" Target="authors.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font" Target="fonts/font6.fntdata"/><Relationship Id="rId249" Type="http://schemas.openxmlformats.org/officeDocument/2006/relationships/font" Target="fonts/font27.fntdata"/><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font" Target="fonts/font17.fntdata"/><Relationship Id="rId250" Type="http://schemas.openxmlformats.org/officeDocument/2006/relationships/font" Target="fonts/font28.fntdata"/><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font" Target="fonts/font7.fntdata"/><Relationship Id="rId240" Type="http://schemas.openxmlformats.org/officeDocument/2006/relationships/font" Target="fonts/font18.fntdata"/><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font" Target="fonts/font8.fntdata"/><Relationship Id="rId251" Type="http://schemas.openxmlformats.org/officeDocument/2006/relationships/font" Target="fonts/font29.fntdata"/><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font" Target="fonts/font19.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font" Target="fonts/font9.fntdata"/><Relationship Id="rId252" Type="http://schemas.openxmlformats.org/officeDocument/2006/relationships/font" Target="fonts/font30.fntdata"/><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font" Target="fonts/font20.fntdata"/><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font" Target="fonts/font10.fntdata"/><Relationship Id="rId253" Type="http://schemas.openxmlformats.org/officeDocument/2006/relationships/font" Target="fonts/font31.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notesMaster" Target="notesMasters/notesMaster1.xml"/><Relationship Id="rId243" Type="http://schemas.openxmlformats.org/officeDocument/2006/relationships/font" Target="fonts/font21.fntdata"/><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font" Target="fonts/font11.fntdata"/><Relationship Id="rId254" Type="http://schemas.openxmlformats.org/officeDocument/2006/relationships/font" Target="fonts/font32.fntdata"/><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font" Target="fonts/font1.fntdata"/><Relationship Id="rId244" Type="http://schemas.openxmlformats.org/officeDocument/2006/relationships/font" Target="fonts/font22.fntdata"/><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5.xml"/><Relationship Id="rId255" Type="http://schemas.openxmlformats.org/officeDocument/2006/relationships/presProps" Target="presProps.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font" Target="fonts/font2.fntdata"/><Relationship Id="rId245" Type="http://schemas.openxmlformats.org/officeDocument/2006/relationships/font" Target="fonts/font23.fntdata"/><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slideMaster" Target="slideMasters/slideMaster3.xml"/><Relationship Id="rId214" Type="http://schemas.openxmlformats.org/officeDocument/2006/relationships/slide" Target="slides/slide210.xml"/><Relationship Id="rId235" Type="http://schemas.openxmlformats.org/officeDocument/2006/relationships/font" Target="fonts/font13.fntdata"/><Relationship Id="rId256" Type="http://schemas.openxmlformats.org/officeDocument/2006/relationships/viewProps" Target="viewProps.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font" Target="fonts/font3.fntdata"/><Relationship Id="rId246" Type="http://schemas.openxmlformats.org/officeDocument/2006/relationships/font" Target="fonts/font24.fntdata"/><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4.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font" Target="fonts/font14.fntdata"/><Relationship Id="rId257" Type="http://schemas.openxmlformats.org/officeDocument/2006/relationships/theme" Target="theme/theme1.xml"/></Relationships>
</file>

<file path=ppt/comments/modernComment_7FFFF1F1_5DDAB099.xml><?xml version="1.0" encoding="utf-8"?>
<p188:cmLst xmlns:a="http://schemas.openxmlformats.org/drawingml/2006/main" xmlns:r="http://schemas.openxmlformats.org/officeDocument/2006/relationships" xmlns:p188="http://schemas.microsoft.com/office/powerpoint/2018/8/main">
  <p188:cm id="{4CE6581D-DC27-654B-B0B5-3235743DF596}" authorId="{AC97BE05-7214-46BD-569F-A0959E827800}" created="2025-10-22T00:36:29.206">
    <pc:sldMkLst xmlns:pc="http://schemas.microsoft.com/office/powerpoint/2013/main/command">
      <pc:docMk/>
      <pc:sldMk cId="1574613145" sldId="2147480049"/>
    </pc:sldMkLst>
    <p188:txBody>
      <a:bodyPr/>
      <a:lstStyle/>
      <a:p>
        <a:r>
          <a:rPr lang="en-US"/>
          <a:t>How about distributed inference? </a:t>
        </a:r>
      </a:p>
    </p188:txBody>
  </p188:cm>
</p188:cmLst>
</file>

<file path=ppt/comments/modernComment_7FFFF29B_FEC59DE6.xml><?xml version="1.0" encoding="utf-8"?>
<p188:cmLst xmlns:a="http://schemas.openxmlformats.org/drawingml/2006/main" xmlns:r="http://schemas.openxmlformats.org/officeDocument/2006/relationships" xmlns:p188="http://schemas.microsoft.com/office/powerpoint/2018/8/main">
  <p188:cm id="{8A5BFFC1-B4A1-B94B-9F19-C7B6ABE00742}" authorId="{AC97BE05-7214-46BD-569F-A0959E827800}" created="2025-10-21T11:55:06.485">
    <pc:sldMkLst xmlns:pc="http://schemas.microsoft.com/office/powerpoint/2013/main/command">
      <pc:docMk/>
      <pc:sldMk cId="3337935615" sldId="2147480219"/>
    </pc:sldMkLst>
    <p188:replyLst>
      <p188:reply id="{022E5BD0-B909-1946-8713-E08CFC7D3C3E}" authorId="{AC97BE05-7214-46BD-569F-A0959E827800}" created="2025-10-21T17:54:04.996">
        <p188:txBody>
          <a:bodyPr/>
          <a:lstStyle/>
          <a:p>
            <a:r>
              <a:rPr lang="en-US"/>
              <a:t>Actually this must be for one token since we're look at the least memory needed to load this model on a GPU. </a:t>
            </a:r>
          </a:p>
        </p188:txBody>
      </p188:reply>
    </p188:replyLst>
    <p188:txBody>
      <a:bodyPr/>
      <a:lstStyle/>
      <a:p>
        <a:r>
          <a:rPr lang="en-US"/>
          <a:t>if we go to this page, there are actually some nuances. </a:t>
        </a:r>
      </a:p>
    </p188:txBody>
  </p188:cm>
</p188:cmLst>
</file>

<file path=ppt/comments/modernComment_7FFFF2A3_E158130.xml><?xml version="1.0" encoding="utf-8"?>
<p188:cmLst xmlns:a="http://schemas.openxmlformats.org/drawingml/2006/main" xmlns:r="http://schemas.openxmlformats.org/officeDocument/2006/relationships" xmlns:p188="http://schemas.microsoft.com/office/powerpoint/2018/8/main">
  <p188:cm id="{BD5547F3-8C29-9F48-8B07-083C366B2A0A}" authorId="{AC97BE05-7214-46BD-569F-A0959E827800}" created="2025-10-24T14:25:32.910">
    <pc:sldMkLst xmlns:pc="http://schemas.microsoft.com/office/powerpoint/2013/main/command">
      <pc:docMk/>
      <pc:sldMk cId="236290352" sldId="2147480227"/>
    </pc:sldMkLst>
    <p188:txBody>
      <a:bodyPr/>
      <a:lstStyle/>
      <a:p>
        <a:r>
          <a:rPr lang="en-US"/>
          <a:t>Need to revise these slides; the animation and the text around it is not correct. </a:t>
        </a:r>
      </a:p>
    </p188:txBody>
  </p188:cm>
</p188:cmLst>
</file>

<file path=ppt/comments/modernComment_7FFFF2DA_68B0EE0.xml><?xml version="1.0" encoding="utf-8"?>
<p188:cmLst xmlns:a="http://schemas.openxmlformats.org/drawingml/2006/main" xmlns:r="http://schemas.openxmlformats.org/officeDocument/2006/relationships" xmlns:p188="http://schemas.microsoft.com/office/powerpoint/2018/8/main">
  <p188:cm id="{D666925A-6BBC-C349-BC39-BC10EE1CFAD2}" authorId="{AC97BE05-7214-46BD-569F-A0959E827800}" created="2025-10-21T20:08:37.738">
    <pc:sldMkLst xmlns:pc="http://schemas.microsoft.com/office/powerpoint/2013/main/command">
      <pc:docMk/>
      <pc:sldMk cId="2213214285" sldId="2147480282"/>
    </pc:sldMkLst>
    <p188:replyLst>
      <p188:reply id="{95E7256B-2511-B747-942B-CACEBFE799AC}" authorId="{AC97BE05-7214-46BD-569F-A0959E827800}" created="2025-10-22T00:41:32.267">
        <p188:txBody>
          <a:bodyPr/>
          <a:lstStyle/>
          <a:p>
            <a:r>
              <a:rPr lang="en-US"/>
              <a:t>I just don't know how you identify the best prefix, for a given user query. Do you query for all the possible prefixes? probably not. </a:t>
            </a:r>
          </a:p>
        </p188:txBody>
      </p188:reply>
    </p188:replyLst>
    <p188:txBody>
      <a:bodyPr/>
      <a:lstStyle/>
      <a:p>
        <a:r>
          <a:rPr lang="en-US"/>
          <a:t>Add more details on how prefix cache is implemented in vllm or other industrial libraries (e.g., how they're shared across different users) </a:t>
        </a:r>
      </a:p>
    </p188:txBody>
  </p188:cm>
  <p188:cm id="{4F2D1A43-557C-D844-8D8D-F1B0D8711755}" authorId="{AC97BE05-7214-46BD-569F-A0959E827800}" created="2025-10-22T00:41:02.615">
    <pc:sldMkLst xmlns:pc="http://schemas.microsoft.com/office/powerpoint/2013/main/command">
      <pc:docMk/>
      <pc:sldMk cId="2213214285" sldId="2147480282"/>
    </pc:sldMkLst>
    <p188:txBody>
      <a:bodyPr/>
      <a:lstStyle/>
      <a:p>
        <a:r>
          <a:rPr lang="en-US"/>
          <a:t>This may be more clear if we frame it as a hashmap of KV-caches </a:t>
        </a:r>
      </a:p>
    </p188:txBody>
  </p188:cm>
</p188:cmLst>
</file>

<file path=ppt/comments/modernComment_7FFFF328_8D7F0982.xml><?xml version="1.0" encoding="utf-8"?>
<p188:cmLst xmlns:a="http://schemas.openxmlformats.org/drawingml/2006/main" xmlns:r="http://schemas.openxmlformats.org/officeDocument/2006/relationships" xmlns:p188="http://schemas.microsoft.com/office/powerpoint/2018/8/main">
  <p188:cm id="{3BA65270-F3F3-F844-9480-46F5B2171DF7}" authorId="{AC97BE05-7214-46BD-569F-A0959E827800}" created="2025-10-21T18:10:48.971">
    <pc:sldMkLst xmlns:pc="http://schemas.microsoft.com/office/powerpoint/2013/main/command">
      <pc:docMk/>
      <pc:sldMk cId="2373912962" sldId="2147480360"/>
    </pc:sldMkLst>
    <p188:txBody>
      <a:bodyPr/>
      <a:lstStyle/>
      <a:p>
        <a:r>
          <a:rPr lang="en-US"/>
          <a:t>I may need to move this later after pipeline parallel. </a:t>
        </a:r>
      </a:p>
    </p188:txBody>
  </p188:cm>
</p188:cmLst>
</file>

<file path=ppt/comments/modernComment_7FFFF32A_1A09D1E4.xml><?xml version="1.0" encoding="utf-8"?>
<p188:cmLst xmlns:a="http://schemas.openxmlformats.org/drawingml/2006/main" xmlns:r="http://schemas.openxmlformats.org/officeDocument/2006/relationships" xmlns:p188="http://schemas.microsoft.com/office/powerpoint/2018/8/main">
  <p188:cm id="{9C1003CD-D954-2848-B48C-8E16278595A6}" authorId="{AC97BE05-7214-46BD-569F-A0959E827800}" status="resolved" created="2025-10-21T18:45:57.471" complete="100000">
    <pc:sldMkLst xmlns:pc="http://schemas.microsoft.com/office/powerpoint/2013/main/command">
      <pc:docMk/>
      <pc:sldMk cId="436851172" sldId="2147480362"/>
    </pc:sldMkLst>
    <p188:txBody>
      <a:bodyPr/>
      <a:lstStyle/>
      <a:p>
        <a:r>
          <a:rPr lang="en-US"/>
          <a:t>I don't understand why we don't re-feed prefix_ids to the model. </a:t>
        </a:r>
      </a:p>
    </p188:txBody>
  </p188:cm>
</p188:cmLst>
</file>

<file path=ppt/comments/modernComment_7FFFF331_FC6AD7BA.xml><?xml version="1.0" encoding="utf-8"?>
<p188:cmLst xmlns:a="http://schemas.openxmlformats.org/drawingml/2006/main" xmlns:r="http://schemas.openxmlformats.org/officeDocument/2006/relationships" xmlns:p188="http://schemas.microsoft.com/office/powerpoint/2018/8/main">
  <p188:cm id="{EF716E42-5018-2F41-B9AB-E0DEE514820C}" authorId="{AC97BE05-7214-46BD-569F-A0959E827800}" created="2025-10-22T13:05:01.051">
    <pc:sldMkLst xmlns:pc="http://schemas.microsoft.com/office/powerpoint/2013/main/command">
      <pc:docMk/>
      <pc:sldMk cId="4234860474" sldId="2147480369"/>
    </pc:sldMkLst>
    <p188:txBody>
      <a:bodyPr/>
      <a:lstStyle/>
      <a:p>
        <a:r>
          <a:rPr lang="en-US"/>
          <a:t>I'm actually not sure that this is for training or inference. </a:t>
        </a:r>
      </a:p>
    </p188:txBody>
  </p188:cm>
</p188:cmLst>
</file>

<file path=ppt/comments/modernComment_988_823BCA53.xml><?xml version="1.0" encoding="utf-8"?>
<p188:cmLst xmlns:a="http://schemas.openxmlformats.org/drawingml/2006/main" xmlns:r="http://schemas.openxmlformats.org/officeDocument/2006/relationships" xmlns:p188="http://schemas.microsoft.com/office/powerpoint/2018/8/main">
  <p188:cm id="{0047902F-22A9-674D-BC28-502A24A423A7}" authorId="{AC97BE05-7214-46BD-569F-A0959E827800}" created="2025-03-18T16:17:29.662">
    <pc:sldMkLst xmlns:pc="http://schemas.microsoft.com/office/powerpoint/2013/main/command">
      <pc:docMk/>
      <pc:sldMk cId="2184956499" sldId="2440"/>
    </pc:sldMkLst>
    <p188:txBody>
      <a:bodyPr/>
      <a:lstStyle/>
      <a:p>
        <a:r>
          <a:rPr lang="en-US"/>
          <a:t>Note MLA has one other things: 
 -   Decoupled Rotary Position Embedding
</a:t>
        </a:r>
      </a:p>
    </p188:txBody>
  </p188:cm>
</p188:cmLst>
</file>

<file path=ppt/comments/modernComment_995_2265E672.xml><?xml version="1.0" encoding="utf-8"?>
<p188:cmLst xmlns:a="http://schemas.openxmlformats.org/drawingml/2006/main" xmlns:r="http://schemas.openxmlformats.org/officeDocument/2006/relationships" xmlns:p188="http://schemas.microsoft.com/office/powerpoint/2018/8/main">
  <p188:cm id="{0F0F0E4C-59E9-0844-9554-F322C63F0BCC}" authorId="{AC97BE05-7214-46BD-569F-A0959E827800}" created="2025-10-23T02:24:50.343">
    <pc:sldMkLst xmlns:pc="http://schemas.microsoft.com/office/powerpoint/2013/main/command">
      <pc:docMk/>
      <pc:sldMk cId="577103474" sldId="2453"/>
    </pc:sldMkLst>
    <p188:txBody>
      <a:bodyPr/>
      <a:lstStyle/>
      <a:p>
        <a:r>
          <a:rPr lang="en-US"/>
          <a:t>Nots what "Input length: 24 " means in this context.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2429B-4973-407C-9554-28B9D0F66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96222-879D-C1E9-F147-7B6CDA8FE1C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3D15CB5-983E-870A-5DC5-B2D33A666D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1612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9782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6733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3CEA3-847A-4A93-3D29-9A75299ED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0CE6C-1EA6-94A3-CE6B-141191264F8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089AA95-81F2-8E3D-DCAD-05AADDD515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6308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Let’s then look at where the complexity come from. Recall the attention function …, where dim of q = </a:t>
            </a:r>
            <a:r>
              <a:rPr lang="en-US" dirty="0" err="1"/>
              <a:t>dimk</a:t>
            </a:r>
            <a:r>
              <a:rPr lang="en-US" dirty="0"/>
              <a:t> = </a:t>
            </a:r>
            <a:r>
              <a:rPr lang="en-US" dirty="0" err="1"/>
              <a:t>Ndk</a:t>
            </a:r>
            <a:r>
              <a:rPr lang="en-US" dirty="0"/>
              <a:t>. Calculation of </a:t>
            </a:r>
            <a:r>
              <a:rPr lang="en-US" dirty="0" err="1"/>
              <a:t>QKt</a:t>
            </a:r>
            <a:r>
              <a:rPr lang="en-US" dirty="0"/>
              <a:t> would thus cost O(N^2dk). As for the space complexity, storing the attention matrix which is this (draw) part, cost O(N2) space complexity as well, for each head. Therefore, if we have very long sequences, much longer and dk and h, the time and space cost would be quadratic to sequence length, which would be very terrible if the sequence is very long. This would have a bad impact on the scalability of the transformer, and greatly increase its resource consumption. This would also affect its adoption to all sorts of situation, such as image completion and audio recognition and so.</a:t>
            </a:r>
          </a:p>
          <a:p>
            <a:endParaRPr lang="en-US" dirty="0"/>
          </a:p>
        </p:txBody>
      </p:sp>
    </p:spTree>
    <p:extLst>
      <p:ext uri="{BB962C8B-B14F-4D97-AF65-F5344CB8AC3E}">
        <p14:creationId xmlns:p14="http://schemas.microsoft.com/office/powerpoint/2010/main" val="1185448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5A017-F99B-C650-CC86-1E008EF39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84268-1748-E260-644F-9F4A062696A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D3D86A7-C5FD-2051-350E-20F58957F9C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9526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3CEA3-847A-4A93-3D29-9A75299ED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0CE6C-1EA6-94A3-CE6B-141191264F8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089AA95-81F2-8E3D-DCAD-05AADDD515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6308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9139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6281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4463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128982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268DE600-90A7-4B6B-BFFA-EA2C6E80718E}"/>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t="7813" b="7813"/>
          <a:stretch/>
        </p:blipFill>
        <p:spPr bwMode="auto">
          <a:xfrm>
            <a:off x="0" y="0"/>
            <a:ext cx="9144000" cy="5143500"/>
          </a:xfrm>
          <a:prstGeom prst="rect">
            <a:avLst/>
          </a:prstGeom>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 uri="{C183D7F6-B498-43B3-948B-1728B52AA6E4}">
                <adec:decorative xmlns:adec="http://schemas.microsoft.com/office/drawing/2017/decorative" val="1"/>
              </a:ext>
            </a:extLst>
          </p:cNvPr>
          <p:cNvSpPr>
            <a:spLocks/>
          </p:cNvSpPr>
          <p:nvPr userDrawn="1"/>
        </p:nvSpPr>
        <p:spPr bwMode="auto">
          <a:xfrm rot="10800000">
            <a:off x="0" y="0"/>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lecture title</a:t>
            </a:r>
          </a:p>
        </p:txBody>
      </p:sp>
    </p:spTree>
    <p:extLst>
      <p:ext uri="{BB962C8B-B14F-4D97-AF65-F5344CB8AC3E}">
        <p14:creationId xmlns:p14="http://schemas.microsoft.com/office/powerpoint/2010/main" val="2870821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924310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able or Image">
            <a:extLst>
              <a:ext uri="{FF2B5EF4-FFF2-40B4-BE49-F238E27FC236}">
                <a16:creationId xmlns:a16="http://schemas.microsoft.com/office/drawing/2014/main" id="{474FEC9E-6C14-410D-B6E1-07F8E9C778B3}"/>
              </a:ext>
            </a:extLst>
          </p:cNvPr>
          <p:cNvSpPr>
            <a:spLocks noGrp="1"/>
          </p:cNvSpPr>
          <p:nvPr>
            <p:ph sz="quarter" idx="20" hasCustomPrompt="1"/>
          </p:nvPr>
        </p:nvSpPr>
        <p:spPr>
          <a:xfrm>
            <a:off x="533123" y="1154923"/>
            <a:ext cx="8085416" cy="3423466"/>
          </a:xfrm>
          <a:prstGeom prst="rect">
            <a:avLst/>
          </a:prstGeom>
        </p:spPr>
        <p:txBody>
          <a:bodyPr/>
          <a:lstStyle>
            <a:lvl1pPr marL="230188" indent="-230188">
              <a:buClr>
                <a:schemeClr val="tx2"/>
              </a:buClr>
              <a:buFont typeface="Wingdings" panose="05000000000000000000" pitchFamily="2" charset="2"/>
              <a:buNone/>
              <a:defRPr sz="18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Table or image</a:t>
            </a:r>
          </a:p>
        </p:txBody>
      </p:sp>
      <p:sp>
        <p:nvSpPr>
          <p:cNvPr id="9" name="Citation">
            <a:extLst>
              <a:ext uri="{FF2B5EF4-FFF2-40B4-BE49-F238E27FC236}">
                <a16:creationId xmlns:a16="http://schemas.microsoft.com/office/drawing/2014/main" id="{CA0A6044-029B-48E2-80D3-50F966024683}"/>
              </a:ext>
            </a:extLst>
          </p:cNvPr>
          <p:cNvSpPr>
            <a:spLocks noGrp="1"/>
          </p:cNvSpPr>
          <p:nvPr>
            <p:ph type="body" sz="quarter" idx="19" hasCustomPrompt="1"/>
          </p:nvPr>
        </p:nvSpPr>
        <p:spPr>
          <a:xfrm>
            <a:off x="1874520"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a:t>Adapted/Reprinted from [APA reference].</a:t>
            </a: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109111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99945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939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 Light Blu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61522A75-C6E1-4A35-AEF4-3058F787B06D}"/>
              </a:ext>
            </a:extLst>
          </p:cNvPr>
          <p:cNvSpPr>
            <a:spLocks noGrp="1"/>
          </p:cNvSpPr>
          <p:nvPr>
            <p:ph type="title" hasCustomPrompt="1"/>
          </p:nvPr>
        </p:nvSpPr>
        <p:spPr>
          <a:xfrm>
            <a:off x="529290" y="-938619"/>
            <a:ext cx="8085415" cy="876185"/>
          </a:xfrm>
          <a:prstGeom prst="rect">
            <a:avLst/>
          </a:prstGeom>
        </p:spPr>
        <p:txBody>
          <a:bodyPr anchor="ctr"/>
          <a:lstStyle>
            <a:lvl1pPr>
              <a:defRPr sz="3000" b="1">
                <a:solidFill>
                  <a:schemeClr val="tx2"/>
                </a:solidFill>
              </a:defRPr>
            </a:lvl1pPr>
          </a:lstStyle>
          <a:p>
            <a:r>
              <a:rPr lang="en-US"/>
              <a:t>Copyright The Johns Hopkins University 2023. All rights reserved.</a:t>
            </a:r>
          </a:p>
        </p:txBody>
      </p:sp>
      <p:pic>
        <p:nvPicPr>
          <p:cNvPr id="2" name="Picture 18" descr="Medical History Moment - The Founding of Johns Hopkins University ...">
            <a:extLst>
              <a:ext uri="{FF2B5EF4-FFF2-40B4-BE49-F238E27FC236}">
                <a16:creationId xmlns:a16="http://schemas.microsoft.com/office/drawing/2014/main" id="{6855C648-89BA-05DB-FBE4-06DECEF5D9D4}"/>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6323" t="7786" r="6323" b="18463"/>
          <a:stretch/>
        </p:blipFill>
        <p:spPr bwMode="auto">
          <a:xfrm>
            <a:off x="0" y="0"/>
            <a:ext cx="9143999" cy="5143497"/>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3">
            <a:extLst>
              <a:ext uri="{FF2B5EF4-FFF2-40B4-BE49-F238E27FC236}">
                <a16:creationId xmlns:a16="http://schemas.microsoft.com/office/drawing/2014/main" id="{6A59C72E-C9CB-418F-981E-D5C3438A0826}"/>
              </a:ext>
              <a:ext uri="{C183D7F6-B498-43B3-948B-1728B52AA6E4}">
                <adec:decorative xmlns:adec="http://schemas.microsoft.com/office/drawing/2017/decorative" val="1"/>
              </a:ext>
            </a:extLst>
          </p:cNvPr>
          <p:cNvSpPr>
            <a:spLocks/>
          </p:cNvSpPr>
          <p:nvPr userDrawn="1"/>
        </p:nvSpPr>
        <p:spPr bwMode="auto">
          <a:xfrm rot="10800000">
            <a:off x="-2" y="-3"/>
            <a:ext cx="9144001" cy="5143499"/>
          </a:xfrm>
          <a:prstGeom prst="rect">
            <a:avLst/>
          </a:prstGeom>
          <a:gradFill flip="none" rotWithShape="1">
            <a:gsLst>
              <a:gs pos="0">
                <a:srgbClr val="69ACE5">
                  <a:alpha val="85000"/>
                </a:srgbClr>
              </a:gs>
              <a:gs pos="75000">
                <a:srgbClr val="3B6FAF">
                  <a:alpha val="85000"/>
                </a:srgbClr>
              </a:gs>
            </a:gsLst>
            <a:lin ang="10800000" scaled="1"/>
            <a:tileRect/>
          </a:gra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WSE Logo">
            <a:extLst>
              <a:ext uri="{FF2B5EF4-FFF2-40B4-BE49-F238E27FC236}">
                <a16:creationId xmlns:a16="http://schemas.microsoft.com/office/drawing/2014/main" id="{73EE76B3-19B8-4A4F-9962-98EBF35D9275}"/>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5642" t="22639" r="15939" b="21111"/>
          <a:stretch/>
        </p:blipFill>
        <p:spPr>
          <a:xfrm>
            <a:off x="2584969" y="1417162"/>
            <a:ext cx="3974062" cy="2309176"/>
          </a:xfrm>
          <a:prstGeom prst="rect">
            <a:avLst/>
          </a:prstGeom>
        </p:spPr>
      </p:pic>
      <p:sp>
        <p:nvSpPr>
          <p:cNvPr id="5" name="Rectangle 4">
            <a:extLst>
              <a:ext uri="{FF2B5EF4-FFF2-40B4-BE49-F238E27FC236}">
                <a16:creationId xmlns:a16="http://schemas.microsoft.com/office/drawing/2014/main" id="{1146C736-D135-449F-AC2D-8C9ACCE3507D}"/>
              </a:ext>
            </a:extLst>
          </p:cNvPr>
          <p:cNvSpPr/>
          <p:nvPr userDrawn="1"/>
        </p:nvSpPr>
        <p:spPr>
          <a:xfrm>
            <a:off x="0" y="4727386"/>
            <a:ext cx="9144000" cy="217090"/>
          </a:xfrm>
          <a:prstGeom prst="rect">
            <a:avLst/>
          </a:prstGeom>
        </p:spPr>
        <p:txBody>
          <a:bodyPr wrap="square" lIns="81639" tIns="40820" rIns="81639" bIns="40820">
            <a:spAutoFit/>
          </a:bodyPr>
          <a:lstStyle/>
          <a:p>
            <a:pPr algn="ctr"/>
            <a:r>
              <a:rPr lang="en-US" sz="875">
                <a:solidFill>
                  <a:schemeClr val="bg1"/>
                </a:solidFill>
                <a:latin typeface="Arial"/>
                <a:cs typeface="Arial"/>
              </a:rPr>
              <a:t>© The Johns Hopkins University 2023, All Rights Reserved.</a:t>
            </a:r>
          </a:p>
        </p:txBody>
      </p:sp>
    </p:spTree>
    <p:extLst>
      <p:ext uri="{BB962C8B-B14F-4D97-AF65-F5344CB8AC3E}">
        <p14:creationId xmlns:p14="http://schemas.microsoft.com/office/powerpoint/2010/main" val="2540844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51736427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2" b="0"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10/20/25</a:t>
            </a:fld>
            <a:endParaRPr lang="en-US"/>
          </a:p>
        </p:txBody>
      </p:sp>
      <p:sp>
        <p:nvSpPr>
          <p:cNvPr id="5" name="Holder 5"/>
          <p:cNvSpPr>
            <a:spLocks noGrp="1"/>
          </p:cNvSpPr>
          <p:nvPr>
            <p:ph type="sldNum" sz="quarter" idx="7"/>
          </p:nvPr>
        </p:nvSpPr>
        <p:spPr/>
        <p:txBody>
          <a:bodyPr lIns="0" tIns="0" rIns="0" bIns="0"/>
          <a:lstStyle>
            <a:lvl1pPr>
              <a:defRPr sz="887" b="0" i="0">
                <a:solidFill>
                  <a:schemeClr val="tx1"/>
                </a:solidFill>
                <a:latin typeface="Arial MT"/>
                <a:cs typeface="Arial MT"/>
              </a:defRPr>
            </a:lvl1pPr>
          </a:lstStyle>
          <a:p>
            <a:pPr marL="49096">
              <a:spcBef>
                <a:spcPts val="27"/>
              </a:spcBef>
            </a:pPr>
            <a:fld id="{81D60167-4931-47E6-BA6A-407CBD079E47}" type="slidenum">
              <a:rPr lang="en-US" spc="-23" smtClean="0"/>
              <a:pPr marL="49096">
                <a:spcBef>
                  <a:spcPts val="27"/>
                </a:spcBef>
              </a:pPr>
              <a:t>‹#›</a:t>
            </a:fld>
            <a:endParaRPr lang="en-US" spc="-23"/>
          </a:p>
        </p:txBody>
      </p:sp>
    </p:spTree>
    <p:extLst>
      <p:ext uri="{BB962C8B-B14F-4D97-AF65-F5344CB8AC3E}">
        <p14:creationId xmlns:p14="http://schemas.microsoft.com/office/powerpoint/2010/main" val="3540947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2" b="0" i="0">
                <a:solidFill>
                  <a:schemeClr val="tx1"/>
                </a:solidFill>
                <a:latin typeface="Times New Roman"/>
                <a:cs typeface="Times New Roman"/>
              </a:defRPr>
            </a:lvl1pPr>
          </a:lstStyle>
          <a:p>
            <a:endParaRPr/>
          </a:p>
        </p:txBody>
      </p:sp>
      <p:sp>
        <p:nvSpPr>
          <p:cNvPr id="3" name="Holder 3"/>
          <p:cNvSpPr>
            <a:spLocks noGrp="1"/>
          </p:cNvSpPr>
          <p:nvPr>
            <p:ph sz="half" idx="2"/>
          </p:nvPr>
        </p:nvSpPr>
        <p:spPr>
          <a:xfrm>
            <a:off x="457200" y="1183005"/>
            <a:ext cx="3977640" cy="29084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9084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10/20/25</a:t>
            </a:fld>
            <a:endParaRPr lang="en-US"/>
          </a:p>
        </p:txBody>
      </p:sp>
      <p:sp>
        <p:nvSpPr>
          <p:cNvPr id="7" name="Holder 7"/>
          <p:cNvSpPr>
            <a:spLocks noGrp="1"/>
          </p:cNvSpPr>
          <p:nvPr>
            <p:ph type="sldNum" sz="quarter" idx="7"/>
          </p:nvPr>
        </p:nvSpPr>
        <p:spPr/>
        <p:txBody>
          <a:bodyPr lIns="0" tIns="0" rIns="0" bIns="0"/>
          <a:lstStyle>
            <a:lvl1pPr>
              <a:defRPr sz="887" b="0" i="0">
                <a:solidFill>
                  <a:schemeClr val="tx1"/>
                </a:solidFill>
                <a:latin typeface="Arial MT"/>
                <a:cs typeface="Arial MT"/>
              </a:defRPr>
            </a:lvl1pPr>
          </a:lstStyle>
          <a:p>
            <a:pPr marL="49096">
              <a:spcBef>
                <a:spcPts val="27"/>
              </a:spcBef>
            </a:pPr>
            <a:fld id="{81D60167-4931-47E6-BA6A-407CBD079E47}" type="slidenum">
              <a:rPr lang="en-US" spc="-23" smtClean="0"/>
              <a:pPr marL="49096">
                <a:spcBef>
                  <a:spcPts val="27"/>
                </a:spcBef>
              </a:pPr>
              <a:t>‹#›</a:t>
            </a:fld>
            <a:endParaRPr lang="en-US" spc="-23"/>
          </a:p>
        </p:txBody>
      </p:sp>
    </p:spTree>
    <p:extLst>
      <p:ext uri="{BB962C8B-B14F-4D97-AF65-F5344CB8AC3E}">
        <p14:creationId xmlns:p14="http://schemas.microsoft.com/office/powerpoint/2010/main" val="2962456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216972" y="300416"/>
            <a:ext cx="4710056" cy="415819"/>
          </a:xfrm>
          <a:prstGeom prst="rect">
            <a:avLst/>
          </a:prstGeom>
        </p:spPr>
        <p:txBody>
          <a:bodyPr wrap="square" lIns="0" tIns="0" rIns="0" bIns="0">
            <a:spAutoFit/>
          </a:bodyPr>
          <a:lstStyle>
            <a:lvl1pPr>
              <a:defRPr sz="3002" b="0" i="0">
                <a:solidFill>
                  <a:schemeClr val="tx1"/>
                </a:solidFill>
                <a:latin typeface="Times New Roman"/>
                <a:cs typeface="Times New Roman"/>
              </a:defRPr>
            </a:lvl1pPr>
          </a:lstStyle>
          <a:p>
            <a:endParaRPr/>
          </a:p>
        </p:txBody>
      </p:sp>
      <p:sp>
        <p:nvSpPr>
          <p:cNvPr id="3" name="Holder 3"/>
          <p:cNvSpPr>
            <a:spLocks noGrp="1"/>
          </p:cNvSpPr>
          <p:nvPr>
            <p:ph type="subTitle" idx="4"/>
          </p:nvPr>
        </p:nvSpPr>
        <p:spPr>
          <a:xfrm>
            <a:off x="1371600" y="2880360"/>
            <a:ext cx="6400800" cy="207877"/>
          </a:xfrm>
          <a:prstGeom prst="rect">
            <a:avLst/>
          </a:prstGeom>
        </p:spPr>
        <p:txBody>
          <a:bodyPr wrap="square" lIns="0" tIns="0" rIns="0" bIns="0">
            <a:spAutoFit/>
          </a:bodyPr>
          <a:lstStyle>
            <a:lvl1pPr>
              <a:defRPr sz="1501" b="1" i="1">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10/20/25</a:t>
            </a:fld>
            <a:endParaRPr lang="en-US"/>
          </a:p>
        </p:txBody>
      </p:sp>
      <p:sp>
        <p:nvSpPr>
          <p:cNvPr id="6" name="Holder 6"/>
          <p:cNvSpPr>
            <a:spLocks noGrp="1"/>
          </p:cNvSpPr>
          <p:nvPr>
            <p:ph type="sldNum" sz="quarter" idx="7"/>
          </p:nvPr>
        </p:nvSpPr>
        <p:spPr/>
        <p:txBody>
          <a:bodyPr lIns="0" tIns="0" rIns="0" bIns="0"/>
          <a:lstStyle>
            <a:lvl1pPr>
              <a:defRPr sz="887" b="0" i="0">
                <a:solidFill>
                  <a:schemeClr val="tx1"/>
                </a:solidFill>
                <a:latin typeface="Arial MT"/>
                <a:cs typeface="Arial MT"/>
              </a:defRPr>
            </a:lvl1pPr>
          </a:lstStyle>
          <a:p>
            <a:pPr marL="49096">
              <a:spcBef>
                <a:spcPts val="27"/>
              </a:spcBef>
            </a:pPr>
            <a:fld id="{81D60167-4931-47E6-BA6A-407CBD079E47}" type="slidenum">
              <a:rPr lang="en-US" spc="-23" smtClean="0"/>
              <a:pPr marL="49096">
                <a:spcBef>
                  <a:spcPts val="27"/>
                </a:spcBef>
              </a:pPr>
              <a:t>‹#›</a:t>
            </a:fld>
            <a:endParaRPr lang="en-US" spc="-23"/>
          </a:p>
        </p:txBody>
      </p:sp>
    </p:spTree>
    <p:extLst>
      <p:ext uri="{BB962C8B-B14F-4D97-AF65-F5344CB8AC3E}">
        <p14:creationId xmlns:p14="http://schemas.microsoft.com/office/powerpoint/2010/main" val="2805654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02236C"/>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sz="1600" b="1" i="0">
                <a:solidFill>
                  <a:srgbClr val="595959"/>
                </a:solidFill>
                <a:latin typeface="Cambria"/>
                <a:cs typeface="Cambr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96241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696280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015484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s and Image -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93811C-CED5-4A3A-A63F-55F501B73F73}"/>
              </a:ext>
              <a:ext uri="{C183D7F6-B498-43B3-948B-1728B52AA6E4}">
                <adec:decorative xmlns:adec="http://schemas.microsoft.com/office/drawing/2017/decorative" val="1"/>
              </a:ext>
            </a:extLst>
          </p:cNvPr>
          <p:cNvSpPr/>
          <p:nvPr userDrawn="1"/>
        </p:nvSpPr>
        <p:spPr>
          <a:xfrm>
            <a:off x="4572000" y="0"/>
            <a:ext cx="457200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Title">
            <a:extLst>
              <a:ext uri="{FF2B5EF4-FFF2-40B4-BE49-F238E27FC236}">
                <a16:creationId xmlns:a16="http://schemas.microsoft.com/office/drawing/2014/main" id="{672894F5-694C-4E89-9466-8B211199C5B1}"/>
              </a:ext>
            </a:extLst>
          </p:cNvPr>
          <p:cNvSpPr>
            <a:spLocks noGrp="1"/>
          </p:cNvSpPr>
          <p:nvPr>
            <p:ph type="title" hasCustomPrompt="1"/>
          </p:nvPr>
        </p:nvSpPr>
        <p:spPr>
          <a:xfrm>
            <a:off x="4859479" y="311887"/>
            <a:ext cx="3997039" cy="859536"/>
          </a:xfrm>
          <a:prstGeom prst="rect">
            <a:avLst/>
          </a:prstGeom>
        </p:spPr>
        <p:txBody>
          <a:bodyPr anchor="b"/>
          <a:lstStyle>
            <a:lvl1pPr>
              <a:defRPr sz="3000" b="1">
                <a:solidFill>
                  <a:schemeClr val="bg1"/>
                </a:solidFill>
              </a:defRPr>
            </a:lvl1pPr>
          </a:lstStyle>
          <a:p>
            <a:r>
              <a:rPr lang="en-US"/>
              <a:t>Click to add title</a:t>
            </a:r>
          </a:p>
        </p:txBody>
      </p:sp>
      <p:sp>
        <p:nvSpPr>
          <p:cNvPr id="9" name="Rectangle 8">
            <a:extLst>
              <a:ext uri="{FF2B5EF4-FFF2-40B4-BE49-F238E27FC236}">
                <a16:creationId xmlns:a16="http://schemas.microsoft.com/office/drawing/2014/main" id="{BDCEFF7E-EC91-4D9F-B8FF-3732B7C43915}"/>
              </a:ext>
              <a:ext uri="{C183D7F6-B498-43B3-948B-1728B52AA6E4}">
                <adec:decorative xmlns:adec="http://schemas.microsoft.com/office/drawing/2017/decorative" val="1"/>
              </a:ext>
            </a:extLst>
          </p:cNvPr>
          <p:cNvSpPr/>
          <p:nvPr/>
        </p:nvSpPr>
        <p:spPr>
          <a:xfrm>
            <a:off x="4937760" y="118064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1" name="Subtitle">
            <a:extLst>
              <a:ext uri="{FF2B5EF4-FFF2-40B4-BE49-F238E27FC236}">
                <a16:creationId xmlns:a16="http://schemas.microsoft.com/office/drawing/2014/main" id="{64F033F1-BBC7-40C9-9D92-D1A77D35D2B0}"/>
              </a:ext>
            </a:extLst>
          </p:cNvPr>
          <p:cNvSpPr>
            <a:spLocks noGrp="1"/>
          </p:cNvSpPr>
          <p:nvPr>
            <p:ph type="body" sz="quarter" idx="15" hasCustomPrompt="1"/>
          </p:nvPr>
        </p:nvSpPr>
        <p:spPr>
          <a:xfrm>
            <a:off x="4859481" y="1341594"/>
            <a:ext cx="3997038" cy="357791"/>
          </a:xfrm>
          <a:prstGeom prst="rect">
            <a:avLst/>
          </a:prstGeom>
        </p:spPr>
        <p:txBody>
          <a:bodyPr>
            <a:noAutofit/>
          </a:bodyPr>
          <a:lstStyle>
            <a:lvl1pPr marL="0" indent="0">
              <a:buNone/>
              <a:defRPr sz="18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12" name="Bullets">
            <a:extLst>
              <a:ext uri="{FF2B5EF4-FFF2-40B4-BE49-F238E27FC236}">
                <a16:creationId xmlns:a16="http://schemas.microsoft.com/office/drawing/2014/main" id="{11930C6E-74F3-4A46-8459-CB7DF31D2004}"/>
              </a:ext>
            </a:extLst>
          </p:cNvPr>
          <p:cNvSpPr>
            <a:spLocks noGrp="1"/>
          </p:cNvSpPr>
          <p:nvPr>
            <p:ph type="body" sz="quarter" idx="16" hasCustomPrompt="1"/>
          </p:nvPr>
        </p:nvSpPr>
        <p:spPr>
          <a:xfrm>
            <a:off x="4859480" y="1983499"/>
            <a:ext cx="3997038" cy="2538460"/>
          </a:xfrm>
          <a:prstGeom prst="rect">
            <a:avLst/>
          </a:prstGeom>
        </p:spPr>
        <p:txBody>
          <a:bodyPr>
            <a:noAutofit/>
          </a:bodyPr>
          <a:lstStyle>
            <a:lvl1pPr marL="230188" indent="-230188">
              <a:buClr>
                <a:srgbClr val="69ACE5"/>
              </a:buClr>
              <a:buFont typeface="Wingdings" panose="05000000000000000000" pitchFamily="2" charset="2"/>
              <a:buChar char="§"/>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solidFill>
                  <a:schemeClr val="bg1"/>
                </a:solidFill>
              </a:defRPr>
            </a:lvl2pPr>
            <a:lvl3pPr marL="914400" indent="-228600">
              <a:buClr>
                <a:schemeClr val="bg2"/>
              </a:buClr>
              <a:defRPr sz="1600">
                <a:solidFill>
                  <a:schemeClr val="bg1"/>
                </a:solidFill>
              </a:defRPr>
            </a:lvl3pPr>
          </a:lstStyle>
          <a:p>
            <a:pPr lvl="0"/>
            <a:r>
              <a:rPr lang="en-US" noProof="0"/>
              <a:t>Click to add bullets</a:t>
            </a:r>
          </a:p>
          <a:p>
            <a:pPr lvl="1"/>
            <a:r>
              <a:rPr lang="en-US" noProof="0"/>
              <a:t>Second level</a:t>
            </a:r>
          </a:p>
          <a:p>
            <a:pPr lvl="2"/>
            <a:r>
              <a:rPr lang="en-US" noProof="0"/>
              <a:t>Third level</a:t>
            </a:r>
          </a:p>
        </p:txBody>
      </p:sp>
      <p:sp>
        <p:nvSpPr>
          <p:cNvPr id="2" name="Picture">
            <a:extLst>
              <a:ext uri="{FF2B5EF4-FFF2-40B4-BE49-F238E27FC236}">
                <a16:creationId xmlns:a16="http://schemas.microsoft.com/office/drawing/2014/main" id="{125F2012-5AA2-4722-938F-6C2712BA4404}"/>
              </a:ext>
            </a:extLst>
          </p:cNvPr>
          <p:cNvSpPr>
            <a:spLocks noGrp="1"/>
          </p:cNvSpPr>
          <p:nvPr>
            <p:ph type="pic" sz="quarter" idx="13"/>
          </p:nvPr>
        </p:nvSpPr>
        <p:spPr>
          <a:xfrm>
            <a:off x="0" y="-1"/>
            <a:ext cx="4572000" cy="51435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lvl1pPr>
              <a:buNone/>
              <a:defRPr/>
            </a:lvl1pPr>
          </a:lstStyle>
          <a:p>
            <a:endParaRPr lang="id-ID"/>
          </a:p>
        </p:txBody>
      </p:sp>
      <p:sp>
        <p:nvSpPr>
          <p:cNvPr id="20" name="Picture Citation">
            <a:extLst>
              <a:ext uri="{FF2B5EF4-FFF2-40B4-BE49-F238E27FC236}">
                <a16:creationId xmlns:a16="http://schemas.microsoft.com/office/drawing/2014/main" id="{6E0C0891-678B-4B94-B45C-18B52DCC614F}"/>
              </a:ext>
            </a:extLst>
          </p:cNvPr>
          <p:cNvSpPr>
            <a:spLocks noGrp="1"/>
          </p:cNvSpPr>
          <p:nvPr>
            <p:ph type="body" sz="quarter" idx="18" hasCustomPrompt="1"/>
          </p:nvPr>
        </p:nvSpPr>
        <p:spPr>
          <a:xfrm>
            <a:off x="4859480" y="4855311"/>
            <a:ext cx="1426796" cy="199537"/>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8" name="Page Number">
            <a:extLst>
              <a:ext uri="{FF2B5EF4-FFF2-40B4-BE49-F238E27FC236}">
                <a16:creationId xmlns:a16="http://schemas.microsoft.com/office/drawing/2014/main" id="{A3221F5F-9756-4BE8-A395-29DB69822AD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a:solidFill>
                <a:schemeClr val="bg1"/>
              </a:solidFill>
              <a:latin typeface="+mj-lt"/>
            </a:endParaRPr>
          </a:p>
        </p:txBody>
      </p:sp>
      <p:pic>
        <p:nvPicPr>
          <p:cNvPr id="14" name="WSE logo">
            <a:extLst>
              <a:ext uri="{FF2B5EF4-FFF2-40B4-BE49-F238E27FC236}">
                <a16:creationId xmlns:a16="http://schemas.microsoft.com/office/drawing/2014/main" id="{9517D212-C05C-4C07-9599-6B4EC3A53469}"/>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314800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nd 3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C922D-F971-4707-8283-A3B5043B799C}"/>
              </a:ext>
            </a:extLst>
          </p:cNvPr>
          <p:cNvSpPr/>
          <p:nvPr userDrawn="1"/>
        </p:nvSpPr>
        <p:spPr>
          <a:xfrm>
            <a:off x="457200" y="428625"/>
            <a:ext cx="8229600" cy="1961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a:extLst>
              <a:ext uri="{FF2B5EF4-FFF2-40B4-BE49-F238E27FC236}">
                <a16:creationId xmlns:a16="http://schemas.microsoft.com/office/drawing/2014/main" id="{6111DEAC-5DA3-40FB-8328-493BB53C3D8E}"/>
              </a:ext>
            </a:extLst>
          </p:cNvPr>
          <p:cNvSpPr>
            <a:spLocks noGrp="1"/>
          </p:cNvSpPr>
          <p:nvPr>
            <p:ph type="title" hasCustomPrompt="1"/>
          </p:nvPr>
        </p:nvSpPr>
        <p:spPr>
          <a:xfrm>
            <a:off x="821722" y="972475"/>
            <a:ext cx="3575013" cy="927216"/>
          </a:xfrm>
          <a:prstGeom prst="rect">
            <a:avLst/>
          </a:prstGeom>
        </p:spPr>
        <p:txBody>
          <a:bodyPr anchor="b"/>
          <a:lstStyle>
            <a:lvl1pPr>
              <a:defRPr sz="3000" b="1">
                <a:solidFill>
                  <a:schemeClr val="bg1"/>
                </a:solidFill>
              </a:defRPr>
            </a:lvl1pPr>
          </a:lstStyle>
          <a:p>
            <a:r>
              <a:rPr lang="en-US" noProof="0"/>
              <a:t>Click to add title</a:t>
            </a:r>
          </a:p>
        </p:txBody>
      </p:sp>
      <p:sp>
        <p:nvSpPr>
          <p:cNvPr id="10" name="Rectangle 9">
            <a:extLst>
              <a:ext uri="{FF2B5EF4-FFF2-40B4-BE49-F238E27FC236}">
                <a16:creationId xmlns:a16="http://schemas.microsoft.com/office/drawing/2014/main" id="{C658811F-BA33-419E-AC91-AAC3393B703F}"/>
              </a:ext>
            </a:extLst>
          </p:cNvPr>
          <p:cNvSpPr/>
          <p:nvPr userDrawn="1"/>
        </p:nvSpPr>
        <p:spPr>
          <a:xfrm>
            <a:off x="910668" y="1899691"/>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7" name="Picture">
            <a:extLst>
              <a:ext uri="{FF2B5EF4-FFF2-40B4-BE49-F238E27FC236}">
                <a16:creationId xmlns:a16="http://schemas.microsoft.com/office/drawing/2014/main" id="{709620F3-CE75-4F88-B996-D13338DB490A}"/>
              </a:ext>
            </a:extLst>
          </p:cNvPr>
          <p:cNvSpPr>
            <a:spLocks noGrp="1"/>
          </p:cNvSpPr>
          <p:nvPr>
            <p:ph type="pic" sz="quarter" idx="12"/>
          </p:nvPr>
        </p:nvSpPr>
        <p:spPr bwMode="auto">
          <a:xfrm>
            <a:off x="4762663" y="594484"/>
            <a:ext cx="3558209" cy="2158655"/>
          </a:xfrm>
          <a:custGeom>
            <a:avLst/>
            <a:gdLst>
              <a:gd name="connsiteX0" fmla="*/ 0 w 4744278"/>
              <a:gd name="connsiteY0" fmla="*/ 0 h 2878206"/>
              <a:gd name="connsiteX1" fmla="*/ 4744278 w 4744278"/>
              <a:gd name="connsiteY1" fmla="*/ 0 h 2878206"/>
              <a:gd name="connsiteX2" fmla="*/ 4744278 w 4744278"/>
              <a:gd name="connsiteY2" fmla="*/ 2878206 h 2878206"/>
              <a:gd name="connsiteX3" fmla="*/ 0 w 4744278"/>
              <a:gd name="connsiteY3" fmla="*/ 2878206 h 2878206"/>
            </a:gdLst>
            <a:ahLst/>
            <a:cxnLst>
              <a:cxn ang="0">
                <a:pos x="connsiteX0" y="connsiteY0"/>
              </a:cxn>
              <a:cxn ang="0">
                <a:pos x="connsiteX1" y="connsiteY1"/>
              </a:cxn>
              <a:cxn ang="0">
                <a:pos x="connsiteX2" y="connsiteY2"/>
              </a:cxn>
              <a:cxn ang="0">
                <a:pos x="connsiteX3" y="connsiteY3"/>
              </a:cxn>
            </a:cxnLst>
            <a:rect l="l" t="t" r="r" b="b"/>
            <a:pathLst>
              <a:path w="4744278" h="2878206">
                <a:moveTo>
                  <a:pt x="0" y="0"/>
                </a:moveTo>
                <a:lnTo>
                  <a:pt x="4744278" y="0"/>
                </a:lnTo>
                <a:lnTo>
                  <a:pt x="4744278" y="2878206"/>
                </a:lnTo>
                <a:lnTo>
                  <a:pt x="0" y="2878206"/>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22" name="Picture Citation">
            <a:extLst>
              <a:ext uri="{FF2B5EF4-FFF2-40B4-BE49-F238E27FC236}">
                <a16:creationId xmlns:a16="http://schemas.microsoft.com/office/drawing/2014/main" id="{0703DEBD-9CAD-4A4B-AFB1-1784BA72587B}"/>
              </a:ext>
            </a:extLst>
          </p:cNvPr>
          <p:cNvSpPr>
            <a:spLocks noGrp="1"/>
          </p:cNvSpPr>
          <p:nvPr>
            <p:ph type="body" sz="quarter" idx="20" hasCustomPrompt="1"/>
          </p:nvPr>
        </p:nvSpPr>
        <p:spPr>
          <a:xfrm>
            <a:off x="6894076" y="2757901"/>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6" name="Bullets 1">
            <a:extLst>
              <a:ext uri="{FF2B5EF4-FFF2-40B4-BE49-F238E27FC236}">
                <a16:creationId xmlns:a16="http://schemas.microsoft.com/office/drawing/2014/main" id="{FAFED653-B531-4E78-8677-DC685EEA40D3}"/>
              </a:ext>
            </a:extLst>
          </p:cNvPr>
          <p:cNvSpPr>
            <a:spLocks noGrp="1"/>
          </p:cNvSpPr>
          <p:nvPr>
            <p:ph type="body" sz="quarter" idx="16" hasCustomPrompt="1"/>
          </p:nvPr>
        </p:nvSpPr>
        <p:spPr>
          <a:xfrm>
            <a:off x="457200" y="3069516"/>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17" name="Bullets 2">
            <a:extLst>
              <a:ext uri="{FF2B5EF4-FFF2-40B4-BE49-F238E27FC236}">
                <a16:creationId xmlns:a16="http://schemas.microsoft.com/office/drawing/2014/main" id="{0577BDD5-F52D-4F20-B068-E48B0A0D4C05}"/>
              </a:ext>
            </a:extLst>
          </p:cNvPr>
          <p:cNvSpPr>
            <a:spLocks noGrp="1"/>
          </p:cNvSpPr>
          <p:nvPr>
            <p:ph type="body" sz="quarter" idx="17" hasCustomPrompt="1"/>
          </p:nvPr>
        </p:nvSpPr>
        <p:spPr>
          <a:xfrm>
            <a:off x="3310028" y="3063024"/>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12" name="Bullets 3">
            <a:extLst>
              <a:ext uri="{FF2B5EF4-FFF2-40B4-BE49-F238E27FC236}">
                <a16:creationId xmlns:a16="http://schemas.microsoft.com/office/drawing/2014/main" id="{A32A3E7D-CC2E-4FBA-983C-0B62D18C1672}"/>
              </a:ext>
            </a:extLst>
          </p:cNvPr>
          <p:cNvSpPr>
            <a:spLocks noGrp="1"/>
          </p:cNvSpPr>
          <p:nvPr>
            <p:ph type="body" sz="quarter" idx="18" hasCustomPrompt="1"/>
          </p:nvPr>
        </p:nvSpPr>
        <p:spPr>
          <a:xfrm>
            <a:off x="6162856" y="3064359"/>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p:txBody>
      </p:sp>
      <p:sp>
        <p:nvSpPr>
          <p:cNvPr id="20" name="Page Number">
            <a:extLst>
              <a:ext uri="{FF2B5EF4-FFF2-40B4-BE49-F238E27FC236}">
                <a16:creationId xmlns:a16="http://schemas.microsoft.com/office/drawing/2014/main" id="{380D9A22-5897-43DE-B092-AE5494CE5D2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4" name="WSE logo">
            <a:extLst>
              <a:ext uri="{FF2B5EF4-FFF2-40B4-BE49-F238E27FC236}">
                <a16:creationId xmlns:a16="http://schemas.microsoft.com/office/drawing/2014/main" id="{AD37F1B9-E29E-4BAD-9584-2A9287180140}"/>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359593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Triangle">
    <p:spTree>
      <p:nvGrpSpPr>
        <p:cNvPr id="1" name=""/>
        <p:cNvGrpSpPr/>
        <p:nvPr/>
      </p:nvGrpSpPr>
      <p:grpSpPr>
        <a:xfrm>
          <a:off x="0" y="0"/>
          <a:ext cx="0" cy="0"/>
          <a:chOff x="0" y="0"/>
          <a:chExt cx="0" cy="0"/>
        </a:xfrm>
      </p:grpSpPr>
      <p:pic>
        <p:nvPicPr>
          <p:cNvPr id="16" name="Background Picture">
            <a:extLst>
              <a:ext uri="{FF2B5EF4-FFF2-40B4-BE49-F238E27FC236}">
                <a16:creationId xmlns:a16="http://schemas.microsoft.com/office/drawing/2014/main" id="{9E5B6CA6-B6F4-4449-B80B-373EA4BE12E6}"/>
              </a:ext>
              <a:ext uri="{C183D7F6-B498-43B3-948B-1728B52AA6E4}">
                <adec:decorative xmlns:adec="http://schemas.microsoft.com/office/drawing/2017/decorative" val="1"/>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rot="5400000">
            <a:off x="-639641" y="639640"/>
            <a:ext cx="5143500" cy="3864219"/>
          </a:xfrm>
          <a:prstGeom prst="rect">
            <a:avLst/>
          </a:prstGeom>
        </p:spPr>
      </p:pic>
      <p:sp>
        <p:nvSpPr>
          <p:cNvPr id="8" name="Freeform 13">
            <a:extLst>
              <a:ext uri="{FF2B5EF4-FFF2-40B4-BE49-F238E27FC236}">
                <a16:creationId xmlns:a16="http://schemas.microsoft.com/office/drawing/2014/main" id="{A9CFBE73-852C-4CD7-B0DD-890AB86C2950}"/>
              </a:ext>
              <a:ext uri="{C183D7F6-B498-43B3-948B-1728B52AA6E4}">
                <adec:decorative xmlns:adec="http://schemas.microsoft.com/office/drawing/2017/decorative" val="1"/>
              </a:ext>
            </a:extLst>
          </p:cNvPr>
          <p:cNvSpPr>
            <a:spLocks/>
          </p:cNvSpPr>
          <p:nvPr userDrawn="1"/>
        </p:nvSpPr>
        <p:spPr bwMode="auto">
          <a:xfrm rot="10800000">
            <a:off x="-2" y="-4"/>
            <a:ext cx="3793891" cy="5143499"/>
          </a:xfrm>
          <a:prstGeom prst="rect">
            <a:avLst/>
          </a:prstGeom>
          <a:solidFill>
            <a:schemeClr val="tx2">
              <a:alpha val="7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25013AE2-E3DB-4823-B27C-E37E2BA578FF}"/>
              </a:ext>
              <a:ext uri="{C183D7F6-B498-43B3-948B-1728B52AA6E4}">
                <adec:decorative xmlns:adec="http://schemas.microsoft.com/office/drawing/2017/decorative" val="1"/>
              </a:ext>
            </a:extLst>
          </p:cNvPr>
          <p:cNvSpPr/>
          <p:nvPr userDrawn="1"/>
        </p:nvSpPr>
        <p:spPr>
          <a:xfrm>
            <a:off x="1318845" y="0"/>
            <a:ext cx="7825154" cy="5143500"/>
          </a:xfrm>
          <a:custGeom>
            <a:avLst/>
            <a:gdLst>
              <a:gd name="connsiteX0" fmla="*/ 2 w 16204045"/>
              <a:gd name="connsiteY0" fmla="*/ 0 h 10287000"/>
              <a:gd name="connsiteX1" fmla="*/ 16204045 w 16204045"/>
              <a:gd name="connsiteY1" fmla="*/ 0 h 10287000"/>
              <a:gd name="connsiteX2" fmla="*/ 16204045 w 16204045"/>
              <a:gd name="connsiteY2" fmla="*/ 10287000 h 10287000"/>
              <a:gd name="connsiteX3" fmla="*/ 0 w 16204045"/>
              <a:gd name="connsiteY3" fmla="*/ 10287000 h 10287000"/>
              <a:gd name="connsiteX4" fmla="*/ 5143501 w 16204045"/>
              <a:gd name="connsiteY4" fmla="*/ 5143499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045" h="10287000">
                <a:moveTo>
                  <a:pt x="2" y="0"/>
                </a:moveTo>
                <a:lnTo>
                  <a:pt x="16204045" y="0"/>
                </a:lnTo>
                <a:lnTo>
                  <a:pt x="16204045" y="10287000"/>
                </a:lnTo>
                <a:lnTo>
                  <a:pt x="0" y="10287000"/>
                </a:lnTo>
                <a:lnTo>
                  <a:pt x="5143501" y="5143499"/>
                </a:lnTo>
                <a:close/>
              </a:path>
            </a:pathLst>
          </a:custGeom>
          <a:solidFill>
            <a:schemeClr val="bg1"/>
          </a:solidFill>
          <a:ln w="635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028700">
              <a:defRPr/>
            </a:pPr>
            <a:endParaRPr lang="uk-UA" sz="2100" kern="0">
              <a:solidFill>
                <a:srgbClr val="0A091B"/>
              </a:solidFill>
              <a:latin typeface="Roboto"/>
            </a:endParaRPr>
          </a:p>
        </p:txBody>
      </p:sp>
      <p:sp>
        <p:nvSpPr>
          <p:cNvPr id="10" name="Title">
            <a:extLst>
              <a:ext uri="{FF2B5EF4-FFF2-40B4-BE49-F238E27FC236}">
                <a16:creationId xmlns:a16="http://schemas.microsoft.com/office/drawing/2014/main" id="{0DC1BC56-1CC3-46DB-9AF3-0ABE9C7B5CF7}"/>
              </a:ext>
            </a:extLst>
          </p:cNvPr>
          <p:cNvSpPr>
            <a:spLocks noGrp="1"/>
          </p:cNvSpPr>
          <p:nvPr>
            <p:ph type="title" hasCustomPrompt="1"/>
          </p:nvPr>
        </p:nvSpPr>
        <p:spPr>
          <a:xfrm>
            <a:off x="4142509" y="368595"/>
            <a:ext cx="4682835" cy="867165"/>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F4AC4DA1-588C-473F-9289-61578C2D78BF}"/>
              </a:ext>
              <a:ext uri="{C183D7F6-B498-43B3-948B-1728B52AA6E4}">
                <adec:decorative xmlns:adec="http://schemas.microsoft.com/office/drawing/2017/decorative" val="1"/>
              </a:ext>
            </a:extLst>
          </p:cNvPr>
          <p:cNvSpPr/>
          <p:nvPr/>
        </p:nvSpPr>
        <p:spPr>
          <a:xfrm>
            <a:off x="4244340" y="1235761"/>
            <a:ext cx="778180" cy="111908"/>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 name="Body Text">
            <a:extLst>
              <a:ext uri="{FF2B5EF4-FFF2-40B4-BE49-F238E27FC236}">
                <a16:creationId xmlns:a16="http://schemas.microsoft.com/office/drawing/2014/main" id="{0A9F6E88-C000-47AF-BB13-5C005638DADF}"/>
              </a:ext>
            </a:extLst>
          </p:cNvPr>
          <p:cNvSpPr>
            <a:spLocks noGrp="1"/>
          </p:cNvSpPr>
          <p:nvPr>
            <p:ph type="body" sz="quarter" idx="14" hasCustomPrompt="1"/>
          </p:nvPr>
        </p:nvSpPr>
        <p:spPr>
          <a:xfrm>
            <a:off x="4142509" y="1628638"/>
            <a:ext cx="4682835" cy="2804816"/>
          </a:xfrm>
          <a:prstGeom prst="rect">
            <a:avLst/>
          </a:prstGeom>
        </p:spPr>
        <p:txBody>
          <a:bodyPr>
            <a:noAutofit/>
          </a:bodyPr>
          <a:lstStyle>
            <a:lvl1pPr marL="0" indent="0">
              <a:buClr>
                <a:schemeClr val="tx2"/>
              </a:buClr>
              <a:buFont typeface="Wingdings" panose="05000000000000000000" pitchFamily="2" charset="2"/>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tx2"/>
              </a:buClr>
              <a:buFont typeface="Courier New" panose="02070309020205020404" pitchFamily="49" charset="0"/>
              <a:buChar char="o"/>
              <a:defRPr sz="1600"/>
            </a:lvl2pPr>
            <a:lvl3pPr marL="914400" indent="-228600">
              <a:buClr>
                <a:schemeClr val="tx2"/>
              </a:buClr>
              <a:defRPr sz="1600"/>
            </a:lvl3pPr>
          </a:lstStyle>
          <a:p>
            <a:pPr lvl="0"/>
            <a:r>
              <a:rPr lang="en-US" noProof="0"/>
              <a:t>Click to add text</a:t>
            </a:r>
          </a:p>
        </p:txBody>
      </p:sp>
      <p:sp>
        <p:nvSpPr>
          <p:cNvPr id="9" name="Page Number">
            <a:extLst>
              <a:ext uri="{FF2B5EF4-FFF2-40B4-BE49-F238E27FC236}">
                <a16:creationId xmlns:a16="http://schemas.microsoft.com/office/drawing/2014/main" id="{C6E950EA-E181-41E8-BC07-F40B1DDDABC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784065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25949176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88645039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28836905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Image Circ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696BA-3CAD-4740-83E8-4A2CDE35D95F}"/>
              </a:ext>
              <a:ext uri="{C183D7F6-B498-43B3-948B-1728B52AA6E4}">
                <adec:decorative xmlns:adec="http://schemas.microsoft.com/office/drawing/2017/decorative" val="1"/>
              </a:ext>
            </a:extLst>
          </p:cNvPr>
          <p:cNvSpPr/>
          <p:nvPr userDrawn="1"/>
        </p:nvSpPr>
        <p:spPr>
          <a:xfrm>
            <a:off x="0" y="1338056"/>
            <a:ext cx="9144000" cy="24673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8" name="Rectangle 7">
            <a:extLst>
              <a:ext uri="{FF2B5EF4-FFF2-40B4-BE49-F238E27FC236}">
                <a16:creationId xmlns:a16="http://schemas.microsoft.com/office/drawing/2014/main" id="{78FF6BD4-99E6-47D8-8CB4-96909C050F4E}"/>
              </a:ext>
              <a:ext uri="{C183D7F6-B498-43B3-948B-1728B52AA6E4}">
                <adec:decorative xmlns:adec="http://schemas.microsoft.com/office/drawing/2017/decorative" val="1"/>
              </a:ext>
            </a:extLst>
          </p:cNvPr>
          <p:cNvSpPr/>
          <p:nvPr/>
        </p:nvSpPr>
        <p:spPr>
          <a:xfrm>
            <a:off x="3822954" y="2421798"/>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4" name="Title">
            <a:extLst>
              <a:ext uri="{FF2B5EF4-FFF2-40B4-BE49-F238E27FC236}">
                <a16:creationId xmlns:a16="http://schemas.microsoft.com/office/drawing/2014/main" id="{8241E8AA-7C6C-4211-943F-08C05083C95D}"/>
              </a:ext>
            </a:extLst>
          </p:cNvPr>
          <p:cNvSpPr>
            <a:spLocks noGrp="1"/>
          </p:cNvSpPr>
          <p:nvPr>
            <p:ph type="title" hasCustomPrompt="1"/>
          </p:nvPr>
        </p:nvSpPr>
        <p:spPr>
          <a:xfrm>
            <a:off x="3733748" y="1552353"/>
            <a:ext cx="4953052" cy="867606"/>
          </a:xfrm>
          <a:prstGeom prst="rect">
            <a:avLst/>
          </a:prstGeom>
        </p:spPr>
        <p:txBody>
          <a:bodyPr anchor="b"/>
          <a:lstStyle>
            <a:lvl1pPr>
              <a:defRPr sz="3000" b="1">
                <a:solidFill>
                  <a:srgbClr val="092C74"/>
                </a:solidFill>
              </a:defRPr>
            </a:lvl1pPr>
          </a:lstStyle>
          <a:p>
            <a:r>
              <a:rPr lang="en-US" noProof="0"/>
              <a:t>Click to add title</a:t>
            </a:r>
          </a:p>
        </p:txBody>
      </p:sp>
      <p:sp>
        <p:nvSpPr>
          <p:cNvPr id="12" name="Body Text">
            <a:extLst>
              <a:ext uri="{FF2B5EF4-FFF2-40B4-BE49-F238E27FC236}">
                <a16:creationId xmlns:a16="http://schemas.microsoft.com/office/drawing/2014/main" id="{4B6AB3A2-1B90-4E53-9B04-A72DC3F6BDEA}"/>
              </a:ext>
            </a:extLst>
          </p:cNvPr>
          <p:cNvSpPr>
            <a:spLocks noGrp="1"/>
          </p:cNvSpPr>
          <p:nvPr>
            <p:ph type="body" sz="quarter" idx="15" hasCustomPrompt="1"/>
          </p:nvPr>
        </p:nvSpPr>
        <p:spPr>
          <a:xfrm>
            <a:off x="3733749" y="2723542"/>
            <a:ext cx="4953051" cy="737417"/>
          </a:xfrm>
          <a:prstGeom prst="rect">
            <a:avLst/>
          </a:prstGeom>
        </p:spPr>
        <p:txBody>
          <a:bodyPr>
            <a:noAutofit/>
          </a:bodyPr>
          <a:lstStyle>
            <a:lvl1pPr marL="0" indent="0">
              <a:buNone/>
              <a:defRPr sz="14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 name="Picture">
            <a:extLst>
              <a:ext uri="{FF2B5EF4-FFF2-40B4-BE49-F238E27FC236}">
                <a16:creationId xmlns:a16="http://schemas.microsoft.com/office/drawing/2014/main" id="{AA0F990B-C544-47FD-B660-9B95AC702D2C}"/>
              </a:ext>
            </a:extLst>
          </p:cNvPr>
          <p:cNvSpPr>
            <a:spLocks noGrp="1"/>
          </p:cNvSpPr>
          <p:nvPr>
            <p:ph type="pic" sz="quarter" idx="10"/>
          </p:nvPr>
        </p:nvSpPr>
        <p:spPr>
          <a:xfrm>
            <a:off x="457200" y="1162075"/>
            <a:ext cx="2819349" cy="2819349"/>
          </a:xfrm>
          <a:custGeom>
            <a:avLst/>
            <a:gdLst>
              <a:gd name="connsiteX0" fmla="*/ 1879566 w 3759132"/>
              <a:gd name="connsiteY0" fmla="*/ 0 h 3759132"/>
              <a:gd name="connsiteX1" fmla="*/ 3759132 w 3759132"/>
              <a:gd name="connsiteY1" fmla="*/ 1879566 h 3759132"/>
              <a:gd name="connsiteX2" fmla="*/ 1879566 w 3759132"/>
              <a:gd name="connsiteY2" fmla="*/ 3759132 h 3759132"/>
              <a:gd name="connsiteX3" fmla="*/ 0 w 3759132"/>
              <a:gd name="connsiteY3" fmla="*/ 1879566 h 3759132"/>
              <a:gd name="connsiteX4" fmla="*/ 1879566 w 3759132"/>
              <a:gd name="connsiteY4" fmla="*/ 0 h 375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132" h="3759132">
                <a:moveTo>
                  <a:pt x="1879566" y="0"/>
                </a:moveTo>
                <a:cubicBezTo>
                  <a:pt x="2917622" y="0"/>
                  <a:pt x="3759132" y="841510"/>
                  <a:pt x="3759132" y="1879566"/>
                </a:cubicBezTo>
                <a:cubicBezTo>
                  <a:pt x="3759132" y="2917622"/>
                  <a:pt x="2917622" y="3759132"/>
                  <a:pt x="1879566" y="3759132"/>
                </a:cubicBezTo>
                <a:cubicBezTo>
                  <a:pt x="841510" y="3759132"/>
                  <a:pt x="0" y="2917622"/>
                  <a:pt x="0" y="1879566"/>
                </a:cubicBezTo>
                <a:cubicBezTo>
                  <a:pt x="0" y="841510"/>
                  <a:pt x="841510" y="0"/>
                  <a:pt x="1879566" y="0"/>
                </a:cubicBezTo>
                <a:close/>
              </a:path>
            </a:pathLst>
          </a:custGeom>
        </p:spPr>
        <p:txBody>
          <a:bodyPr wrap="square">
            <a:noAutofit/>
          </a:bodyPr>
          <a:lstStyle>
            <a:lvl1pPr>
              <a:buNone/>
              <a:defRPr/>
            </a:lvl1pPr>
          </a:lstStyle>
          <a:p>
            <a:endParaRPr lang="id-ID"/>
          </a:p>
        </p:txBody>
      </p:sp>
      <p:sp>
        <p:nvSpPr>
          <p:cNvPr id="18" name="Picture Citation">
            <a:extLst>
              <a:ext uri="{FF2B5EF4-FFF2-40B4-BE49-F238E27FC236}">
                <a16:creationId xmlns:a16="http://schemas.microsoft.com/office/drawing/2014/main" id="{F501A6CF-A735-4626-98DA-9E8B0FD3122A}"/>
              </a:ext>
            </a:extLst>
          </p:cNvPr>
          <p:cNvSpPr>
            <a:spLocks noGrp="1"/>
          </p:cNvSpPr>
          <p:nvPr>
            <p:ph type="body" sz="quarter" idx="18" hasCustomPrompt="1"/>
          </p:nvPr>
        </p:nvSpPr>
        <p:spPr>
          <a:xfrm>
            <a:off x="1153476" y="4057377"/>
            <a:ext cx="1426796" cy="200055"/>
          </a:xfrm>
          <a:prstGeom prst="rect">
            <a:avLst/>
          </a:prstGeom>
        </p:spPr>
        <p:txBody>
          <a:bodyPr anchor="ctr"/>
          <a:lstStyle>
            <a:lvl1pPr algn="ct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3" name="Page Number">
            <a:extLst>
              <a:ext uri="{FF2B5EF4-FFF2-40B4-BE49-F238E27FC236}">
                <a16:creationId xmlns:a16="http://schemas.microsoft.com/office/drawing/2014/main" id="{9D01B63B-5697-4312-8E71-329C97791FC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1" name="WSE logo">
            <a:extLst>
              <a:ext uri="{FF2B5EF4-FFF2-40B4-BE49-F238E27FC236}">
                <a16:creationId xmlns:a16="http://schemas.microsoft.com/office/drawing/2014/main" id="{72AF7E56-FAB2-4B4F-84DF-5DD134D27D5B}"/>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80751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s and 2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15760-3E07-42D4-A21D-F0FD40BE70BA}"/>
              </a:ext>
              <a:ext uri="{C183D7F6-B498-43B3-948B-1728B52AA6E4}">
                <adec:decorative xmlns:adec="http://schemas.microsoft.com/office/drawing/2017/decorative" val="1"/>
              </a:ext>
            </a:extLst>
          </p:cNvPr>
          <p:cNvSpPr/>
          <p:nvPr userDrawn="1"/>
        </p:nvSpPr>
        <p:spPr>
          <a:xfrm>
            <a:off x="0" y="1"/>
            <a:ext cx="4268391" cy="26860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a:extLst>
              <a:ext uri="{FF2B5EF4-FFF2-40B4-BE49-F238E27FC236}">
                <a16:creationId xmlns:a16="http://schemas.microsoft.com/office/drawing/2014/main" id="{31B6ABB6-9249-43D4-9BFB-1F42958AF66B}"/>
              </a:ext>
            </a:extLst>
          </p:cNvPr>
          <p:cNvSpPr>
            <a:spLocks noGrp="1"/>
          </p:cNvSpPr>
          <p:nvPr>
            <p:ph type="title" hasCustomPrompt="1"/>
          </p:nvPr>
        </p:nvSpPr>
        <p:spPr>
          <a:xfrm>
            <a:off x="339437" y="148856"/>
            <a:ext cx="3588328" cy="869463"/>
          </a:xfrm>
          <a:prstGeom prst="rect">
            <a:avLst/>
          </a:prstGeom>
        </p:spPr>
        <p:txBody>
          <a:bodyPr anchor="b"/>
          <a:lstStyle>
            <a:lvl1pPr>
              <a:defRPr sz="3000" b="1">
                <a:solidFill>
                  <a:schemeClr val="bg1"/>
                </a:solidFill>
              </a:defRPr>
            </a:lvl1pPr>
          </a:lstStyle>
          <a:p>
            <a:r>
              <a:rPr lang="en-US"/>
              <a:t>Click to add title</a:t>
            </a:r>
          </a:p>
        </p:txBody>
      </p:sp>
      <p:sp>
        <p:nvSpPr>
          <p:cNvPr id="10" name="Rectangle 9">
            <a:extLst>
              <a:ext uri="{FF2B5EF4-FFF2-40B4-BE49-F238E27FC236}">
                <a16:creationId xmlns:a16="http://schemas.microsoft.com/office/drawing/2014/main" id="{E9AAC933-258D-4315-BE02-5E15627A047D}"/>
              </a:ext>
              <a:ext uri="{C183D7F6-B498-43B3-948B-1728B52AA6E4}">
                <adec:decorative xmlns:adec="http://schemas.microsoft.com/office/drawing/2017/decorative" val="1"/>
              </a:ext>
            </a:extLst>
          </p:cNvPr>
          <p:cNvSpPr/>
          <p:nvPr/>
        </p:nvSpPr>
        <p:spPr>
          <a:xfrm>
            <a:off x="426720" y="101884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 name="Text">
            <a:extLst>
              <a:ext uri="{FF2B5EF4-FFF2-40B4-BE49-F238E27FC236}">
                <a16:creationId xmlns:a16="http://schemas.microsoft.com/office/drawing/2014/main" id="{90E77657-A0B6-49EF-B483-225CE89E5322}"/>
              </a:ext>
            </a:extLst>
          </p:cNvPr>
          <p:cNvSpPr>
            <a:spLocks noGrp="1"/>
          </p:cNvSpPr>
          <p:nvPr>
            <p:ph type="body" sz="quarter" idx="15" hasCustomPrompt="1"/>
          </p:nvPr>
        </p:nvSpPr>
        <p:spPr>
          <a:xfrm>
            <a:off x="339436" y="1378656"/>
            <a:ext cx="3588328" cy="737417"/>
          </a:xfrm>
          <a:prstGeom prst="rect">
            <a:avLst/>
          </a:prstGeom>
        </p:spPr>
        <p:txBody>
          <a:bodyPr>
            <a:no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5" name="Bullets">
            <a:extLst>
              <a:ext uri="{FF2B5EF4-FFF2-40B4-BE49-F238E27FC236}">
                <a16:creationId xmlns:a16="http://schemas.microsoft.com/office/drawing/2014/main" id="{AED0488D-2197-437E-977B-1F0684754E1F}"/>
              </a:ext>
            </a:extLst>
          </p:cNvPr>
          <p:cNvSpPr>
            <a:spLocks noGrp="1"/>
          </p:cNvSpPr>
          <p:nvPr>
            <p:ph type="body" sz="quarter" idx="16" hasCustomPrompt="1"/>
          </p:nvPr>
        </p:nvSpPr>
        <p:spPr>
          <a:xfrm>
            <a:off x="4572000" y="3110345"/>
            <a:ext cx="4268624" cy="161414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7" name="Picture 1">
            <a:extLst>
              <a:ext uri="{FF2B5EF4-FFF2-40B4-BE49-F238E27FC236}">
                <a16:creationId xmlns:a16="http://schemas.microsoft.com/office/drawing/2014/main" id="{B026DFBA-6B10-4A30-8151-CF6F094DFC5D}"/>
              </a:ext>
            </a:extLst>
          </p:cNvPr>
          <p:cNvSpPr>
            <a:spLocks noGrp="1"/>
          </p:cNvSpPr>
          <p:nvPr>
            <p:ph type="pic" sz="quarter" idx="12"/>
          </p:nvPr>
        </p:nvSpPr>
        <p:spPr bwMode="auto">
          <a:xfrm>
            <a:off x="4268391" y="0"/>
            <a:ext cx="4875609" cy="2686049"/>
          </a:xfrm>
          <a:custGeom>
            <a:avLst/>
            <a:gdLst>
              <a:gd name="connsiteX0" fmla="*/ 0 w 6652591"/>
              <a:gd name="connsiteY0" fmla="*/ 0 h 3429000"/>
              <a:gd name="connsiteX1" fmla="*/ 6652591 w 6652591"/>
              <a:gd name="connsiteY1" fmla="*/ 0 h 3429000"/>
              <a:gd name="connsiteX2" fmla="*/ 6652591 w 6652591"/>
              <a:gd name="connsiteY2" fmla="*/ 3429000 h 3429000"/>
              <a:gd name="connsiteX3" fmla="*/ 0 w 665259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652591" h="3429000">
                <a:moveTo>
                  <a:pt x="0" y="0"/>
                </a:moveTo>
                <a:lnTo>
                  <a:pt x="6652591" y="0"/>
                </a:lnTo>
                <a:lnTo>
                  <a:pt x="6652591" y="3429000"/>
                </a:lnTo>
                <a:lnTo>
                  <a:pt x="0" y="34290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20" name="Picture 1 Citation">
            <a:extLst>
              <a:ext uri="{FF2B5EF4-FFF2-40B4-BE49-F238E27FC236}">
                <a16:creationId xmlns:a16="http://schemas.microsoft.com/office/drawing/2014/main" id="{934C4126-513D-4063-8159-9000EEF20C1B}"/>
              </a:ext>
            </a:extLst>
          </p:cNvPr>
          <p:cNvSpPr>
            <a:spLocks noGrp="1"/>
          </p:cNvSpPr>
          <p:nvPr>
            <p:ph type="body" sz="quarter" idx="19" hasCustomPrompt="1"/>
          </p:nvPr>
        </p:nvSpPr>
        <p:spPr>
          <a:xfrm>
            <a:off x="7413828" y="2686050"/>
            <a:ext cx="1426796" cy="205928"/>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6" name="Picture 2">
            <a:extLst>
              <a:ext uri="{FF2B5EF4-FFF2-40B4-BE49-F238E27FC236}">
                <a16:creationId xmlns:a16="http://schemas.microsoft.com/office/drawing/2014/main" id="{2F36CBD8-DA4E-4734-8794-822955545B20}"/>
              </a:ext>
            </a:extLst>
          </p:cNvPr>
          <p:cNvSpPr>
            <a:spLocks noGrp="1"/>
          </p:cNvSpPr>
          <p:nvPr>
            <p:ph type="pic" sz="quarter" idx="11"/>
          </p:nvPr>
        </p:nvSpPr>
        <p:spPr bwMode="auto">
          <a:xfrm>
            <a:off x="6928" y="2686050"/>
            <a:ext cx="4268390" cy="2457450"/>
          </a:xfrm>
          <a:custGeom>
            <a:avLst/>
            <a:gdLst>
              <a:gd name="connsiteX0" fmla="*/ 0 w 2584174"/>
              <a:gd name="connsiteY0" fmla="*/ 0 h 3710609"/>
              <a:gd name="connsiteX1" fmla="*/ 2584174 w 2584174"/>
              <a:gd name="connsiteY1" fmla="*/ 0 h 3710609"/>
              <a:gd name="connsiteX2" fmla="*/ 2584174 w 2584174"/>
              <a:gd name="connsiteY2" fmla="*/ 3710609 h 3710609"/>
              <a:gd name="connsiteX3" fmla="*/ 0 w 2584174"/>
              <a:gd name="connsiteY3" fmla="*/ 3710609 h 3710609"/>
            </a:gdLst>
            <a:ahLst/>
            <a:cxnLst>
              <a:cxn ang="0">
                <a:pos x="connsiteX0" y="connsiteY0"/>
              </a:cxn>
              <a:cxn ang="0">
                <a:pos x="connsiteX1" y="connsiteY1"/>
              </a:cxn>
              <a:cxn ang="0">
                <a:pos x="connsiteX2" y="connsiteY2"/>
              </a:cxn>
              <a:cxn ang="0">
                <a:pos x="connsiteX3" y="connsiteY3"/>
              </a:cxn>
            </a:cxnLst>
            <a:rect l="l" t="t" r="r" b="b"/>
            <a:pathLst>
              <a:path w="2584174" h="3710609">
                <a:moveTo>
                  <a:pt x="0" y="0"/>
                </a:moveTo>
                <a:lnTo>
                  <a:pt x="2584174" y="0"/>
                </a:lnTo>
                <a:lnTo>
                  <a:pt x="2584174" y="3710609"/>
                </a:lnTo>
                <a:lnTo>
                  <a:pt x="0" y="3710609"/>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9" name="Picture 2 Citation">
            <a:extLst>
              <a:ext uri="{FF2B5EF4-FFF2-40B4-BE49-F238E27FC236}">
                <a16:creationId xmlns:a16="http://schemas.microsoft.com/office/drawing/2014/main" id="{84787030-AF2E-40DC-BF01-B82036902638}"/>
              </a:ext>
            </a:extLst>
          </p:cNvPr>
          <p:cNvSpPr>
            <a:spLocks noGrp="1"/>
          </p:cNvSpPr>
          <p:nvPr>
            <p:ph type="body" sz="quarter" idx="18" hasCustomPrompt="1"/>
          </p:nvPr>
        </p:nvSpPr>
        <p:spPr>
          <a:xfrm>
            <a:off x="4275318" y="4860168"/>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8" name="Page Number">
            <a:extLst>
              <a:ext uri="{FF2B5EF4-FFF2-40B4-BE49-F238E27FC236}">
                <a16:creationId xmlns:a16="http://schemas.microsoft.com/office/drawing/2014/main" id="{5B1CCA31-5A25-479D-AD67-186535D4878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7" name="WSE logo">
            <a:extLst>
              <a:ext uri="{FF2B5EF4-FFF2-40B4-BE49-F238E27FC236}">
                <a16:creationId xmlns:a16="http://schemas.microsoft.com/office/drawing/2014/main" id="{35AF0EDF-51BB-4438-8F46-7DF1B21E6A6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29159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Bullets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90ABE2-A37C-4759-BB33-9EAD1E88A796}"/>
              </a:ext>
              <a:ext uri="{C183D7F6-B498-43B3-948B-1728B52AA6E4}">
                <adec:decorative xmlns:adec="http://schemas.microsoft.com/office/drawing/2017/decorative" val="1"/>
              </a:ext>
            </a:extLst>
          </p:cNvPr>
          <p:cNvSpPr/>
          <p:nvPr userDrawn="1"/>
        </p:nvSpPr>
        <p:spPr>
          <a:xfrm>
            <a:off x="5651016" y="455556"/>
            <a:ext cx="3492984" cy="30936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99237"/>
            <a:ext cx="4581006" cy="865424"/>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42925" y="1430584"/>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430584"/>
            <a:ext cx="4114800" cy="3134272"/>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91576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rgbClr val="092C74"/>
              </a:buClr>
              <a:buSzTx/>
              <a:buFont typeface="Courier New" panose="02070309020205020404" pitchFamily="49" charset="0"/>
              <a:buChar char="o"/>
              <a:tabLst/>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a:p>
            <a:pPr lvl="1"/>
            <a:endParaRPr lang="en-US"/>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086863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Bullets - Dark Blu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185CA7AE-7686-4662-B756-DCF209F5877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7" name="Rectangle 16">
            <a:extLst>
              <a:ext uri="{FF2B5EF4-FFF2-40B4-BE49-F238E27FC236}">
                <a16:creationId xmlns:a16="http://schemas.microsoft.com/office/drawing/2014/main" id="{0ADDFDD8-D646-43B5-AA68-7BD2BA874478}"/>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4572000" y="1426369"/>
            <a:ext cx="4572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6" name="Picture"/>
          <p:cNvSpPr>
            <a:spLocks noGrp="1"/>
          </p:cNvSpPr>
          <p:nvPr>
            <p:ph type="pic" sz="quarter" idx="11"/>
          </p:nvPr>
        </p:nvSpPr>
        <p:spPr>
          <a:xfrm>
            <a:off x="0" y="1426369"/>
            <a:ext cx="4572000" cy="2743200"/>
          </a:xfrm>
          <a:prstGeom prst="rect">
            <a:avLst/>
          </a:prstGeom>
        </p:spPr>
        <p:txBody>
          <a:bodyPr/>
          <a:lstStyle>
            <a:lvl1pPr>
              <a:buNone/>
              <a:defRPr/>
            </a:lvl1pPr>
          </a:lstStyle>
          <a:p>
            <a:endParaRPr lang="uk-UA"/>
          </a:p>
        </p:txBody>
      </p:sp>
      <p:sp>
        <p:nvSpPr>
          <p:cNvPr id="14" name="Picture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41695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5019675" y="1797844"/>
            <a:ext cx="3676650" cy="2000250"/>
          </a:xfrm>
          <a:prstGeom prst="rect">
            <a:avLst/>
          </a:prstGeom>
        </p:spPr>
        <p:txBody>
          <a:bodyPr>
            <a:noAutofit/>
          </a:bodyPr>
          <a:lstStyle>
            <a:lvl1pPr marL="0" indent="0" algn="l">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85312333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093803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able or Image">
            <a:extLst>
              <a:ext uri="{FF2B5EF4-FFF2-40B4-BE49-F238E27FC236}">
                <a16:creationId xmlns:a16="http://schemas.microsoft.com/office/drawing/2014/main" id="{474FEC9E-6C14-410D-B6E1-07F8E9C778B3}"/>
              </a:ext>
            </a:extLst>
          </p:cNvPr>
          <p:cNvSpPr>
            <a:spLocks noGrp="1"/>
          </p:cNvSpPr>
          <p:nvPr>
            <p:ph sz="quarter" idx="20" hasCustomPrompt="1"/>
          </p:nvPr>
        </p:nvSpPr>
        <p:spPr>
          <a:xfrm>
            <a:off x="533123" y="1154923"/>
            <a:ext cx="8085416" cy="3423466"/>
          </a:xfrm>
          <a:prstGeom prst="rect">
            <a:avLst/>
          </a:prstGeom>
        </p:spPr>
        <p:txBody>
          <a:bodyPr/>
          <a:lstStyle>
            <a:lvl1pPr marL="230188" indent="-230188">
              <a:buClr>
                <a:schemeClr val="tx2"/>
              </a:buClr>
              <a:buFont typeface="Wingdings" panose="05000000000000000000" pitchFamily="2" charset="2"/>
              <a:buNone/>
              <a:defRPr sz="18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Table or image</a:t>
            </a:r>
          </a:p>
        </p:txBody>
      </p:sp>
      <p:sp>
        <p:nvSpPr>
          <p:cNvPr id="9" name="Citation">
            <a:extLst>
              <a:ext uri="{FF2B5EF4-FFF2-40B4-BE49-F238E27FC236}">
                <a16:creationId xmlns:a16="http://schemas.microsoft.com/office/drawing/2014/main" id="{CA0A6044-029B-48E2-80D3-50F966024683}"/>
              </a:ext>
            </a:extLst>
          </p:cNvPr>
          <p:cNvSpPr>
            <a:spLocks noGrp="1"/>
          </p:cNvSpPr>
          <p:nvPr>
            <p:ph type="body" sz="quarter" idx="19" hasCustomPrompt="1"/>
          </p:nvPr>
        </p:nvSpPr>
        <p:spPr>
          <a:xfrm>
            <a:off x="1874520"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a:t>Adapted/Reprinted from [APA reference].</a:t>
            </a: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393113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g Image and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B5493-B3A2-40C1-8BB1-AB892AD7FCC5}"/>
              </a:ext>
              <a:ext uri="{C183D7F6-B498-43B3-948B-1728B52AA6E4}">
                <adec:decorative xmlns:adec="http://schemas.microsoft.com/office/drawing/2017/decorative" val="1"/>
              </a:ext>
            </a:extLst>
          </p:cNvPr>
          <p:cNvSpPr/>
          <p:nvPr userDrawn="1"/>
        </p:nvSpPr>
        <p:spPr>
          <a:xfrm>
            <a:off x="1" y="-2"/>
            <a:ext cx="3122840" cy="51435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2" name="Picture">
            <a:extLst>
              <a:ext uri="{FF2B5EF4-FFF2-40B4-BE49-F238E27FC236}">
                <a16:creationId xmlns:a16="http://schemas.microsoft.com/office/drawing/2014/main" id="{FBF9887D-E6B3-4215-89CB-6D0E9B71B902}"/>
              </a:ext>
            </a:extLst>
          </p:cNvPr>
          <p:cNvSpPr>
            <a:spLocks noGrp="1"/>
          </p:cNvSpPr>
          <p:nvPr>
            <p:ph type="pic" sz="quarter" idx="26"/>
          </p:nvPr>
        </p:nvSpPr>
        <p:spPr bwMode="auto">
          <a:xfrm>
            <a:off x="857251" y="1248603"/>
            <a:ext cx="4531178" cy="2646293"/>
          </a:xfrm>
          <a:custGeom>
            <a:avLst/>
            <a:gdLst>
              <a:gd name="connsiteX0" fmla="*/ 0 w 6089373"/>
              <a:gd name="connsiteY0" fmla="*/ 0 h 3528391"/>
              <a:gd name="connsiteX1" fmla="*/ 6089373 w 6089373"/>
              <a:gd name="connsiteY1" fmla="*/ 0 h 3528391"/>
              <a:gd name="connsiteX2" fmla="*/ 6089373 w 6089373"/>
              <a:gd name="connsiteY2" fmla="*/ 3528391 h 3528391"/>
              <a:gd name="connsiteX3" fmla="*/ 0 w 6089373"/>
              <a:gd name="connsiteY3" fmla="*/ 3528391 h 3528391"/>
            </a:gdLst>
            <a:ahLst/>
            <a:cxnLst>
              <a:cxn ang="0">
                <a:pos x="connsiteX0" y="connsiteY0"/>
              </a:cxn>
              <a:cxn ang="0">
                <a:pos x="connsiteX1" y="connsiteY1"/>
              </a:cxn>
              <a:cxn ang="0">
                <a:pos x="connsiteX2" y="connsiteY2"/>
              </a:cxn>
              <a:cxn ang="0">
                <a:pos x="connsiteX3" y="connsiteY3"/>
              </a:cxn>
            </a:cxnLst>
            <a:rect l="l" t="t" r="r" b="b"/>
            <a:pathLst>
              <a:path w="6089373" h="3528391">
                <a:moveTo>
                  <a:pt x="0" y="0"/>
                </a:moveTo>
                <a:lnTo>
                  <a:pt x="6089373" y="0"/>
                </a:lnTo>
                <a:lnTo>
                  <a:pt x="6089373" y="3528391"/>
                </a:lnTo>
                <a:lnTo>
                  <a:pt x="0" y="3528391"/>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AD6D53B2-B358-42B0-8674-1675EB1C62AF}"/>
              </a:ext>
            </a:extLst>
          </p:cNvPr>
          <p:cNvSpPr>
            <a:spLocks noGrp="1"/>
          </p:cNvSpPr>
          <p:nvPr>
            <p:ph type="body" sz="quarter" idx="18" hasCustomPrompt="1"/>
          </p:nvPr>
        </p:nvSpPr>
        <p:spPr>
          <a:xfrm>
            <a:off x="857251" y="3908750"/>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7" name="Icon">
            <a:extLst>
              <a:ext uri="{FF2B5EF4-FFF2-40B4-BE49-F238E27FC236}">
                <a16:creationId xmlns:a16="http://schemas.microsoft.com/office/drawing/2014/main" id="{FE8CABBD-9B77-4E67-9A9B-7336CC8B4135}"/>
              </a:ext>
              <a:ext uri="{C183D7F6-B498-43B3-948B-1728B52AA6E4}">
                <adec:decorative xmlns:adec="http://schemas.microsoft.com/office/drawing/2017/decorative" val="1"/>
              </a:ext>
            </a:extLst>
          </p:cNvPr>
          <p:cNvSpPr>
            <a:spLocks noChangeArrowheads="1"/>
          </p:cNvSpPr>
          <p:nvPr/>
        </p:nvSpPr>
        <p:spPr bwMode="auto">
          <a:xfrm>
            <a:off x="7095297" y="1629793"/>
            <a:ext cx="339420" cy="288112"/>
          </a:xfrm>
          <a:custGeom>
            <a:avLst/>
            <a:gdLst>
              <a:gd name="T0" fmla="*/ 350 w 759"/>
              <a:gd name="T1" fmla="*/ 379 h 642"/>
              <a:gd name="T2" fmla="*/ 350 w 759"/>
              <a:gd name="T3" fmla="*/ 554 h 642"/>
              <a:gd name="T4" fmla="*/ 263 w 759"/>
              <a:gd name="T5" fmla="*/ 641 h 642"/>
              <a:gd name="T6" fmla="*/ 88 w 759"/>
              <a:gd name="T7" fmla="*/ 641 h 642"/>
              <a:gd name="T8" fmla="*/ 0 w 759"/>
              <a:gd name="T9" fmla="*/ 554 h 642"/>
              <a:gd name="T10" fmla="*/ 0 w 759"/>
              <a:gd name="T11" fmla="*/ 233 h 642"/>
              <a:gd name="T12" fmla="*/ 233 w 759"/>
              <a:gd name="T13" fmla="*/ 0 h 642"/>
              <a:gd name="T14" fmla="*/ 263 w 759"/>
              <a:gd name="T15" fmla="*/ 0 h 642"/>
              <a:gd name="T16" fmla="*/ 292 w 759"/>
              <a:gd name="T17" fmla="*/ 29 h 642"/>
              <a:gd name="T18" fmla="*/ 292 w 759"/>
              <a:gd name="T19" fmla="*/ 87 h 642"/>
              <a:gd name="T20" fmla="*/ 263 w 759"/>
              <a:gd name="T21" fmla="*/ 116 h 642"/>
              <a:gd name="T22" fmla="*/ 233 w 759"/>
              <a:gd name="T23" fmla="*/ 116 h 642"/>
              <a:gd name="T24" fmla="*/ 117 w 759"/>
              <a:gd name="T25" fmla="*/ 233 h 642"/>
              <a:gd name="T26" fmla="*/ 117 w 759"/>
              <a:gd name="T27" fmla="*/ 248 h 642"/>
              <a:gd name="T28" fmla="*/ 161 w 759"/>
              <a:gd name="T29" fmla="*/ 291 h 642"/>
              <a:gd name="T30" fmla="*/ 263 w 759"/>
              <a:gd name="T31" fmla="*/ 291 h 642"/>
              <a:gd name="T32" fmla="*/ 350 w 759"/>
              <a:gd name="T33" fmla="*/ 379 h 642"/>
              <a:gd name="T34" fmla="*/ 758 w 759"/>
              <a:gd name="T35" fmla="*/ 379 h 642"/>
              <a:gd name="T36" fmla="*/ 758 w 759"/>
              <a:gd name="T37" fmla="*/ 554 h 642"/>
              <a:gd name="T38" fmla="*/ 671 w 759"/>
              <a:gd name="T39" fmla="*/ 641 h 642"/>
              <a:gd name="T40" fmla="*/ 496 w 759"/>
              <a:gd name="T41" fmla="*/ 641 h 642"/>
              <a:gd name="T42" fmla="*/ 408 w 759"/>
              <a:gd name="T43" fmla="*/ 554 h 642"/>
              <a:gd name="T44" fmla="*/ 408 w 759"/>
              <a:gd name="T45" fmla="*/ 233 h 642"/>
              <a:gd name="T46" fmla="*/ 642 w 759"/>
              <a:gd name="T47" fmla="*/ 0 h 642"/>
              <a:gd name="T48" fmla="*/ 671 w 759"/>
              <a:gd name="T49" fmla="*/ 0 h 642"/>
              <a:gd name="T50" fmla="*/ 700 w 759"/>
              <a:gd name="T51" fmla="*/ 29 h 642"/>
              <a:gd name="T52" fmla="*/ 700 w 759"/>
              <a:gd name="T53" fmla="*/ 87 h 642"/>
              <a:gd name="T54" fmla="*/ 671 w 759"/>
              <a:gd name="T55" fmla="*/ 116 h 642"/>
              <a:gd name="T56" fmla="*/ 642 w 759"/>
              <a:gd name="T57" fmla="*/ 116 h 642"/>
              <a:gd name="T58" fmla="*/ 525 w 759"/>
              <a:gd name="T59" fmla="*/ 233 h 642"/>
              <a:gd name="T60" fmla="*/ 525 w 759"/>
              <a:gd name="T61" fmla="*/ 248 h 642"/>
              <a:gd name="T62" fmla="*/ 569 w 759"/>
              <a:gd name="T63" fmla="*/ 291 h 642"/>
              <a:gd name="T64" fmla="*/ 671 w 759"/>
              <a:gd name="T65" fmla="*/ 291 h 642"/>
              <a:gd name="T66" fmla="*/ 758 w 759"/>
              <a:gd name="T67" fmla="*/ 3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9" h="642">
                <a:moveTo>
                  <a:pt x="350" y="379"/>
                </a:moveTo>
                <a:lnTo>
                  <a:pt x="350" y="554"/>
                </a:lnTo>
                <a:cubicBezTo>
                  <a:pt x="350" y="602"/>
                  <a:pt x="311" y="641"/>
                  <a:pt x="263" y="641"/>
                </a:cubicBezTo>
                <a:lnTo>
                  <a:pt x="88" y="641"/>
                </a:lnTo>
                <a:cubicBezTo>
                  <a:pt x="39" y="641"/>
                  <a:pt x="0" y="602"/>
                  <a:pt x="0" y="554"/>
                </a:cubicBezTo>
                <a:lnTo>
                  <a:pt x="0" y="233"/>
                </a:lnTo>
                <a:cubicBezTo>
                  <a:pt x="0" y="105"/>
                  <a:pt x="105" y="0"/>
                  <a:pt x="233" y="0"/>
                </a:cubicBezTo>
                <a:lnTo>
                  <a:pt x="263" y="0"/>
                </a:lnTo>
                <a:cubicBezTo>
                  <a:pt x="279" y="0"/>
                  <a:pt x="292" y="13"/>
                  <a:pt x="292" y="29"/>
                </a:cubicBezTo>
                <a:lnTo>
                  <a:pt x="292" y="87"/>
                </a:lnTo>
                <a:cubicBezTo>
                  <a:pt x="292" y="103"/>
                  <a:pt x="279" y="116"/>
                  <a:pt x="263" y="116"/>
                </a:cubicBezTo>
                <a:lnTo>
                  <a:pt x="233" y="116"/>
                </a:lnTo>
                <a:cubicBezTo>
                  <a:pt x="169" y="116"/>
                  <a:pt x="117" y="169"/>
                  <a:pt x="117" y="233"/>
                </a:cubicBezTo>
                <a:lnTo>
                  <a:pt x="117" y="248"/>
                </a:lnTo>
                <a:cubicBezTo>
                  <a:pt x="117" y="272"/>
                  <a:pt x="136" y="291"/>
                  <a:pt x="161" y="291"/>
                </a:cubicBezTo>
                <a:lnTo>
                  <a:pt x="263" y="291"/>
                </a:lnTo>
                <a:cubicBezTo>
                  <a:pt x="311" y="291"/>
                  <a:pt x="350" y="330"/>
                  <a:pt x="350" y="379"/>
                </a:cubicBezTo>
                <a:close/>
                <a:moveTo>
                  <a:pt x="758" y="379"/>
                </a:moveTo>
                <a:lnTo>
                  <a:pt x="758" y="554"/>
                </a:lnTo>
                <a:cubicBezTo>
                  <a:pt x="758" y="602"/>
                  <a:pt x="719" y="641"/>
                  <a:pt x="671" y="641"/>
                </a:cubicBezTo>
                <a:lnTo>
                  <a:pt x="496" y="641"/>
                </a:lnTo>
                <a:cubicBezTo>
                  <a:pt x="447" y="641"/>
                  <a:pt x="408" y="602"/>
                  <a:pt x="408" y="554"/>
                </a:cubicBezTo>
                <a:lnTo>
                  <a:pt x="408" y="233"/>
                </a:lnTo>
                <a:cubicBezTo>
                  <a:pt x="408" y="105"/>
                  <a:pt x="513" y="0"/>
                  <a:pt x="642" y="0"/>
                </a:cubicBezTo>
                <a:lnTo>
                  <a:pt x="671" y="0"/>
                </a:lnTo>
                <a:cubicBezTo>
                  <a:pt x="687" y="0"/>
                  <a:pt x="700" y="13"/>
                  <a:pt x="700" y="29"/>
                </a:cubicBezTo>
                <a:lnTo>
                  <a:pt x="700" y="87"/>
                </a:lnTo>
                <a:cubicBezTo>
                  <a:pt x="700" y="103"/>
                  <a:pt x="687" y="116"/>
                  <a:pt x="671" y="116"/>
                </a:cubicBezTo>
                <a:lnTo>
                  <a:pt x="642" y="116"/>
                </a:lnTo>
                <a:cubicBezTo>
                  <a:pt x="577" y="116"/>
                  <a:pt x="525" y="169"/>
                  <a:pt x="525" y="233"/>
                </a:cubicBezTo>
                <a:lnTo>
                  <a:pt x="525" y="248"/>
                </a:lnTo>
                <a:cubicBezTo>
                  <a:pt x="525" y="272"/>
                  <a:pt x="545" y="291"/>
                  <a:pt x="569" y="291"/>
                </a:cubicBezTo>
                <a:lnTo>
                  <a:pt x="671" y="291"/>
                </a:lnTo>
                <a:cubicBezTo>
                  <a:pt x="719" y="291"/>
                  <a:pt x="758" y="330"/>
                  <a:pt x="758" y="379"/>
                </a:cubicBezTo>
                <a:close/>
              </a:path>
            </a:pathLst>
          </a:custGeom>
          <a:solidFill>
            <a:srgbClr val="092C7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3429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350" b="0" i="0" u="none" strike="noStrike" kern="1200" cap="none" spc="0" normalizeH="0" baseline="0" noProof="0">
              <a:ln>
                <a:noFill/>
              </a:ln>
              <a:solidFill>
                <a:srgbClr val="E2BC00"/>
              </a:solidFill>
              <a:effectLst/>
              <a:uLnTx/>
              <a:uFillTx/>
              <a:latin typeface="Source Serif Pro" panose="02040603050405020204" pitchFamily="18" charset="0"/>
              <a:ea typeface="Source Serif Pro" panose="02040603050405020204" pitchFamily="18" charset="0"/>
            </a:endParaRPr>
          </a:p>
        </p:txBody>
      </p:sp>
      <p:sp>
        <p:nvSpPr>
          <p:cNvPr id="10" name="Quote">
            <a:extLst>
              <a:ext uri="{FF2B5EF4-FFF2-40B4-BE49-F238E27FC236}">
                <a16:creationId xmlns:a16="http://schemas.microsoft.com/office/drawing/2014/main" id="{D569EA10-43E0-4BEE-B214-09F7B8A23227}"/>
              </a:ext>
            </a:extLst>
          </p:cNvPr>
          <p:cNvSpPr>
            <a:spLocks noGrp="1"/>
          </p:cNvSpPr>
          <p:nvPr>
            <p:ph type="body" sz="quarter" idx="15" hasCustomPrompt="1"/>
          </p:nvPr>
        </p:nvSpPr>
        <p:spPr>
          <a:xfrm>
            <a:off x="6038633" y="2149100"/>
            <a:ext cx="2452748" cy="1361768"/>
          </a:xfrm>
          <a:prstGeom prst="rect">
            <a:avLst/>
          </a:prstGeom>
        </p:spPr>
        <p:txBody>
          <a:bodyP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9" name="Page Number">
            <a:extLst>
              <a:ext uri="{FF2B5EF4-FFF2-40B4-BE49-F238E27FC236}">
                <a16:creationId xmlns:a16="http://schemas.microsoft.com/office/drawing/2014/main" id="{EEE55CF8-625E-4400-8F6B-ECBACA3EBA5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4276881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tx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Quote">
            <a:extLst>
              <a:ext uri="{FF2B5EF4-FFF2-40B4-BE49-F238E27FC236}">
                <a16:creationId xmlns:a16="http://schemas.microsoft.com/office/drawing/2014/main" id="{5C8A66A0-BC82-4893-917E-EB5E32A0EFD0}"/>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348448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2D7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BC2E7280-E0EB-D34E-ACCA-E3CD484330ED}"/>
              </a:ext>
            </a:extLst>
          </p:cNvPr>
          <p:cNvSpPr>
            <a:spLocks noGrp="1"/>
          </p:cNvSpPr>
          <p:nvPr>
            <p:ph type="title"/>
          </p:nvPr>
        </p:nvSpPr>
        <p:spPr>
          <a:xfrm>
            <a:off x="1576553" y="1757825"/>
            <a:ext cx="3941378" cy="1700078"/>
          </a:xfrm>
          <a:prstGeom prst="rect">
            <a:avLst/>
          </a:prstGeom>
        </p:spPr>
        <p:txBody>
          <a:bodyPr/>
          <a:lstStyle>
            <a:lvl1pPr>
              <a:defRPr sz="1600">
                <a:latin typeface="+mn-lt"/>
              </a:defRPr>
            </a:lvl1pPr>
          </a:lstStyle>
          <a:p>
            <a:r>
              <a:rPr lang="en-US"/>
              <a:t>Click to edit Master title style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788153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tems and Bullets">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AE8B6D00-0CE5-4F77-A502-4776F085A5BB}"/>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8" name="Rectangle 17">
            <a:extLst>
              <a:ext uri="{FF2B5EF4-FFF2-40B4-BE49-F238E27FC236}">
                <a16:creationId xmlns:a16="http://schemas.microsoft.com/office/drawing/2014/main" id="{02D77B7E-D676-4430-9251-20A93BF4552C}"/>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1955E-A65C-4E31-A691-13A70FEECBCF}"/>
              </a:ext>
              <a:ext uri="{C183D7F6-B498-43B3-948B-1728B52AA6E4}">
                <adec:decorative xmlns:adec="http://schemas.microsoft.com/office/drawing/2017/decorative" val="1"/>
              </a:ext>
            </a:extLst>
          </p:cNvPr>
          <p:cNvSpPr/>
          <p:nvPr userDrawn="1"/>
        </p:nvSpPr>
        <p:spPr>
          <a:xfrm>
            <a:off x="0" y="2479986"/>
            <a:ext cx="9144000" cy="2693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Source Serif Pro" panose="02040603050405020204" pitchFamily="18" charset="0"/>
              <a:ea typeface="Source Serif Pro" panose="02040603050405020204" pitchFamily="18" charset="0"/>
              <a:cs typeface="+mn-cs"/>
            </a:endParaRPr>
          </a:p>
        </p:txBody>
      </p:sp>
      <p:sp>
        <p:nvSpPr>
          <p:cNvPr id="13" name="Picture 1">
            <a:extLst>
              <a:ext uri="{FF2B5EF4-FFF2-40B4-BE49-F238E27FC236}">
                <a16:creationId xmlns:a16="http://schemas.microsoft.com/office/drawing/2014/main" id="{3EF03DDC-6633-494B-9776-488C6BEEF146}"/>
              </a:ext>
            </a:extLst>
          </p:cNvPr>
          <p:cNvSpPr>
            <a:spLocks noGrp="1"/>
          </p:cNvSpPr>
          <p:nvPr>
            <p:ph type="pic" sz="quarter" idx="17"/>
          </p:nvPr>
        </p:nvSpPr>
        <p:spPr bwMode="auto">
          <a:xfrm>
            <a:off x="533919"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28" name="Picture 1 Citation">
            <a:extLst>
              <a:ext uri="{FF2B5EF4-FFF2-40B4-BE49-F238E27FC236}">
                <a16:creationId xmlns:a16="http://schemas.microsoft.com/office/drawing/2014/main" id="{23EDEA9D-6619-4636-9D0C-708BA2E0C94E}"/>
              </a:ext>
            </a:extLst>
          </p:cNvPr>
          <p:cNvSpPr>
            <a:spLocks noGrp="1"/>
          </p:cNvSpPr>
          <p:nvPr>
            <p:ph type="body" sz="quarter" idx="24" hasCustomPrompt="1"/>
          </p:nvPr>
        </p:nvSpPr>
        <p:spPr>
          <a:xfrm>
            <a:off x="664163" y="3239365"/>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0" name="Bullet 1">
            <a:extLst>
              <a:ext uri="{FF2B5EF4-FFF2-40B4-BE49-F238E27FC236}">
                <a16:creationId xmlns:a16="http://schemas.microsoft.com/office/drawing/2014/main" id="{4A0E21E2-0D13-441F-82DA-7A39FD0CFA13}"/>
              </a:ext>
            </a:extLst>
          </p:cNvPr>
          <p:cNvSpPr>
            <a:spLocks noGrp="1"/>
          </p:cNvSpPr>
          <p:nvPr>
            <p:ph type="body" sz="quarter" idx="20" hasCustomPrompt="1"/>
          </p:nvPr>
        </p:nvSpPr>
        <p:spPr>
          <a:xfrm>
            <a:off x="537750" y="358399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vl3pPr marL="914400" indent="-228600">
              <a:defRPr sz="1000">
                <a:solidFill>
                  <a:schemeClr val="bg1"/>
                </a:solidFill>
              </a:defRPr>
            </a:lvl3pPr>
          </a:lstStyle>
          <a:p>
            <a:pPr lvl="0"/>
            <a:r>
              <a:rPr lang="en-US" noProof="0"/>
              <a:t>Click to add bullets</a:t>
            </a:r>
          </a:p>
          <a:p>
            <a:pPr lvl="1"/>
            <a:r>
              <a:rPr lang="en-US" noProof="0"/>
              <a:t>Second level</a:t>
            </a:r>
          </a:p>
        </p:txBody>
      </p:sp>
      <p:sp>
        <p:nvSpPr>
          <p:cNvPr id="12" name="Picture 2">
            <a:extLst>
              <a:ext uri="{FF2B5EF4-FFF2-40B4-BE49-F238E27FC236}">
                <a16:creationId xmlns:a16="http://schemas.microsoft.com/office/drawing/2014/main" id="{2E4C83EF-E5C1-438E-8B2B-8E1C2D8A343E}"/>
              </a:ext>
            </a:extLst>
          </p:cNvPr>
          <p:cNvSpPr>
            <a:spLocks noGrp="1"/>
          </p:cNvSpPr>
          <p:nvPr>
            <p:ph type="pic" sz="quarter" idx="16"/>
          </p:nvPr>
        </p:nvSpPr>
        <p:spPr bwMode="auto">
          <a:xfrm>
            <a:off x="2683807"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29" name="Picture 2 Citation">
            <a:extLst>
              <a:ext uri="{FF2B5EF4-FFF2-40B4-BE49-F238E27FC236}">
                <a16:creationId xmlns:a16="http://schemas.microsoft.com/office/drawing/2014/main" id="{A0086350-D8A5-4130-8619-AE16BACE43CF}"/>
              </a:ext>
            </a:extLst>
          </p:cNvPr>
          <p:cNvSpPr>
            <a:spLocks noGrp="1"/>
          </p:cNvSpPr>
          <p:nvPr>
            <p:ph type="body" sz="quarter" idx="25" hasCustomPrompt="1"/>
          </p:nvPr>
        </p:nvSpPr>
        <p:spPr>
          <a:xfrm>
            <a:off x="2812135" y="3245850"/>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1" name="Bullet 2">
            <a:extLst>
              <a:ext uri="{FF2B5EF4-FFF2-40B4-BE49-F238E27FC236}">
                <a16:creationId xmlns:a16="http://schemas.microsoft.com/office/drawing/2014/main" id="{D54FA790-8A27-4C02-86E4-F475F67FD487}"/>
              </a:ext>
            </a:extLst>
          </p:cNvPr>
          <p:cNvSpPr>
            <a:spLocks noGrp="1"/>
          </p:cNvSpPr>
          <p:nvPr>
            <p:ph type="body" sz="quarter" idx="21" hasCustomPrompt="1"/>
          </p:nvPr>
        </p:nvSpPr>
        <p:spPr>
          <a:xfrm>
            <a:off x="2683807"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1" name="Picture 3">
            <a:extLst>
              <a:ext uri="{FF2B5EF4-FFF2-40B4-BE49-F238E27FC236}">
                <a16:creationId xmlns:a16="http://schemas.microsoft.com/office/drawing/2014/main" id="{A351FD4D-8E7A-4EB5-B689-26D5EE8CBDAA}"/>
              </a:ext>
            </a:extLst>
          </p:cNvPr>
          <p:cNvSpPr>
            <a:spLocks noGrp="1"/>
          </p:cNvSpPr>
          <p:nvPr>
            <p:ph type="pic" sz="quarter" idx="18"/>
          </p:nvPr>
        </p:nvSpPr>
        <p:spPr bwMode="auto">
          <a:xfrm>
            <a:off x="4796130"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0" name="Picture 3 Citation">
            <a:extLst>
              <a:ext uri="{FF2B5EF4-FFF2-40B4-BE49-F238E27FC236}">
                <a16:creationId xmlns:a16="http://schemas.microsoft.com/office/drawing/2014/main" id="{D6D743B7-EFB0-47FD-A3B0-8348B7AE467A}"/>
              </a:ext>
            </a:extLst>
          </p:cNvPr>
          <p:cNvSpPr>
            <a:spLocks noGrp="1"/>
          </p:cNvSpPr>
          <p:nvPr>
            <p:ph type="body" sz="quarter" idx="26" hasCustomPrompt="1"/>
          </p:nvPr>
        </p:nvSpPr>
        <p:spPr>
          <a:xfrm>
            <a:off x="4926374" y="324351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2" name="Bullet 3">
            <a:extLst>
              <a:ext uri="{FF2B5EF4-FFF2-40B4-BE49-F238E27FC236}">
                <a16:creationId xmlns:a16="http://schemas.microsoft.com/office/drawing/2014/main" id="{7E7E2D7E-6AA9-45C1-862B-20DD14162683}"/>
              </a:ext>
            </a:extLst>
          </p:cNvPr>
          <p:cNvSpPr>
            <a:spLocks noGrp="1"/>
          </p:cNvSpPr>
          <p:nvPr>
            <p:ph type="body" sz="quarter" idx="22" hasCustomPrompt="1"/>
          </p:nvPr>
        </p:nvSpPr>
        <p:spPr>
          <a:xfrm>
            <a:off x="4799963"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0" name="Picture 4">
            <a:extLst>
              <a:ext uri="{FF2B5EF4-FFF2-40B4-BE49-F238E27FC236}">
                <a16:creationId xmlns:a16="http://schemas.microsoft.com/office/drawing/2014/main" id="{D8648803-C884-4BE6-8CD5-BC3B1F26808D}"/>
              </a:ext>
            </a:extLst>
          </p:cNvPr>
          <p:cNvSpPr>
            <a:spLocks noGrp="1"/>
          </p:cNvSpPr>
          <p:nvPr>
            <p:ph type="pic" sz="quarter" idx="19"/>
          </p:nvPr>
        </p:nvSpPr>
        <p:spPr bwMode="auto">
          <a:xfrm>
            <a:off x="6933252"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1" name="Picture 4 Citation">
            <a:extLst>
              <a:ext uri="{FF2B5EF4-FFF2-40B4-BE49-F238E27FC236}">
                <a16:creationId xmlns:a16="http://schemas.microsoft.com/office/drawing/2014/main" id="{CCE9FB30-9A0B-481A-8316-DA7750A5B612}"/>
              </a:ext>
            </a:extLst>
          </p:cNvPr>
          <p:cNvSpPr>
            <a:spLocks noGrp="1"/>
          </p:cNvSpPr>
          <p:nvPr>
            <p:ph type="body" sz="quarter" idx="27" hasCustomPrompt="1"/>
          </p:nvPr>
        </p:nvSpPr>
        <p:spPr>
          <a:xfrm>
            <a:off x="7063496" y="322998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3" name="Bullet 4">
            <a:extLst>
              <a:ext uri="{FF2B5EF4-FFF2-40B4-BE49-F238E27FC236}">
                <a16:creationId xmlns:a16="http://schemas.microsoft.com/office/drawing/2014/main" id="{D7971259-2CFF-43DE-B8EF-1B4A73DC8849}"/>
              </a:ext>
            </a:extLst>
          </p:cNvPr>
          <p:cNvSpPr>
            <a:spLocks noGrp="1"/>
          </p:cNvSpPr>
          <p:nvPr>
            <p:ph type="body" sz="quarter" idx="23" hasCustomPrompt="1"/>
          </p:nvPr>
        </p:nvSpPr>
        <p:spPr>
          <a:xfrm>
            <a:off x="6935168" y="3583996"/>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27" name="Page Number">
            <a:extLst>
              <a:ext uri="{FF2B5EF4-FFF2-40B4-BE49-F238E27FC236}">
                <a16:creationId xmlns:a16="http://schemas.microsoft.com/office/drawing/2014/main" id="{D7320757-0FB4-4CE4-B232-73364EDF6C6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a:solidFill>
                <a:schemeClr val="bg1"/>
              </a:solidFill>
              <a:latin typeface="+mj-lt"/>
            </a:endParaRPr>
          </a:p>
        </p:txBody>
      </p:sp>
    </p:spTree>
    <p:extLst>
      <p:ext uri="{BB962C8B-B14F-4D97-AF65-F5344CB8AC3E}">
        <p14:creationId xmlns:p14="http://schemas.microsoft.com/office/powerpoint/2010/main" val="493047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ight Blue Callout">
    <p:bg>
      <p:bgPr>
        <a:solidFill>
          <a:srgbClr val="69ACE5"/>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3523886" y="1775113"/>
            <a:ext cx="5162914" cy="1593273"/>
          </a:xfrm>
          <a:prstGeom prst="rect">
            <a:avLst/>
          </a:prstGeom>
        </p:spPr>
        <p:txBody>
          <a:bodyPr anchor="ctr">
            <a:normAutofit/>
          </a:bodyPr>
          <a:lstStyle>
            <a:lvl1pPr marL="0" indent="0">
              <a:buNone/>
              <a:defRPr sz="16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a:solidFill>
                <a:srgbClr val="092C74"/>
              </a:solidFill>
              <a:latin typeface="+mj-lt"/>
            </a:endParaRPr>
          </a:p>
        </p:txBody>
      </p:sp>
    </p:spTree>
    <p:extLst>
      <p:ext uri="{BB962C8B-B14F-4D97-AF65-F5344CB8AC3E}">
        <p14:creationId xmlns:p14="http://schemas.microsoft.com/office/powerpoint/2010/main" val="2404517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Light Blue Callout">
    <p:bg>
      <p:bgPr>
        <a:solidFill>
          <a:schemeClr val="accent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4" name="Rectangle 3">
            <a:extLst>
              <a:ext uri="{FF2B5EF4-FFF2-40B4-BE49-F238E27FC236}">
                <a16:creationId xmlns:a16="http://schemas.microsoft.com/office/drawing/2014/main" id="{F9B22E3D-8576-D248-8FD1-C324D7DFE63C}"/>
              </a:ext>
            </a:extLst>
          </p:cNvPr>
          <p:cNvSpPr/>
          <p:nvPr userDrawn="1"/>
        </p:nvSpPr>
        <p:spPr>
          <a:xfrm>
            <a:off x="3342290" y="1600200"/>
            <a:ext cx="5801710" cy="194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a:extLst>
              <a:ext uri="{FF2B5EF4-FFF2-40B4-BE49-F238E27FC236}">
                <a16:creationId xmlns:a16="http://schemas.microsoft.com/office/drawing/2014/main" id="{806028B7-D1DD-4A43-98BB-B15FB80155D2}"/>
              </a:ext>
            </a:extLst>
          </p:cNvPr>
          <p:cNvSpPr>
            <a:spLocks noGrp="1"/>
          </p:cNvSpPr>
          <p:nvPr>
            <p:ph type="title"/>
          </p:nvPr>
        </p:nvSpPr>
        <p:spPr>
          <a:xfrm>
            <a:off x="3523887" y="1821512"/>
            <a:ext cx="5472968" cy="1500475"/>
          </a:xfrm>
          <a:prstGeom prst="rect">
            <a:avLst/>
          </a:prstGeom>
          <a:solidFill>
            <a:schemeClr val="bg1"/>
          </a:solidFill>
        </p:spPr>
        <p:txBody>
          <a:bodyPr/>
          <a:lstStyle>
            <a:lvl1pPr>
              <a:defRPr sz="1600">
                <a:solidFill>
                  <a:schemeClr val="tx2"/>
                </a:solidFill>
                <a:latin typeface="+mn-lt"/>
              </a:defRPr>
            </a:lvl1pPr>
          </a:lstStyle>
          <a:p>
            <a:r>
              <a:rPr lang="en-US"/>
              <a:t>Click to edit Master title style</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7211157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06464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nd Image - Simpl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8DC6AAE-017C-4253-840E-AB4D795A3E47}"/>
              </a:ext>
            </a:extLst>
          </p:cNvPr>
          <p:cNvSpPr>
            <a:spLocks noGrp="1"/>
          </p:cNvSpPr>
          <p:nvPr>
            <p:ph type="title" hasCustomPrompt="1"/>
          </p:nvPr>
        </p:nvSpPr>
        <p:spPr>
          <a:xfrm>
            <a:off x="732234" y="304800"/>
            <a:ext cx="3607289" cy="890244"/>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68EA6AD7-2136-4D32-B4FA-6F27E804E79A}"/>
              </a:ext>
              <a:ext uri="{C183D7F6-B498-43B3-948B-1728B52AA6E4}">
                <adec:decorative xmlns:adec="http://schemas.microsoft.com/office/drawing/2017/decorative" val="1"/>
              </a:ext>
            </a:extLst>
          </p:cNvPr>
          <p:cNvSpPr/>
          <p:nvPr userDrawn="1"/>
        </p:nvSpPr>
        <p:spPr>
          <a:xfrm>
            <a:off x="822960" y="1197160"/>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732234" y="1545336"/>
            <a:ext cx="3607289" cy="2926080"/>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75B79D34-DFEF-4AC5-AC86-378A247C4C3F}"/>
              </a:ext>
            </a:extLst>
          </p:cNvPr>
          <p:cNvSpPr>
            <a:spLocks noGrp="1"/>
          </p:cNvSpPr>
          <p:nvPr>
            <p:ph type="pic" sz="quarter" idx="10"/>
          </p:nvPr>
        </p:nvSpPr>
        <p:spPr>
          <a:xfrm>
            <a:off x="4804477" y="0"/>
            <a:ext cx="3607289" cy="5143500"/>
          </a:xfrm>
          <a:custGeom>
            <a:avLst/>
            <a:gdLst>
              <a:gd name="connsiteX0" fmla="*/ 0 w 3657600"/>
              <a:gd name="connsiteY0" fmla="*/ 0 h 4343400"/>
              <a:gd name="connsiteX1" fmla="*/ 3657600 w 3657600"/>
              <a:gd name="connsiteY1" fmla="*/ 0 h 4343400"/>
              <a:gd name="connsiteX2" fmla="*/ 3657600 w 3657600"/>
              <a:gd name="connsiteY2" fmla="*/ 4343400 h 4343400"/>
              <a:gd name="connsiteX3" fmla="*/ 0 w 3657600"/>
              <a:gd name="connsiteY3" fmla="*/ 4343400 h 4343400"/>
            </a:gdLst>
            <a:ahLst/>
            <a:cxnLst>
              <a:cxn ang="0">
                <a:pos x="connsiteX0" y="connsiteY0"/>
              </a:cxn>
              <a:cxn ang="0">
                <a:pos x="connsiteX1" y="connsiteY1"/>
              </a:cxn>
              <a:cxn ang="0">
                <a:pos x="connsiteX2" y="connsiteY2"/>
              </a:cxn>
              <a:cxn ang="0">
                <a:pos x="connsiteX3" y="connsiteY3"/>
              </a:cxn>
            </a:cxnLst>
            <a:rect l="l" t="t" r="r" b="b"/>
            <a:pathLst>
              <a:path w="3657600" h="4343400">
                <a:moveTo>
                  <a:pt x="0" y="0"/>
                </a:moveTo>
                <a:lnTo>
                  <a:pt x="3657600" y="0"/>
                </a:lnTo>
                <a:lnTo>
                  <a:pt x="3657600" y="4343400"/>
                </a:lnTo>
                <a:lnTo>
                  <a:pt x="0" y="43434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4" name="Picture Citation">
            <a:extLst>
              <a:ext uri="{FF2B5EF4-FFF2-40B4-BE49-F238E27FC236}">
                <a16:creationId xmlns:a16="http://schemas.microsoft.com/office/drawing/2014/main" id="{355E0E6A-E25B-428F-BA8C-4A0886B089FA}"/>
              </a:ext>
            </a:extLst>
          </p:cNvPr>
          <p:cNvSpPr>
            <a:spLocks noGrp="1"/>
          </p:cNvSpPr>
          <p:nvPr>
            <p:ph type="body" sz="quarter" idx="18" hasCustomPrompt="1"/>
          </p:nvPr>
        </p:nvSpPr>
        <p:spPr>
          <a:xfrm>
            <a:off x="3371461" y="4860168"/>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pic>
        <p:nvPicPr>
          <p:cNvPr id="9" name="WSE logo">
            <a:extLst>
              <a:ext uri="{FF2B5EF4-FFF2-40B4-BE49-F238E27FC236}">
                <a16:creationId xmlns:a16="http://schemas.microsoft.com/office/drawing/2014/main" id="{D3042606-CA6F-4BC4-80EF-92D44CA3183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2" name="Page Number">
            <a:extLst>
              <a:ext uri="{FF2B5EF4-FFF2-40B4-BE49-F238E27FC236}">
                <a16:creationId xmlns:a16="http://schemas.microsoft.com/office/drawing/2014/main" id="{01F6A14B-EEAE-2542-8809-4C8C18188C9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1975543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Items and Text - Simpl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9969320-F42D-4BA1-8841-D6ABE618C39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788039"/>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36691"/>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4" name="Page Number">
            <a:extLst>
              <a:ext uri="{FF2B5EF4-FFF2-40B4-BE49-F238E27FC236}">
                <a16:creationId xmlns:a16="http://schemas.microsoft.com/office/drawing/2014/main" id="{FDDCEC8F-2C58-466A-B78D-B21B7AC0B1B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53D41192-9C77-467F-9EF0-3D499A0935C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0924064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 Items and Tex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FD5D22EA-DA0F-4003-95BD-68EF68F107D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49661"/>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0" name="Item 4 Title">
            <a:extLst>
              <a:ext uri="{FF2B5EF4-FFF2-40B4-BE49-F238E27FC236}">
                <a16:creationId xmlns:a16="http://schemas.microsoft.com/office/drawing/2014/main" id="{6C648141-3B1A-4A5B-A08A-B937DA82B379}"/>
              </a:ext>
            </a:extLst>
          </p:cNvPr>
          <p:cNvSpPr>
            <a:spLocks noGrp="1"/>
          </p:cNvSpPr>
          <p:nvPr>
            <p:ph type="body" sz="quarter" idx="27"/>
          </p:nvPr>
        </p:nvSpPr>
        <p:spPr>
          <a:xfrm>
            <a:off x="5724232" y="141636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1" name="Item 4 Text">
            <a:extLst>
              <a:ext uri="{FF2B5EF4-FFF2-40B4-BE49-F238E27FC236}">
                <a16:creationId xmlns:a16="http://schemas.microsoft.com/office/drawing/2014/main" id="{A46F24BA-C9D1-4501-95F5-C0354BAA510C}"/>
              </a:ext>
            </a:extLst>
          </p:cNvPr>
          <p:cNvSpPr>
            <a:spLocks noGrp="1"/>
          </p:cNvSpPr>
          <p:nvPr>
            <p:ph type="body" sz="quarter" idx="28"/>
          </p:nvPr>
        </p:nvSpPr>
        <p:spPr>
          <a:xfrm>
            <a:off x="5724232" y="1742834"/>
            <a:ext cx="2895103" cy="548544"/>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2" name="Item 5 Title">
            <a:extLst>
              <a:ext uri="{FF2B5EF4-FFF2-40B4-BE49-F238E27FC236}">
                <a16:creationId xmlns:a16="http://schemas.microsoft.com/office/drawing/2014/main" id="{199E24F4-ADFC-407D-A87C-57876863862E}"/>
              </a:ext>
            </a:extLst>
          </p:cNvPr>
          <p:cNvSpPr>
            <a:spLocks noGrp="1"/>
          </p:cNvSpPr>
          <p:nvPr>
            <p:ph type="body" sz="quarter" idx="29"/>
          </p:nvPr>
        </p:nvSpPr>
        <p:spPr>
          <a:xfrm>
            <a:off x="5724232" y="246501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3" name="Item 5 Text">
            <a:extLst>
              <a:ext uri="{FF2B5EF4-FFF2-40B4-BE49-F238E27FC236}">
                <a16:creationId xmlns:a16="http://schemas.microsoft.com/office/drawing/2014/main" id="{06BC9547-5CA5-4871-A52E-478C55785DAA}"/>
              </a:ext>
            </a:extLst>
          </p:cNvPr>
          <p:cNvSpPr>
            <a:spLocks noGrp="1"/>
          </p:cNvSpPr>
          <p:nvPr>
            <p:ph type="body" sz="quarter" idx="30"/>
          </p:nvPr>
        </p:nvSpPr>
        <p:spPr>
          <a:xfrm>
            <a:off x="5724232"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4" name="Item 6 Title">
            <a:extLst>
              <a:ext uri="{FF2B5EF4-FFF2-40B4-BE49-F238E27FC236}">
                <a16:creationId xmlns:a16="http://schemas.microsoft.com/office/drawing/2014/main" id="{64F76CE0-35A5-4304-920D-2B9471C0FBDC}"/>
              </a:ext>
            </a:extLst>
          </p:cNvPr>
          <p:cNvSpPr>
            <a:spLocks noGrp="1"/>
          </p:cNvSpPr>
          <p:nvPr>
            <p:ph type="body" sz="quarter" idx="31"/>
          </p:nvPr>
        </p:nvSpPr>
        <p:spPr>
          <a:xfrm>
            <a:off x="5724232" y="3518014"/>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Item 6 Text">
            <a:extLst>
              <a:ext uri="{FF2B5EF4-FFF2-40B4-BE49-F238E27FC236}">
                <a16:creationId xmlns:a16="http://schemas.microsoft.com/office/drawing/2014/main" id="{DD69F438-DA31-4E08-BF66-576904C0656C}"/>
              </a:ext>
            </a:extLst>
          </p:cNvPr>
          <p:cNvSpPr>
            <a:spLocks noGrp="1"/>
          </p:cNvSpPr>
          <p:nvPr>
            <p:ph type="body" sz="quarter" idx="32"/>
          </p:nvPr>
        </p:nvSpPr>
        <p:spPr>
          <a:xfrm>
            <a:off x="5724232" y="384448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Page Number">
            <a:extLst>
              <a:ext uri="{FF2B5EF4-FFF2-40B4-BE49-F238E27FC236}">
                <a16:creationId xmlns:a16="http://schemas.microsoft.com/office/drawing/2014/main" id="{9F557C48-BE62-4248-9796-19772B87DE8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1" name="WSE logo">
            <a:extLst>
              <a:ext uri="{FF2B5EF4-FFF2-40B4-BE49-F238E27FC236}">
                <a16:creationId xmlns:a16="http://schemas.microsoft.com/office/drawing/2014/main" id="{6CB826C5-83CA-46C3-BD25-55E75A1EF0C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23260095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Items and Text - Numbers">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AA35A02-5774-42F0-A1FA-B29AFC5020FF}"/>
              </a:ext>
            </a:extLst>
          </p:cNvPr>
          <p:cNvSpPr>
            <a:spLocks noGrp="1"/>
          </p:cNvSpPr>
          <p:nvPr>
            <p:ph type="title" hasCustomPrompt="1"/>
          </p:nvPr>
        </p:nvSpPr>
        <p:spPr>
          <a:xfrm>
            <a:off x="533919" y="107117"/>
            <a:ext cx="8085415" cy="857543"/>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2670292"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9675" y="1407603"/>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5943601" y="1411274"/>
            <a:ext cx="2664068"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9675"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358443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Items and Text - Numbers">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95453A6-EC5B-4B81-81A5-76D3459C426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8"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4240650"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6"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9" name="Item 3 Title">
            <a:extLst>
              <a:ext uri="{FF2B5EF4-FFF2-40B4-BE49-F238E27FC236}">
                <a16:creationId xmlns:a16="http://schemas.microsoft.com/office/drawing/2014/main" id="{6B8167EF-94E2-4549-81E1-E9702B15C161}"/>
              </a:ext>
            </a:extLst>
          </p:cNvPr>
          <p:cNvSpPr>
            <a:spLocks noGrp="1"/>
          </p:cNvSpPr>
          <p:nvPr>
            <p:ph type="body" sz="quarter" idx="30" hasCustomPrompt="1"/>
          </p:nvPr>
        </p:nvSpPr>
        <p:spPr>
          <a:xfrm>
            <a:off x="7027269"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9307132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Items and Text - Simple">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62DE9AC-3143-4C46-8BEE-302ABA5A650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463046"/>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947761"/>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932709"/>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4278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Items and Tex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B841-262A-4B03-B51F-86A89C000090}"/>
              </a:ext>
              <a:ext uri="{C183D7F6-B498-43B3-948B-1728B52AA6E4}">
                <adec:decorative xmlns:adec="http://schemas.microsoft.com/office/drawing/2017/decorative" val="1"/>
              </a:ext>
            </a:extLst>
          </p:cNvPr>
          <p:cNvSpPr/>
          <p:nvPr userDrawn="1"/>
        </p:nvSpPr>
        <p:spPr>
          <a:xfrm>
            <a:off x="0" y="1322279"/>
            <a:ext cx="9144000" cy="27432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16" name="Rectangle 15">
            <a:extLst>
              <a:ext uri="{FF2B5EF4-FFF2-40B4-BE49-F238E27FC236}">
                <a16:creationId xmlns:a16="http://schemas.microsoft.com/office/drawing/2014/main" id="{3582B397-6BB2-4E5C-A669-F186A3D523FA}"/>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a:extLst>
              <a:ext uri="{FF2B5EF4-FFF2-40B4-BE49-F238E27FC236}">
                <a16:creationId xmlns:a16="http://schemas.microsoft.com/office/drawing/2014/main" id="{4AD5310A-E63C-46AA-841F-B738FFBFC09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8" name="Item 1 Title">
            <a:extLst>
              <a:ext uri="{FF2B5EF4-FFF2-40B4-BE49-F238E27FC236}">
                <a16:creationId xmlns:a16="http://schemas.microsoft.com/office/drawing/2014/main" id="{5CE35401-0622-4F68-B52B-0F9A26D1D1FC}"/>
              </a:ext>
            </a:extLst>
          </p:cNvPr>
          <p:cNvSpPr>
            <a:spLocks noGrp="1"/>
          </p:cNvSpPr>
          <p:nvPr>
            <p:ph type="body" sz="quarter" idx="10" hasCustomPrompt="1"/>
          </p:nvPr>
        </p:nvSpPr>
        <p:spPr>
          <a:xfrm>
            <a:off x="592988"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19" name="Item 1 Text">
            <a:extLst>
              <a:ext uri="{FF2B5EF4-FFF2-40B4-BE49-F238E27FC236}">
                <a16:creationId xmlns:a16="http://schemas.microsoft.com/office/drawing/2014/main" id="{719B202F-5339-48FA-88EA-2887B53BB132}"/>
              </a:ext>
            </a:extLst>
          </p:cNvPr>
          <p:cNvSpPr>
            <a:spLocks noGrp="1"/>
          </p:cNvSpPr>
          <p:nvPr>
            <p:ph type="body" sz="quarter" idx="13" hasCustomPrompt="1"/>
          </p:nvPr>
        </p:nvSpPr>
        <p:spPr>
          <a:xfrm>
            <a:off x="592988"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0" name="Item 2 Title">
            <a:extLst>
              <a:ext uri="{FF2B5EF4-FFF2-40B4-BE49-F238E27FC236}">
                <a16:creationId xmlns:a16="http://schemas.microsoft.com/office/drawing/2014/main" id="{155CFADC-A293-4DC1-B7C0-7F7CAF86EDE7}"/>
              </a:ext>
            </a:extLst>
          </p:cNvPr>
          <p:cNvSpPr>
            <a:spLocks noGrp="1"/>
          </p:cNvSpPr>
          <p:nvPr>
            <p:ph type="body" sz="quarter" idx="15" hasCustomPrompt="1"/>
          </p:nvPr>
        </p:nvSpPr>
        <p:spPr>
          <a:xfrm>
            <a:off x="3525730"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1" name="Item 2 Text">
            <a:extLst>
              <a:ext uri="{FF2B5EF4-FFF2-40B4-BE49-F238E27FC236}">
                <a16:creationId xmlns:a16="http://schemas.microsoft.com/office/drawing/2014/main" id="{9BA58F50-BBFB-4D8E-971B-70C7E6E2E1EF}"/>
              </a:ext>
            </a:extLst>
          </p:cNvPr>
          <p:cNvSpPr>
            <a:spLocks noGrp="1"/>
          </p:cNvSpPr>
          <p:nvPr>
            <p:ph type="body" sz="quarter" idx="16" hasCustomPrompt="1"/>
          </p:nvPr>
        </p:nvSpPr>
        <p:spPr>
          <a:xfrm>
            <a:off x="3525729"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2" name="Item 3 Title">
            <a:extLst>
              <a:ext uri="{FF2B5EF4-FFF2-40B4-BE49-F238E27FC236}">
                <a16:creationId xmlns:a16="http://schemas.microsoft.com/office/drawing/2014/main" id="{C2583F76-A149-4B1E-B2E1-E81708D7BAC7}"/>
              </a:ext>
            </a:extLst>
          </p:cNvPr>
          <p:cNvSpPr>
            <a:spLocks noGrp="1"/>
          </p:cNvSpPr>
          <p:nvPr>
            <p:ph type="body" sz="quarter" idx="17" hasCustomPrompt="1"/>
          </p:nvPr>
        </p:nvSpPr>
        <p:spPr>
          <a:xfrm>
            <a:off x="6488014"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3" name="Item 3 Text">
            <a:extLst>
              <a:ext uri="{FF2B5EF4-FFF2-40B4-BE49-F238E27FC236}">
                <a16:creationId xmlns:a16="http://schemas.microsoft.com/office/drawing/2014/main" id="{183F46EB-750F-4011-9A50-C39EEC86CF78}"/>
              </a:ext>
            </a:extLst>
          </p:cNvPr>
          <p:cNvSpPr>
            <a:spLocks noGrp="1"/>
          </p:cNvSpPr>
          <p:nvPr>
            <p:ph type="body" sz="quarter" idx="18" hasCustomPrompt="1"/>
          </p:nvPr>
        </p:nvSpPr>
        <p:spPr>
          <a:xfrm>
            <a:off x="6488014"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5" name="Page Number">
            <a:extLst>
              <a:ext uri="{FF2B5EF4-FFF2-40B4-BE49-F238E27FC236}">
                <a16:creationId xmlns:a16="http://schemas.microsoft.com/office/drawing/2014/main" id="{97A8C763-37D1-4725-B3D2-FC0A67A964F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7" name="WSE logo">
            <a:extLst>
              <a:ext uri="{FF2B5EF4-FFF2-40B4-BE49-F238E27FC236}">
                <a16:creationId xmlns:a16="http://schemas.microsoft.com/office/drawing/2014/main" id="{2EF39E04-01D7-4A82-82EA-2710EF2F19C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65574055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 Items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314DC-C137-41F8-98CE-32A5569A3430}"/>
              </a:ex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8" name="Title">
            <a:extLst>
              <a:ext uri="{FF2B5EF4-FFF2-40B4-BE49-F238E27FC236}">
                <a16:creationId xmlns:a16="http://schemas.microsoft.com/office/drawing/2014/main" id="{41763441-4DFB-415A-8FDD-F25000B4226C}"/>
              </a:ext>
            </a:extLst>
          </p:cNvPr>
          <p:cNvSpPr>
            <a:spLocks noGrp="1"/>
          </p:cNvSpPr>
          <p:nvPr>
            <p:ph type="title" hasCustomPrompt="1"/>
          </p:nvPr>
        </p:nvSpPr>
        <p:spPr>
          <a:xfrm>
            <a:off x="339437" y="212651"/>
            <a:ext cx="3706784" cy="868462"/>
          </a:xfrm>
          <a:prstGeom prst="rect">
            <a:avLst/>
          </a:prstGeom>
        </p:spPr>
        <p:txBody>
          <a:bodyPr anchor="b"/>
          <a:lstStyle>
            <a:lvl1pPr>
              <a:defRPr sz="3000" b="1">
                <a:solidFill>
                  <a:schemeClr val="bg1"/>
                </a:solidFill>
              </a:defRPr>
            </a:lvl1pPr>
          </a:lstStyle>
          <a:p>
            <a:r>
              <a:rPr lang="en-US"/>
              <a:t>Click to add title</a:t>
            </a:r>
          </a:p>
        </p:txBody>
      </p:sp>
      <p:sp>
        <p:nvSpPr>
          <p:cNvPr id="52" name="Rectangle 51">
            <a:extLst>
              <a:ext uri="{FF2B5EF4-FFF2-40B4-BE49-F238E27FC236}">
                <a16:creationId xmlns:a16="http://schemas.microsoft.com/office/drawing/2014/main" id="{C47E358B-7B56-4BC0-B6CA-543BB356480C}"/>
              </a:ext>
              <a:ext uri="{C183D7F6-B498-43B3-948B-1728B52AA6E4}">
                <adec:decorative xmlns:adec="http://schemas.microsoft.com/office/drawing/2017/decorative" val="1"/>
              </a:ext>
            </a:extLst>
          </p:cNvPr>
          <p:cNvSpPr/>
          <p:nvPr userDrawn="1"/>
        </p:nvSpPr>
        <p:spPr>
          <a:xfrm>
            <a:off x="411480" y="108332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 name="Picture"/>
          <p:cNvSpPr>
            <a:spLocks noGrp="1"/>
          </p:cNvSpPr>
          <p:nvPr>
            <p:ph type="pic" sz="quarter" idx="12"/>
          </p:nvPr>
        </p:nvSpPr>
        <p:spPr>
          <a:xfrm>
            <a:off x="4572000" y="0"/>
            <a:ext cx="4572000" cy="5143500"/>
          </a:xfrm>
          <a:prstGeom prst="rect">
            <a:avLst/>
          </a:prstGeom>
        </p:spPr>
        <p:txBody>
          <a:bodyPr/>
          <a:lstStyle>
            <a:lvl1pPr>
              <a:buNone/>
              <a:defRPr/>
            </a:lvl1pPr>
          </a:lstStyle>
          <a:p>
            <a:endParaRPr lang="uk-UA"/>
          </a:p>
        </p:txBody>
      </p:sp>
      <p:sp>
        <p:nvSpPr>
          <p:cNvPr id="16" name="Picture Citation">
            <a:extLst>
              <a:ext uri="{FF2B5EF4-FFF2-40B4-BE49-F238E27FC236}">
                <a16:creationId xmlns:a16="http://schemas.microsoft.com/office/drawing/2014/main" id="{90C07639-CECF-46C2-ADBD-7DAC7ABB98B7}"/>
              </a:ext>
            </a:extLst>
          </p:cNvPr>
          <p:cNvSpPr>
            <a:spLocks noGrp="1"/>
          </p:cNvSpPr>
          <p:nvPr>
            <p:ph type="body" sz="quarter" idx="21" hasCustomPrompt="1"/>
          </p:nvPr>
        </p:nvSpPr>
        <p:spPr>
          <a:xfrm>
            <a:off x="3145204" y="4907946"/>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36" name="Item 1 Title">
            <a:extLst>
              <a:ext uri="{FF2B5EF4-FFF2-40B4-BE49-F238E27FC236}">
                <a16:creationId xmlns:a16="http://schemas.microsoft.com/office/drawing/2014/main" id="{5A2FFEA5-78D4-4F42-8199-3E026DEC8F9C}"/>
              </a:ext>
            </a:extLst>
          </p:cNvPr>
          <p:cNvSpPr>
            <a:spLocks noGrp="1"/>
          </p:cNvSpPr>
          <p:nvPr>
            <p:ph type="body" sz="quarter" idx="10" hasCustomPrompt="1"/>
          </p:nvPr>
        </p:nvSpPr>
        <p:spPr>
          <a:xfrm>
            <a:off x="1414656" y="1428826"/>
            <a:ext cx="2631564" cy="320039"/>
          </a:xfrm>
          <a:prstGeom prst="rect">
            <a:avLst/>
          </a:prstGeom>
        </p:spPr>
        <p:txBody>
          <a:bodyPr>
            <a:normAutofit/>
          </a:bodyPr>
          <a:lstStyle>
            <a:lvl1pPr marL="0" indent="0">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7" name="Item 1 Text">
            <a:extLst>
              <a:ext uri="{FF2B5EF4-FFF2-40B4-BE49-F238E27FC236}">
                <a16:creationId xmlns:a16="http://schemas.microsoft.com/office/drawing/2014/main" id="{227AE2F4-71EB-4595-8BFD-8A2BBCA8FB4E}"/>
              </a:ext>
            </a:extLst>
          </p:cNvPr>
          <p:cNvSpPr>
            <a:spLocks noGrp="1"/>
          </p:cNvSpPr>
          <p:nvPr>
            <p:ph type="body" sz="quarter" idx="13" hasCustomPrompt="1"/>
          </p:nvPr>
        </p:nvSpPr>
        <p:spPr>
          <a:xfrm>
            <a:off x="141465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8" name="Item 2 Title">
            <a:extLst>
              <a:ext uri="{FF2B5EF4-FFF2-40B4-BE49-F238E27FC236}">
                <a16:creationId xmlns:a16="http://schemas.microsoft.com/office/drawing/2014/main" id="{345A8F90-2745-42D6-A5DD-A6FA8552EB49}"/>
              </a:ext>
            </a:extLst>
          </p:cNvPr>
          <p:cNvSpPr>
            <a:spLocks noGrp="1"/>
          </p:cNvSpPr>
          <p:nvPr>
            <p:ph type="body" sz="quarter" idx="14" hasCustomPrompt="1"/>
          </p:nvPr>
        </p:nvSpPr>
        <p:spPr>
          <a:xfrm>
            <a:off x="1414656" y="2322869"/>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9" name="Item 2 Text">
            <a:extLst>
              <a:ext uri="{FF2B5EF4-FFF2-40B4-BE49-F238E27FC236}">
                <a16:creationId xmlns:a16="http://schemas.microsoft.com/office/drawing/2014/main" id="{1AD0D53E-20B9-43F3-ADFF-9C23B04A85D9}"/>
              </a:ext>
            </a:extLst>
          </p:cNvPr>
          <p:cNvSpPr>
            <a:spLocks noGrp="1"/>
          </p:cNvSpPr>
          <p:nvPr>
            <p:ph type="body" sz="quarter" idx="15" hasCustomPrompt="1"/>
          </p:nvPr>
        </p:nvSpPr>
        <p:spPr>
          <a:xfrm>
            <a:off x="141465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1" name="Item 3 Title">
            <a:extLst>
              <a:ext uri="{FF2B5EF4-FFF2-40B4-BE49-F238E27FC236}">
                <a16:creationId xmlns:a16="http://schemas.microsoft.com/office/drawing/2014/main" id="{0E415360-5B51-466C-A6F2-E55A2B6F08F8}"/>
              </a:ext>
            </a:extLst>
          </p:cNvPr>
          <p:cNvSpPr>
            <a:spLocks noGrp="1"/>
          </p:cNvSpPr>
          <p:nvPr>
            <p:ph type="body" sz="quarter" idx="16" hasCustomPrompt="1"/>
          </p:nvPr>
        </p:nvSpPr>
        <p:spPr>
          <a:xfrm>
            <a:off x="1414656" y="3238702"/>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42" name="Item 3 Text">
            <a:extLst>
              <a:ext uri="{FF2B5EF4-FFF2-40B4-BE49-F238E27FC236}">
                <a16:creationId xmlns:a16="http://schemas.microsoft.com/office/drawing/2014/main" id="{D3612866-9A4B-4847-A6D5-8268D9C4E074}"/>
              </a:ext>
            </a:extLst>
          </p:cNvPr>
          <p:cNvSpPr>
            <a:spLocks noGrp="1"/>
          </p:cNvSpPr>
          <p:nvPr>
            <p:ph type="body" sz="quarter" idx="17" hasCustomPrompt="1"/>
          </p:nvPr>
        </p:nvSpPr>
        <p:spPr>
          <a:xfrm>
            <a:off x="141465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3" name="Item 4 Title">
            <a:extLst>
              <a:ext uri="{FF2B5EF4-FFF2-40B4-BE49-F238E27FC236}">
                <a16:creationId xmlns:a16="http://schemas.microsoft.com/office/drawing/2014/main" id="{3F85E08E-3D8F-4BCA-8B02-B5D69C061E64}"/>
              </a:ext>
            </a:extLst>
          </p:cNvPr>
          <p:cNvSpPr>
            <a:spLocks noGrp="1"/>
          </p:cNvSpPr>
          <p:nvPr>
            <p:ph type="body" sz="quarter" idx="18" hasCustomPrompt="1"/>
          </p:nvPr>
        </p:nvSpPr>
        <p:spPr>
          <a:xfrm>
            <a:off x="1414656" y="4153894"/>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44" name="Item 4 Text">
            <a:extLst>
              <a:ext uri="{FF2B5EF4-FFF2-40B4-BE49-F238E27FC236}">
                <a16:creationId xmlns:a16="http://schemas.microsoft.com/office/drawing/2014/main" id="{C1F16FCB-5383-489D-9570-344080E60EB1}"/>
              </a:ext>
            </a:extLst>
          </p:cNvPr>
          <p:cNvSpPr>
            <a:spLocks noGrp="1"/>
          </p:cNvSpPr>
          <p:nvPr>
            <p:ph type="body" sz="quarter" idx="19" hasCustomPrompt="1"/>
          </p:nvPr>
        </p:nvSpPr>
        <p:spPr>
          <a:xfrm>
            <a:off x="141465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 name="Page Number">
            <a:extLst>
              <a:ext uri="{FF2B5EF4-FFF2-40B4-BE49-F238E27FC236}">
                <a16:creationId xmlns:a16="http://schemas.microsoft.com/office/drawing/2014/main" id="{AD80480C-BCE4-F8AE-1888-D35CDB29D6DE}"/>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bg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bg1"/>
              </a:solidFill>
              <a:effectLst/>
              <a:uLnTx/>
              <a:uFillTx/>
              <a:latin typeface="Tahoma"/>
              <a:ea typeface="+mn-ea"/>
              <a:cs typeface="+mn-cs"/>
            </a:endParaRPr>
          </a:p>
        </p:txBody>
      </p:sp>
    </p:spTree>
    <p:extLst>
      <p:ext uri="{BB962C8B-B14F-4D97-AF65-F5344CB8AC3E}">
        <p14:creationId xmlns:p14="http://schemas.microsoft.com/office/powerpoint/2010/main" val="5841853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 Items and Image - Light Blue">
    <p:bg>
      <p:bgPr>
        <a:solidFill>
          <a:srgbClr val="69ACE5"/>
        </a:solidFill>
        <a:effectLst/>
      </p:bgPr>
    </p:bg>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2286680-84B1-468A-8675-164CE4393174}"/>
              </a:ext>
            </a:extLst>
          </p:cNvPr>
          <p:cNvSpPr>
            <a:spLocks noGrp="1"/>
          </p:cNvSpPr>
          <p:nvPr>
            <p:ph type="title" hasCustomPrompt="1"/>
          </p:nvPr>
        </p:nvSpPr>
        <p:spPr>
          <a:xfrm>
            <a:off x="4980016" y="212650"/>
            <a:ext cx="3706784" cy="869809"/>
          </a:xfrm>
          <a:prstGeom prst="rect">
            <a:avLst/>
          </a:prstGeom>
        </p:spPr>
        <p:txBody>
          <a:bodyPr anchor="b"/>
          <a:lstStyle>
            <a:lvl1pPr>
              <a:defRPr sz="3000" b="1">
                <a:solidFill>
                  <a:srgbClr val="092C74"/>
                </a:solidFill>
              </a:defRPr>
            </a:lvl1pPr>
          </a:lstStyle>
          <a:p>
            <a:r>
              <a:rPr lang="en-US"/>
              <a:t>Click to add title</a:t>
            </a:r>
          </a:p>
        </p:txBody>
      </p:sp>
      <p:sp>
        <p:nvSpPr>
          <p:cNvPr id="3" name="Picture Placeholder 2"/>
          <p:cNvSpPr>
            <a:spLocks noGrp="1"/>
          </p:cNvSpPr>
          <p:nvPr>
            <p:ph type="pic" sz="quarter" idx="12"/>
          </p:nvPr>
        </p:nvSpPr>
        <p:spPr>
          <a:xfrm>
            <a:off x="0" y="0"/>
            <a:ext cx="4572000" cy="5143500"/>
          </a:xfrm>
          <a:prstGeom prst="rect">
            <a:avLst/>
          </a:prstGeom>
        </p:spPr>
        <p:txBody>
          <a:bodyPr/>
          <a:lstStyle>
            <a:lvl1pPr>
              <a:buNone/>
              <a:defRPr/>
            </a:lvl1pPr>
          </a:lstStyle>
          <a:p>
            <a:endParaRPr lang="uk-UA"/>
          </a:p>
        </p:txBody>
      </p:sp>
      <p:sp>
        <p:nvSpPr>
          <p:cNvPr id="18" name="Picture Citation">
            <a:extLst>
              <a:ext uri="{FF2B5EF4-FFF2-40B4-BE49-F238E27FC236}">
                <a16:creationId xmlns:a16="http://schemas.microsoft.com/office/drawing/2014/main" id="{13223670-BBEB-4361-8EA3-4E1A5435EEFC}"/>
              </a:ext>
            </a:extLst>
          </p:cNvPr>
          <p:cNvSpPr>
            <a:spLocks noGrp="1"/>
          </p:cNvSpPr>
          <p:nvPr>
            <p:ph type="body" sz="quarter" idx="27" hasCustomPrompt="1"/>
          </p:nvPr>
        </p:nvSpPr>
        <p:spPr>
          <a:xfrm>
            <a:off x="4572000" y="4860169"/>
            <a:ext cx="1426796" cy="200055"/>
          </a:xfrm>
          <a:prstGeom prst="rect">
            <a:avLst/>
          </a:prstGeom>
        </p:spPr>
        <p:txBody>
          <a:bodyPr anchor="ctr"/>
          <a:lstStyle>
            <a:lvl1pPr algn="l">
              <a:buNone/>
              <a:defRPr sz="1050">
                <a:solidFill>
                  <a:srgbClr val="092C74"/>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44" name="Rectangle 43">
            <a:extLst>
              <a:ext uri="{FF2B5EF4-FFF2-40B4-BE49-F238E27FC236}">
                <a16:creationId xmlns:a16="http://schemas.microsoft.com/office/drawing/2014/main" id="{4BBB1EC0-18D2-43C4-9328-501A6434B53C}"/>
              </a:ext>
              <a:ext uri="{C183D7F6-B498-43B3-948B-1728B52AA6E4}">
                <adec:decorative xmlns:adec="http://schemas.microsoft.com/office/drawing/2017/decorative" val="1"/>
              </a:ext>
            </a:extLst>
          </p:cNvPr>
          <p:cNvSpPr/>
          <p:nvPr userDrawn="1"/>
        </p:nvSpPr>
        <p:spPr>
          <a:xfrm>
            <a:off x="5047488" y="1083767"/>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0" name="Item 1 Title">
            <a:extLst>
              <a:ext uri="{FF2B5EF4-FFF2-40B4-BE49-F238E27FC236}">
                <a16:creationId xmlns:a16="http://schemas.microsoft.com/office/drawing/2014/main" id="{BF4C2CE7-8EAB-4C95-B1DF-56077F3C7D97}"/>
              </a:ext>
            </a:extLst>
          </p:cNvPr>
          <p:cNvSpPr>
            <a:spLocks noGrp="1"/>
          </p:cNvSpPr>
          <p:nvPr>
            <p:ph type="body" sz="quarter" idx="18" hasCustomPrompt="1"/>
          </p:nvPr>
        </p:nvSpPr>
        <p:spPr>
          <a:xfrm>
            <a:off x="5700906" y="1428826"/>
            <a:ext cx="2631564" cy="320039"/>
          </a:xfrm>
          <a:prstGeom prst="rect">
            <a:avLst/>
          </a:prstGeom>
        </p:spPr>
        <p:txBody>
          <a:bodyPr>
            <a:normAutofit/>
          </a:bodyPr>
          <a:lstStyle>
            <a:lvl1pPr marL="0" indent="0">
              <a:buNone/>
              <a:defRPr sz="16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1" name="Item 1 Text">
            <a:extLst>
              <a:ext uri="{FF2B5EF4-FFF2-40B4-BE49-F238E27FC236}">
                <a16:creationId xmlns:a16="http://schemas.microsoft.com/office/drawing/2014/main" id="{E625F40A-7E88-4825-BA8B-6E8F98F70D53}"/>
              </a:ext>
            </a:extLst>
          </p:cNvPr>
          <p:cNvSpPr>
            <a:spLocks noGrp="1"/>
          </p:cNvSpPr>
          <p:nvPr>
            <p:ph type="body" sz="quarter" idx="19" hasCustomPrompt="1"/>
          </p:nvPr>
        </p:nvSpPr>
        <p:spPr>
          <a:xfrm>
            <a:off x="5700906" y="176213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2" name="Item 2 Title">
            <a:extLst>
              <a:ext uri="{FF2B5EF4-FFF2-40B4-BE49-F238E27FC236}">
                <a16:creationId xmlns:a16="http://schemas.microsoft.com/office/drawing/2014/main" id="{EAF7F9B1-5558-4A7E-91C6-7DB8DC4B3ED9}"/>
              </a:ext>
            </a:extLst>
          </p:cNvPr>
          <p:cNvSpPr>
            <a:spLocks noGrp="1"/>
          </p:cNvSpPr>
          <p:nvPr>
            <p:ph type="body" sz="quarter" idx="20" hasCustomPrompt="1"/>
          </p:nvPr>
        </p:nvSpPr>
        <p:spPr>
          <a:xfrm>
            <a:off x="5700906" y="2322869"/>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3" name="Item 2 Text">
            <a:extLst>
              <a:ext uri="{FF2B5EF4-FFF2-40B4-BE49-F238E27FC236}">
                <a16:creationId xmlns:a16="http://schemas.microsoft.com/office/drawing/2014/main" id="{8A58E8F1-F71E-4337-A348-930BBBE80E81}"/>
              </a:ext>
            </a:extLst>
          </p:cNvPr>
          <p:cNvSpPr>
            <a:spLocks noGrp="1"/>
          </p:cNvSpPr>
          <p:nvPr>
            <p:ph type="body" sz="quarter" idx="21" hasCustomPrompt="1"/>
          </p:nvPr>
        </p:nvSpPr>
        <p:spPr>
          <a:xfrm>
            <a:off x="5700906" y="2658089"/>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4" name="Item 3 Title">
            <a:extLst>
              <a:ext uri="{FF2B5EF4-FFF2-40B4-BE49-F238E27FC236}">
                <a16:creationId xmlns:a16="http://schemas.microsoft.com/office/drawing/2014/main" id="{B7ACD949-03A3-43F6-ACE5-5D98460782A0}"/>
              </a:ext>
            </a:extLst>
          </p:cNvPr>
          <p:cNvSpPr>
            <a:spLocks noGrp="1"/>
          </p:cNvSpPr>
          <p:nvPr>
            <p:ph type="body" sz="quarter" idx="22" hasCustomPrompt="1"/>
          </p:nvPr>
        </p:nvSpPr>
        <p:spPr>
          <a:xfrm>
            <a:off x="5700906" y="3238702"/>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35" name="Item 3 Text">
            <a:extLst>
              <a:ext uri="{FF2B5EF4-FFF2-40B4-BE49-F238E27FC236}">
                <a16:creationId xmlns:a16="http://schemas.microsoft.com/office/drawing/2014/main" id="{10259CDC-B4C8-4DEE-9798-0066E12E950B}"/>
              </a:ext>
            </a:extLst>
          </p:cNvPr>
          <p:cNvSpPr>
            <a:spLocks noGrp="1"/>
          </p:cNvSpPr>
          <p:nvPr>
            <p:ph type="body" sz="quarter" idx="23" hasCustomPrompt="1"/>
          </p:nvPr>
        </p:nvSpPr>
        <p:spPr>
          <a:xfrm>
            <a:off x="5700906" y="357946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6" name="Item 4 Title">
            <a:extLst>
              <a:ext uri="{FF2B5EF4-FFF2-40B4-BE49-F238E27FC236}">
                <a16:creationId xmlns:a16="http://schemas.microsoft.com/office/drawing/2014/main" id="{12305E31-24E6-4A77-886F-5014FEE17360}"/>
              </a:ext>
            </a:extLst>
          </p:cNvPr>
          <p:cNvSpPr>
            <a:spLocks noGrp="1"/>
          </p:cNvSpPr>
          <p:nvPr>
            <p:ph type="body" sz="quarter" idx="24" hasCustomPrompt="1"/>
          </p:nvPr>
        </p:nvSpPr>
        <p:spPr>
          <a:xfrm>
            <a:off x="5700906" y="4153894"/>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37" name="Item 4 Text">
            <a:extLst>
              <a:ext uri="{FF2B5EF4-FFF2-40B4-BE49-F238E27FC236}">
                <a16:creationId xmlns:a16="http://schemas.microsoft.com/office/drawing/2014/main" id="{FDA9282E-D47F-4C92-9C94-945CC2D37AA6}"/>
              </a:ext>
            </a:extLst>
          </p:cNvPr>
          <p:cNvSpPr>
            <a:spLocks noGrp="1"/>
          </p:cNvSpPr>
          <p:nvPr>
            <p:ph type="body" sz="quarter" idx="25" hasCustomPrompt="1"/>
          </p:nvPr>
        </p:nvSpPr>
        <p:spPr>
          <a:xfrm>
            <a:off x="5700906" y="4475797"/>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6" name="Page Number">
            <a:extLst>
              <a:ext uri="{FF2B5EF4-FFF2-40B4-BE49-F238E27FC236}">
                <a16:creationId xmlns:a16="http://schemas.microsoft.com/office/drawing/2014/main" id="{1EFCF2D6-1B7A-475C-8D39-C1DC7005010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a:solidFill>
                <a:srgbClr val="092C74"/>
              </a:solidFill>
              <a:latin typeface="+mj-lt"/>
            </a:endParaRPr>
          </a:p>
        </p:txBody>
      </p:sp>
    </p:spTree>
    <p:extLst>
      <p:ext uri="{BB962C8B-B14F-4D97-AF65-F5344CB8AC3E}">
        <p14:creationId xmlns:p14="http://schemas.microsoft.com/office/powerpoint/2010/main" val="44287849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2 Items and Text - Number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3FC4CE32-48E2-3B4B-A344-FA1B60CC3794}"/>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3919" y="1125404"/>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3919"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7263" y="1121733"/>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7263"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494476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3 Items and Text - Numbers">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B452B98A-49AE-D745-88D4-EBD54A1A320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0"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7"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5"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a:t>Subtitle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860689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810728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4 Items and Text - Simple">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E5F8C0C4-F46E-7C48-AC3A-8898F331F89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147734"/>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585735"/>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a:t>Click to add bullets</a:t>
            </a:r>
          </a:p>
          <a:p>
            <a:pPr lvl="1"/>
            <a:r>
              <a:rPr lang="en-US"/>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433376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4 Items and Text - Simple">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A42F6F62-4CCC-134C-94B4-C90A17781E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136245" y="1158793"/>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18" name="Table or Image">
            <a:extLst>
              <a:ext uri="{FF2B5EF4-FFF2-40B4-BE49-F238E27FC236}">
                <a16:creationId xmlns:a16="http://schemas.microsoft.com/office/drawing/2014/main" id="{DDD4E2F5-1A81-4241-9AE5-D5CFB69EC292}"/>
              </a:ext>
            </a:extLst>
          </p:cNvPr>
          <p:cNvSpPr>
            <a:spLocks noGrp="1"/>
          </p:cNvSpPr>
          <p:nvPr>
            <p:ph sz="quarter" idx="34" hasCustomPrompt="1"/>
          </p:nvPr>
        </p:nvSpPr>
        <p:spPr>
          <a:xfrm>
            <a:off x="136245"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1940518" y="117737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19" name="Table or Image">
            <a:extLst>
              <a:ext uri="{FF2B5EF4-FFF2-40B4-BE49-F238E27FC236}">
                <a16:creationId xmlns:a16="http://schemas.microsoft.com/office/drawing/2014/main" id="{F77511AE-C7BF-5C49-A300-0159E6B307C6}"/>
              </a:ext>
            </a:extLst>
          </p:cNvPr>
          <p:cNvSpPr>
            <a:spLocks noGrp="1"/>
          </p:cNvSpPr>
          <p:nvPr>
            <p:ph sz="quarter" idx="35" hasCustomPrompt="1"/>
          </p:nvPr>
        </p:nvSpPr>
        <p:spPr>
          <a:xfrm>
            <a:off x="1940518"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3755301" y="116144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0" name="Table or Image">
            <a:extLst>
              <a:ext uri="{FF2B5EF4-FFF2-40B4-BE49-F238E27FC236}">
                <a16:creationId xmlns:a16="http://schemas.microsoft.com/office/drawing/2014/main" id="{DA770E6D-EA2A-544D-B9F7-A7FC458B64A0}"/>
              </a:ext>
            </a:extLst>
          </p:cNvPr>
          <p:cNvSpPr>
            <a:spLocks noGrp="1"/>
          </p:cNvSpPr>
          <p:nvPr>
            <p:ph sz="quarter" idx="36" hasCustomPrompt="1"/>
          </p:nvPr>
        </p:nvSpPr>
        <p:spPr>
          <a:xfrm>
            <a:off x="3755301" y="1585734"/>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5612124"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1" name="Table or Image">
            <a:extLst>
              <a:ext uri="{FF2B5EF4-FFF2-40B4-BE49-F238E27FC236}">
                <a16:creationId xmlns:a16="http://schemas.microsoft.com/office/drawing/2014/main" id="{61CE47B8-4BB9-A84E-869C-30790EAB0AC1}"/>
              </a:ext>
            </a:extLst>
          </p:cNvPr>
          <p:cNvSpPr>
            <a:spLocks noGrp="1"/>
          </p:cNvSpPr>
          <p:nvPr>
            <p:ph sz="quarter" idx="37" hasCustomPrompt="1"/>
          </p:nvPr>
        </p:nvSpPr>
        <p:spPr>
          <a:xfrm>
            <a:off x="5612124" y="1577526"/>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sp>
        <p:nvSpPr>
          <p:cNvPr id="22" name="Item 4 Title">
            <a:extLst>
              <a:ext uri="{FF2B5EF4-FFF2-40B4-BE49-F238E27FC236}">
                <a16:creationId xmlns:a16="http://schemas.microsoft.com/office/drawing/2014/main" id="{73A9FB82-86AB-A14D-B614-A001BB31BF37}"/>
              </a:ext>
            </a:extLst>
          </p:cNvPr>
          <p:cNvSpPr>
            <a:spLocks noGrp="1"/>
          </p:cNvSpPr>
          <p:nvPr>
            <p:ph type="body" sz="quarter" idx="38" hasCustomPrompt="1"/>
          </p:nvPr>
        </p:nvSpPr>
        <p:spPr>
          <a:xfrm>
            <a:off x="7458437"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Title Here</a:t>
            </a:r>
          </a:p>
        </p:txBody>
      </p:sp>
      <p:sp>
        <p:nvSpPr>
          <p:cNvPr id="23" name="Table or Image">
            <a:extLst>
              <a:ext uri="{FF2B5EF4-FFF2-40B4-BE49-F238E27FC236}">
                <a16:creationId xmlns:a16="http://schemas.microsoft.com/office/drawing/2014/main" id="{F17C3906-CD72-3449-B9D3-E90ED24E9D2A}"/>
              </a:ext>
            </a:extLst>
          </p:cNvPr>
          <p:cNvSpPr>
            <a:spLocks noGrp="1"/>
          </p:cNvSpPr>
          <p:nvPr>
            <p:ph sz="quarter" idx="39" hasCustomPrompt="1"/>
          </p:nvPr>
        </p:nvSpPr>
        <p:spPr>
          <a:xfrm>
            <a:off x="7458437" y="157752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first-level bullet or image</a:t>
            </a: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2023792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6400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640079" y="3881340"/>
            <a:ext cx="3713441" cy="830478"/>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chemeClr val="tx2"/>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640078" y="4096227"/>
            <a:ext cx="3713441" cy="332632"/>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8866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8" name="Rounded Rectangle 50">
            <a:extLst>
              <a:ext uri="{FF2B5EF4-FFF2-40B4-BE49-F238E27FC236}">
                <a16:creationId xmlns:a16="http://schemas.microsoft.com/office/drawing/2014/main" id="{2BBEC93B-8D0C-42F1-9399-D1D817997F78}"/>
              </a:ext>
              <a:ext uri="{C183D7F6-B498-43B3-948B-1728B52AA6E4}">
                <adec:decorative xmlns:adec="http://schemas.microsoft.com/office/drawing/2017/decorative" val="1"/>
              </a:ext>
            </a:extLst>
          </p:cNvPr>
          <p:cNvSpPr/>
          <p:nvPr userDrawn="1"/>
        </p:nvSpPr>
        <p:spPr>
          <a:xfrm>
            <a:off x="47904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9" name="Freeform 51">
            <a:extLst>
              <a:ext uri="{FF2B5EF4-FFF2-40B4-BE49-F238E27FC236}">
                <a16:creationId xmlns:a16="http://schemas.microsoft.com/office/drawing/2014/main" id="{2050C419-8432-46BA-8661-3080C6E30BC6}"/>
              </a:ext>
              <a:ext uri="{C183D7F6-B498-43B3-948B-1728B52AA6E4}">
                <adec:decorative xmlns:adec="http://schemas.microsoft.com/office/drawing/2017/decorative" val="1"/>
              </a:ext>
            </a:extLst>
          </p:cNvPr>
          <p:cNvSpPr/>
          <p:nvPr userDrawn="1"/>
        </p:nvSpPr>
        <p:spPr>
          <a:xfrm>
            <a:off x="4790479" y="3881340"/>
            <a:ext cx="3713441" cy="817910"/>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Item 3 Title">
            <a:extLst>
              <a:ext uri="{FF2B5EF4-FFF2-40B4-BE49-F238E27FC236}">
                <a16:creationId xmlns:a16="http://schemas.microsoft.com/office/drawing/2014/main" id="{EFBDE9D0-690A-43C3-822C-65E41613E138}"/>
              </a:ext>
            </a:extLst>
          </p:cNvPr>
          <p:cNvSpPr>
            <a:spLocks noGrp="1"/>
          </p:cNvSpPr>
          <p:nvPr>
            <p:ph type="body" sz="quarter" idx="22" hasCustomPrompt="1"/>
          </p:nvPr>
        </p:nvSpPr>
        <p:spPr>
          <a:xfrm>
            <a:off x="4790479" y="4096227"/>
            <a:ext cx="3713441" cy="332632"/>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27" name="Item 3 Text">
            <a:extLst>
              <a:ext uri="{FF2B5EF4-FFF2-40B4-BE49-F238E27FC236}">
                <a16:creationId xmlns:a16="http://schemas.microsoft.com/office/drawing/2014/main" id="{E31A1006-0A40-451E-B49D-5D7AE05EC552}"/>
              </a:ext>
            </a:extLst>
          </p:cNvPr>
          <p:cNvSpPr>
            <a:spLocks noGrp="1"/>
          </p:cNvSpPr>
          <p:nvPr>
            <p:ph type="body" sz="quarter" idx="23" hasCustomPrompt="1"/>
          </p:nvPr>
        </p:nvSpPr>
        <p:spPr>
          <a:xfrm>
            <a:off x="50370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p:txBody>
      </p:sp>
    </p:spTree>
    <p:extLst>
      <p:ext uri="{BB962C8B-B14F-4D97-AF65-F5344CB8AC3E}">
        <p14:creationId xmlns:p14="http://schemas.microsoft.com/office/powerpoint/2010/main" val="174814794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52271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522712"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522710" y="3675682"/>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64160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334586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3345861" y="3500651"/>
            <a:ext cx="2517785"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3345861" y="3683957"/>
            <a:ext cx="251778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346475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5425">
              <a:buClr>
                <a:srgbClr val="092C74"/>
              </a:buClr>
              <a:defRPr sz="1600"/>
            </a:lvl3pPr>
          </a:lstStyle>
          <a:p>
            <a:pPr lvl="0"/>
            <a:r>
              <a:rPr lang="en-US"/>
              <a:t>Click to add bullets</a:t>
            </a:r>
          </a:p>
          <a:p>
            <a:pPr lvl="1"/>
            <a:r>
              <a:rPr lang="en-US"/>
              <a:t>Second level</a:t>
            </a:r>
          </a:p>
          <a:p>
            <a:pPr lvl="2"/>
            <a:r>
              <a:rPr lang="en-US"/>
              <a:t>Third level</a:t>
            </a: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169016"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169017"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169015" y="3677694"/>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6287909"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53190939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50">
            <a:extLst>
              <a:ext uri="{FF2B5EF4-FFF2-40B4-BE49-F238E27FC236}">
                <a16:creationId xmlns:a16="http://schemas.microsoft.com/office/drawing/2014/main" id="{292223D0-D3C4-4777-99E4-9D82F50EBA2B}"/>
              </a:ext>
              <a:ext uri="{C183D7F6-B498-43B3-948B-1728B52AA6E4}">
                <adec:decorative xmlns:adec="http://schemas.microsoft.com/office/drawing/2017/decorative" val="1"/>
              </a:ext>
            </a:extLst>
          </p:cNvPr>
          <p:cNvSpPr/>
          <p:nvPr userDrawn="1"/>
        </p:nvSpPr>
        <p:spPr>
          <a:xfrm>
            <a:off x="457200"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5" name="Freeform 51">
            <a:extLst>
              <a:ext uri="{FF2B5EF4-FFF2-40B4-BE49-F238E27FC236}">
                <a16:creationId xmlns:a16="http://schemas.microsoft.com/office/drawing/2014/main" id="{31EE5489-B926-442C-94BA-1A6E7A337EC8}"/>
              </a:ext>
              <a:ext uri="{C183D7F6-B498-43B3-948B-1728B52AA6E4}">
                <adec:decorative xmlns:adec="http://schemas.microsoft.com/office/drawing/2017/decorative" val="1"/>
              </a:ext>
            </a:extLst>
          </p:cNvPr>
          <p:cNvSpPr/>
          <p:nvPr userDrawn="1"/>
        </p:nvSpPr>
        <p:spPr>
          <a:xfrm>
            <a:off x="457200"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2603599"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2603599"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896396"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896396"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4749998"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4749998"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Item 1 Title">
            <a:extLst>
              <a:ext uri="{FF2B5EF4-FFF2-40B4-BE49-F238E27FC236}">
                <a16:creationId xmlns:a16="http://schemas.microsoft.com/office/drawing/2014/main" id="{CBB440B9-9FB0-429F-AB08-BBD8A2B69028}"/>
              </a:ext>
            </a:extLst>
          </p:cNvPr>
          <p:cNvSpPr>
            <a:spLocks noGrp="1"/>
          </p:cNvSpPr>
          <p:nvPr>
            <p:ph type="body" sz="quarter" idx="15" hasCustomPrompt="1"/>
          </p:nvPr>
        </p:nvSpPr>
        <p:spPr>
          <a:xfrm>
            <a:off x="457200"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0" name="Item 1 Text">
            <a:extLst>
              <a:ext uri="{FF2B5EF4-FFF2-40B4-BE49-F238E27FC236}">
                <a16:creationId xmlns:a16="http://schemas.microsoft.com/office/drawing/2014/main" id="{B86E20F2-B95C-4AAF-A804-AC965C9DDA7D}"/>
              </a:ext>
            </a:extLst>
          </p:cNvPr>
          <p:cNvSpPr>
            <a:spLocks noGrp="1"/>
          </p:cNvSpPr>
          <p:nvPr>
            <p:ph type="body" sz="quarter" idx="19" hasCustomPrompt="1"/>
          </p:nvPr>
        </p:nvSpPr>
        <p:spPr>
          <a:xfrm>
            <a:off x="576094"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2603598" y="3821310"/>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2722492"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4749998"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48688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896395" y="3823322"/>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70152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51131015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Items and Text - Number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3419849-0545-4B89-A5B7-FF533AE494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20" name="Rectangle 19">
            <a:extLst>
              <a:ext uri="{FF2B5EF4-FFF2-40B4-BE49-F238E27FC236}">
                <a16:creationId xmlns:a16="http://schemas.microsoft.com/office/drawing/2014/main" id="{ADFD022E-F298-41C1-A7B7-039B713FE1BD}"/>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E92223-2425-4BB3-B685-E72F60D8C5DE}"/>
              </a:ext>
            </a:extLst>
          </p:cNvPr>
          <p:cNvSpPr/>
          <p:nvPr userDrawn="1"/>
        </p:nvSpPr>
        <p:spPr>
          <a:xfrm>
            <a:off x="0" y="1322279"/>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48" name="Item 1">
            <a:extLst>
              <a:ext uri="{FF2B5EF4-FFF2-40B4-BE49-F238E27FC236}">
                <a16:creationId xmlns:a16="http://schemas.microsoft.com/office/drawing/2014/main" id="{6D3B5A7A-FA71-45F6-B598-E0C3B7283DFD}"/>
              </a:ext>
            </a:extLst>
          </p:cNvPr>
          <p:cNvSpPr>
            <a:spLocks noGrp="1"/>
          </p:cNvSpPr>
          <p:nvPr>
            <p:ph type="body" sz="quarter" idx="15" hasCustomPrompt="1"/>
          </p:nvPr>
        </p:nvSpPr>
        <p:spPr>
          <a:xfrm>
            <a:off x="543128" y="1628441"/>
            <a:ext cx="1138620" cy="885871"/>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9" name="Item 1 Title">
            <a:extLst>
              <a:ext uri="{FF2B5EF4-FFF2-40B4-BE49-F238E27FC236}">
                <a16:creationId xmlns:a16="http://schemas.microsoft.com/office/drawing/2014/main" id="{799131B7-F763-47D6-93E0-5165F0A51071}"/>
              </a:ext>
            </a:extLst>
          </p:cNvPr>
          <p:cNvSpPr>
            <a:spLocks noGrp="1"/>
          </p:cNvSpPr>
          <p:nvPr>
            <p:ph type="body" sz="quarter" idx="10"/>
          </p:nvPr>
        </p:nvSpPr>
        <p:spPr>
          <a:xfrm>
            <a:off x="1775507" y="1628442"/>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0" name="Item 1 Text">
            <a:extLst>
              <a:ext uri="{FF2B5EF4-FFF2-40B4-BE49-F238E27FC236}">
                <a16:creationId xmlns:a16="http://schemas.microsoft.com/office/drawing/2014/main" id="{2D24E43C-2F40-4506-AF1F-B9C3166E889B}"/>
              </a:ext>
            </a:extLst>
          </p:cNvPr>
          <p:cNvSpPr>
            <a:spLocks noGrp="1"/>
          </p:cNvSpPr>
          <p:nvPr>
            <p:ph type="body" sz="quarter" idx="13"/>
          </p:nvPr>
        </p:nvSpPr>
        <p:spPr>
          <a:xfrm>
            <a:off x="1766298" y="2009131"/>
            <a:ext cx="2618125" cy="505183"/>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1" name="Item 2">
            <a:extLst>
              <a:ext uri="{FF2B5EF4-FFF2-40B4-BE49-F238E27FC236}">
                <a16:creationId xmlns:a16="http://schemas.microsoft.com/office/drawing/2014/main" id="{74774B04-A3DF-4AA9-9343-BB068D544B4E}"/>
              </a:ext>
            </a:extLst>
          </p:cNvPr>
          <p:cNvSpPr>
            <a:spLocks noGrp="1"/>
          </p:cNvSpPr>
          <p:nvPr>
            <p:ph type="body" sz="quarter" idx="16" hasCustomPrompt="1"/>
          </p:nvPr>
        </p:nvSpPr>
        <p:spPr>
          <a:xfrm>
            <a:off x="4750370" y="1623264"/>
            <a:ext cx="1138620" cy="891049"/>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2" name="Item 2 Title">
            <a:extLst>
              <a:ext uri="{FF2B5EF4-FFF2-40B4-BE49-F238E27FC236}">
                <a16:creationId xmlns:a16="http://schemas.microsoft.com/office/drawing/2014/main" id="{3531EBBF-C805-4E8A-9227-766EB6C3A8E5}"/>
              </a:ext>
            </a:extLst>
          </p:cNvPr>
          <p:cNvSpPr>
            <a:spLocks noGrp="1"/>
          </p:cNvSpPr>
          <p:nvPr>
            <p:ph type="body" sz="quarter" idx="17"/>
          </p:nvPr>
        </p:nvSpPr>
        <p:spPr>
          <a:xfrm>
            <a:off x="5982750" y="1623265"/>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3" name="Item 2 Text">
            <a:extLst>
              <a:ext uri="{FF2B5EF4-FFF2-40B4-BE49-F238E27FC236}">
                <a16:creationId xmlns:a16="http://schemas.microsoft.com/office/drawing/2014/main" id="{D7BBE6EB-6807-4CBE-BB58-5B8D9321D0E2}"/>
              </a:ext>
            </a:extLst>
          </p:cNvPr>
          <p:cNvSpPr>
            <a:spLocks noGrp="1"/>
          </p:cNvSpPr>
          <p:nvPr>
            <p:ph type="body" sz="quarter" idx="18"/>
          </p:nvPr>
        </p:nvSpPr>
        <p:spPr>
          <a:xfrm>
            <a:off x="5973540" y="2003955"/>
            <a:ext cx="2618125" cy="510360"/>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7" name="Item 3">
            <a:extLst>
              <a:ext uri="{FF2B5EF4-FFF2-40B4-BE49-F238E27FC236}">
                <a16:creationId xmlns:a16="http://schemas.microsoft.com/office/drawing/2014/main" id="{38486228-4BB2-43AE-9377-DBADDC1303AC}"/>
              </a:ext>
            </a:extLst>
          </p:cNvPr>
          <p:cNvSpPr>
            <a:spLocks noGrp="1"/>
          </p:cNvSpPr>
          <p:nvPr>
            <p:ph type="body" sz="quarter" idx="22" hasCustomPrompt="1"/>
          </p:nvPr>
        </p:nvSpPr>
        <p:spPr>
          <a:xfrm>
            <a:off x="543128" y="2817420"/>
            <a:ext cx="1138620" cy="944953"/>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8" name="Item 3 Title">
            <a:extLst>
              <a:ext uri="{FF2B5EF4-FFF2-40B4-BE49-F238E27FC236}">
                <a16:creationId xmlns:a16="http://schemas.microsoft.com/office/drawing/2014/main" id="{8692B854-CADA-4E07-8BD7-69FFD6673561}"/>
              </a:ext>
            </a:extLst>
          </p:cNvPr>
          <p:cNvSpPr>
            <a:spLocks noGrp="1"/>
          </p:cNvSpPr>
          <p:nvPr>
            <p:ph type="body" sz="quarter" idx="23"/>
          </p:nvPr>
        </p:nvSpPr>
        <p:spPr>
          <a:xfrm>
            <a:off x="1775507"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9" name="Item 3 Text">
            <a:extLst>
              <a:ext uri="{FF2B5EF4-FFF2-40B4-BE49-F238E27FC236}">
                <a16:creationId xmlns:a16="http://schemas.microsoft.com/office/drawing/2014/main" id="{F27699BB-0AEC-44C1-B1CC-D3562D17AD67}"/>
              </a:ext>
            </a:extLst>
          </p:cNvPr>
          <p:cNvSpPr>
            <a:spLocks noGrp="1"/>
          </p:cNvSpPr>
          <p:nvPr>
            <p:ph type="body" sz="quarter" idx="24"/>
          </p:nvPr>
        </p:nvSpPr>
        <p:spPr>
          <a:xfrm>
            <a:off x="1766298" y="3198109"/>
            <a:ext cx="2618125" cy="564265"/>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4" name="Item 4">
            <a:extLst>
              <a:ext uri="{FF2B5EF4-FFF2-40B4-BE49-F238E27FC236}">
                <a16:creationId xmlns:a16="http://schemas.microsoft.com/office/drawing/2014/main" id="{810A168E-980B-4151-B586-F2239D937E87}"/>
              </a:ext>
            </a:extLst>
          </p:cNvPr>
          <p:cNvSpPr>
            <a:spLocks noGrp="1"/>
          </p:cNvSpPr>
          <p:nvPr>
            <p:ph type="body" sz="quarter" idx="19" hasCustomPrompt="1"/>
          </p:nvPr>
        </p:nvSpPr>
        <p:spPr>
          <a:xfrm>
            <a:off x="4750370" y="2817421"/>
            <a:ext cx="1138620" cy="944952"/>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5" name="Item 4 Title">
            <a:extLst>
              <a:ext uri="{FF2B5EF4-FFF2-40B4-BE49-F238E27FC236}">
                <a16:creationId xmlns:a16="http://schemas.microsoft.com/office/drawing/2014/main" id="{DDC595D8-EB71-43C5-84CE-CE8AB97F4AED}"/>
              </a:ext>
            </a:extLst>
          </p:cNvPr>
          <p:cNvSpPr>
            <a:spLocks noGrp="1"/>
          </p:cNvSpPr>
          <p:nvPr>
            <p:ph type="body" sz="quarter" idx="20"/>
          </p:nvPr>
        </p:nvSpPr>
        <p:spPr>
          <a:xfrm>
            <a:off x="5982750"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6" name="Item 4 Text">
            <a:extLst>
              <a:ext uri="{FF2B5EF4-FFF2-40B4-BE49-F238E27FC236}">
                <a16:creationId xmlns:a16="http://schemas.microsoft.com/office/drawing/2014/main" id="{A79F3471-2DC3-4DFD-93E8-16AB2BF1B5C6}"/>
              </a:ext>
            </a:extLst>
          </p:cNvPr>
          <p:cNvSpPr>
            <a:spLocks noGrp="1"/>
          </p:cNvSpPr>
          <p:nvPr>
            <p:ph type="body" sz="quarter" idx="21"/>
          </p:nvPr>
        </p:nvSpPr>
        <p:spPr>
          <a:xfrm>
            <a:off x="5973540" y="3198110"/>
            <a:ext cx="2618125" cy="564264"/>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9" name="Page Number">
            <a:extLst>
              <a:ext uri="{FF2B5EF4-FFF2-40B4-BE49-F238E27FC236}">
                <a16:creationId xmlns:a16="http://schemas.microsoft.com/office/drawing/2014/main" id="{B2B5D48A-DCAA-4355-8D13-9B74715A0CF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1" name="WSE logo">
            <a:extLst>
              <a:ext uri="{FF2B5EF4-FFF2-40B4-BE49-F238E27FC236}">
                <a16:creationId xmlns:a16="http://schemas.microsoft.com/office/drawing/2014/main" id="{C83FCD4E-D545-4E7C-8444-5C2049042CF3}"/>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377131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Items - Cycle">
    <p:spTree>
      <p:nvGrpSpPr>
        <p:cNvPr id="1" name=""/>
        <p:cNvGrpSpPr/>
        <p:nvPr/>
      </p:nvGrpSpPr>
      <p:grpSpPr>
        <a:xfrm>
          <a:off x="0" y="0"/>
          <a:ext cx="0" cy="0"/>
          <a:chOff x="0" y="0"/>
          <a:chExt cx="0" cy="0"/>
        </a:xfrm>
      </p:grpSpPr>
      <p:sp>
        <p:nvSpPr>
          <p:cNvPr id="35" name="Title">
            <a:extLst>
              <a:ext uri="{FF2B5EF4-FFF2-40B4-BE49-F238E27FC236}">
                <a16:creationId xmlns:a16="http://schemas.microsoft.com/office/drawing/2014/main" id="{7E539BF3-9B27-418B-9CEE-4FF35DD5CE56}"/>
              </a:ext>
            </a:extLst>
          </p:cNvPr>
          <p:cNvSpPr>
            <a:spLocks noGrp="1"/>
          </p:cNvSpPr>
          <p:nvPr>
            <p:ph type="title" hasCustomPrompt="1"/>
          </p:nvPr>
        </p:nvSpPr>
        <p:spPr>
          <a:xfrm>
            <a:off x="533919" y="150669"/>
            <a:ext cx="8085415" cy="813991"/>
          </a:xfrm>
          <a:prstGeom prst="rect">
            <a:avLst/>
          </a:prstGeom>
        </p:spPr>
        <p:txBody>
          <a:bodyPr anchor="b"/>
          <a:lstStyle>
            <a:lvl1pPr>
              <a:defRPr sz="3000" b="1">
                <a:solidFill>
                  <a:schemeClr val="tx2"/>
                </a:solidFill>
              </a:defRPr>
            </a:lvl1pPr>
          </a:lstStyle>
          <a:p>
            <a:r>
              <a:rPr lang="en-US"/>
              <a:t>Click to add title</a:t>
            </a:r>
          </a:p>
        </p:txBody>
      </p:sp>
      <p:sp>
        <p:nvSpPr>
          <p:cNvPr id="39" name="Rectangle 38">
            <a:extLst>
              <a:ext uri="{FF2B5EF4-FFF2-40B4-BE49-F238E27FC236}">
                <a16:creationId xmlns:a16="http://schemas.microsoft.com/office/drawing/2014/main" id="{419C6D85-6054-4333-A45C-6D56E5C8FC0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7">
            <a:extLst>
              <a:ext uri="{FF2B5EF4-FFF2-40B4-BE49-F238E27FC236}">
                <a16:creationId xmlns:a16="http://schemas.microsoft.com/office/drawing/2014/main" id="{CCCF60EE-1BED-491D-B9BA-8143FCFB72EA}"/>
              </a:ext>
              <a:ext uri="{C183D7F6-B498-43B3-948B-1728B52AA6E4}">
                <adec:decorative xmlns:adec="http://schemas.microsoft.com/office/drawing/2017/decorative" val="1"/>
              </a:ext>
            </a:extLst>
          </p:cNvPr>
          <p:cNvSpPr/>
          <p:nvPr/>
        </p:nvSpPr>
        <p:spPr>
          <a:xfrm>
            <a:off x="3200400" y="1529177"/>
            <a:ext cx="2743200" cy="2743200"/>
          </a:xfrm>
          <a:prstGeom prst="ellipse">
            <a:avLst/>
          </a:prstGeom>
          <a:solidFill>
            <a:schemeClr val="bg1"/>
          </a:solidFill>
          <a:ln w="381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1013">
              <a:solidFill>
                <a:srgbClr val="F2F2F5"/>
              </a:solidFill>
              <a:latin typeface="Roboto"/>
            </a:endParaRPr>
          </a:p>
        </p:txBody>
      </p:sp>
      <p:sp>
        <p:nvSpPr>
          <p:cNvPr id="15" name="Oval 3">
            <a:extLst>
              <a:ext uri="{FF2B5EF4-FFF2-40B4-BE49-F238E27FC236}">
                <a16:creationId xmlns:a16="http://schemas.microsoft.com/office/drawing/2014/main" id="{D820D5E2-D70E-40F8-996C-E42A9E0564EF}"/>
              </a:ext>
              <a:ext uri="{C183D7F6-B498-43B3-948B-1728B52AA6E4}">
                <adec:decorative xmlns:adec="http://schemas.microsoft.com/office/drawing/2017/decorative" val="1"/>
              </a:ext>
            </a:extLst>
          </p:cNvPr>
          <p:cNvSpPr/>
          <p:nvPr/>
        </p:nvSpPr>
        <p:spPr>
          <a:xfrm>
            <a:off x="32004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3000" b="1">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3">
            <a:extLst>
              <a:ext uri="{FF2B5EF4-FFF2-40B4-BE49-F238E27FC236}">
                <a16:creationId xmlns:a16="http://schemas.microsoft.com/office/drawing/2014/main" id="{915D9C8A-79D6-45FE-A769-F81341B6A4A6}"/>
              </a:ext>
              <a:ext uri="{C183D7F6-B498-43B3-948B-1728B52AA6E4}">
                <adec:decorative xmlns:adec="http://schemas.microsoft.com/office/drawing/2017/decorative" val="1"/>
              </a:ext>
            </a:extLst>
          </p:cNvPr>
          <p:cNvSpPr/>
          <p:nvPr/>
        </p:nvSpPr>
        <p:spPr>
          <a:xfrm>
            <a:off x="50292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3">
            <a:extLst>
              <a:ext uri="{FF2B5EF4-FFF2-40B4-BE49-F238E27FC236}">
                <a16:creationId xmlns:a16="http://schemas.microsoft.com/office/drawing/2014/main" id="{C18A0C12-944E-4AFB-AA08-F2D684A8DC8B}"/>
              </a:ext>
              <a:ext uri="{C183D7F6-B498-43B3-948B-1728B52AA6E4}">
                <adec:decorative xmlns:adec="http://schemas.microsoft.com/office/drawing/2017/decorative" val="1"/>
              </a:ext>
            </a:extLst>
          </p:cNvPr>
          <p:cNvSpPr/>
          <p:nvPr/>
        </p:nvSpPr>
        <p:spPr>
          <a:xfrm>
            <a:off x="50292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3">
            <a:extLst>
              <a:ext uri="{FF2B5EF4-FFF2-40B4-BE49-F238E27FC236}">
                <a16:creationId xmlns:a16="http://schemas.microsoft.com/office/drawing/2014/main" id="{54B1F908-AE10-43AA-BBC9-E54F6EB09892}"/>
              </a:ext>
              <a:ext uri="{C183D7F6-B498-43B3-948B-1728B52AA6E4}">
                <adec:decorative xmlns:adec="http://schemas.microsoft.com/office/drawing/2017/decorative" val="1"/>
              </a:ext>
            </a:extLst>
          </p:cNvPr>
          <p:cNvSpPr/>
          <p:nvPr/>
        </p:nvSpPr>
        <p:spPr>
          <a:xfrm>
            <a:off x="32004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23" name="Item 1">
            <a:extLst>
              <a:ext uri="{FF2B5EF4-FFF2-40B4-BE49-F238E27FC236}">
                <a16:creationId xmlns:a16="http://schemas.microsoft.com/office/drawing/2014/main" id="{0B4A9D69-7C61-4078-8FE1-B23B404AC63F}"/>
              </a:ext>
            </a:extLst>
          </p:cNvPr>
          <p:cNvSpPr>
            <a:spLocks noGrp="1"/>
          </p:cNvSpPr>
          <p:nvPr>
            <p:ph type="body" sz="quarter" idx="15" hasCustomPrompt="1"/>
          </p:nvPr>
        </p:nvSpPr>
        <p:spPr>
          <a:xfrm>
            <a:off x="3200399" y="1770465"/>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31" name="Item 1 Title">
            <a:extLst>
              <a:ext uri="{FF2B5EF4-FFF2-40B4-BE49-F238E27FC236}">
                <a16:creationId xmlns:a16="http://schemas.microsoft.com/office/drawing/2014/main" id="{C0436A26-D262-436C-8C61-BA2F8775F770}"/>
              </a:ext>
            </a:extLst>
          </p:cNvPr>
          <p:cNvSpPr>
            <a:spLocks noGrp="1"/>
          </p:cNvSpPr>
          <p:nvPr>
            <p:ph type="body" sz="quarter" idx="23"/>
          </p:nvPr>
        </p:nvSpPr>
        <p:spPr>
          <a:xfrm>
            <a:off x="533919" y="1511739"/>
            <a:ext cx="2286246" cy="316948"/>
          </a:xfrm>
          <a:prstGeom prst="rect">
            <a:avLst/>
          </a:prstGeom>
        </p:spPr>
        <p:txBody>
          <a:bodyPr>
            <a:noAutofit/>
          </a:bodyPr>
          <a:lstStyle>
            <a:lvl1pPr marL="0" indent="0" algn="r">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2" name="Item 1 Text">
            <a:extLst>
              <a:ext uri="{FF2B5EF4-FFF2-40B4-BE49-F238E27FC236}">
                <a16:creationId xmlns:a16="http://schemas.microsoft.com/office/drawing/2014/main" id="{C7E732B7-944F-455D-BC24-3A11D5A0F6EA}"/>
              </a:ext>
            </a:extLst>
          </p:cNvPr>
          <p:cNvSpPr>
            <a:spLocks noGrp="1"/>
          </p:cNvSpPr>
          <p:nvPr>
            <p:ph type="body" sz="quarter" idx="24"/>
          </p:nvPr>
        </p:nvSpPr>
        <p:spPr>
          <a:xfrm>
            <a:off x="533919" y="189242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4" name="Item 2">
            <a:extLst>
              <a:ext uri="{FF2B5EF4-FFF2-40B4-BE49-F238E27FC236}">
                <a16:creationId xmlns:a16="http://schemas.microsoft.com/office/drawing/2014/main" id="{5CBD3746-18D1-47D5-987D-E36BEF9A659D}"/>
              </a:ext>
            </a:extLst>
          </p:cNvPr>
          <p:cNvSpPr>
            <a:spLocks noGrp="1"/>
          </p:cNvSpPr>
          <p:nvPr>
            <p:ph type="body" sz="quarter" idx="16" hasCustomPrompt="1"/>
          </p:nvPr>
        </p:nvSpPr>
        <p:spPr>
          <a:xfrm>
            <a:off x="5029200" y="1770465"/>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27" name="Item 2 Title">
            <a:extLst>
              <a:ext uri="{FF2B5EF4-FFF2-40B4-BE49-F238E27FC236}">
                <a16:creationId xmlns:a16="http://schemas.microsoft.com/office/drawing/2014/main" id="{0CB2F2DC-96B3-4884-B03D-70BF73AC29B2}"/>
              </a:ext>
            </a:extLst>
          </p:cNvPr>
          <p:cNvSpPr>
            <a:spLocks noGrp="1"/>
          </p:cNvSpPr>
          <p:nvPr>
            <p:ph type="body" sz="quarter" idx="19"/>
          </p:nvPr>
        </p:nvSpPr>
        <p:spPr>
          <a:xfrm>
            <a:off x="6333089" y="1511740"/>
            <a:ext cx="2286246" cy="316948"/>
          </a:xfrm>
          <a:prstGeom prst="rect">
            <a:avLst/>
          </a:prstGeom>
        </p:spPr>
        <p:txBody>
          <a:bodyPr>
            <a:noAutofit/>
          </a:bodyPr>
          <a:lstStyle>
            <a:lvl1pPr marL="0" indent="0" algn="l">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8" name="Item 2 Text">
            <a:extLst>
              <a:ext uri="{FF2B5EF4-FFF2-40B4-BE49-F238E27FC236}">
                <a16:creationId xmlns:a16="http://schemas.microsoft.com/office/drawing/2014/main" id="{2E5E5FDF-1722-441B-A1BB-5F9859FCCDC6}"/>
              </a:ext>
            </a:extLst>
          </p:cNvPr>
          <p:cNvSpPr>
            <a:spLocks noGrp="1"/>
          </p:cNvSpPr>
          <p:nvPr>
            <p:ph type="body" sz="quarter" idx="20"/>
          </p:nvPr>
        </p:nvSpPr>
        <p:spPr>
          <a:xfrm>
            <a:off x="6333089" y="1892430"/>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5" name="Item 3">
            <a:extLst>
              <a:ext uri="{FF2B5EF4-FFF2-40B4-BE49-F238E27FC236}">
                <a16:creationId xmlns:a16="http://schemas.microsoft.com/office/drawing/2014/main" id="{56842972-1C06-42FE-85E3-B7FBE5A02AB3}"/>
              </a:ext>
            </a:extLst>
          </p:cNvPr>
          <p:cNvSpPr>
            <a:spLocks noGrp="1"/>
          </p:cNvSpPr>
          <p:nvPr>
            <p:ph type="body" sz="quarter" idx="17" hasCustomPrompt="1"/>
          </p:nvPr>
        </p:nvSpPr>
        <p:spPr>
          <a:xfrm>
            <a:off x="5029200" y="3580798"/>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29" name="Item 3 Title">
            <a:extLst>
              <a:ext uri="{FF2B5EF4-FFF2-40B4-BE49-F238E27FC236}">
                <a16:creationId xmlns:a16="http://schemas.microsoft.com/office/drawing/2014/main" id="{95264F1E-DEC9-41B7-93B3-E9C4B85C4C67}"/>
              </a:ext>
            </a:extLst>
          </p:cNvPr>
          <p:cNvSpPr>
            <a:spLocks noGrp="1"/>
          </p:cNvSpPr>
          <p:nvPr>
            <p:ph type="body" sz="quarter" idx="21"/>
          </p:nvPr>
        </p:nvSpPr>
        <p:spPr>
          <a:xfrm>
            <a:off x="6333089" y="3329509"/>
            <a:ext cx="2286246" cy="316948"/>
          </a:xfrm>
          <a:prstGeom prst="rect">
            <a:avLst/>
          </a:prstGeom>
        </p:spPr>
        <p:txBody>
          <a:bodyPr>
            <a:noAutofit/>
          </a:bodyPr>
          <a:lstStyle>
            <a:lvl1pPr marL="0" indent="0" algn="l">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0" name="Item 3 Text">
            <a:extLst>
              <a:ext uri="{FF2B5EF4-FFF2-40B4-BE49-F238E27FC236}">
                <a16:creationId xmlns:a16="http://schemas.microsoft.com/office/drawing/2014/main" id="{0AEC987B-A3A3-4497-9D60-7BD66C351640}"/>
              </a:ext>
            </a:extLst>
          </p:cNvPr>
          <p:cNvSpPr>
            <a:spLocks noGrp="1"/>
          </p:cNvSpPr>
          <p:nvPr>
            <p:ph type="body" sz="quarter" idx="22"/>
          </p:nvPr>
        </p:nvSpPr>
        <p:spPr>
          <a:xfrm>
            <a:off x="6333089" y="3710199"/>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26" name="Item 4">
            <a:extLst>
              <a:ext uri="{FF2B5EF4-FFF2-40B4-BE49-F238E27FC236}">
                <a16:creationId xmlns:a16="http://schemas.microsoft.com/office/drawing/2014/main" id="{D5780A37-62F6-43AD-AFF9-5BA34D600318}"/>
              </a:ext>
            </a:extLst>
          </p:cNvPr>
          <p:cNvSpPr>
            <a:spLocks noGrp="1"/>
          </p:cNvSpPr>
          <p:nvPr>
            <p:ph type="body" sz="quarter" idx="18" hasCustomPrompt="1"/>
          </p:nvPr>
        </p:nvSpPr>
        <p:spPr>
          <a:xfrm>
            <a:off x="3200399" y="3580798"/>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00</a:t>
            </a:r>
          </a:p>
        </p:txBody>
      </p:sp>
      <p:sp>
        <p:nvSpPr>
          <p:cNvPr id="33" name="Item 4 Title">
            <a:extLst>
              <a:ext uri="{FF2B5EF4-FFF2-40B4-BE49-F238E27FC236}">
                <a16:creationId xmlns:a16="http://schemas.microsoft.com/office/drawing/2014/main" id="{6AB04380-4CBA-4305-9BED-012A97108EE7}"/>
              </a:ext>
            </a:extLst>
          </p:cNvPr>
          <p:cNvSpPr>
            <a:spLocks noGrp="1"/>
          </p:cNvSpPr>
          <p:nvPr>
            <p:ph type="body" sz="quarter" idx="25"/>
          </p:nvPr>
        </p:nvSpPr>
        <p:spPr>
          <a:xfrm>
            <a:off x="533919" y="3329509"/>
            <a:ext cx="2286246" cy="316948"/>
          </a:xfrm>
          <a:prstGeom prst="rect">
            <a:avLst/>
          </a:prstGeom>
        </p:spPr>
        <p:txBody>
          <a:bodyPr>
            <a:noAutofit/>
          </a:bodyPr>
          <a:lstStyle>
            <a:lvl1pPr marL="0" indent="0" algn="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4" name="Item 4 Text">
            <a:extLst>
              <a:ext uri="{FF2B5EF4-FFF2-40B4-BE49-F238E27FC236}">
                <a16:creationId xmlns:a16="http://schemas.microsoft.com/office/drawing/2014/main" id="{D395DBD5-7C77-4F82-9C58-E1B8D4A9E475}"/>
              </a:ext>
            </a:extLst>
          </p:cNvPr>
          <p:cNvSpPr>
            <a:spLocks noGrp="1"/>
          </p:cNvSpPr>
          <p:nvPr>
            <p:ph type="body" sz="quarter" idx="26"/>
          </p:nvPr>
        </p:nvSpPr>
        <p:spPr>
          <a:xfrm>
            <a:off x="533919" y="371019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a:t>
            </a:r>
          </a:p>
        </p:txBody>
      </p:sp>
      <p:sp>
        <p:nvSpPr>
          <p:cNvPr id="37" name="Page Number">
            <a:extLst>
              <a:ext uri="{FF2B5EF4-FFF2-40B4-BE49-F238E27FC236}">
                <a16:creationId xmlns:a16="http://schemas.microsoft.com/office/drawing/2014/main" id="{337385C6-202F-425F-831F-B84FAA6ED34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38" name="WSE logo">
            <a:extLst>
              <a:ext uri="{FF2B5EF4-FFF2-40B4-BE49-F238E27FC236}">
                <a16:creationId xmlns:a16="http://schemas.microsoft.com/office/drawing/2014/main" id="{933E971C-40DA-474D-96B8-B83B54C0B60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79508851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fographic and Text">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9A560EA5-1934-452F-B7DA-9D16BD1F876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4" name="Rectangle 26">
            <a:extLst>
              <a:ext uri="{FF2B5EF4-FFF2-40B4-BE49-F238E27FC236}">
                <a16:creationId xmlns:a16="http://schemas.microsoft.com/office/drawing/2014/main" id="{ADC3E0FB-FCB4-4F19-88D7-CB30CFF050D5}"/>
              </a:ext>
              <a:ext uri="{C183D7F6-B498-43B3-948B-1728B52AA6E4}">
                <adec:decorative xmlns:adec="http://schemas.microsoft.com/office/drawing/2017/decorative" val="1"/>
              </a:ext>
            </a:extLst>
          </p:cNvPr>
          <p:cNvSpPr/>
          <p:nvPr/>
        </p:nvSpPr>
        <p:spPr>
          <a:xfrm>
            <a:off x="532982" y="2402483"/>
            <a:ext cx="2770963" cy="1771489"/>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1567"/>
              <a:gd name="connsiteY0" fmla="*/ 2293938 h 4089401"/>
              <a:gd name="connsiteX1" fmla="*/ 5301567 w 5301567"/>
              <a:gd name="connsiteY1" fmla="*/ 0 h 4089401"/>
              <a:gd name="connsiteX2" fmla="*/ 5299186 w 5301567"/>
              <a:gd name="connsiteY2" fmla="*/ 1763713 h 4089401"/>
              <a:gd name="connsiteX3" fmla="*/ 2381 w 5301567"/>
              <a:gd name="connsiteY3" fmla="*/ 4089401 h 4089401"/>
              <a:gd name="connsiteX4" fmla="*/ 0 w 5301567"/>
              <a:gd name="connsiteY4" fmla="*/ 2293938 h 4089401"/>
              <a:gd name="connsiteX0" fmla="*/ 0 w 5301796"/>
              <a:gd name="connsiteY0" fmla="*/ 2293938 h 4089401"/>
              <a:gd name="connsiteX1" fmla="*/ 5301567 w 5301796"/>
              <a:gd name="connsiteY1" fmla="*/ 0 h 4089401"/>
              <a:gd name="connsiteX2" fmla="*/ 5301567 w 5301796"/>
              <a:gd name="connsiteY2" fmla="*/ 1782763 h 4089401"/>
              <a:gd name="connsiteX3" fmla="*/ 2381 w 5301796"/>
              <a:gd name="connsiteY3" fmla="*/ 4089401 h 4089401"/>
              <a:gd name="connsiteX4" fmla="*/ 0 w 5301796"/>
              <a:gd name="connsiteY4" fmla="*/ 2293938 h 4089401"/>
              <a:gd name="connsiteX0" fmla="*/ 0 w 5306397"/>
              <a:gd name="connsiteY0" fmla="*/ 2293938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293938 h 4089401"/>
              <a:gd name="connsiteX0" fmla="*/ 0 w 5306397"/>
              <a:gd name="connsiteY0" fmla="*/ 2305845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305845 h 408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6397" h="4089401">
                <a:moveTo>
                  <a:pt x="0" y="2305845"/>
                </a:moveTo>
                <a:lnTo>
                  <a:pt x="5301567" y="0"/>
                </a:lnTo>
                <a:cubicBezTo>
                  <a:pt x="5300773" y="587904"/>
                  <a:pt x="5307123" y="1192478"/>
                  <a:pt x="5306329" y="1780382"/>
                </a:cubicBezTo>
                <a:lnTo>
                  <a:pt x="2381" y="4089401"/>
                </a:lnTo>
                <a:cubicBezTo>
                  <a:pt x="0" y="3489326"/>
                  <a:pt x="2381" y="2905920"/>
                  <a:pt x="0" y="2305845"/>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5" name="Rectangle 26">
            <a:extLst>
              <a:ext uri="{FF2B5EF4-FFF2-40B4-BE49-F238E27FC236}">
                <a16:creationId xmlns:a16="http://schemas.microsoft.com/office/drawing/2014/main" id="{91C4870C-A169-4B4B-86B5-7832B8F9954F}"/>
              </a:ext>
              <a:ext uri="{C183D7F6-B498-43B3-948B-1728B52AA6E4}">
                <adec:decorative xmlns:adec="http://schemas.microsoft.com/office/drawing/2017/decorative" val="1"/>
              </a:ext>
            </a:extLst>
          </p:cNvPr>
          <p:cNvSpPr/>
          <p:nvPr/>
        </p:nvSpPr>
        <p:spPr>
          <a:xfrm>
            <a:off x="552179" y="1404647"/>
            <a:ext cx="2762363" cy="1772176"/>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8711"/>
              <a:gd name="connsiteY0" fmla="*/ 230187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1875 h 4103688"/>
              <a:gd name="connsiteX0" fmla="*/ 4384 w 5313095"/>
              <a:gd name="connsiteY0" fmla="*/ 2301875 h 4094163"/>
              <a:gd name="connsiteX1" fmla="*/ 5313095 w 5313095"/>
              <a:gd name="connsiteY1" fmla="*/ 0 h 4094163"/>
              <a:gd name="connsiteX2" fmla="*/ 5303570 w 5313095"/>
              <a:gd name="connsiteY2" fmla="*/ 1778000 h 4094163"/>
              <a:gd name="connsiteX3" fmla="*/ 415 w 5313095"/>
              <a:gd name="connsiteY3" fmla="*/ 4094163 h 4094163"/>
              <a:gd name="connsiteX4" fmla="*/ 4384 w 5313095"/>
              <a:gd name="connsiteY4" fmla="*/ 2301875 h 4094163"/>
              <a:gd name="connsiteX0" fmla="*/ 0 w 5308711"/>
              <a:gd name="connsiteY0" fmla="*/ 2301875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1875 h 4090988"/>
              <a:gd name="connsiteX0" fmla="*/ 0 w 5308711"/>
              <a:gd name="connsiteY0" fmla="*/ 2309019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9019 h 4090988"/>
              <a:gd name="connsiteX0" fmla="*/ 0 w 5308711"/>
              <a:gd name="connsiteY0" fmla="*/ 2299494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299494 h 4090988"/>
              <a:gd name="connsiteX0" fmla="*/ 0 w 5318236"/>
              <a:gd name="connsiteY0" fmla="*/ 2299494 h 4090988"/>
              <a:gd name="connsiteX1" fmla="*/ 5318236 w 5318236"/>
              <a:gd name="connsiteY1" fmla="*/ 0 h 4090988"/>
              <a:gd name="connsiteX2" fmla="*/ 5308711 w 5318236"/>
              <a:gd name="connsiteY2" fmla="*/ 1778000 h 4090988"/>
              <a:gd name="connsiteX3" fmla="*/ 11906 w 5318236"/>
              <a:gd name="connsiteY3" fmla="*/ 4090988 h 4090988"/>
              <a:gd name="connsiteX4" fmla="*/ 0 w 5318236"/>
              <a:gd name="connsiteY4" fmla="*/ 2299494 h 4090988"/>
              <a:gd name="connsiteX0" fmla="*/ 0 w 5315855"/>
              <a:gd name="connsiteY0" fmla="*/ 2304257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4257 h 4090988"/>
              <a:gd name="connsiteX0" fmla="*/ 0 w 5315855"/>
              <a:gd name="connsiteY0" fmla="*/ 2301876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1876 h 4090988"/>
              <a:gd name="connsiteX0" fmla="*/ 0 w 5313474"/>
              <a:gd name="connsiteY0" fmla="*/ 2301876 h 4090988"/>
              <a:gd name="connsiteX1" fmla="*/ 5313474 w 5313474"/>
              <a:gd name="connsiteY1" fmla="*/ 0 h 4090988"/>
              <a:gd name="connsiteX2" fmla="*/ 5303949 w 5313474"/>
              <a:gd name="connsiteY2" fmla="*/ 1778000 h 4090988"/>
              <a:gd name="connsiteX3" fmla="*/ 7144 w 5313474"/>
              <a:gd name="connsiteY3" fmla="*/ 4090988 h 4090988"/>
              <a:gd name="connsiteX4" fmla="*/ 0 w 5313474"/>
              <a:gd name="connsiteY4" fmla="*/ 2301876 h 409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74" h="4090988">
                <a:moveTo>
                  <a:pt x="0" y="2301876"/>
                </a:moveTo>
                <a:lnTo>
                  <a:pt x="5313474" y="0"/>
                </a:lnTo>
                <a:lnTo>
                  <a:pt x="5303949" y="1778000"/>
                </a:lnTo>
                <a:lnTo>
                  <a:pt x="7144" y="4090988"/>
                </a:lnTo>
                <a:cubicBezTo>
                  <a:pt x="4763" y="3490913"/>
                  <a:pt x="2381" y="2901951"/>
                  <a:pt x="0" y="2301876"/>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0" name="Rectangle 19">
            <a:extLst>
              <a:ext uri="{FF2B5EF4-FFF2-40B4-BE49-F238E27FC236}">
                <a16:creationId xmlns:a16="http://schemas.microsoft.com/office/drawing/2014/main" id="{C6AB05CE-AAB5-4E94-B8A8-28D45053FA5D}"/>
              </a:ext>
              <a:ext uri="{C183D7F6-B498-43B3-948B-1728B52AA6E4}">
                <adec:decorative xmlns:adec="http://schemas.microsoft.com/office/drawing/2017/decorative" val="1"/>
              </a:ext>
            </a:extLst>
          </p:cNvPr>
          <p:cNvSpPr/>
          <p:nvPr/>
        </p:nvSpPr>
        <p:spPr>
          <a:xfrm>
            <a:off x="543580" y="2400422"/>
            <a:ext cx="2770963" cy="775714"/>
          </a:xfrm>
          <a:prstGeom prst="rect">
            <a:avLst/>
          </a:prstGeom>
          <a:solidFill>
            <a:srgbClr val="69ACE5"/>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AB46CADE-1C6D-4552-A437-5CC28BD586B0}"/>
              </a:ext>
              <a:ext uri="{C183D7F6-B498-43B3-948B-1728B52AA6E4}">
                <adec:decorative xmlns:adec="http://schemas.microsoft.com/office/drawing/2017/decorative" val="1"/>
              </a:ext>
            </a:extLst>
          </p:cNvPr>
          <p:cNvSpPr/>
          <p:nvPr/>
        </p:nvSpPr>
        <p:spPr>
          <a:xfrm>
            <a:off x="533919" y="3399634"/>
            <a:ext cx="2790306"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2FD3218B-5651-4A6C-9CC0-32F9EBE3B2C0}"/>
              </a:ext>
              <a:ext uri="{C183D7F6-B498-43B3-948B-1728B52AA6E4}">
                <adec:decorative xmlns:adec="http://schemas.microsoft.com/office/drawing/2017/decorative" val="1"/>
              </a:ext>
            </a:extLst>
          </p:cNvPr>
          <p:cNvSpPr/>
          <p:nvPr/>
        </p:nvSpPr>
        <p:spPr>
          <a:xfrm>
            <a:off x="532983" y="1401896"/>
            <a:ext cx="2791318"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7" name="Subtitle">
            <a:extLst>
              <a:ext uri="{FF2B5EF4-FFF2-40B4-BE49-F238E27FC236}">
                <a16:creationId xmlns:a16="http://schemas.microsoft.com/office/drawing/2014/main" id="{93BD0AF0-ECDA-41BB-BDBF-FABB50E87606}"/>
              </a:ext>
            </a:extLst>
          </p:cNvPr>
          <p:cNvSpPr>
            <a:spLocks noGrp="1"/>
          </p:cNvSpPr>
          <p:nvPr>
            <p:ph type="body" sz="quarter" idx="15" hasCustomPrompt="1"/>
          </p:nvPr>
        </p:nvSpPr>
        <p:spPr>
          <a:xfrm>
            <a:off x="3750230" y="1401897"/>
            <a:ext cx="4869303" cy="322128"/>
          </a:xfrm>
          <a:prstGeom prst="rect">
            <a:avLst/>
          </a:prstGeom>
        </p:spPr>
        <p:txBody>
          <a:bodyPr>
            <a:noAutofit/>
          </a:bodyPr>
          <a:lstStyle>
            <a:lvl1pPr marL="0" indent="0">
              <a:buNone/>
              <a:defRPr sz="1875"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28" name="Text">
            <a:extLst>
              <a:ext uri="{FF2B5EF4-FFF2-40B4-BE49-F238E27FC236}">
                <a16:creationId xmlns:a16="http://schemas.microsoft.com/office/drawing/2014/main" id="{E41B4165-89DA-4676-9A75-DB1A210A05D4}"/>
              </a:ext>
            </a:extLst>
          </p:cNvPr>
          <p:cNvSpPr>
            <a:spLocks noGrp="1"/>
          </p:cNvSpPr>
          <p:nvPr>
            <p:ph type="body" sz="quarter" idx="22" hasCustomPrompt="1"/>
          </p:nvPr>
        </p:nvSpPr>
        <p:spPr>
          <a:xfrm>
            <a:off x="3754281" y="1905000"/>
            <a:ext cx="4865053" cy="2270348"/>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29" name="Info 1">
            <a:extLst>
              <a:ext uri="{FF2B5EF4-FFF2-40B4-BE49-F238E27FC236}">
                <a16:creationId xmlns:a16="http://schemas.microsoft.com/office/drawing/2014/main" id="{7A4EBD99-E28A-467C-B8D7-DE90097836B1}"/>
              </a:ext>
            </a:extLst>
          </p:cNvPr>
          <p:cNvSpPr>
            <a:spLocks noGrp="1"/>
          </p:cNvSpPr>
          <p:nvPr>
            <p:ph type="body" sz="quarter" idx="23" hasCustomPrompt="1"/>
          </p:nvPr>
        </p:nvSpPr>
        <p:spPr>
          <a:xfrm>
            <a:off x="677623" y="154427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0" name="Info 1 Text">
            <a:extLst>
              <a:ext uri="{FF2B5EF4-FFF2-40B4-BE49-F238E27FC236}">
                <a16:creationId xmlns:a16="http://schemas.microsoft.com/office/drawing/2014/main" id="{BEA326F2-4A47-4163-A88D-30223B697F32}"/>
              </a:ext>
            </a:extLst>
          </p:cNvPr>
          <p:cNvSpPr>
            <a:spLocks noGrp="1"/>
          </p:cNvSpPr>
          <p:nvPr>
            <p:ph type="body" sz="quarter" idx="16" hasCustomPrompt="1"/>
          </p:nvPr>
        </p:nvSpPr>
        <p:spPr>
          <a:xfrm>
            <a:off x="1633075" y="154427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nfo 2">
            <a:extLst>
              <a:ext uri="{FF2B5EF4-FFF2-40B4-BE49-F238E27FC236}">
                <a16:creationId xmlns:a16="http://schemas.microsoft.com/office/drawing/2014/main" id="{879C946B-2418-4E80-B1B2-ED3029968EB2}"/>
              </a:ext>
            </a:extLst>
          </p:cNvPr>
          <p:cNvSpPr>
            <a:spLocks noGrp="1"/>
          </p:cNvSpPr>
          <p:nvPr>
            <p:ph type="body" sz="quarter" idx="24" hasCustomPrompt="1"/>
          </p:nvPr>
        </p:nvSpPr>
        <p:spPr>
          <a:xfrm>
            <a:off x="677623" y="2538036"/>
            <a:ext cx="831909" cy="512768"/>
          </a:xfrm>
          <a:prstGeom prst="rect">
            <a:avLst/>
          </a:prstGeom>
        </p:spPr>
        <p:txBody>
          <a:bodyPr anchor="ctr">
            <a:noAutofit/>
          </a:bodyPr>
          <a:lstStyle>
            <a:lvl1pPr marL="0" indent="0" algn="ct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9" name="Info 2 Text">
            <a:extLst>
              <a:ext uri="{FF2B5EF4-FFF2-40B4-BE49-F238E27FC236}">
                <a16:creationId xmlns:a16="http://schemas.microsoft.com/office/drawing/2014/main" id="{5FE1DA00-8AD9-4506-895A-25E0FFF3A874}"/>
              </a:ext>
            </a:extLst>
          </p:cNvPr>
          <p:cNvSpPr>
            <a:spLocks noGrp="1"/>
          </p:cNvSpPr>
          <p:nvPr>
            <p:ph type="body" sz="quarter" idx="25" hasCustomPrompt="1"/>
          </p:nvPr>
        </p:nvSpPr>
        <p:spPr>
          <a:xfrm>
            <a:off x="1633075" y="253803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0" name="Info 3">
            <a:extLst>
              <a:ext uri="{FF2B5EF4-FFF2-40B4-BE49-F238E27FC236}">
                <a16:creationId xmlns:a16="http://schemas.microsoft.com/office/drawing/2014/main" id="{D8A0AFDE-8EFC-4A53-A922-179064B43B9C}"/>
              </a:ext>
            </a:extLst>
          </p:cNvPr>
          <p:cNvSpPr>
            <a:spLocks noGrp="1"/>
          </p:cNvSpPr>
          <p:nvPr>
            <p:ph type="body" sz="quarter" idx="26" hasCustomPrompt="1"/>
          </p:nvPr>
        </p:nvSpPr>
        <p:spPr>
          <a:xfrm>
            <a:off x="664942" y="3535187"/>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1" name="Info 3 Text">
            <a:extLst>
              <a:ext uri="{FF2B5EF4-FFF2-40B4-BE49-F238E27FC236}">
                <a16:creationId xmlns:a16="http://schemas.microsoft.com/office/drawing/2014/main" id="{882D6DBF-7708-4AFA-B28F-215C8BC9314F}"/>
              </a:ext>
            </a:extLst>
          </p:cNvPr>
          <p:cNvSpPr>
            <a:spLocks noGrp="1"/>
          </p:cNvSpPr>
          <p:nvPr>
            <p:ph type="body" sz="quarter" idx="27" hasCustomPrompt="1"/>
          </p:nvPr>
        </p:nvSpPr>
        <p:spPr>
          <a:xfrm>
            <a:off x="1620394" y="3535187"/>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Rectangle 34">
            <a:extLst>
              <a:ext uri="{FF2B5EF4-FFF2-40B4-BE49-F238E27FC236}">
                <a16:creationId xmlns:a16="http://schemas.microsoft.com/office/drawing/2014/main" id="{85723690-B358-4783-A959-78E05177C466}"/>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Page Number">
            <a:extLst>
              <a:ext uri="{FF2B5EF4-FFF2-40B4-BE49-F238E27FC236}">
                <a16:creationId xmlns:a16="http://schemas.microsoft.com/office/drawing/2014/main" id="{D99FFF48-9513-4D94-ADAF-4FDF160E3F9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3" name="WSE logo">
            <a:extLst>
              <a:ext uri="{FF2B5EF4-FFF2-40B4-BE49-F238E27FC236}">
                <a16:creationId xmlns:a16="http://schemas.microsoft.com/office/drawing/2014/main" id="{C1400C22-623A-4FAB-86C9-A0AE2AD8DBA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97200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28" name="Title">
            <a:extLst>
              <a:ext uri="{FF2B5EF4-FFF2-40B4-BE49-F238E27FC236}">
                <a16:creationId xmlns:a16="http://schemas.microsoft.com/office/drawing/2014/main" id="{0301AFB8-AD89-4017-8E38-5FA5A13A15A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4" name="Oval 3">
            <a:extLst>
              <a:ext uri="{FF2B5EF4-FFF2-40B4-BE49-F238E27FC236}">
                <a16:creationId xmlns:a16="http://schemas.microsoft.com/office/drawing/2014/main" id="{DCE255FC-7EAC-49AE-B880-3463FB5519C8}"/>
              </a:ext>
              <a:ext uri="{C183D7F6-B498-43B3-948B-1728B52AA6E4}">
                <adec:decorative xmlns:adec="http://schemas.microsoft.com/office/drawing/2017/decorative" val="1"/>
              </a:ext>
            </a:extLst>
          </p:cNvPr>
          <p:cNvSpPr>
            <a:spLocks noChangeAspect="1"/>
          </p:cNvSpPr>
          <p:nvPr/>
        </p:nvSpPr>
        <p:spPr>
          <a:xfrm>
            <a:off x="918769"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7" name="Oval 6">
            <a:extLst>
              <a:ext uri="{FF2B5EF4-FFF2-40B4-BE49-F238E27FC236}">
                <a16:creationId xmlns:a16="http://schemas.microsoft.com/office/drawing/2014/main" id="{3FDD1A5E-29DF-40B0-B20F-2459F3AA210F}"/>
              </a:ext>
              <a:ext uri="{C183D7F6-B498-43B3-948B-1728B52AA6E4}">
                <adec:decorative xmlns:adec="http://schemas.microsoft.com/office/drawing/2017/decorative" val="1"/>
              </a:ext>
            </a:extLst>
          </p:cNvPr>
          <p:cNvSpPr>
            <a:spLocks noChangeAspect="1"/>
          </p:cNvSpPr>
          <p:nvPr/>
        </p:nvSpPr>
        <p:spPr>
          <a:xfrm>
            <a:off x="2320636"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0" name="Oval 9">
            <a:extLst>
              <a:ext uri="{FF2B5EF4-FFF2-40B4-BE49-F238E27FC236}">
                <a16:creationId xmlns:a16="http://schemas.microsoft.com/office/drawing/2014/main" id="{460CD46C-4A36-4CDC-9D1D-1390A6EB9694}"/>
              </a:ext>
              <a:ext uri="{C183D7F6-B498-43B3-948B-1728B52AA6E4}">
                <adec:decorative xmlns:adec="http://schemas.microsoft.com/office/drawing/2017/decorative" val="1"/>
              </a:ext>
            </a:extLst>
          </p:cNvPr>
          <p:cNvSpPr>
            <a:spLocks noChangeAspect="1"/>
          </p:cNvSpPr>
          <p:nvPr/>
        </p:nvSpPr>
        <p:spPr>
          <a:xfrm>
            <a:off x="3722503"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3" name="Oval 12">
            <a:extLst>
              <a:ext uri="{FF2B5EF4-FFF2-40B4-BE49-F238E27FC236}">
                <a16:creationId xmlns:a16="http://schemas.microsoft.com/office/drawing/2014/main" id="{072B94E1-30E5-44FA-8B76-A43E3E2A50DB}"/>
              </a:ext>
              <a:ext uri="{C183D7F6-B498-43B3-948B-1728B52AA6E4}">
                <adec:decorative xmlns:adec="http://schemas.microsoft.com/office/drawing/2017/decorative" val="1"/>
              </a:ext>
            </a:extLst>
          </p:cNvPr>
          <p:cNvSpPr>
            <a:spLocks noChangeAspect="1"/>
          </p:cNvSpPr>
          <p:nvPr/>
        </p:nvSpPr>
        <p:spPr>
          <a:xfrm>
            <a:off x="5124370"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6" name="Oval 15">
            <a:extLst>
              <a:ext uri="{FF2B5EF4-FFF2-40B4-BE49-F238E27FC236}">
                <a16:creationId xmlns:a16="http://schemas.microsoft.com/office/drawing/2014/main" id="{52EFB757-BCA3-44BC-B989-9E92DA2EBE6A}"/>
              </a:ext>
              <a:ext uri="{C183D7F6-B498-43B3-948B-1728B52AA6E4}">
                <adec:decorative xmlns:adec="http://schemas.microsoft.com/office/drawing/2017/decorative" val="1"/>
              </a:ext>
            </a:extLst>
          </p:cNvPr>
          <p:cNvSpPr>
            <a:spLocks noChangeAspect="1"/>
          </p:cNvSpPr>
          <p:nvPr/>
        </p:nvSpPr>
        <p:spPr>
          <a:xfrm>
            <a:off x="6526237"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24" name="Oval 23">
            <a:extLst>
              <a:ext uri="{FF2B5EF4-FFF2-40B4-BE49-F238E27FC236}">
                <a16:creationId xmlns:a16="http://schemas.microsoft.com/office/drawing/2014/main" id="{2E435767-DD64-408F-8630-7219C1A17321}"/>
              </a:ext>
            </a:extLst>
          </p:cNvPr>
          <p:cNvSpPr>
            <a:spLocks noChangeAspect="1"/>
          </p:cNvSpPr>
          <p:nvPr userDrawn="1"/>
        </p:nvSpPr>
        <p:spPr>
          <a:xfrm>
            <a:off x="918768" y="1900414"/>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5" name="Oval 24">
            <a:extLst>
              <a:ext uri="{FF2B5EF4-FFF2-40B4-BE49-F238E27FC236}">
                <a16:creationId xmlns:a16="http://schemas.microsoft.com/office/drawing/2014/main" id="{4CB3AC26-84C9-490E-9619-E641A51B50D6}"/>
              </a:ext>
            </a:extLst>
          </p:cNvPr>
          <p:cNvSpPr>
            <a:spLocks noChangeAspect="1"/>
          </p:cNvSpPr>
          <p:nvPr userDrawn="1"/>
        </p:nvSpPr>
        <p:spPr>
          <a:xfrm>
            <a:off x="2320635" y="1900414"/>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6" name="Oval 25">
            <a:extLst>
              <a:ext uri="{FF2B5EF4-FFF2-40B4-BE49-F238E27FC236}">
                <a16:creationId xmlns:a16="http://schemas.microsoft.com/office/drawing/2014/main" id="{858C4E82-CF2F-4A0F-B40D-397DB0934816}"/>
              </a:ext>
            </a:extLst>
          </p:cNvPr>
          <p:cNvSpPr>
            <a:spLocks noChangeAspect="1"/>
          </p:cNvSpPr>
          <p:nvPr userDrawn="1"/>
        </p:nvSpPr>
        <p:spPr>
          <a:xfrm>
            <a:off x="3722503" y="1899732"/>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7" name="Oval 26">
            <a:extLst>
              <a:ext uri="{FF2B5EF4-FFF2-40B4-BE49-F238E27FC236}">
                <a16:creationId xmlns:a16="http://schemas.microsoft.com/office/drawing/2014/main" id="{3ED93624-4E7A-42A1-AB9F-87F48C59434F}"/>
              </a:ext>
            </a:extLst>
          </p:cNvPr>
          <p:cNvSpPr>
            <a:spLocks noChangeAspect="1"/>
          </p:cNvSpPr>
          <p:nvPr userDrawn="1"/>
        </p:nvSpPr>
        <p:spPr>
          <a:xfrm>
            <a:off x="5124370" y="1899732"/>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31" name="Oval 30">
            <a:extLst>
              <a:ext uri="{FF2B5EF4-FFF2-40B4-BE49-F238E27FC236}">
                <a16:creationId xmlns:a16="http://schemas.microsoft.com/office/drawing/2014/main" id="{66128184-D09F-4D76-9EDE-FE4A52B4AE01}"/>
              </a:ext>
            </a:extLst>
          </p:cNvPr>
          <p:cNvSpPr>
            <a:spLocks noChangeAspect="1"/>
          </p:cNvSpPr>
          <p:nvPr userDrawn="1"/>
        </p:nvSpPr>
        <p:spPr>
          <a:xfrm>
            <a:off x="6526237" y="1892417"/>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48" name="Item 1 Title">
            <a:extLst>
              <a:ext uri="{FF2B5EF4-FFF2-40B4-BE49-F238E27FC236}">
                <a16:creationId xmlns:a16="http://schemas.microsoft.com/office/drawing/2014/main" id="{13C8E0C2-242B-4771-9412-328CD75759E8}"/>
              </a:ext>
            </a:extLst>
          </p:cNvPr>
          <p:cNvSpPr>
            <a:spLocks noGrp="1"/>
          </p:cNvSpPr>
          <p:nvPr>
            <p:ph type="body" sz="quarter" idx="29" hasCustomPrompt="1"/>
          </p:nvPr>
        </p:nvSpPr>
        <p:spPr>
          <a:xfrm>
            <a:off x="1233472" y="3021980"/>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3" name="Item 1 Text">
            <a:extLst>
              <a:ext uri="{FF2B5EF4-FFF2-40B4-BE49-F238E27FC236}">
                <a16:creationId xmlns:a16="http://schemas.microsoft.com/office/drawing/2014/main" id="{DD12D595-2255-4364-8EC7-4903FEC6759C}"/>
              </a:ext>
            </a:extLst>
          </p:cNvPr>
          <p:cNvSpPr>
            <a:spLocks noGrp="1"/>
          </p:cNvSpPr>
          <p:nvPr userDrawn="1">
            <p:ph type="body" sz="quarter" idx="25" hasCustomPrompt="1"/>
          </p:nvPr>
        </p:nvSpPr>
        <p:spPr>
          <a:xfrm>
            <a:off x="801629" y="3801008"/>
            <a:ext cx="1934737"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5" name="Item 2 Title">
            <a:extLst>
              <a:ext uri="{FF2B5EF4-FFF2-40B4-BE49-F238E27FC236}">
                <a16:creationId xmlns:a16="http://schemas.microsoft.com/office/drawing/2014/main" id="{6981DB86-04CB-46BF-944C-7F1D632119A3}"/>
              </a:ext>
            </a:extLst>
          </p:cNvPr>
          <p:cNvSpPr>
            <a:spLocks noGrp="1"/>
          </p:cNvSpPr>
          <p:nvPr userDrawn="1">
            <p:ph type="body" sz="quarter" idx="15" hasCustomPrompt="1"/>
          </p:nvPr>
        </p:nvSpPr>
        <p:spPr>
          <a:xfrm>
            <a:off x="2635340" y="3028025"/>
            <a:ext cx="1087163"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30" name="Item 2 Text">
            <a:extLst>
              <a:ext uri="{FF2B5EF4-FFF2-40B4-BE49-F238E27FC236}">
                <a16:creationId xmlns:a16="http://schemas.microsoft.com/office/drawing/2014/main" id="{48AB996C-F7C9-4DE3-A4CA-5381A37B77FD}"/>
              </a:ext>
            </a:extLst>
          </p:cNvPr>
          <p:cNvSpPr>
            <a:spLocks noGrp="1"/>
          </p:cNvSpPr>
          <p:nvPr userDrawn="1">
            <p:ph type="body" sz="quarter" idx="22" hasCustomPrompt="1"/>
          </p:nvPr>
        </p:nvSpPr>
        <p:spPr>
          <a:xfrm>
            <a:off x="2209657"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6" name="Item 3 Title">
            <a:extLst>
              <a:ext uri="{FF2B5EF4-FFF2-40B4-BE49-F238E27FC236}">
                <a16:creationId xmlns:a16="http://schemas.microsoft.com/office/drawing/2014/main" id="{07B9589E-F6AC-4251-8200-299CB8CE0A60}"/>
              </a:ext>
            </a:extLst>
          </p:cNvPr>
          <p:cNvSpPr>
            <a:spLocks noGrp="1"/>
          </p:cNvSpPr>
          <p:nvPr>
            <p:ph type="body" sz="quarter" idx="27" hasCustomPrompt="1"/>
          </p:nvPr>
        </p:nvSpPr>
        <p:spPr>
          <a:xfrm>
            <a:off x="4037208" y="3025804"/>
            <a:ext cx="1064915"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2" name="Item 3 Text">
            <a:extLst>
              <a:ext uri="{FF2B5EF4-FFF2-40B4-BE49-F238E27FC236}">
                <a16:creationId xmlns:a16="http://schemas.microsoft.com/office/drawing/2014/main" id="{C70E3A5C-0D02-431F-B04E-5A18A53E52C1}"/>
              </a:ext>
            </a:extLst>
          </p:cNvPr>
          <p:cNvSpPr>
            <a:spLocks noGrp="1"/>
          </p:cNvSpPr>
          <p:nvPr userDrawn="1">
            <p:ph type="body" sz="quarter" idx="24" hasCustomPrompt="1"/>
          </p:nvPr>
        </p:nvSpPr>
        <p:spPr>
          <a:xfrm>
            <a:off x="3607363" y="3801007"/>
            <a:ext cx="1938528"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7" name="Item 4 Title">
            <a:extLst>
              <a:ext uri="{FF2B5EF4-FFF2-40B4-BE49-F238E27FC236}">
                <a16:creationId xmlns:a16="http://schemas.microsoft.com/office/drawing/2014/main" id="{D1014B6A-F5E5-456C-B2FA-F5B5CFD6EA74}"/>
              </a:ext>
            </a:extLst>
          </p:cNvPr>
          <p:cNvSpPr>
            <a:spLocks noGrp="1"/>
          </p:cNvSpPr>
          <p:nvPr>
            <p:ph type="body" sz="quarter" idx="28" hasCustomPrompt="1"/>
          </p:nvPr>
        </p:nvSpPr>
        <p:spPr>
          <a:xfrm>
            <a:off x="5430285" y="3021980"/>
            <a:ext cx="1095951"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1" name="Item 4 Text">
            <a:extLst>
              <a:ext uri="{FF2B5EF4-FFF2-40B4-BE49-F238E27FC236}">
                <a16:creationId xmlns:a16="http://schemas.microsoft.com/office/drawing/2014/main" id="{D036508F-55C5-4315-A1A5-4C37028E3965}"/>
              </a:ext>
            </a:extLst>
          </p:cNvPr>
          <p:cNvSpPr>
            <a:spLocks noGrp="1"/>
          </p:cNvSpPr>
          <p:nvPr userDrawn="1">
            <p:ph type="body" sz="quarter" idx="23" hasCustomPrompt="1"/>
          </p:nvPr>
        </p:nvSpPr>
        <p:spPr>
          <a:xfrm>
            <a:off x="5008996"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9" name="Item 5 Title">
            <a:extLst>
              <a:ext uri="{FF2B5EF4-FFF2-40B4-BE49-F238E27FC236}">
                <a16:creationId xmlns:a16="http://schemas.microsoft.com/office/drawing/2014/main" id="{10724EF9-B96D-46CD-9CDE-1437737309C5}"/>
              </a:ext>
            </a:extLst>
          </p:cNvPr>
          <p:cNvSpPr>
            <a:spLocks noGrp="1"/>
          </p:cNvSpPr>
          <p:nvPr>
            <p:ph type="body" sz="quarter" idx="30" hasCustomPrompt="1"/>
          </p:nvPr>
        </p:nvSpPr>
        <p:spPr>
          <a:xfrm>
            <a:off x="6840942"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4" name="Item 5 Text">
            <a:extLst>
              <a:ext uri="{FF2B5EF4-FFF2-40B4-BE49-F238E27FC236}">
                <a16:creationId xmlns:a16="http://schemas.microsoft.com/office/drawing/2014/main" id="{52B76C6E-8844-4031-9443-DAA924981D1D}"/>
              </a:ext>
            </a:extLst>
          </p:cNvPr>
          <p:cNvSpPr>
            <a:spLocks noGrp="1"/>
          </p:cNvSpPr>
          <p:nvPr userDrawn="1">
            <p:ph type="body" sz="quarter" idx="26" hasCustomPrompt="1"/>
          </p:nvPr>
        </p:nvSpPr>
        <p:spPr>
          <a:xfrm>
            <a:off x="6415259" y="3801007"/>
            <a:ext cx="1938528" cy="415497"/>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2" name="Rectangle 21">
            <a:extLst>
              <a:ext uri="{FF2B5EF4-FFF2-40B4-BE49-F238E27FC236}">
                <a16:creationId xmlns:a16="http://schemas.microsoft.com/office/drawing/2014/main" id="{8533E3FD-BE40-4756-A413-7A11B0F5599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Page Number">
            <a:extLst>
              <a:ext uri="{FF2B5EF4-FFF2-40B4-BE49-F238E27FC236}">
                <a16:creationId xmlns:a16="http://schemas.microsoft.com/office/drawing/2014/main" id="{81251A57-6F56-45E2-8E48-61C5F222D161}"/>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33" name="WSE logo">
            <a:extLst>
              <a:ext uri="{FF2B5EF4-FFF2-40B4-BE49-F238E27FC236}">
                <a16:creationId xmlns:a16="http://schemas.microsoft.com/office/drawing/2014/main" id="{5183B704-1ED3-426C-B12C-6BD74D72F4C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283476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meline or Proces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5CE5-BF88-EC4B-A5BB-C91694E1B647}"/>
              </a:ext>
            </a:extLst>
          </p:cNvPr>
          <p:cNvSpPr>
            <a:spLocks noGrp="1"/>
          </p:cNvSpPr>
          <p:nvPr>
            <p:ph type="title"/>
          </p:nvPr>
        </p:nvSpPr>
        <p:spPr>
          <a:xfrm>
            <a:off x="522712" y="59798"/>
            <a:ext cx="8096246" cy="942358"/>
          </a:xfrm>
          <a:prstGeom prst="rect">
            <a:avLst/>
          </a:prstGeom>
        </p:spPr>
        <p:txBody>
          <a:bodyPr anchor="b"/>
          <a:lstStyle>
            <a:lvl1pPr>
              <a:defRPr sz="3000" b="1">
                <a:solidFill>
                  <a:schemeClr val="tx2"/>
                </a:solidFill>
              </a:defRPr>
            </a:lvl1pPr>
          </a:lstStyle>
          <a:p>
            <a:r>
              <a:rPr lang="en-US"/>
              <a:t>Click to edit Master title style</a:t>
            </a:r>
          </a:p>
        </p:txBody>
      </p:sp>
      <p:sp>
        <p:nvSpPr>
          <p:cNvPr id="26" name="Rectangle 25">
            <a:extLst>
              <a:ext uri="{FF2B5EF4-FFF2-40B4-BE49-F238E27FC236}">
                <a16:creationId xmlns:a16="http://schemas.microsoft.com/office/drawing/2014/main" id="{9056D86C-B76F-7D41-865B-669A58A40B26}"/>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CB7C9E05-905F-4239-BA70-7805F39E2537}"/>
              </a:ext>
            </a:extLst>
          </p:cNvPr>
          <p:cNvSpPr>
            <a:spLocks noGrp="1"/>
          </p:cNvSpPr>
          <p:nvPr>
            <p:ph type="body" sz="quarter" idx="47" hasCustomPrompt="1"/>
          </p:nvPr>
        </p:nvSpPr>
        <p:spPr>
          <a:xfrm>
            <a:off x="252413" y="1257854"/>
            <a:ext cx="8366125" cy="362209"/>
          </a:xfrm>
          <a:prstGeom prst="rect">
            <a:avLst/>
          </a:prstGeom>
          <a:solidFill>
            <a:schemeClr val="bg2"/>
          </a:solidFill>
        </p:spPr>
        <p:txBody>
          <a:bodyPr/>
          <a:lstStyle>
            <a:lvl1pPr marL="0" indent="0" algn="ctr">
              <a:buNone/>
              <a:defRPr sz="2000" b="1">
                <a:solidFill>
                  <a:schemeClr val="tx2"/>
                </a:solidFill>
              </a:defRPr>
            </a:lvl1pPr>
          </a:lstStyle>
          <a:p>
            <a:pPr lvl="0"/>
            <a:r>
              <a:rPr lang="en-US"/>
              <a:t>Click to add caption</a:t>
            </a:r>
          </a:p>
        </p:txBody>
      </p:sp>
      <p:grpSp>
        <p:nvGrpSpPr>
          <p:cNvPr id="46" name="Group 45" descr="Timeline image">
            <a:extLst>
              <a:ext uri="{FF2B5EF4-FFF2-40B4-BE49-F238E27FC236}">
                <a16:creationId xmlns:a16="http://schemas.microsoft.com/office/drawing/2014/main" id="{12EE74DF-9333-4546-8B0E-F0FCE41F51A0}"/>
              </a:ext>
            </a:extLst>
          </p:cNvPr>
          <p:cNvGrpSpPr/>
          <p:nvPr userDrawn="1"/>
        </p:nvGrpSpPr>
        <p:grpSpPr>
          <a:xfrm>
            <a:off x="149313" y="2937932"/>
            <a:ext cx="8818280" cy="394138"/>
            <a:chOff x="149313" y="2937932"/>
            <a:chExt cx="8818280" cy="394138"/>
          </a:xfrm>
        </p:grpSpPr>
        <p:sp>
          <p:nvSpPr>
            <p:cNvPr id="4" name="Right Arrow 3">
              <a:extLst>
                <a:ext uri="{FF2B5EF4-FFF2-40B4-BE49-F238E27FC236}">
                  <a16:creationId xmlns:a16="http://schemas.microsoft.com/office/drawing/2014/main" id="{8F8E5DEB-0CA8-7C40-9940-93D22D38A373}"/>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5" name="Oval 4">
              <a:extLst>
                <a:ext uri="{FF2B5EF4-FFF2-40B4-BE49-F238E27FC236}">
                  <a16:creationId xmlns:a16="http://schemas.microsoft.com/office/drawing/2014/main" id="{B33E08E7-D1BF-8A47-9C1F-7E6E6F13D262}"/>
                </a:ext>
                <a:ext uri="{C183D7F6-B498-43B3-948B-1728B52AA6E4}">
                  <adec:decorative xmlns:adec="http://schemas.microsoft.com/office/drawing/2017/decorative" val="1"/>
                </a:ext>
              </a:extLst>
            </p:cNvPr>
            <p:cNvSpPr/>
            <p:nvPr userDrawn="1"/>
          </p:nvSpPr>
          <p:spPr>
            <a:xfrm>
              <a:off x="66167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6" name="Oval 5">
              <a:extLst>
                <a:ext uri="{FF2B5EF4-FFF2-40B4-BE49-F238E27FC236}">
                  <a16:creationId xmlns:a16="http://schemas.microsoft.com/office/drawing/2014/main" id="{4B425AC6-6A04-2540-873A-C34F741532A8}"/>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 name="Oval 6">
              <a:extLst>
                <a:ext uri="{FF2B5EF4-FFF2-40B4-BE49-F238E27FC236}">
                  <a16:creationId xmlns:a16="http://schemas.microsoft.com/office/drawing/2014/main" id="{9BFDF4F6-7F79-2E4D-A0A1-3DCFEC7CD018}"/>
                </a:ext>
                <a:ext uri="{C183D7F6-B498-43B3-948B-1728B52AA6E4}">
                  <adec:decorative xmlns:adec="http://schemas.microsoft.com/office/drawing/2017/decorative" val="1"/>
                </a:ext>
              </a:extLst>
            </p:cNvPr>
            <p:cNvSpPr/>
            <p:nvPr userDrawn="1"/>
          </p:nvSpPr>
          <p:spPr>
            <a:xfrm>
              <a:off x="316076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 name="Oval 7">
              <a:extLst>
                <a:ext uri="{FF2B5EF4-FFF2-40B4-BE49-F238E27FC236}">
                  <a16:creationId xmlns:a16="http://schemas.microsoft.com/office/drawing/2014/main" id="{DDECA228-EC9A-4E43-9304-017BEA28D63C}"/>
                </a:ext>
                <a:ext uri="{C183D7F6-B498-43B3-948B-1728B52AA6E4}">
                  <adec:decorative xmlns:adec="http://schemas.microsoft.com/office/drawing/2017/decorative" val="1"/>
                </a:ext>
              </a:extLst>
            </p:cNvPr>
            <p:cNvSpPr/>
            <p:nvPr userDrawn="1"/>
          </p:nvSpPr>
          <p:spPr>
            <a:xfrm>
              <a:off x="440505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9" name="Oval 8">
              <a:extLst>
                <a:ext uri="{FF2B5EF4-FFF2-40B4-BE49-F238E27FC236}">
                  <a16:creationId xmlns:a16="http://schemas.microsoft.com/office/drawing/2014/main" id="{7E957417-2040-534F-8BB0-66A9FC17B603}"/>
                </a:ext>
                <a:ext uri="{C183D7F6-B498-43B3-948B-1728B52AA6E4}">
                  <adec:decorative xmlns:adec="http://schemas.microsoft.com/office/drawing/2017/decorative" val="1"/>
                </a:ext>
              </a:extLst>
            </p:cNvPr>
            <p:cNvSpPr/>
            <p:nvPr userDrawn="1"/>
          </p:nvSpPr>
          <p:spPr>
            <a:xfrm>
              <a:off x="5589693"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 name="Oval 9">
              <a:extLst>
                <a:ext uri="{FF2B5EF4-FFF2-40B4-BE49-F238E27FC236}">
                  <a16:creationId xmlns:a16="http://schemas.microsoft.com/office/drawing/2014/main" id="{B901EAEE-2200-4047-AC6E-D68F83AC9EC2}"/>
                </a:ext>
                <a:ext uri="{C183D7F6-B498-43B3-948B-1728B52AA6E4}">
                  <adec:decorative xmlns:adec="http://schemas.microsoft.com/office/drawing/2017/decorative" val="1"/>
                </a:ext>
              </a:extLst>
            </p:cNvPr>
            <p:cNvSpPr/>
            <p:nvPr userDrawn="1"/>
          </p:nvSpPr>
          <p:spPr>
            <a:xfrm>
              <a:off x="6838579"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 name="Oval 10">
              <a:extLst>
                <a:ext uri="{FF2B5EF4-FFF2-40B4-BE49-F238E27FC236}">
                  <a16:creationId xmlns:a16="http://schemas.microsoft.com/office/drawing/2014/main" id="{65053514-B4E5-7649-9105-BD559F8A4F85}"/>
                </a:ext>
                <a:ext uri="{C183D7F6-B498-43B3-948B-1728B52AA6E4}">
                  <adec:decorative xmlns:adec="http://schemas.microsoft.com/office/drawing/2017/decorative" val="1"/>
                </a:ext>
              </a:extLst>
            </p:cNvPr>
            <p:cNvSpPr/>
            <p:nvPr userDrawn="1"/>
          </p:nvSpPr>
          <p:spPr>
            <a:xfrm>
              <a:off x="8057411"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sp>
        <p:nvSpPr>
          <p:cNvPr id="32" name="Table or Image">
            <a:extLst>
              <a:ext uri="{FF2B5EF4-FFF2-40B4-BE49-F238E27FC236}">
                <a16:creationId xmlns:a16="http://schemas.microsoft.com/office/drawing/2014/main" id="{B55C9193-8997-F045-A5BC-B8BDD1896AEC}"/>
              </a:ext>
            </a:extLst>
          </p:cNvPr>
          <p:cNvSpPr>
            <a:spLocks noGrp="1"/>
          </p:cNvSpPr>
          <p:nvPr>
            <p:ph sz="quarter" idx="34" hasCustomPrompt="1"/>
          </p:nvPr>
        </p:nvSpPr>
        <p:spPr>
          <a:xfrm>
            <a:off x="251856" y="1816172"/>
            <a:ext cx="1033031" cy="1051174"/>
          </a:xfrm>
          <a:prstGeom prst="rect">
            <a:avLst/>
          </a:prstGeom>
          <a:ln w="12700">
            <a:solidFill>
              <a:schemeClr val="bg2"/>
            </a:solidFill>
          </a:ln>
        </p:spPr>
        <p:txBody>
          <a:bodyPr/>
          <a:lstStyle>
            <a:lvl1pPr marL="0" indent="0" algn="l">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5" name="Table or Image">
            <a:extLst>
              <a:ext uri="{FF2B5EF4-FFF2-40B4-BE49-F238E27FC236}">
                <a16:creationId xmlns:a16="http://schemas.microsoft.com/office/drawing/2014/main" id="{49945C77-72E2-A747-BC22-94D2E7C0C3AB}"/>
              </a:ext>
            </a:extLst>
          </p:cNvPr>
          <p:cNvSpPr>
            <a:spLocks noGrp="1"/>
          </p:cNvSpPr>
          <p:nvPr>
            <p:ph sz="quarter" idx="37" hasCustomPrompt="1"/>
          </p:nvPr>
        </p:nvSpPr>
        <p:spPr>
          <a:xfrm>
            <a:off x="1487766" y="3453795"/>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6" name="Table or Image">
            <a:extLst>
              <a:ext uri="{FF2B5EF4-FFF2-40B4-BE49-F238E27FC236}">
                <a16:creationId xmlns:a16="http://schemas.microsoft.com/office/drawing/2014/main" id="{68532B39-F878-4F4A-8FB7-1E4ABE4E43AE}"/>
              </a:ext>
            </a:extLst>
          </p:cNvPr>
          <p:cNvSpPr>
            <a:spLocks noGrp="1"/>
          </p:cNvSpPr>
          <p:nvPr>
            <p:ph sz="quarter" idx="38" hasCustomPrompt="1"/>
          </p:nvPr>
        </p:nvSpPr>
        <p:spPr>
          <a:xfrm>
            <a:off x="271021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39" name="Table or Image">
            <a:extLst>
              <a:ext uri="{FF2B5EF4-FFF2-40B4-BE49-F238E27FC236}">
                <a16:creationId xmlns:a16="http://schemas.microsoft.com/office/drawing/2014/main" id="{5987319A-6708-164D-B069-C9A27D3CF99D}"/>
              </a:ext>
            </a:extLst>
          </p:cNvPr>
          <p:cNvSpPr>
            <a:spLocks noGrp="1"/>
          </p:cNvSpPr>
          <p:nvPr>
            <p:ph sz="quarter" idx="41" hasCustomPrompt="1"/>
          </p:nvPr>
        </p:nvSpPr>
        <p:spPr>
          <a:xfrm>
            <a:off x="3939395"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0" name="Table or Image">
            <a:extLst>
              <a:ext uri="{FF2B5EF4-FFF2-40B4-BE49-F238E27FC236}">
                <a16:creationId xmlns:a16="http://schemas.microsoft.com/office/drawing/2014/main" id="{03B445B3-CA64-E748-8A75-A4006779359D}"/>
              </a:ext>
            </a:extLst>
          </p:cNvPr>
          <p:cNvSpPr>
            <a:spLocks noGrp="1"/>
          </p:cNvSpPr>
          <p:nvPr>
            <p:ph sz="quarter" idx="42" hasCustomPrompt="1"/>
          </p:nvPr>
        </p:nvSpPr>
        <p:spPr>
          <a:xfrm>
            <a:off x="516857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3" name="Table or Image">
            <a:extLst>
              <a:ext uri="{FF2B5EF4-FFF2-40B4-BE49-F238E27FC236}">
                <a16:creationId xmlns:a16="http://schemas.microsoft.com/office/drawing/2014/main" id="{01884091-B2D7-4C45-86BC-7D4F74E79C27}"/>
              </a:ext>
            </a:extLst>
          </p:cNvPr>
          <p:cNvSpPr>
            <a:spLocks noGrp="1"/>
          </p:cNvSpPr>
          <p:nvPr>
            <p:ph sz="quarter" idx="45" hasCustomPrompt="1"/>
          </p:nvPr>
        </p:nvSpPr>
        <p:spPr>
          <a:xfrm>
            <a:off x="6397756"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44" name="Table or Image">
            <a:extLst>
              <a:ext uri="{FF2B5EF4-FFF2-40B4-BE49-F238E27FC236}">
                <a16:creationId xmlns:a16="http://schemas.microsoft.com/office/drawing/2014/main" id="{BCCA4455-3AE1-1943-AD67-2A4DFA99E393}"/>
              </a:ext>
            </a:extLst>
          </p:cNvPr>
          <p:cNvSpPr>
            <a:spLocks noGrp="1"/>
          </p:cNvSpPr>
          <p:nvPr>
            <p:ph sz="quarter" idx="46" hasCustomPrompt="1"/>
          </p:nvPr>
        </p:nvSpPr>
        <p:spPr>
          <a:xfrm>
            <a:off x="7585928"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a:t>Click to add text</a:t>
            </a:r>
          </a:p>
        </p:txBody>
      </p:sp>
      <p:sp>
        <p:nvSpPr>
          <p:cNvPr id="28" name="Citation">
            <a:extLst>
              <a:ext uri="{FF2B5EF4-FFF2-40B4-BE49-F238E27FC236}">
                <a16:creationId xmlns:a16="http://schemas.microsoft.com/office/drawing/2014/main" id="{DEE35AFB-A4A5-BF4E-9555-0CBD73E0D70C}"/>
              </a:ext>
            </a:extLst>
          </p:cNvPr>
          <p:cNvSpPr>
            <a:spLocks noGrp="1"/>
          </p:cNvSpPr>
          <p:nvPr>
            <p:ph type="body" sz="quarter" idx="33" hasCustomPrompt="1"/>
          </p:nvPr>
        </p:nvSpPr>
        <p:spPr>
          <a:xfrm>
            <a:off x="2116256"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a:t>Adapted/Reprinted from [APA reference].</a:t>
            </a:r>
          </a:p>
        </p:txBody>
      </p:sp>
      <p:pic>
        <p:nvPicPr>
          <p:cNvPr id="27" name="WSE logo">
            <a:extLst>
              <a:ext uri="{FF2B5EF4-FFF2-40B4-BE49-F238E27FC236}">
                <a16:creationId xmlns:a16="http://schemas.microsoft.com/office/drawing/2014/main" id="{978592AB-D8FE-E649-9B9F-6BB4F13FB04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29" name="Page Number">
            <a:extLst>
              <a:ext uri="{FF2B5EF4-FFF2-40B4-BE49-F238E27FC236}">
                <a16:creationId xmlns:a16="http://schemas.microsoft.com/office/drawing/2014/main" id="{5B0C4C21-CAD5-874E-9CB4-3D5DA2A82B8E}"/>
              </a:ext>
            </a:extLst>
          </p:cNvPr>
          <p:cNvSpPr txBox="1"/>
          <p:nvPr userDrawn="1"/>
        </p:nvSpPr>
        <p:spPr>
          <a:xfrm>
            <a:off x="8133198"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153334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131076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eb Infographic">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E74D57-75EE-47EE-BA67-188DFE91858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itle">
            <a:extLst>
              <a:ext uri="{FF2B5EF4-FFF2-40B4-BE49-F238E27FC236}">
                <a16:creationId xmlns:a16="http://schemas.microsoft.com/office/drawing/2014/main" id="{8C10952F-BEB3-4B15-B210-69BD49BEFCA3}"/>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cxnSp>
        <p:nvCxnSpPr>
          <p:cNvPr id="3" name="Straight Connector 2">
            <a:extLst>
              <a:ext uri="{FF2B5EF4-FFF2-40B4-BE49-F238E27FC236}">
                <a16:creationId xmlns:a16="http://schemas.microsoft.com/office/drawing/2014/main" id="{C8C2B6F8-5270-4AAC-84AB-07CDF49EF487}"/>
              </a:ext>
              <a:ext uri="{C183D7F6-B498-43B3-948B-1728B52AA6E4}">
                <adec:decorative xmlns:adec="http://schemas.microsoft.com/office/drawing/2017/decorative" val="1"/>
              </a:ext>
            </a:extLst>
          </p:cNvPr>
          <p:cNvCxnSpPr>
            <a:cxnSpLocks/>
          </p:cNvCxnSpPr>
          <p:nvPr userDrawn="1"/>
        </p:nvCxnSpPr>
        <p:spPr>
          <a:xfrm flipH="1" flipV="1">
            <a:off x="3265742" y="1730102"/>
            <a:ext cx="825191" cy="608883"/>
          </a:xfrm>
          <a:prstGeom prst="line">
            <a:avLst/>
          </a:prstGeom>
          <a:noFill/>
          <a:ln w="38100" cap="flat" cmpd="sng" algn="ctr">
            <a:solidFill>
              <a:schemeClr val="bg1">
                <a:lumMod val="75000"/>
              </a:schemeClr>
            </a:solidFill>
            <a:prstDash val="solid"/>
            <a:miter lim="800000"/>
          </a:ln>
          <a:effectLst/>
        </p:spPr>
      </p:cxnSp>
      <p:cxnSp>
        <p:nvCxnSpPr>
          <p:cNvPr id="4" name="Straight Connector 3">
            <a:extLst>
              <a:ext uri="{FF2B5EF4-FFF2-40B4-BE49-F238E27FC236}">
                <a16:creationId xmlns:a16="http://schemas.microsoft.com/office/drawing/2014/main" id="{99F6A1D8-A2CC-4923-A16C-DDC0AE2655EB}"/>
              </a:ext>
              <a:ext uri="{C183D7F6-B498-43B3-948B-1728B52AA6E4}">
                <adec:decorative xmlns:adec="http://schemas.microsoft.com/office/drawing/2017/decorative" val="1"/>
              </a:ext>
            </a:extLst>
          </p:cNvPr>
          <p:cNvCxnSpPr>
            <a:cxnSpLocks/>
            <a:endCxn id="22" idx="6"/>
          </p:cNvCxnSpPr>
          <p:nvPr userDrawn="1"/>
        </p:nvCxnSpPr>
        <p:spPr>
          <a:xfrm flipH="1" flipV="1">
            <a:off x="3066098" y="2826265"/>
            <a:ext cx="807608" cy="2579"/>
          </a:xfrm>
          <a:prstGeom prst="line">
            <a:avLst/>
          </a:prstGeom>
          <a:noFill/>
          <a:ln w="38100" cap="flat" cmpd="sng" algn="ctr">
            <a:solidFill>
              <a:schemeClr val="bg1">
                <a:lumMod val="75000"/>
              </a:schemeClr>
            </a:solidFill>
            <a:prstDash val="solid"/>
            <a:miter lim="800000"/>
          </a:ln>
          <a:effectLst/>
        </p:spPr>
      </p:cxnSp>
      <p:cxnSp>
        <p:nvCxnSpPr>
          <p:cNvPr id="5" name="Straight Connector 4">
            <a:extLst>
              <a:ext uri="{FF2B5EF4-FFF2-40B4-BE49-F238E27FC236}">
                <a16:creationId xmlns:a16="http://schemas.microsoft.com/office/drawing/2014/main" id="{93A94BF1-70EF-4657-9FD2-7268FCDD2A11}"/>
              </a:ext>
              <a:ext uri="{C183D7F6-B498-43B3-948B-1728B52AA6E4}">
                <adec:decorative xmlns:adec="http://schemas.microsoft.com/office/drawing/2017/decorative" val="1"/>
              </a:ext>
            </a:extLst>
          </p:cNvPr>
          <p:cNvCxnSpPr>
            <a:cxnSpLocks/>
          </p:cNvCxnSpPr>
          <p:nvPr userDrawn="1"/>
        </p:nvCxnSpPr>
        <p:spPr>
          <a:xfrm flipH="1">
            <a:off x="3263362" y="3318701"/>
            <a:ext cx="827570" cy="608883"/>
          </a:xfrm>
          <a:prstGeom prst="line">
            <a:avLst/>
          </a:prstGeom>
          <a:noFill/>
          <a:ln w="38100"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9B6D69FB-8A1F-404E-954A-39D19CE8EE5E}"/>
              </a:ext>
              <a:ext uri="{C183D7F6-B498-43B3-948B-1728B52AA6E4}">
                <adec:decorative xmlns:adec="http://schemas.microsoft.com/office/drawing/2017/decorative" val="1"/>
              </a:ext>
            </a:extLst>
          </p:cNvPr>
          <p:cNvCxnSpPr>
            <a:cxnSpLocks/>
          </p:cNvCxnSpPr>
          <p:nvPr userDrawn="1"/>
        </p:nvCxnSpPr>
        <p:spPr>
          <a:xfrm>
            <a:off x="5070651" y="3318701"/>
            <a:ext cx="825191" cy="614040"/>
          </a:xfrm>
          <a:prstGeom prst="line">
            <a:avLst/>
          </a:prstGeom>
          <a:noFill/>
          <a:ln w="38100" cap="flat" cmpd="sng" algn="ctr">
            <a:solidFill>
              <a:schemeClr val="bg1">
                <a:lumMod val="75000"/>
              </a:schemeClr>
            </a:solidFill>
            <a:prstDash val="solid"/>
            <a:miter lim="800000"/>
          </a:ln>
          <a:effectLst/>
        </p:spPr>
      </p:cxnSp>
      <p:cxnSp>
        <p:nvCxnSpPr>
          <p:cNvPr id="7" name="Straight Connector 6">
            <a:extLst>
              <a:ext uri="{FF2B5EF4-FFF2-40B4-BE49-F238E27FC236}">
                <a16:creationId xmlns:a16="http://schemas.microsoft.com/office/drawing/2014/main" id="{9A3F1246-E233-4D62-8729-6E01225CEB5B}"/>
              </a:ext>
              <a:ext uri="{C183D7F6-B498-43B3-948B-1728B52AA6E4}">
                <adec:decorative xmlns:adec="http://schemas.microsoft.com/office/drawing/2017/decorative" val="1"/>
              </a:ext>
            </a:extLst>
          </p:cNvPr>
          <p:cNvCxnSpPr>
            <a:cxnSpLocks/>
            <a:endCxn id="21" idx="6"/>
          </p:cNvCxnSpPr>
          <p:nvPr userDrawn="1"/>
        </p:nvCxnSpPr>
        <p:spPr>
          <a:xfrm>
            <a:off x="5273557" y="2828843"/>
            <a:ext cx="807608" cy="2579"/>
          </a:xfrm>
          <a:prstGeom prst="line">
            <a:avLst/>
          </a:prstGeom>
          <a:noFill/>
          <a:ln w="38100"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D1E2D7D-D261-4A75-B9BC-0BBF0469A16C}"/>
              </a:ext>
              <a:ext uri="{C183D7F6-B498-43B3-948B-1728B52AA6E4}">
                <adec:decorative xmlns:adec="http://schemas.microsoft.com/office/drawing/2017/decorative" val="1"/>
              </a:ext>
            </a:extLst>
          </p:cNvPr>
          <p:cNvCxnSpPr>
            <a:cxnSpLocks/>
          </p:cNvCxnSpPr>
          <p:nvPr userDrawn="1"/>
        </p:nvCxnSpPr>
        <p:spPr>
          <a:xfrm flipV="1">
            <a:off x="5070651" y="1724945"/>
            <a:ext cx="825191" cy="614040"/>
          </a:xfrm>
          <a:prstGeom prst="line">
            <a:avLst/>
          </a:prstGeom>
          <a:noFill/>
          <a:ln w="38100" cap="flat" cmpd="sng" algn="ctr">
            <a:solidFill>
              <a:schemeClr val="bg1">
                <a:lumMod val="75000"/>
              </a:schemeClr>
            </a:solidFill>
            <a:prstDash val="solid"/>
            <a:miter lim="800000"/>
          </a:ln>
          <a:effectLst/>
        </p:spPr>
      </p:cxnSp>
      <p:sp>
        <p:nvSpPr>
          <p:cNvPr id="9" name="Овал 14">
            <a:extLst>
              <a:ext uri="{FF2B5EF4-FFF2-40B4-BE49-F238E27FC236}">
                <a16:creationId xmlns:a16="http://schemas.microsoft.com/office/drawing/2014/main" id="{4AA732B5-FC4B-4A01-AFB1-F5DEB4AE2B65}"/>
              </a:ext>
              <a:ext uri="{C183D7F6-B498-43B3-948B-1728B52AA6E4}">
                <adec:decorative xmlns:adec="http://schemas.microsoft.com/office/drawing/2017/decorative" val="1"/>
              </a:ext>
            </a:extLst>
          </p:cNvPr>
          <p:cNvSpPr/>
          <p:nvPr userDrawn="1"/>
        </p:nvSpPr>
        <p:spPr>
          <a:xfrm>
            <a:off x="3632721" y="1924589"/>
            <a:ext cx="1899731" cy="1899728"/>
          </a:xfrm>
          <a:prstGeom prst="ellipse">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19" name="Овал 14">
            <a:extLst>
              <a:ext uri="{FF2B5EF4-FFF2-40B4-BE49-F238E27FC236}">
                <a16:creationId xmlns:a16="http://schemas.microsoft.com/office/drawing/2014/main" id="{2AF27178-6C1A-4F27-A92C-C18958EBBC76}"/>
              </a:ext>
              <a:ext uri="{C183D7F6-B498-43B3-948B-1728B52AA6E4}">
                <adec:decorative xmlns:adec="http://schemas.microsoft.com/office/drawing/2017/decorative" val="1"/>
              </a:ext>
            </a:extLst>
          </p:cNvPr>
          <p:cNvSpPr/>
          <p:nvPr userDrawn="1"/>
        </p:nvSpPr>
        <p:spPr>
          <a:xfrm>
            <a:off x="3066098" y="1525301"/>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0" name="Овал 14">
            <a:extLst>
              <a:ext uri="{FF2B5EF4-FFF2-40B4-BE49-F238E27FC236}">
                <a16:creationId xmlns:a16="http://schemas.microsoft.com/office/drawing/2014/main" id="{BE0CD8D1-17DB-40F6-A65E-4DCA166738EF}"/>
              </a:ext>
              <a:ext uri="{C183D7F6-B498-43B3-948B-1728B52AA6E4}">
                <adec:decorative xmlns:adec="http://schemas.microsoft.com/office/drawing/2017/decorative" val="1"/>
              </a:ext>
            </a:extLst>
          </p:cNvPr>
          <p:cNvSpPr/>
          <p:nvPr userDrawn="1"/>
        </p:nvSpPr>
        <p:spPr>
          <a:xfrm flipH="1">
            <a:off x="5696197" y="153045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1" name="Овал 14">
            <a:extLst>
              <a:ext uri="{FF2B5EF4-FFF2-40B4-BE49-F238E27FC236}">
                <a16:creationId xmlns:a16="http://schemas.microsoft.com/office/drawing/2014/main" id="{DBF77BC9-726B-446A-B583-7B15877E09E6}"/>
              </a:ext>
              <a:ext uri="{C183D7F6-B498-43B3-948B-1728B52AA6E4}">
                <adec:decorative xmlns:adec="http://schemas.microsoft.com/office/drawing/2017/decorative" val="1"/>
              </a:ext>
            </a:extLst>
          </p:cNvPr>
          <p:cNvSpPr/>
          <p:nvPr userDrawn="1"/>
        </p:nvSpPr>
        <p:spPr>
          <a:xfrm flipH="1">
            <a:off x="6081165" y="263177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2" name="Овал 14">
            <a:extLst>
              <a:ext uri="{FF2B5EF4-FFF2-40B4-BE49-F238E27FC236}">
                <a16:creationId xmlns:a16="http://schemas.microsoft.com/office/drawing/2014/main" id="{76B86DC7-34B6-4403-88DE-EA9DD47F2EDA}"/>
              </a:ext>
              <a:ext uri="{C183D7F6-B498-43B3-948B-1728B52AA6E4}">
                <adec:decorative xmlns:adec="http://schemas.microsoft.com/office/drawing/2017/decorative" val="1"/>
              </a:ext>
            </a:extLst>
          </p:cNvPr>
          <p:cNvSpPr/>
          <p:nvPr userDrawn="1"/>
        </p:nvSpPr>
        <p:spPr>
          <a:xfrm>
            <a:off x="2666809" y="262662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3" name="Овал 14">
            <a:extLst>
              <a:ext uri="{FF2B5EF4-FFF2-40B4-BE49-F238E27FC236}">
                <a16:creationId xmlns:a16="http://schemas.microsoft.com/office/drawing/2014/main" id="{F641A164-CB54-4FBB-8A1F-C73AFBF78790}"/>
              </a:ext>
              <a:ext uri="{C183D7F6-B498-43B3-948B-1728B52AA6E4}">
                <adec:decorative xmlns:adec="http://schemas.microsoft.com/office/drawing/2017/decorative" val="1"/>
              </a:ext>
            </a:extLst>
          </p:cNvPr>
          <p:cNvSpPr/>
          <p:nvPr userDrawn="1"/>
        </p:nvSpPr>
        <p:spPr>
          <a:xfrm>
            <a:off x="3066098" y="372794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4" name="Овал 14">
            <a:extLst>
              <a:ext uri="{FF2B5EF4-FFF2-40B4-BE49-F238E27FC236}">
                <a16:creationId xmlns:a16="http://schemas.microsoft.com/office/drawing/2014/main" id="{499DA529-A0FF-4067-8AEF-3FDE2C3A8054}"/>
              </a:ext>
              <a:ext uri="{C183D7F6-B498-43B3-948B-1728B52AA6E4}">
                <adec:decorative xmlns:adec="http://schemas.microsoft.com/office/drawing/2017/decorative" val="1"/>
              </a:ext>
            </a:extLst>
          </p:cNvPr>
          <p:cNvSpPr/>
          <p:nvPr userDrawn="1"/>
        </p:nvSpPr>
        <p:spPr>
          <a:xfrm flipH="1">
            <a:off x="5696197" y="3733097"/>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33" name="Chart Title">
            <a:extLst>
              <a:ext uri="{FF2B5EF4-FFF2-40B4-BE49-F238E27FC236}">
                <a16:creationId xmlns:a16="http://schemas.microsoft.com/office/drawing/2014/main" id="{7ED65BE2-48E9-41D2-AD5F-16BB3D727813}"/>
              </a:ext>
            </a:extLst>
          </p:cNvPr>
          <p:cNvSpPr>
            <a:spLocks noGrp="1"/>
          </p:cNvSpPr>
          <p:nvPr>
            <p:ph type="body" sz="quarter" idx="27" hasCustomPrompt="1"/>
          </p:nvPr>
        </p:nvSpPr>
        <p:spPr>
          <a:xfrm>
            <a:off x="3628821" y="2513840"/>
            <a:ext cx="1886358" cy="614758"/>
          </a:xfrm>
          <a:prstGeom prst="rect">
            <a:avLst/>
          </a:prstGeom>
        </p:spPr>
        <p:txBody>
          <a:bodyPr anchor="ct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Add Title</a:t>
            </a:r>
          </a:p>
        </p:txBody>
      </p:sp>
      <p:sp>
        <p:nvSpPr>
          <p:cNvPr id="37" name="Item 1 Text">
            <a:extLst>
              <a:ext uri="{FF2B5EF4-FFF2-40B4-BE49-F238E27FC236}">
                <a16:creationId xmlns:a16="http://schemas.microsoft.com/office/drawing/2014/main" id="{FED8E20B-6C3E-473E-BA6C-6A8BF54389CA}"/>
              </a:ext>
            </a:extLst>
          </p:cNvPr>
          <p:cNvSpPr>
            <a:spLocks noGrp="1"/>
          </p:cNvSpPr>
          <p:nvPr>
            <p:ph type="body" sz="quarter" idx="30" hasCustomPrompt="1"/>
          </p:nvPr>
        </p:nvSpPr>
        <p:spPr>
          <a:xfrm>
            <a:off x="533919" y="1525970"/>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2 Text">
            <a:extLst>
              <a:ext uri="{FF2B5EF4-FFF2-40B4-BE49-F238E27FC236}">
                <a16:creationId xmlns:a16="http://schemas.microsoft.com/office/drawing/2014/main" id="{2A5E3286-0F43-4B4B-83AD-89ECE01046B5}"/>
              </a:ext>
            </a:extLst>
          </p:cNvPr>
          <p:cNvSpPr>
            <a:spLocks noGrp="1"/>
          </p:cNvSpPr>
          <p:nvPr>
            <p:ph type="body" sz="quarter" idx="31" hasCustomPrompt="1"/>
          </p:nvPr>
        </p:nvSpPr>
        <p:spPr>
          <a:xfrm>
            <a:off x="570342" y="2617088"/>
            <a:ext cx="1998760"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3 Text">
            <a:extLst>
              <a:ext uri="{FF2B5EF4-FFF2-40B4-BE49-F238E27FC236}">
                <a16:creationId xmlns:a16="http://schemas.microsoft.com/office/drawing/2014/main" id="{6C886B0A-F7FB-443C-8E9D-431704D36174}"/>
              </a:ext>
            </a:extLst>
          </p:cNvPr>
          <p:cNvSpPr>
            <a:spLocks noGrp="1"/>
          </p:cNvSpPr>
          <p:nvPr>
            <p:ph type="body" sz="quarter" idx="32" hasCustomPrompt="1"/>
          </p:nvPr>
        </p:nvSpPr>
        <p:spPr>
          <a:xfrm>
            <a:off x="533918" y="3718966"/>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4" name="Item 4 Text">
            <a:extLst>
              <a:ext uri="{FF2B5EF4-FFF2-40B4-BE49-F238E27FC236}">
                <a16:creationId xmlns:a16="http://schemas.microsoft.com/office/drawing/2014/main" id="{1200382F-6E85-4643-BB97-D08B303CAF60}"/>
              </a:ext>
            </a:extLst>
          </p:cNvPr>
          <p:cNvSpPr>
            <a:spLocks noGrp="1"/>
          </p:cNvSpPr>
          <p:nvPr>
            <p:ph type="body" sz="quarter" idx="25" hasCustomPrompt="1"/>
          </p:nvPr>
        </p:nvSpPr>
        <p:spPr>
          <a:xfrm>
            <a:off x="6208613" y="1521484"/>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Item 5 Text">
            <a:extLst>
              <a:ext uri="{FF2B5EF4-FFF2-40B4-BE49-F238E27FC236}">
                <a16:creationId xmlns:a16="http://schemas.microsoft.com/office/drawing/2014/main" id="{A7860D47-F00A-4556-8C9B-6F0BF7E0FEDA}"/>
              </a:ext>
            </a:extLst>
          </p:cNvPr>
          <p:cNvSpPr>
            <a:spLocks noGrp="1"/>
          </p:cNvSpPr>
          <p:nvPr>
            <p:ph type="body" sz="quarter" idx="28" hasCustomPrompt="1"/>
          </p:nvPr>
        </p:nvSpPr>
        <p:spPr>
          <a:xfrm>
            <a:off x="6578161" y="2619200"/>
            <a:ext cx="200286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6" name="Item 6 Text">
            <a:extLst>
              <a:ext uri="{FF2B5EF4-FFF2-40B4-BE49-F238E27FC236}">
                <a16:creationId xmlns:a16="http://schemas.microsoft.com/office/drawing/2014/main" id="{84A6D190-21EB-4D6C-B656-9DBD1F0A6023}"/>
              </a:ext>
            </a:extLst>
          </p:cNvPr>
          <p:cNvSpPr>
            <a:spLocks noGrp="1"/>
          </p:cNvSpPr>
          <p:nvPr>
            <p:ph type="body" sz="quarter" idx="29" hasCustomPrompt="1"/>
          </p:nvPr>
        </p:nvSpPr>
        <p:spPr>
          <a:xfrm>
            <a:off x="6208613" y="3723452"/>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6" name="Page Number">
            <a:extLst>
              <a:ext uri="{FF2B5EF4-FFF2-40B4-BE49-F238E27FC236}">
                <a16:creationId xmlns:a16="http://schemas.microsoft.com/office/drawing/2014/main" id="{04C681CD-365D-47CC-8E66-4F0907AE9E9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8" name="WSE logo">
            <a:extLst>
              <a:ext uri="{FF2B5EF4-FFF2-40B4-BE49-F238E27FC236}">
                <a16:creationId xmlns:a16="http://schemas.microsoft.com/office/drawing/2014/main" id="{0CEDB7AD-CD61-4E2F-A8BB-6836F873B53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721651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der Infographic">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688A55F-975D-4F71-93A6-A10CD71A82AC}"/>
              </a:ext>
            </a:extLst>
          </p:cNvPr>
          <p:cNvSpPr>
            <a:spLocks noGrp="1"/>
          </p:cNvSpPr>
          <p:nvPr>
            <p:ph type="title" hasCustomPrompt="1"/>
          </p:nvPr>
        </p:nvSpPr>
        <p:spPr>
          <a:xfrm>
            <a:off x="533919" y="123189"/>
            <a:ext cx="8085415" cy="841471"/>
          </a:xfrm>
          <a:prstGeom prst="rect">
            <a:avLst/>
          </a:prstGeom>
        </p:spPr>
        <p:txBody>
          <a:bodyPr anchor="b"/>
          <a:lstStyle>
            <a:lvl1pPr>
              <a:defRPr sz="3000" b="1">
                <a:solidFill>
                  <a:schemeClr val="tx2"/>
                </a:solidFill>
              </a:defRPr>
            </a:lvl1pPr>
          </a:lstStyle>
          <a:p>
            <a:r>
              <a:rPr lang="en-US" noProof="0"/>
              <a:t>Click to add title</a:t>
            </a:r>
          </a:p>
        </p:txBody>
      </p:sp>
      <p:sp>
        <p:nvSpPr>
          <p:cNvPr id="44" name="Statistic 1 Title">
            <a:extLst>
              <a:ext uri="{FF2B5EF4-FFF2-40B4-BE49-F238E27FC236}">
                <a16:creationId xmlns:a16="http://schemas.microsoft.com/office/drawing/2014/main" id="{A2828BA5-8825-421A-93CA-412CC2166D1E}"/>
              </a:ext>
            </a:extLst>
          </p:cNvPr>
          <p:cNvSpPr>
            <a:spLocks noGrp="1"/>
          </p:cNvSpPr>
          <p:nvPr>
            <p:ph type="body" sz="quarter" idx="21"/>
          </p:nvPr>
        </p:nvSpPr>
        <p:spPr>
          <a:xfrm>
            <a:off x="1192777" y="1351987"/>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Statistic 1 Text">
            <a:extLst>
              <a:ext uri="{FF2B5EF4-FFF2-40B4-BE49-F238E27FC236}">
                <a16:creationId xmlns:a16="http://schemas.microsoft.com/office/drawing/2014/main" id="{9AACFF7D-2C0A-4B7F-AF8F-7484D3D4FD4D}"/>
              </a:ext>
            </a:extLst>
          </p:cNvPr>
          <p:cNvSpPr>
            <a:spLocks noGrp="1"/>
          </p:cNvSpPr>
          <p:nvPr>
            <p:ph type="body" sz="quarter" idx="25"/>
          </p:nvPr>
        </p:nvSpPr>
        <p:spPr>
          <a:xfrm>
            <a:off x="1192777" y="1629279"/>
            <a:ext cx="1894469" cy="38732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0" name="Bar 1">
            <a:extLst>
              <a:ext uri="{FF2B5EF4-FFF2-40B4-BE49-F238E27FC236}">
                <a16:creationId xmlns:a16="http://schemas.microsoft.com/office/drawing/2014/main" id="{93D57781-D93A-442A-96CE-A747726F174D}"/>
              </a:ext>
            </a:extLst>
          </p:cNvPr>
          <p:cNvSpPr/>
          <p:nvPr userDrawn="1"/>
        </p:nvSpPr>
        <p:spPr>
          <a:xfrm>
            <a:off x="3479956" y="1410845"/>
            <a:ext cx="3684449"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1" name="Statistic 1">
            <a:extLst>
              <a:ext uri="{FF2B5EF4-FFF2-40B4-BE49-F238E27FC236}">
                <a16:creationId xmlns:a16="http://schemas.microsoft.com/office/drawing/2014/main" id="{D6B9C495-8208-4219-982B-220ABA0EEF2B}"/>
              </a:ext>
            </a:extLst>
          </p:cNvPr>
          <p:cNvSpPr>
            <a:spLocks noGrp="1"/>
          </p:cNvSpPr>
          <p:nvPr>
            <p:ph type="body" sz="quarter" idx="15" hasCustomPrompt="1"/>
          </p:nvPr>
        </p:nvSpPr>
        <p:spPr>
          <a:xfrm>
            <a:off x="7551317" y="1466497"/>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6" name="Statistic 2 Title">
            <a:extLst>
              <a:ext uri="{FF2B5EF4-FFF2-40B4-BE49-F238E27FC236}">
                <a16:creationId xmlns:a16="http://schemas.microsoft.com/office/drawing/2014/main" id="{D3EBB2D5-A2D5-4365-859D-51DA028D3DCD}"/>
              </a:ext>
            </a:extLst>
          </p:cNvPr>
          <p:cNvSpPr>
            <a:spLocks noGrp="1"/>
          </p:cNvSpPr>
          <p:nvPr>
            <p:ph type="body" sz="quarter" idx="26"/>
          </p:nvPr>
        </p:nvSpPr>
        <p:spPr>
          <a:xfrm>
            <a:off x="1192777" y="2435733"/>
            <a:ext cx="1894469" cy="269978"/>
          </a:xfrm>
          <a:prstGeom prst="rect">
            <a:avLst/>
          </a:prstGeom>
        </p:spPr>
        <p:txBody>
          <a:bodyPr>
            <a:noAutofit/>
          </a:bodyPr>
          <a:lstStyle>
            <a:lvl1pPr marL="0" indent="0" algn="l">
              <a:buNone/>
              <a:defRPr sz="16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7" name="Statistic 2 Text">
            <a:extLst>
              <a:ext uri="{FF2B5EF4-FFF2-40B4-BE49-F238E27FC236}">
                <a16:creationId xmlns:a16="http://schemas.microsoft.com/office/drawing/2014/main" id="{7BC65CCB-9363-4D63-A4D4-DD49F03D14CB}"/>
              </a:ext>
            </a:extLst>
          </p:cNvPr>
          <p:cNvSpPr>
            <a:spLocks noGrp="1"/>
          </p:cNvSpPr>
          <p:nvPr>
            <p:ph type="body" sz="quarter" idx="27"/>
          </p:nvPr>
        </p:nvSpPr>
        <p:spPr>
          <a:xfrm>
            <a:off x="1192777" y="2713026"/>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Bar 2">
            <a:extLst>
              <a:ext uri="{FF2B5EF4-FFF2-40B4-BE49-F238E27FC236}">
                <a16:creationId xmlns:a16="http://schemas.microsoft.com/office/drawing/2014/main" id="{3F19ABFC-9EDB-4279-9B2E-370828358ADD}"/>
              </a:ext>
            </a:extLst>
          </p:cNvPr>
          <p:cNvSpPr/>
          <p:nvPr userDrawn="1"/>
        </p:nvSpPr>
        <p:spPr>
          <a:xfrm>
            <a:off x="3471258" y="2466942"/>
            <a:ext cx="3696046"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2" name="Statistic 2">
            <a:extLst>
              <a:ext uri="{FF2B5EF4-FFF2-40B4-BE49-F238E27FC236}">
                <a16:creationId xmlns:a16="http://schemas.microsoft.com/office/drawing/2014/main" id="{D690B0D4-8B26-487C-8441-16F00BBA051B}"/>
              </a:ext>
            </a:extLst>
          </p:cNvPr>
          <p:cNvSpPr>
            <a:spLocks noGrp="1"/>
          </p:cNvSpPr>
          <p:nvPr>
            <p:ph type="body" sz="quarter" idx="16" hasCustomPrompt="1"/>
          </p:nvPr>
        </p:nvSpPr>
        <p:spPr>
          <a:xfrm>
            <a:off x="7551317" y="2517102"/>
            <a:ext cx="1015866" cy="380864"/>
          </a:xfrm>
          <a:prstGeom prst="rect">
            <a:avLst/>
          </a:prstGeom>
        </p:spPr>
        <p:txBody>
          <a:bodyPr>
            <a:noAutofit/>
          </a:bodyPr>
          <a:lstStyle>
            <a:lvl1pPr marL="0" indent="0" algn="ctr">
              <a:buNone/>
              <a:defRPr sz="24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8" name="Statistic 3 Title">
            <a:extLst>
              <a:ext uri="{FF2B5EF4-FFF2-40B4-BE49-F238E27FC236}">
                <a16:creationId xmlns:a16="http://schemas.microsoft.com/office/drawing/2014/main" id="{63C7A322-1A38-4A5A-B964-E5BE146FBDB7}"/>
              </a:ext>
            </a:extLst>
          </p:cNvPr>
          <p:cNvSpPr>
            <a:spLocks noGrp="1"/>
          </p:cNvSpPr>
          <p:nvPr>
            <p:ph type="body" sz="quarter" idx="28"/>
          </p:nvPr>
        </p:nvSpPr>
        <p:spPr>
          <a:xfrm>
            <a:off x="1192777" y="3521301"/>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9" name="Statistic 3 Text">
            <a:extLst>
              <a:ext uri="{FF2B5EF4-FFF2-40B4-BE49-F238E27FC236}">
                <a16:creationId xmlns:a16="http://schemas.microsoft.com/office/drawing/2014/main" id="{4F0EDD56-AE2E-40F4-940B-756962CEFEE5}"/>
              </a:ext>
            </a:extLst>
          </p:cNvPr>
          <p:cNvSpPr>
            <a:spLocks noGrp="1"/>
          </p:cNvSpPr>
          <p:nvPr>
            <p:ph type="body" sz="quarter" idx="29"/>
          </p:nvPr>
        </p:nvSpPr>
        <p:spPr>
          <a:xfrm>
            <a:off x="1192777" y="3805908"/>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0" name="Bar 3">
            <a:extLst>
              <a:ext uri="{FF2B5EF4-FFF2-40B4-BE49-F238E27FC236}">
                <a16:creationId xmlns:a16="http://schemas.microsoft.com/office/drawing/2014/main" id="{7528A176-E210-49E6-95A5-644F8EDF274A}"/>
              </a:ext>
            </a:extLst>
          </p:cNvPr>
          <p:cNvSpPr/>
          <p:nvPr userDrawn="1"/>
        </p:nvSpPr>
        <p:spPr>
          <a:xfrm>
            <a:off x="3474157" y="3578339"/>
            <a:ext cx="3690248"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3" name="Statistic 3">
            <a:extLst>
              <a:ext uri="{FF2B5EF4-FFF2-40B4-BE49-F238E27FC236}">
                <a16:creationId xmlns:a16="http://schemas.microsoft.com/office/drawing/2014/main" id="{FE09346B-1C78-4805-9F48-8CD3F17FAEB2}"/>
              </a:ext>
            </a:extLst>
          </p:cNvPr>
          <p:cNvSpPr>
            <a:spLocks noGrp="1"/>
          </p:cNvSpPr>
          <p:nvPr>
            <p:ph type="body" sz="quarter" idx="17" hasCustomPrompt="1"/>
          </p:nvPr>
        </p:nvSpPr>
        <p:spPr>
          <a:xfrm>
            <a:off x="7551317" y="3635812"/>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19" name="Rectangle 18">
            <a:extLst>
              <a:ext uri="{FF2B5EF4-FFF2-40B4-BE49-F238E27FC236}">
                <a16:creationId xmlns:a16="http://schemas.microsoft.com/office/drawing/2014/main" id="{0DE0E137-7C7D-4AE8-9803-F4EF3CB1DBE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Page Number">
            <a:extLst>
              <a:ext uri="{FF2B5EF4-FFF2-40B4-BE49-F238E27FC236}">
                <a16:creationId xmlns:a16="http://schemas.microsoft.com/office/drawing/2014/main" id="{58463118-2D51-43BB-B06A-C167F59A370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1" name="WSE logo">
            <a:extLst>
              <a:ext uri="{FF2B5EF4-FFF2-40B4-BE49-F238E27FC236}">
                <a16:creationId xmlns:a16="http://schemas.microsoft.com/office/drawing/2014/main" id="{D2618F72-DEAB-49F5-8AE3-9710A790BBE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484992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descr="Medical History Moment - The Founding of Johns Hopkins University ...">
            <a:extLst>
              <a:ext uri="{FF2B5EF4-FFF2-40B4-BE49-F238E27FC236}">
                <a16:creationId xmlns:a16="http://schemas.microsoft.com/office/drawing/2014/main" id="{268DE600-90A7-4B6B-BFFA-EA2C6E80718E}"/>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t="7786" b="778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Lst>
          </p:cNvPr>
          <p:cNvSpPr>
            <a:spLocks/>
          </p:cNvSpPr>
          <p:nvPr userDrawn="1"/>
        </p:nvSpPr>
        <p:spPr bwMode="auto">
          <a:xfrm rot="10800000">
            <a:off x="-2" y="-3"/>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lecture title</a:t>
            </a:r>
          </a:p>
        </p:txBody>
      </p:sp>
    </p:spTree>
    <p:extLst>
      <p:ext uri="{BB962C8B-B14F-4D97-AF65-F5344CB8AC3E}">
        <p14:creationId xmlns:p14="http://schemas.microsoft.com/office/powerpoint/2010/main" val="20418538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spTree>
    <p:extLst>
      <p:ext uri="{BB962C8B-B14F-4D97-AF65-F5344CB8AC3E}">
        <p14:creationId xmlns:p14="http://schemas.microsoft.com/office/powerpoint/2010/main" val="15415095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chemeClr val="bg2"/>
              </a:buClr>
              <a:buFont typeface="Courier New" panose="02070309020205020404" pitchFamily="49" charset="0"/>
              <a:buChar char="o"/>
              <a:defRPr sz="1600"/>
            </a:lvl2pPr>
            <a:lvl3pPr marL="914400" indent="-228600">
              <a:buClr>
                <a:srgbClr val="69ACE5"/>
              </a:buClr>
              <a:defRPr sz="1600"/>
            </a:lvl3pPr>
          </a:lstStyle>
          <a:p>
            <a:pPr lvl="0"/>
            <a:r>
              <a:rPr lang="en-US"/>
              <a:t>Click to add bullets</a:t>
            </a:r>
          </a:p>
          <a:p>
            <a:pPr lvl="1"/>
            <a:r>
              <a:rPr lang="en-US"/>
              <a:t>Second level</a:t>
            </a:r>
          </a:p>
          <a:p>
            <a:pPr lvl="2"/>
            <a:r>
              <a:rPr lang="en-US"/>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chemeClr val="bg2"/>
              </a:buClr>
              <a:buSzTx/>
              <a:buFont typeface="Courier New" panose="02070309020205020404" pitchFamily="49" charset="0"/>
              <a:buChar char="o"/>
              <a:tabLst/>
              <a:defRPr sz="1600"/>
            </a:lvl2pPr>
            <a:lvl3pPr marL="914400" indent="-228600">
              <a:buClr>
                <a:srgbClr val="69ACE5"/>
              </a:buClr>
              <a:buFont typeface="Arial" panose="020B0604020202020204" pitchFamily="34" charset="0"/>
              <a:buChar char="•"/>
              <a:defRPr sz="1600"/>
            </a:lvl3pPr>
          </a:lstStyle>
          <a:p>
            <a:pPr lvl="0"/>
            <a:r>
              <a:rPr lang="en-US"/>
              <a:t>Click to add bullets</a:t>
            </a:r>
          </a:p>
          <a:p>
            <a:pPr lvl="1"/>
            <a:r>
              <a:rPr lang="en-US"/>
              <a:t>Second level</a:t>
            </a:r>
          </a:p>
          <a:p>
            <a:pPr lvl="2"/>
            <a:r>
              <a:rPr lang="en-US"/>
              <a:t>Third level</a:t>
            </a:r>
          </a:p>
          <a:p>
            <a:pPr lvl="1"/>
            <a:endParaRPr lang="en-US"/>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7668351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049865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7583209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endParaRPr kumimoji="0" lang="en-US" sz="3000" b="1" i="0" u="none" strike="noStrike" kern="1200" cap="none" spc="0" normalizeH="0" baseline="0" noProof="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265495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chemeClr val="bg2"/>
              </a:buClr>
              <a:buFont typeface="Courier New" panose="02070309020205020404" pitchFamily="49" charset="0"/>
              <a:buChar char="o"/>
              <a:defRPr sz="1600"/>
            </a:lvl2pPr>
            <a:lvl3pPr marL="914400" indent="-228600">
              <a:buClr>
                <a:schemeClr val="bg2"/>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14315741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a:solidFill>
                <a:schemeClr val="bg1">
                  <a:lumMod val="50000"/>
                </a:schemeClr>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78801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endParaRPr kumimoji="0" lang="en-US" sz="3000" b="1" i="0" u="none" strike="noStrike" kern="1200" cap="none" spc="0" normalizeH="0" baseline="0" noProof="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182687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99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Bullets - Lef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42DFC6F8-F82A-4114-AF17-42AD3A68F045}"/>
              </a:ext>
            </a:extLst>
          </p:cNvPr>
          <p:cNvSpPr>
            <a:spLocks noGrp="1"/>
          </p:cNvSpPr>
          <p:nvPr>
            <p:ph type="title" hasCustomPrompt="1"/>
          </p:nvPr>
        </p:nvSpPr>
        <p:spPr>
          <a:xfrm>
            <a:off x="4357254" y="107119"/>
            <a:ext cx="4262080" cy="857542"/>
          </a:xfrm>
          <a:prstGeom prst="rect">
            <a:avLst/>
          </a:prstGeom>
        </p:spPr>
        <p:txBody>
          <a:bodyPr anchor="b"/>
          <a:lstStyle>
            <a:lvl1pPr>
              <a:defRPr sz="3000" b="1">
                <a:solidFill>
                  <a:schemeClr val="tx2"/>
                </a:solidFill>
              </a:defRPr>
            </a:lvl1pPr>
          </a:lstStyle>
          <a:p>
            <a:r>
              <a:rPr lang="en-US"/>
              <a:t>Click to add title</a:t>
            </a:r>
          </a:p>
        </p:txBody>
      </p:sp>
      <p:sp>
        <p:nvSpPr>
          <p:cNvPr id="12" name="Rectangle 11">
            <a:extLst>
              <a:ext uri="{FF2B5EF4-FFF2-40B4-BE49-F238E27FC236}">
                <a16:creationId xmlns:a16="http://schemas.microsoft.com/office/drawing/2014/main" id="{FC9F9A7C-CFE6-4689-B094-29307EAE2619}"/>
              </a:ext>
              <a:ext uri="{C183D7F6-B498-43B3-948B-1728B52AA6E4}">
                <adec:decorative xmlns:adec="http://schemas.microsoft.com/office/drawing/2017/decorative" val="1"/>
              </a:ext>
            </a:extLst>
          </p:cNvPr>
          <p:cNvSpPr/>
          <p:nvPr userDrawn="1"/>
        </p:nvSpPr>
        <p:spPr>
          <a:xfrm>
            <a:off x="4434840" y="96515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8DA302DD-2F66-408A-AD8F-F13AE0B7E7E7}"/>
              </a:ext>
            </a:extLst>
          </p:cNvPr>
          <p:cNvSpPr>
            <a:spLocks noGrp="1"/>
          </p:cNvSpPr>
          <p:nvPr>
            <p:ph type="body" sz="quarter" idx="16" hasCustomPrompt="1"/>
          </p:nvPr>
        </p:nvSpPr>
        <p:spPr>
          <a:xfrm>
            <a:off x="4357255" y="1343025"/>
            <a:ext cx="4329545" cy="2993001"/>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Placeholder 4">
            <a:extLst>
              <a:ext uri="{FF2B5EF4-FFF2-40B4-BE49-F238E27FC236}">
                <a16:creationId xmlns:a16="http://schemas.microsoft.com/office/drawing/2014/main" id="{A0BCC896-FFF3-426B-9D11-0F273466765C}"/>
              </a:ext>
            </a:extLst>
          </p:cNvPr>
          <p:cNvSpPr>
            <a:spLocks noGrp="1"/>
          </p:cNvSpPr>
          <p:nvPr>
            <p:ph type="pic" sz="quarter" idx="11"/>
          </p:nvPr>
        </p:nvSpPr>
        <p:spPr>
          <a:xfrm>
            <a:off x="0" y="455555"/>
            <a:ext cx="3849291" cy="3880471"/>
          </a:xfrm>
          <a:custGeom>
            <a:avLst/>
            <a:gdLst>
              <a:gd name="connsiteX0" fmla="*/ 0 w 3644900"/>
              <a:gd name="connsiteY0" fmla="*/ 0 h 5029200"/>
              <a:gd name="connsiteX1" fmla="*/ 3644900 w 3644900"/>
              <a:gd name="connsiteY1" fmla="*/ 0 h 5029200"/>
              <a:gd name="connsiteX2" fmla="*/ 3644900 w 3644900"/>
              <a:gd name="connsiteY2" fmla="*/ 5029200 h 5029200"/>
              <a:gd name="connsiteX3" fmla="*/ 0 w 364490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3644900" h="5029200">
                <a:moveTo>
                  <a:pt x="0" y="0"/>
                </a:moveTo>
                <a:lnTo>
                  <a:pt x="3644900" y="0"/>
                </a:lnTo>
                <a:lnTo>
                  <a:pt x="3644900" y="5029200"/>
                </a:lnTo>
                <a:lnTo>
                  <a:pt x="0" y="50292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9" name="Picture Citation">
            <a:extLst>
              <a:ext uri="{FF2B5EF4-FFF2-40B4-BE49-F238E27FC236}">
                <a16:creationId xmlns:a16="http://schemas.microsoft.com/office/drawing/2014/main" id="{5DDDCA7F-5C0D-4D05-AFA8-052A81B4CD42}"/>
              </a:ext>
            </a:extLst>
          </p:cNvPr>
          <p:cNvSpPr>
            <a:spLocks noGrp="1"/>
          </p:cNvSpPr>
          <p:nvPr>
            <p:ph type="body" sz="quarter" idx="18" hasCustomPrompt="1"/>
          </p:nvPr>
        </p:nvSpPr>
        <p:spPr>
          <a:xfrm>
            <a:off x="0" y="4336026"/>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7" name="Page Number">
            <a:extLst>
              <a:ext uri="{FF2B5EF4-FFF2-40B4-BE49-F238E27FC236}">
                <a16:creationId xmlns:a16="http://schemas.microsoft.com/office/drawing/2014/main" id="{5FF3179F-903F-4802-ACAB-83CB211F68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1" name="WSE logo">
            <a:extLst>
              <a:ext uri="{FF2B5EF4-FFF2-40B4-BE49-F238E27FC236}">
                <a16:creationId xmlns:a16="http://schemas.microsoft.com/office/drawing/2014/main" id="{D62DDA77-9FC9-45C0-9D2C-19564EE2F4D5}"/>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48734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5555673" y="325582"/>
            <a:ext cx="3131127" cy="1192682"/>
          </a:xfrm>
          <a:prstGeom prst="rect">
            <a:avLst/>
          </a:prstGeom>
        </p:spPr>
        <p:txBody>
          <a:bodyPr anchor="b"/>
          <a:lstStyle>
            <a:lvl1pPr>
              <a:defRPr sz="3000" b="1">
                <a:solidFill>
                  <a:schemeClr val="tx2"/>
                </a:solidFill>
              </a:defRPr>
            </a:lvl1pPr>
          </a:lstStyle>
          <a:p>
            <a:r>
              <a:rPr lang="en-US"/>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5623560" y="151826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5555673" y="1835727"/>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1"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5076620" y="48601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70507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10" Type="http://schemas.openxmlformats.org/officeDocument/2006/relationships/theme" Target="../theme/theme4.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79698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52" r:id="rId15"/>
    <p:sldLayoutId id="2147483754" r:id="rId16"/>
    <p:sldLayoutId id="2147483756" r:id="rId17"/>
    <p:sldLayoutId id="2147483757" r:id="rId18"/>
    <p:sldLayoutId id="2147483758" r:id="rId19"/>
    <p:sldLayoutId id="2147483759"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83279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60" r:id="rId11"/>
    <p:sldLayoutId id="214748376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90195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91545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le.qun.ch/en/blog/2023/05/13/transformer-batching/" TargetMode="External"/><Relationship Id="rId4" Type="http://schemas.openxmlformats.org/officeDocument/2006/relationships/image" Target="../media/image21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nanotron-ultrascale-playbook.static.hf.space/index.html#first_steps:_training_on_one_gpu" TargetMode="External"/><Relationship Id="rId2" Type="http://schemas.openxmlformats.org/officeDocument/2006/relationships/hyperlink" Target="https://newsletter.maartengrootendorst.com/p/a-visual-guide-to-quantization"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microsoft.com/office/2018/10/relationships/comments" Target="../comments/modernComment_7FFFF1F1_5DDAB099.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microsoft.com/office/2018/10/relationships/comments" Target="../comments/modernComment_7FFFF29B_FEC59DE6.xml"/><Relationship Id="rId1" Type="http://schemas.openxmlformats.org/officeDocument/2006/relationships/slideLayout" Target="../slideLayouts/slideLayout31.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3" Type="http://schemas.openxmlformats.org/officeDocument/2006/relationships/hyperlink" Target="https://github.com/NVIDIA/nccl" TargetMode="External"/><Relationship Id="rId2" Type="http://schemas.openxmlformats.org/officeDocument/2006/relationships/hyperlink" Target="https://docs.nvidia.com/deeplearning/nccl/user-guide/docs/overview.html" TargetMode="Externa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hyperlink" Target="https://www.google.com/url?sa=i&amp;url=https%3A%2F%2Fzhuanlan.zhihu.com%2Fp%2F789546130&amp;psig=AOvVaw2jAjGYrPaNcs3sNCc_zSx5&amp;ust=1761150625450000&amp;source=images&amp;cd=vfe&amp;opi=89978449&amp;ved=0CBIQjRxqFwoTCJCa6LzbtZADFQAAAAAdAAAAABA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arxiv.org/abs/1706.03762" TargetMode="External"/><Relationship Id="rId5" Type="http://schemas.openxmlformats.org/officeDocument/2006/relationships/image" Target="../media/image13.png"/><Relationship Id="rId4" Type="http://schemas.openxmlformats.org/officeDocument/2006/relationships/image" Target="../media/image216.png"/></Relationships>
</file>

<file path=ppt/slides/_rels/slide11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docs.nvidia.com/deeplearning/nccl/user-guide/docs/usage/collectives.html" TargetMode="Externa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s://docs.pytorch.org/docs/stable/distributed.html"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3" Type="http://schemas.openxmlformats.org/officeDocument/2006/relationships/hyperlink" Target="https://arxiv.org/abs/1910.02054" TargetMode="External"/><Relationship Id="rId2" Type="http://schemas.openxmlformats.org/officeDocument/2006/relationships/image" Target="../media/image115.png"/><Relationship Id="rId1" Type="http://schemas.openxmlformats.org/officeDocument/2006/relationships/slideLayout" Target="../slideLayouts/slideLayout11.xml"/><Relationship Id="rId4" Type="http://schemas.openxmlformats.org/officeDocument/2006/relationships/image" Target="../media/image101.png"/></Relationships>
</file>

<file path=ppt/slides/_rels/slide134.xml.rels><?xml version="1.0" encoding="UTF-8" standalone="yes"?>
<Relationships xmlns="http://schemas.openxmlformats.org/package/2006/relationships"><Relationship Id="rId2" Type="http://schemas.openxmlformats.org/officeDocument/2006/relationships/hyperlink" Target="https://arxiv.org/abs/1910.02054" TargetMode="External"/><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hyperlink" Target="https://arxiv.org/abs/1910.02054" TargetMode="Externa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3" Type="http://schemas.openxmlformats.org/officeDocument/2006/relationships/hyperlink" Target="https://arxiv.org/abs/1910.02054" TargetMode="External"/><Relationship Id="rId2" Type="http://schemas.openxmlformats.org/officeDocument/2006/relationships/image" Target="../media/image116.png"/><Relationship Id="rId1" Type="http://schemas.openxmlformats.org/officeDocument/2006/relationships/slideLayout" Target="../slideLayouts/slideLayout11.xml"/><Relationship Id="rId4" Type="http://schemas.openxmlformats.org/officeDocument/2006/relationships/image" Target="../media/image101.png"/></Relationships>
</file>

<file path=ppt/slides/_rels/slide137.xml.rels><?xml version="1.0" encoding="UTF-8" standalone="yes"?>
<Relationships xmlns="http://schemas.openxmlformats.org/package/2006/relationships"><Relationship Id="rId3" Type="http://schemas.openxmlformats.org/officeDocument/2006/relationships/image" Target="../media/image101.png"/><Relationship Id="rId2" Type="http://schemas.microsoft.com/office/2018/10/relationships/comments" Target="../comments/modernComment_7FFFF2A3_E158130.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hyperlink" Target="https://arxiv.org/abs/1910.02054" TargetMode="External"/><Relationship Id="rId4" Type="http://schemas.openxmlformats.org/officeDocument/2006/relationships/image" Target="../media/image102.png"/></Relationships>
</file>

<file path=ppt/slides/_rels/slide1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hyperlink" Target="https://arxiv.org/abs/1910.02054" TargetMode="External"/><Relationship Id="rId4" Type="http://schemas.openxmlformats.org/officeDocument/2006/relationships/image" Target="../media/image102.png"/></Relationships>
</file>

<file path=ppt/slides/_rels/slide1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s://arxiv.org/abs/1910.02054"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s://arxiv.org/abs/1910.02054"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s://arxiv.org/abs/1910.02054"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s://arxiv.org/abs/1910.02054" TargetMode="Externa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hyperlink" Target="https://arxiv.org/abs/1910.02054"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s://arxiv.org/abs/1910.02054" TargetMode="External"/><Relationship Id="rId2" Type="http://schemas.openxmlformats.org/officeDocument/2006/relationships/image" Target="../media/image118.png"/><Relationship Id="rId1" Type="http://schemas.openxmlformats.org/officeDocument/2006/relationships/slideLayout" Target="../slideLayouts/slideLayout11.xml"/><Relationship Id="rId4" Type="http://schemas.openxmlformats.org/officeDocument/2006/relationships/image" Target="../media/image101.png"/></Relationships>
</file>

<file path=ppt/slides/_rels/slide1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s://arxiv.org/abs/1910.02054"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s://arxiv.org/abs/1910.0205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s://arxiv.org/abs/1910.02054"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s://arxiv.org/abs/1910.02054"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s://arxiv.org/abs/1910.02054"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s://arxiv.org/abs/1910.02054" TargetMode="Externa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s://arxiv.org/abs/1910.02054" TargetMode="External"/><Relationship Id="rId2" Type="http://schemas.openxmlformats.org/officeDocument/2006/relationships/image" Target="../media/image119.png"/><Relationship Id="rId1" Type="http://schemas.openxmlformats.org/officeDocument/2006/relationships/slideLayout" Target="../slideLayouts/slideLayout11.xml"/><Relationship Id="rId4" Type="http://schemas.openxmlformats.org/officeDocument/2006/relationships/image" Target="../media/image101.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11.xml"/></Relationships>
</file>

<file path=ppt/slides/_rels/slide159.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7.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2.xml.rels><?xml version="1.0" encoding="UTF-8" standalone="yes"?>
<Relationships xmlns="http://schemas.openxmlformats.org/package/2006/relationships"><Relationship Id="rId2" Type="http://schemas.microsoft.com/office/2018/10/relationships/comments" Target="../comments/modernComment_7FFFF328_8D7F098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1.xml"/></Relationships>
</file>

<file path=ppt/slides/_rels/slide16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1.xml"/></Relationships>
</file>

<file path=ppt/slides/_rels/slide16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1.xml"/></Relationships>
</file>

<file path=ppt/slides/_rels/slide167.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png"/><Relationship Id="rId1" Type="http://schemas.openxmlformats.org/officeDocument/2006/relationships/slideLayout" Target="../slideLayouts/slideLayout11.xml"/></Relationships>
</file>

<file path=ppt/slides/_rels/slide16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1.xml"/></Relationships>
</file>

<file path=ppt/slides/_rels/slide16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1.png"/></Relationships>
</file>

<file path=ppt/slides/_rels/slide17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1.xml"/></Relationships>
</file>

<file path=ppt/slides/_rels/slide17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1.xml"/></Relationships>
</file>

<file path=ppt/slides/_rels/slide1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1.xml"/></Relationships>
</file>

<file path=ppt/slides/_rels/slide17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1.xml"/></Relationships>
</file>

<file path=ppt/slides/_rels/slide17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1.xml"/></Relationships>
</file>

<file path=ppt/slides/_rels/slide17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1.xml"/></Relationships>
</file>

<file path=ppt/slides/_rels/slide17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s://arxiv.org/pdf/1811.06965" TargetMode="Externa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7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3.png"/></Relationships>
</file>

<file path=ppt/slides/_rels/slide18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s://arxiv.org/pdf/1811.06965" TargetMode="External"/><Relationship Id="rId1" Type="http://schemas.openxmlformats.org/officeDocument/2006/relationships/slideLayout" Target="../slideLayouts/slideLayout11.xml"/></Relationships>
</file>

<file path=ppt/slides/_rels/slide18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https://arxiv.org/pdf/1811.06965" TargetMode="External"/><Relationship Id="rId1" Type="http://schemas.openxmlformats.org/officeDocument/2006/relationships/slideLayout" Target="../slideLayouts/slideLayout11.xml"/><Relationship Id="rId4" Type="http://schemas.openxmlformats.org/officeDocument/2006/relationships/image" Target="../media/image141.svg"/></Relationships>
</file>

<file path=ppt/slides/_rels/slide18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1.xml"/></Relationships>
</file>

<file path=ppt/slides/_rels/slide183.xml.rels><?xml version="1.0" encoding="UTF-8" standalone="yes"?>
<Relationships xmlns="http://schemas.openxmlformats.org/package/2006/relationships"><Relationship Id="rId3" Type="http://schemas.openxmlformats.org/officeDocument/2006/relationships/image" Target="../media/image144.svg"/><Relationship Id="rId2" Type="http://schemas.openxmlformats.org/officeDocument/2006/relationships/image" Target="../media/image143.png"/><Relationship Id="rId1" Type="http://schemas.openxmlformats.org/officeDocument/2006/relationships/slideLayout" Target="../slideLayouts/slideLayout11.xml"/></Relationships>
</file>

<file path=ppt/slides/_rels/slide18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1.xml"/></Relationships>
</file>

<file path=ppt/slides/_rels/slide18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docs.pytorch.org/docs/stable/distributed.pipelining.html" TargetMode="External"/><Relationship Id="rId1" Type="http://schemas.openxmlformats.org/officeDocument/2006/relationships/slideLayout" Target="../slideLayouts/slideLayout11.xml"/></Relationships>
</file>

<file path=ppt/slides/_rels/slide1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8.xml.rels><?xml version="1.0" encoding="UTF-8" standalone="yes"?>
<Relationships xmlns="http://schemas.openxmlformats.org/package/2006/relationships"><Relationship Id="rId2" Type="http://schemas.openxmlformats.org/officeDocument/2006/relationships/image" Target="../media/image147.gif"/><Relationship Id="rId1" Type="http://schemas.openxmlformats.org/officeDocument/2006/relationships/slideLayout" Target="../slideLayouts/slideLayout11.xml"/></Relationships>
</file>

<file path=ppt/slides/_rels/slide189.xml.rels><?xml version="1.0" encoding="UTF-8" standalone="yes"?>
<Relationships xmlns="http://schemas.openxmlformats.org/package/2006/relationships"><Relationship Id="rId3" Type="http://schemas.openxmlformats.org/officeDocument/2006/relationships/image" Target="../media/image149.svg"/><Relationship Id="rId2" Type="http://schemas.openxmlformats.org/officeDocument/2006/relationships/image" Target="../media/image148.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5.png"/></Relationships>
</file>

<file path=ppt/slides/_rels/slide190.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150.png"/><Relationship Id="rId1" Type="http://schemas.openxmlformats.org/officeDocument/2006/relationships/slideLayout" Target="../slideLayouts/slideLayout11.xml"/></Relationships>
</file>

<file path=ppt/slides/_rels/slide19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1.xml"/></Relationships>
</file>

<file path=ppt/slides/_rels/slide19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1.xml"/></Relationships>
</file>

<file path=ppt/slides/_rels/slide199.xml.rels><?xml version="1.0" encoding="UTF-8" standalone="yes"?>
<Relationships xmlns="http://schemas.openxmlformats.org/package/2006/relationships"><Relationship Id="rId2" Type="http://schemas.openxmlformats.org/officeDocument/2006/relationships/hyperlink" Target="https://arxiv.org/pdf/2309.0618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18.png"/></Relationships>
</file>

<file path=ppt/slides/_rels/slide20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1.xml"/></Relationships>
</file>

<file path=ppt/slides/_rels/slide20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1.xml"/></Relationships>
</file>

<file path=ppt/slides/_rels/slide20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1.xml"/></Relationships>
</file>

<file path=ppt/slides/_rels/slide20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1.xml"/></Relationships>
</file>

<file path=ppt/slides/_rels/slide20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0.png"/><Relationship Id="rId1" Type="http://schemas.openxmlformats.org/officeDocument/2006/relationships/slideLayout" Target="../slideLayouts/slideLayout11.xml"/></Relationships>
</file>

<file path=ppt/slides/_rels/slide20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1.xml"/></Relationships>
</file>

<file path=ppt/slides/_rels/slide20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1.xml"/></Relationships>
</file>

<file path=ppt/slides/_rels/slide20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8.png"/></Relationships>
</file>

<file path=ppt/slides/_rels/slide210.xml.rels><?xml version="1.0" encoding="UTF-8" standalone="yes"?>
<Relationships xmlns="http://schemas.openxmlformats.org/package/2006/relationships"><Relationship Id="rId3" Type="http://schemas.openxmlformats.org/officeDocument/2006/relationships/hyperlink" Target="https://aclanthology.org/D16-1139/" TargetMode="External"/><Relationship Id="rId2" Type="http://schemas.openxmlformats.org/officeDocument/2006/relationships/image" Target="../media/image164.png"/><Relationship Id="rId1" Type="http://schemas.openxmlformats.org/officeDocument/2006/relationships/slideLayout" Target="../slideLayouts/slideLayout11.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4.xml.rels><?xml version="1.0" encoding="UTF-8" standalone="yes"?>
<Relationships xmlns="http://schemas.openxmlformats.org/package/2006/relationships"><Relationship Id="rId2" Type="http://schemas.openxmlformats.org/officeDocument/2006/relationships/hyperlink" Target="https://arxiv.org/abs/1811.03115" TargetMode="External"/><Relationship Id="rId1" Type="http://schemas.openxmlformats.org/officeDocument/2006/relationships/slideLayout" Target="../slideLayouts/slideLayout11.xml"/></Relationships>
</file>

<file path=ppt/slides/_rels/slide21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hyperlink" Target="https://arxiv.org/abs/1811.03115" TargetMode="External"/><Relationship Id="rId1" Type="http://schemas.openxmlformats.org/officeDocument/2006/relationships/slideLayout" Target="../slideLayouts/slideLayout11.xml"/></Relationships>
</file>

<file path=ppt/slides/_rels/slide216.xml.rels><?xml version="1.0" encoding="UTF-8" standalone="yes"?>
<Relationships xmlns="http://schemas.openxmlformats.org/package/2006/relationships"><Relationship Id="rId2" Type="http://schemas.openxmlformats.org/officeDocument/2006/relationships/hyperlink" Target="https://www.tensoreconomics.com/p/llm-inference-economics-from-first?utm_source=substack&amp;utm_medium=email" TargetMode="External"/><Relationship Id="rId1" Type="http://schemas.openxmlformats.org/officeDocument/2006/relationships/slideLayout" Target="../slideLayouts/slideLayout11.xml"/></Relationships>
</file>

<file path=ppt/slides/_rels/slide217.xml.rels><?xml version="1.0" encoding="UTF-8" standalone="yes"?>
<Relationships xmlns="http://schemas.openxmlformats.org/package/2006/relationships"><Relationship Id="rId2" Type="http://schemas.openxmlformats.org/officeDocument/2006/relationships/hyperlink" Target="https://arxiv.org/pdf/2502.17129" TargetMode="Externa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tinkerd.net/blog/machine-learning/multi-query-attention/"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8/10/relationships/comments" Target="../comments/modernComment_7FFFF32A_1A09D1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6.png"/><Relationship Id="rId5" Type="http://schemas.openxmlformats.org/officeDocument/2006/relationships/hyperlink" Target="https://le.qun.ch/en/blog/2023/05/13/transformer-batching/" TargetMode="External"/><Relationship Id="rId4" Type="http://schemas.openxmlformats.org/officeDocument/2006/relationships/image" Target="../media/image245.png"/></Relationships>
</file>

<file path=ppt/slides/_rels/slide3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hyperlink" Target="https://le.qun.ch/en/blog/2023/05/13/transformer-batchin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microsoft.com/office/2018/10/relationships/comments" Target="../comments/modernComment_7FFFF331_FC6AD7BA.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arxiv.org/abs/1904.10509"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microsoft.com/office/2018/10/relationships/comments" Target="../comments/modernComment_995_2265E67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arxiv.org/abs/2309.17453"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arxiv.org/abs/2309.17453"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microsoft.com/office/2018/10/relationships/comments" Target="../comments/modernComment_7FFFF2DA_68B0EE0.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hyperlink" Target="https://arxiv.org/pdf/1911.02150" TargetMode="Externa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https://gist.github.com/danyaljj/27beda96053623a7499070fa4019c2a4"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hyperlink" Target="https://crd.lbl.gov/assets/Uploads/ECP20-Roofline-1-intro.pdf" TargetMode="External"/><Relationship Id="rId2" Type="http://schemas.openxmlformats.org/officeDocument/2006/relationships/hyperlink" Target="https://le.qun.ch/en/blog/2023/05/13/transformer-batching/" TargetMode="Externa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18/10/relationships/comments" Target="../comments/modernComment_988_823BCA53.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arxiv.org/pdf/2502.11089"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hyperlink" Target="https://arxiv.org/pdf/2407.21783"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arxiv.org/pdf/2309.16609"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arxiv.org/abs/1712.05877"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arxiv.org/abs/1712.05877" TargetMode="External"/><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arxiv.org/abs/1712.05877" TargetMode="Externa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arxiv.org/abs/1712.05877" TargetMode="Externa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arxiv.org/abs/1906.04721" TargetMode="External"/><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arxiv.org/abs/1906.04721"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arxiv.org/abs/2208.07339" TargetMode="External"/><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arxiv.org/abs/2208.07339" TargetMode="External"/><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arxiv.org/abs/2208.07339"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arxiv.org/abs/2208.07339"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251B-D83A-F9A4-DE00-EB2C64947810}"/>
              </a:ext>
            </a:extLst>
          </p:cNvPr>
          <p:cNvSpPr>
            <a:spLocks noGrp="1"/>
          </p:cNvSpPr>
          <p:nvPr>
            <p:ph type="title"/>
          </p:nvPr>
        </p:nvSpPr>
        <p:spPr>
          <a:xfrm>
            <a:off x="467751" y="1859179"/>
            <a:ext cx="8208498" cy="544124"/>
          </a:xfrm>
        </p:spPr>
        <p:txBody>
          <a:bodyPr>
            <a:normAutofit fontScale="90000"/>
          </a:bodyPr>
          <a:lstStyle/>
          <a:p>
            <a:r>
              <a:rPr lang="en" dirty="0"/>
              <a:t>LM Efficiency </a:t>
            </a:r>
            <a:endParaRPr lang="en-US" dirty="0"/>
          </a:p>
        </p:txBody>
      </p:sp>
      <p:sp>
        <p:nvSpPr>
          <p:cNvPr id="3" name="Text Placeholder 2">
            <a:extLst>
              <a:ext uri="{FF2B5EF4-FFF2-40B4-BE49-F238E27FC236}">
                <a16:creationId xmlns:a16="http://schemas.microsoft.com/office/drawing/2014/main" id="{90A308EF-D725-2D39-CF3C-25705AE63A10}"/>
              </a:ext>
            </a:extLst>
          </p:cNvPr>
          <p:cNvSpPr>
            <a:spLocks noGrp="1"/>
          </p:cNvSpPr>
          <p:nvPr>
            <p:ph type="body" sz="quarter" idx="10"/>
          </p:nvPr>
        </p:nvSpPr>
        <p:spPr/>
        <p:txBody>
          <a:bodyPr>
            <a:normAutofit fontScale="92500" lnSpcReduction="10000"/>
          </a:bodyPr>
          <a:lstStyle/>
          <a:p>
            <a:r>
              <a:rPr lang="en-US" sz="2400" dirty="0"/>
              <a:t>CSCI 601-771 (NLP: Self-Supervised Models)</a:t>
            </a:r>
          </a:p>
          <a:p>
            <a:endParaRPr lang="en-US" sz="2400" dirty="0"/>
          </a:p>
          <a:p>
            <a:endParaRPr lang="en-US" dirty="0"/>
          </a:p>
        </p:txBody>
      </p:sp>
      <p:sp>
        <p:nvSpPr>
          <p:cNvPr id="4" name="TextBox 3">
            <a:extLst>
              <a:ext uri="{FF2B5EF4-FFF2-40B4-BE49-F238E27FC236}">
                <a16:creationId xmlns:a16="http://schemas.microsoft.com/office/drawing/2014/main" id="{832FCCEF-5B0D-5663-7F59-61B3DB258DC2}"/>
              </a:ext>
            </a:extLst>
          </p:cNvPr>
          <p:cNvSpPr txBox="1"/>
          <p:nvPr/>
        </p:nvSpPr>
        <p:spPr>
          <a:xfrm>
            <a:off x="2420471" y="4740840"/>
            <a:ext cx="4572000" cy="307777"/>
          </a:xfrm>
          <a:prstGeom prst="rect">
            <a:avLst/>
          </a:prstGeom>
          <a:noFill/>
        </p:spPr>
        <p:txBody>
          <a:bodyPr wrap="square" lIns="91440" tIns="45720" rIns="91440" bIns="45720" anchor="t">
            <a:spAutoFit/>
          </a:bodyPr>
          <a:lstStyle/>
          <a:p>
            <a:pPr algn="ctr"/>
            <a:r>
              <a:rPr lang="en-US" dirty="0">
                <a:solidFill>
                  <a:schemeClr val="bg1"/>
                </a:solidFill>
                <a:latin typeface="Consolas"/>
                <a:ea typeface="Tahoma"/>
                <a:cs typeface="Consolas" panose="020B0609020204030204" pitchFamily="49" charset="0"/>
              </a:rPr>
              <a:t>https://self-</a:t>
            </a:r>
            <a:r>
              <a:rPr lang="en-US" dirty="0" err="1">
                <a:solidFill>
                  <a:schemeClr val="bg1"/>
                </a:solidFill>
                <a:latin typeface="Consolas"/>
                <a:ea typeface="Tahoma"/>
                <a:cs typeface="Consolas" panose="020B0609020204030204" pitchFamily="49" charset="0"/>
              </a:rPr>
              <a:t>supervised.cs.jhu.edu</a:t>
            </a:r>
            <a:r>
              <a:rPr lang="en-US" dirty="0">
                <a:solidFill>
                  <a:schemeClr val="bg1"/>
                </a:solidFill>
                <a:latin typeface="Consolas"/>
                <a:ea typeface="Tahoma"/>
                <a:cs typeface="Consolas" panose="020B0609020204030204" pitchFamily="49" charset="0"/>
              </a:rPr>
              <a:t>/fa2025/</a:t>
            </a:r>
          </a:p>
        </p:txBody>
      </p:sp>
    </p:spTree>
    <p:extLst>
      <p:ext uri="{BB962C8B-B14F-4D97-AF65-F5344CB8AC3E}">
        <p14:creationId xmlns:p14="http://schemas.microsoft.com/office/powerpoint/2010/main" val="2905596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54F94-2644-A5CF-EA84-8285E5389D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2C8255-BD9E-C14D-0E09-39C0418A0ADA}"/>
              </a:ext>
            </a:extLst>
          </p:cNvPr>
          <p:cNvSpPr>
            <a:spLocks noGrp="1"/>
          </p:cNvSpPr>
          <p:nvPr>
            <p:ph type="title"/>
          </p:nvPr>
        </p:nvSpPr>
        <p:spPr/>
        <p:txBody>
          <a:bodyPr/>
          <a:lstStyle/>
          <a:p>
            <a:r>
              <a:rPr lang="en-US" dirty="0"/>
              <a:t>Computations in Self-Attention Block</a:t>
            </a:r>
          </a:p>
        </p:txBody>
      </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F1CFE3C7-29FD-52F3-280F-994CDC1F4D3B}"/>
                  </a:ext>
                </a:extLst>
              </p:cNvPr>
              <p:cNvGraphicFramePr>
                <a:graphicFrameLocks noGrp="1"/>
              </p:cNvGraphicFramePr>
              <p:nvPr/>
            </p:nvGraphicFramePr>
            <p:xfrm>
              <a:off x="168966" y="1529926"/>
              <a:ext cx="8865705" cy="2926653"/>
            </p:xfrm>
            <a:graphic>
              <a:graphicData uri="http://schemas.openxmlformats.org/drawingml/2006/table">
                <a:tbl>
                  <a:tblPr firstRow="1" bandRow="1">
                    <a:tableStyleId>{5C22544A-7EE6-4342-B048-85BDC9FD1C3A}</a:tableStyleId>
                  </a:tblPr>
                  <a:tblGrid>
                    <a:gridCol w="2395330">
                      <a:extLst>
                        <a:ext uri="{9D8B030D-6E8A-4147-A177-3AD203B41FA5}">
                          <a16:colId xmlns:a16="http://schemas.microsoft.com/office/drawing/2014/main" val="3163504505"/>
                        </a:ext>
                      </a:extLst>
                    </a:gridCol>
                    <a:gridCol w="2713382">
                      <a:extLst>
                        <a:ext uri="{9D8B030D-6E8A-4147-A177-3AD203B41FA5}">
                          <a16:colId xmlns:a16="http://schemas.microsoft.com/office/drawing/2014/main" val="3826030811"/>
                        </a:ext>
                      </a:extLst>
                    </a:gridCol>
                    <a:gridCol w="1888435">
                      <a:extLst>
                        <a:ext uri="{9D8B030D-6E8A-4147-A177-3AD203B41FA5}">
                          <a16:colId xmlns:a16="http://schemas.microsoft.com/office/drawing/2014/main" val="4116034589"/>
                        </a:ext>
                      </a:extLst>
                    </a:gridCol>
                    <a:gridCol w="1868558">
                      <a:extLst>
                        <a:ext uri="{9D8B030D-6E8A-4147-A177-3AD203B41FA5}">
                          <a16:colId xmlns:a16="http://schemas.microsoft.com/office/drawing/2014/main" val="3308954240"/>
                        </a:ext>
                      </a:extLst>
                    </a:gridCol>
                  </a:tblGrid>
                  <a:tr h="370840">
                    <a:tc>
                      <a:txBody>
                        <a:bodyPr/>
                        <a:lstStyle/>
                        <a:p>
                          <a:pPr algn="ctr"/>
                          <a:r>
                            <a:rPr lang="en-US" dirty="0"/>
                            <a:t>Dimensions</a:t>
                          </a:r>
                        </a:p>
                      </a:txBody>
                      <a:tcPr/>
                    </a:tc>
                    <a:tc>
                      <a:txBody>
                        <a:bodyPr/>
                        <a:lstStyle/>
                        <a:p>
                          <a:pPr algn="ctr"/>
                          <a:r>
                            <a:rPr lang="en-US" dirty="0"/>
                            <a:t>Operation</a:t>
                          </a:r>
                        </a:p>
                      </a:txBody>
                      <a:tcPr/>
                    </a:tc>
                    <a:tc>
                      <a:txBody>
                        <a:bodyPr/>
                        <a:lstStyle/>
                        <a:p>
                          <a:pPr algn="ctr"/>
                          <a:r>
                            <a:rPr lang="en-US" dirty="0"/>
                            <a:t>Computations </a:t>
                          </a:r>
                        </a:p>
                      </a:txBody>
                      <a:tcPr/>
                    </a:tc>
                    <a:tc>
                      <a:txBody>
                        <a:bodyPr/>
                        <a:lstStyle/>
                        <a:p>
                          <a:pPr algn="ctr"/>
                          <a:r>
                            <a:rPr lang="en-US" dirty="0"/>
                            <a:t>IO</a:t>
                          </a:r>
                        </a:p>
                      </a:txBody>
                      <a:tcPr/>
                    </a:tc>
                    <a:extLst>
                      <a:ext uri="{0D108BD9-81ED-4DB2-BD59-A6C34878D82A}">
                        <a16:rowId xmlns:a16="http://schemas.microsoft.com/office/drawing/2014/main" val="1111275437"/>
                      </a:ext>
                    </a:extLst>
                  </a:tr>
                  <a:tr h="370840">
                    <a:tc>
                      <a:txBody>
                        <a:bodyPr/>
                        <a:lstStyle/>
                        <a:p>
                          <a:pPr algn="ctr"/>
                          <a14:m>
                            <m:oMathPara xmlns:m="http://schemas.openxmlformats.org/officeDocument/2006/math">
                              <m:oMathParaPr>
                                <m:jc m:val="centerGroup"/>
                              </m:oMathParaPr>
                              <m:oMath xmlns:m="http://schemas.openxmlformats.org/officeDocument/2006/math">
                                <m:r>
                                  <a:rPr lang="en-US" altLang="zh-TW" b="1" smtClean="0">
                                    <a:latin typeface="Cambria Math" panose="02040503050406030204" pitchFamily="18" charset="0"/>
                                  </a:rPr>
                                  <m:t>𝐱</m:t>
                                </m:r>
                                <m:r>
                                  <a:rPr lang="en-US" altLang="zh-TW" b="1" i="1" smtClean="0">
                                    <a:latin typeface="Cambria Math" panose="02040503050406030204" pitchFamily="18" charset="0"/>
                                  </a:rPr>
                                  <m:t>∈</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𝑏</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𝑑</m:t>
                                    </m:r>
                                  </m:sup>
                                </m:sSup>
                                <m:r>
                                  <a:rPr lang="en-US" altLang="zh-TW" b="0" i="1" smtClean="0">
                                    <a:latin typeface="Cambria Math" panose="02040503050406030204" pitchFamily="18" charset="0"/>
                                    <a:ea typeface="Cambria Math" panose="02040503050406030204" pitchFamily="18" charset="0"/>
                                  </a:rPr>
                                  <m:t>,</m:t>
                                </m:r>
                                <m:sSubSup>
                                  <m:sSubSupPr>
                                    <m:ctrlPr>
                                      <a:rPr lang="en-US" altLang="zh-TW" b="1" i="1" smtClean="0">
                                        <a:solidFill>
                                          <a:srgbClr val="7030A0"/>
                                        </a:solidFill>
                                        <a:latin typeface="Cambria Math" panose="02040503050406030204" pitchFamily="18" charset="0"/>
                                      </a:rPr>
                                    </m:ctrlPr>
                                  </m:sSubSupPr>
                                  <m:e>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r>
                                  <a:rPr lang="en-US" altLang="zh-TW" b="1" i="1" smtClean="0">
                                    <a:latin typeface="Cambria Math" panose="02040503050406030204" pitchFamily="18" charset="0"/>
                                  </a:rPr>
                                  <m:t>∈</m:t>
                                </m:r>
                                <m:sSup>
                                  <m:sSupPr>
                                    <m:ctrlPr>
                                      <a:rPr lang="en-US" altLang="zh-TW" b="1" i="1" smtClean="0">
                                        <a:latin typeface="Cambria Math" panose="02040503050406030204" pitchFamily="18" charset="0"/>
                                        <a:ea typeface="Cambria Math" panose="02040503050406030204" pitchFamily="18" charset="0"/>
                                      </a:rPr>
                                    </m:ctrlPr>
                                  </m:sSupPr>
                                  <m:e>
                                    <m:r>
                                      <a:rPr lang="en-US" altLang="zh-TW" b="1" i="1" smtClean="0">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box>
                                      <m:boxPr>
                                        <m:ctrlPr>
                                          <a:rPr lang="en-US" altLang="zh-TW" b="0" i="1" smtClean="0">
                                            <a:latin typeface="Cambria Math" panose="02040503050406030204" pitchFamily="18" charset="0"/>
                                            <a:ea typeface="Cambria Math" panose="02040503050406030204" pitchFamily="18" charset="0"/>
                                          </a:rPr>
                                        </m:ctrlPr>
                                      </m:boxPr>
                                      <m:e>
                                        <m:argPr>
                                          <m:argSz m:val="-1"/>
                                        </m:argP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𝑚</m:t>
                                            </m:r>
                                          </m:den>
                                        </m:f>
                                      </m:e>
                                    </m:box>
                                  </m:sup>
                                </m:sSup>
                              </m:oMath>
                            </m:oMathPara>
                          </a14:m>
                          <a:endParaRPr lang="en-US" dirty="0"/>
                        </a:p>
                      </a:txBody>
                      <a:tcPr anchor="ctr"/>
                    </a:tc>
                    <a:tc>
                      <a:txBody>
                        <a:bodyPr/>
                        <a:lstStyle/>
                        <a:p>
                          <a:pPr algn="ctr"/>
                          <a14:m>
                            <m:oMath xmlns:m="http://schemas.openxmlformats.org/officeDocument/2006/math">
                              <m:sSubSup>
                                <m:sSubSupPr>
                                  <m:ctrlPr>
                                    <a:rPr lang="en-US" altLang="zh-TW" b="1" i="1" smtClean="0">
                                      <a:solidFill>
                                        <a:srgbClr val="7030A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oMath>
                          </a14:m>
                          <a:r>
                            <a:rPr lang="en-US" dirty="0"/>
                            <a:t>, </a:t>
                          </a:r>
                          <a14:m>
                            <m:oMath xmlns:m="http://schemas.openxmlformats.org/officeDocument/2006/math">
                              <m:sSubSup>
                                <m:sSubSupPr>
                                  <m:ctrlPr>
                                    <a:rPr lang="en-US" altLang="zh-TW" b="1" i="1" smtClean="0">
                                      <a:solidFill>
                                        <a:srgbClr val="C0000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C00000"/>
                                      </a:solidFill>
                                      <a:latin typeface="Cambria Math" panose="02040503050406030204" pitchFamily="18" charset="0"/>
                                    </a:rPr>
                                    <m:t>𝐖</m:t>
                                  </m:r>
                                </m:e>
                                <m:sub>
                                  <m:r>
                                    <a:rPr lang="en-US" altLang="zh-TW" i="1">
                                      <a:solidFill>
                                        <a:srgbClr val="C00000"/>
                                      </a:solidFill>
                                      <a:latin typeface="Cambria Math" panose="02040503050406030204" pitchFamily="18" charset="0"/>
                                    </a:rPr>
                                    <m:t>𝑖</m:t>
                                  </m:r>
                                </m:sub>
                                <m:sup>
                                  <m:r>
                                    <a:rPr lang="en-US" altLang="zh-TW">
                                      <a:solidFill>
                                        <a:srgbClr val="C00000"/>
                                      </a:solidFill>
                                      <a:latin typeface="Cambria Math" panose="02040503050406030204" pitchFamily="18" charset="0"/>
                                    </a:rPr>
                                    <m:t>𝑘</m:t>
                                  </m:r>
                                </m:sup>
                              </m:sSubSup>
                            </m:oMath>
                          </a14:m>
                          <a:r>
                            <a:rPr lang="en-US" dirty="0"/>
                            <a:t>, </a:t>
                          </a:r>
                          <a14:m>
                            <m:oMath xmlns:m="http://schemas.openxmlformats.org/officeDocument/2006/math">
                              <m:sSubSup>
                                <m:sSubSupPr>
                                  <m:ctrlPr>
                                    <a:rPr lang="en-US" altLang="zh-TW" b="1" i="1" smtClean="0">
                                      <a:solidFill>
                                        <a:srgbClr val="0070C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0070C0"/>
                                      </a:solidFill>
                                      <a:latin typeface="Cambria Math" panose="02040503050406030204" pitchFamily="18" charset="0"/>
                                    </a:rPr>
                                    <m:t>𝐖</m:t>
                                  </m:r>
                                </m:e>
                                <m:sub>
                                  <m:r>
                                    <a:rPr lang="en-US" altLang="zh-TW" i="1">
                                      <a:solidFill>
                                        <a:srgbClr val="0070C0"/>
                                      </a:solidFill>
                                      <a:latin typeface="Cambria Math" panose="02040503050406030204" pitchFamily="18" charset="0"/>
                                    </a:rPr>
                                    <m:t>𝑖</m:t>
                                  </m:r>
                                </m:sub>
                                <m:sup>
                                  <m:r>
                                    <a:rPr lang="en-US" altLang="zh-TW">
                                      <a:solidFill>
                                        <a:srgbClr val="0070C0"/>
                                      </a:solidFill>
                                      <a:latin typeface="Cambria Math" panose="02040503050406030204" pitchFamily="18" charset="0"/>
                                    </a:rPr>
                                    <m:t>𝑣</m:t>
                                  </m:r>
                                </m:sup>
                              </m:sSubSup>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m:t>
                                </m:r>
                                <m:sSup>
                                  <m:sSupPr>
                                    <m:ctrlPr>
                                      <a:rPr lang="en-US" altLang="zh-TW" b="0" i="1" smtClean="0">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extLst>
                      <a:ext uri="{0D108BD9-81ED-4DB2-BD59-A6C34878D82A}">
                        <a16:rowId xmlns:a16="http://schemas.microsoft.com/office/drawing/2014/main" val="3472456772"/>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US" altLang="zh-TW" b="1" i="1" smtClean="0">
                                        <a:solidFill>
                                          <a:srgbClr val="7030A0"/>
                                        </a:solidFill>
                                        <a:latin typeface="Cambria Math" panose="02040503050406030204" pitchFamily="18" charset="0"/>
                                      </a:rPr>
                                    </m:ctrlPr>
                                  </m:sSubPr>
                                  <m:e>
                                    <m:r>
                                      <a:rPr lang="en-US" altLang="zh-TW" b="1" i="1" smtClean="0">
                                        <a:solidFill>
                                          <a:srgbClr val="7030A0"/>
                                        </a:solidFill>
                                        <a:latin typeface="Cambria Math" panose="02040503050406030204" pitchFamily="18" charset="0"/>
                                      </a:rPr>
                                      <m:t>𝑸</m:t>
                                    </m:r>
                                  </m:e>
                                  <m:sub>
                                    <m:r>
                                      <a:rPr lang="en-US" altLang="zh-TW" b="1" i="1" smtClean="0">
                                        <a:solidFill>
                                          <a:srgbClr val="7030A0"/>
                                        </a:solidFill>
                                        <a:latin typeface="Cambria Math" panose="02040503050406030204" pitchFamily="18" charset="0"/>
                                      </a:rPr>
                                      <m:t>𝒊</m:t>
                                    </m:r>
                                  </m:sub>
                                </m:sSub>
                                <m:r>
                                  <a:rPr lang="en-US" altLang="zh-TW" b="1" i="1" smtClean="0">
                                    <a:solidFill>
                                      <a:schemeClr val="tx1"/>
                                    </a:solidFill>
                                    <a:latin typeface="Cambria Math" panose="02040503050406030204" pitchFamily="18" charset="0"/>
                                  </a:rPr>
                                  <m:t>,</m:t>
                                </m:r>
                                <m:sSubSup>
                                  <m:sSubSupPr>
                                    <m:ctrlPr>
                                      <a:rPr lang="en-US" altLang="zh-TW" b="1" i="1" smtClean="0">
                                        <a:solidFill>
                                          <a:srgbClr val="C00000"/>
                                        </a:solidFill>
                                        <a:latin typeface="Cambria Math" panose="02040503050406030204" pitchFamily="18" charset="0"/>
                                      </a:rPr>
                                    </m:ctrlPr>
                                  </m:sSubSupPr>
                                  <m:e>
                                    <m:r>
                                      <a:rPr lang="en-US" altLang="zh-TW" b="1" i="1" smtClean="0">
                                        <a:solidFill>
                                          <a:srgbClr val="C00000"/>
                                        </a:solidFill>
                                        <a:latin typeface="Cambria Math" panose="02040503050406030204" pitchFamily="18" charset="0"/>
                                      </a:rPr>
                                      <m:t>𝑲</m:t>
                                    </m:r>
                                  </m:e>
                                  <m:sub>
                                    <m:r>
                                      <a:rPr lang="en-US" altLang="zh-TW" b="1" i="1" smtClean="0">
                                        <a:solidFill>
                                          <a:srgbClr val="C00000"/>
                                        </a:solidFill>
                                        <a:latin typeface="Cambria Math" panose="02040503050406030204" pitchFamily="18" charset="0"/>
                                      </a:rPr>
                                      <m:t>𝒊</m:t>
                                    </m:r>
                                  </m:sub>
                                  <m:sup/>
                                </m:sSubSup>
                                <m:r>
                                  <a:rPr lang="en-US" altLang="zh-TW" b="1" i="1" smtClean="0">
                                    <a:latin typeface="Cambria Math" panose="02040503050406030204" pitchFamily="18" charset="0"/>
                                  </a:rPr>
                                  <m:t>∈</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𝑏</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𝑚</m:t>
                                        </m:r>
                                      </m:den>
                                    </m:f>
                                  </m:sup>
                                </m:sSup>
                              </m:oMath>
                            </m:oMathPara>
                          </a14:m>
                          <a:endParaRPr lang="en-US" dirty="0"/>
                        </a:p>
                      </a:txBody>
                      <a:tcPr anchor="ctr"/>
                    </a:tc>
                    <a:tc>
                      <a:txBody>
                        <a:bodyPr/>
                        <a:lstStyle/>
                        <a:p>
                          <a:pPr algn="ct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m:rPr>
                                  <m:sty m:val="p"/>
                                </m:rPr>
                                <a:rPr lang="en-US" smtClean="0">
                                  <a:latin typeface="Cambria Math" panose="02040503050406030204" pitchFamily="18" charset="0"/>
                                </a:rPr>
                                <m:t>softmax</m:t>
                              </m:r>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altLang="zh-TW" b="1" i="1" smtClean="0">
                                              <a:solidFill>
                                                <a:srgbClr val="7030A0"/>
                                              </a:solidFill>
                                              <a:latin typeface="Cambria Math" panose="02040503050406030204" pitchFamily="18" charset="0"/>
                                            </a:rPr>
                                          </m:ctrlPr>
                                        </m:sSubPr>
                                        <m:e>
                                          <m:r>
                                            <a:rPr lang="en-US" altLang="zh-TW" b="1" i="1" smtClean="0">
                                              <a:solidFill>
                                                <a:srgbClr val="7030A0"/>
                                              </a:solidFill>
                                              <a:latin typeface="Cambria Math" panose="02040503050406030204" pitchFamily="18" charset="0"/>
                                            </a:rPr>
                                            <m:t>𝑸</m:t>
                                          </m:r>
                                        </m:e>
                                        <m:sub>
                                          <m:r>
                                            <a:rPr lang="en-US" altLang="zh-TW" b="1" i="1" smtClean="0">
                                              <a:solidFill>
                                                <a:srgbClr val="7030A0"/>
                                              </a:solidFill>
                                              <a:latin typeface="Cambria Math" panose="02040503050406030204" pitchFamily="18" charset="0"/>
                                            </a:rPr>
                                            <m:t>𝒊</m:t>
                                          </m:r>
                                        </m:sub>
                                      </m:sSub>
                                      <m:sSubSup>
                                        <m:sSubSupPr>
                                          <m:ctrlPr>
                                            <a:rPr lang="en-US" altLang="zh-TW" b="1" i="1" smtClean="0">
                                              <a:solidFill>
                                                <a:srgbClr val="C00000"/>
                                              </a:solidFill>
                                              <a:latin typeface="Cambria Math" panose="02040503050406030204" pitchFamily="18" charset="0"/>
                                            </a:rPr>
                                          </m:ctrlPr>
                                        </m:sSubSupPr>
                                        <m:e>
                                          <m:r>
                                            <a:rPr lang="en-US" altLang="zh-TW" b="1" i="1" smtClean="0">
                                              <a:solidFill>
                                                <a:srgbClr val="C00000"/>
                                              </a:solidFill>
                                              <a:latin typeface="Cambria Math" panose="02040503050406030204" pitchFamily="18" charset="0"/>
                                            </a:rPr>
                                            <m:t>𝑲</m:t>
                                          </m:r>
                                        </m:e>
                                        <m:sub>
                                          <m:r>
                                            <a:rPr lang="en-US" altLang="zh-TW" b="1" i="1" smtClean="0">
                                              <a:solidFill>
                                                <a:srgbClr val="C00000"/>
                                              </a:solidFill>
                                              <a:latin typeface="Cambria Math" panose="02040503050406030204" pitchFamily="18" charset="0"/>
                                            </a:rPr>
                                            <m:t>𝒊</m:t>
                                          </m:r>
                                        </m:sub>
                                        <m:sup>
                                          <m:r>
                                            <m:rPr>
                                              <m:sty m:val="p"/>
                                            </m:rPr>
                                            <a:rPr lang="en-US">
                                              <a:latin typeface="Cambria Math" panose="02040503050406030204" pitchFamily="18" charset="0"/>
                                            </a:rPr>
                                            <m:t>T</m:t>
                                          </m:r>
                                        </m:sup>
                                      </m:sSubSup>
                                    </m:num>
                                    <m:den>
                                      <m:rad>
                                        <m:radPr>
                                          <m:degHide m:val="on"/>
                                          <m:ctrlPr>
                                            <a:rPr lang="en-US" i="1">
                                              <a:latin typeface="Cambria Math" panose="02040503050406030204" pitchFamily="18" charset="0"/>
                                            </a:rPr>
                                          </m:ctrlPr>
                                        </m:radPr>
                                        <m:deg/>
                                        <m:e>
                                          <m:r>
                                            <a:rPr lang="en-US" i="1">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𝑚</m:t>
                                          </m:r>
                                        </m:e>
                                      </m:rad>
                                    </m:den>
                                  </m:f>
                                </m:e>
                              </m:d>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𝑛</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𝑏𝑚</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𝑛</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extLst>
                      <a:ext uri="{0D108BD9-81ED-4DB2-BD59-A6C34878D82A}">
                        <a16:rowId xmlns:a16="http://schemas.microsoft.com/office/drawing/2014/main" val="282211792"/>
                      </a:ext>
                    </a:extLst>
                  </a:tr>
                  <a:tr h="370840">
                    <a:tc>
                      <a:txBody>
                        <a:bodyPr/>
                        <a:lstStyle/>
                        <a:p>
                          <a:pPr algn="ctr"/>
                          <a14:m>
                            <m:oMath xmlns:m="http://schemas.openxmlformats.org/officeDocument/2006/math">
                              <m:sSub>
                                <m:sSubPr>
                                  <m:ctrlPr>
                                    <a:rPr lang="en-US" b="0" i="1" smtClean="0">
                                      <a:latin typeface="Cambria Math" panose="02040503050406030204" pitchFamily="18" charset="0"/>
                                    </a:rPr>
                                  </m:ctrlPr>
                                </m:sSubPr>
                                <m:e>
                                  <m:r>
                                    <a:rPr lang="en-US" altLang="zh-TW" b="1" i="1" smtClean="0">
                                      <a:solidFill>
                                        <a:srgbClr val="0070C0"/>
                                      </a:solidFill>
                                      <a:latin typeface="Cambria Math" panose="02040503050406030204" pitchFamily="18" charset="0"/>
                                    </a:rPr>
                                    <m:t>𝑽</m:t>
                                  </m:r>
                                </m:e>
                                <m:sub>
                                  <m:r>
                                    <a:rPr lang="en-US" b="0" i="1" smtClean="0">
                                      <a:solidFill>
                                        <a:srgbClr val="0070C0"/>
                                      </a:solidFill>
                                      <a:latin typeface="Cambria Math" panose="02040503050406030204" pitchFamily="18" charset="0"/>
                                    </a:rPr>
                                    <m:t>𝑖</m:t>
                                  </m:r>
                                </m:sub>
                              </m:sSub>
                              <m:r>
                                <a:rPr lang="en-US" altLang="zh-TW" b="1" i="1" smtClean="0">
                                  <a:latin typeface="Cambria Math" panose="02040503050406030204" pitchFamily="18" charset="0"/>
                                </a:rPr>
                                <m:t>∈</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𝑏</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𝑚</m:t>
                                      </m:r>
                                    </m:den>
                                  </m:f>
                                </m:sup>
                              </m:sSup>
                            </m:oMath>
                          </a14:m>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p>
                                <m:sSupPr>
                                  <m:ctrlPr>
                                    <a:rPr lang="en-US" altLang="zh-TW" i="1" smtClean="0">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𝑏</m:t>
                                  </m:r>
                                  <m:r>
                                    <a:rPr lang="en-US" altLang="zh-TW" i="1">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𝑛</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𝑛</m:t>
                                  </m:r>
                                </m:sup>
                              </m:sSup>
                            </m:oMath>
                          </a14:m>
                          <a:endParaRPr lang="en-US" dirty="0"/>
                        </a:p>
                      </a:txBody>
                      <a:tcPr anchor="ctr"/>
                    </a:tc>
                    <a:tc>
                      <a:txBody>
                        <a:bodyPr/>
                        <a:lstStyle/>
                        <a:p>
                          <a:pPr algn="ct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head</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altLang="zh-TW" b="1" i="1" smtClean="0">
                                      <a:solidFill>
                                        <a:srgbClr val="0070C0"/>
                                      </a:solidFill>
                                      <a:latin typeface="Cambria Math" panose="02040503050406030204" pitchFamily="18" charset="0"/>
                                    </a:rPr>
                                    <m:t>𝑽</m:t>
                                  </m:r>
                                </m:e>
                                <m:sub>
                                  <m:r>
                                    <a:rPr lang="en-US" b="0" i="1" smtClean="0">
                                      <a:solidFill>
                                        <a:srgbClr val="0070C0"/>
                                      </a:solidFill>
                                      <a:latin typeface="Cambria Math" panose="02040503050406030204" pitchFamily="18" charset="0"/>
                                    </a:rPr>
                                    <m:t>𝑖</m:t>
                                  </m:r>
                                </m:sub>
                              </m:sSub>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𝑛</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𝑏𝑚</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𝑛</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extLst>
                      <a:ext uri="{0D108BD9-81ED-4DB2-BD59-A6C34878D82A}">
                        <a16:rowId xmlns:a16="http://schemas.microsoft.com/office/drawing/2014/main" val="326685110"/>
                      </a:ext>
                    </a:extLst>
                  </a:tr>
                  <a:tr h="370840">
                    <a:tc>
                      <a:txBody>
                        <a:bodyPr/>
                        <a:lstStyle/>
                        <a:p>
                          <a:pPr algn="ctr"/>
                          <a14:m>
                            <m:oMathPara xmlns:m="http://schemas.openxmlformats.org/officeDocument/2006/math">
                              <m:oMathParaPr>
                                <m:jc m:val="center"/>
                              </m:oMathParaPr>
                              <m:oMath xmlns:m="http://schemas.openxmlformats.org/officeDocument/2006/math">
                                <m:sSup>
                                  <m:sSupPr>
                                    <m:ctrlPr>
                                      <a:rPr lang="en-US" b="0" i="1" smtClean="0">
                                        <a:solidFill>
                                          <a:srgbClr val="00B050"/>
                                        </a:solidFill>
                                        <a:latin typeface="Cambria Math" panose="02040503050406030204" pitchFamily="18" charset="0"/>
                                      </a:rPr>
                                    </m:ctrlPr>
                                  </m:sSupPr>
                                  <m:e>
                                    <m:r>
                                      <a:rPr lang="en-US" b="1" i="1" smtClean="0">
                                        <a:solidFill>
                                          <a:srgbClr val="00B050"/>
                                        </a:solidFill>
                                        <a:latin typeface="Cambria Math" panose="02040503050406030204" pitchFamily="18" charset="0"/>
                                      </a:rPr>
                                      <m:t>𝑾</m:t>
                                    </m:r>
                                  </m:e>
                                  <m:sup>
                                    <m:r>
                                      <a:rPr lang="en-US" b="0" i="1" smtClean="0">
                                        <a:solidFill>
                                          <a:srgbClr val="00B050"/>
                                        </a:solidFill>
                                        <a:latin typeface="Cambria Math" panose="02040503050406030204" pitchFamily="18" charset="0"/>
                                      </a:rPr>
                                      <m:t>𝑂</m:t>
                                    </m:r>
                                  </m:sup>
                                </m:sSup>
                                <m:r>
                                  <a:rPr lang="en-US" altLang="zh-TW" b="1" i="1" smtClean="0">
                                    <a:latin typeface="Cambria Math" panose="02040503050406030204" pitchFamily="18" charset="0"/>
                                  </a:rPr>
                                  <m:t>∈</m:t>
                                </m:r>
                                <m:sSup>
                                  <m:sSupPr>
                                    <m:ctrlPr>
                                      <a:rPr lang="en-US" altLang="zh-TW" b="1" i="1" smtClean="0">
                                        <a:latin typeface="Cambria Math" panose="02040503050406030204" pitchFamily="18" charset="0"/>
                                        <a:ea typeface="Cambria Math" panose="02040503050406030204" pitchFamily="18" charset="0"/>
                                      </a:rPr>
                                    </m:ctrlPr>
                                  </m:sSupPr>
                                  <m:e>
                                    <m:r>
                                      <a:rPr lang="en-US" altLang="zh-TW" b="1" i="1" smtClean="0">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box>
                                      <m:boxPr>
                                        <m:ctrlPr>
                                          <a:rPr lang="en-US" altLang="zh-TW" b="0" i="1" smtClean="0">
                                            <a:latin typeface="Cambria Math" panose="02040503050406030204" pitchFamily="18" charset="0"/>
                                            <a:ea typeface="Cambria Math" panose="02040503050406030204" pitchFamily="18" charset="0"/>
                                          </a:rPr>
                                        </m:ctrlPr>
                                      </m:boxPr>
                                      <m:e>
                                        <m:argPr>
                                          <m:argSz m:val="-1"/>
                                        </m:argPr>
                                        <m:r>
                                          <a:rPr lang="en-US" altLang="zh-TW" b="0" i="1" smtClean="0">
                                            <a:latin typeface="Cambria Math" panose="02040503050406030204" pitchFamily="18" charset="0"/>
                                            <a:ea typeface="Cambria Math" panose="02040503050406030204" pitchFamily="18" charset="0"/>
                                          </a:rPr>
                                          <m:t>𝑑</m:t>
                                        </m:r>
                                      </m:e>
                                    </m:box>
                                  </m:sup>
                                </m:sSup>
                                <m:r>
                                  <a:rPr lang="en-US" altLang="zh-TW" b="0" i="0"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rPr>
                                    </m:ctrlPr>
                                  </m:sSubPr>
                                  <m:e>
                                    <m:r>
                                      <m:rPr>
                                        <m:sty m:val="p"/>
                                      </m:rPr>
                                      <a:rPr lang="en-US" i="0">
                                        <a:latin typeface="Cambria Math" panose="02040503050406030204" pitchFamily="18" charset="0"/>
                                      </a:rPr>
                                      <m:t>hea</m:t>
                                    </m:r>
                                    <m:r>
                                      <m:rPr>
                                        <m:sty m:val="p"/>
                                      </m:rPr>
                                      <a:rPr lang="en-US" b="0" i="0" smtClean="0">
                                        <a:latin typeface="Cambria Math" panose="02040503050406030204" pitchFamily="18" charset="0"/>
                                      </a:rPr>
                                      <m:t>d</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p>
                                  <m:sSupPr>
                                    <m:ctrlPr>
                                      <a:rPr lang="en-US" altLang="zh-TW" i="1" smtClean="0">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𝑏</m:t>
                                    </m:r>
                                    <m:r>
                                      <a:rPr lang="en-US" altLang="zh-TW" i="1">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𝑛</m:t>
                                    </m:r>
                                    <m:r>
                                      <a:rPr lang="en-US" altLang="zh-TW" b="0" i="1"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𝑚</m:t>
                                        </m:r>
                                      </m:den>
                                    </m:f>
                                  </m:sup>
                                </m:sSup>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r>
                                  <a:rPr lang="en-US" b="0" i="0" smtClean="0">
                                    <a:latin typeface="Cambria Math" panose="02040503050406030204" pitchFamily="18" charset="0"/>
                                  </a:rPr>
                                  <m:t>=</m:t>
                                </m:r>
                                <m:r>
                                  <m:rPr>
                                    <m:sty m:val="p"/>
                                  </m:rPr>
                                  <a:rPr lang="en-US" b="0" i="0" smtClean="0">
                                    <a:latin typeface="Cambria Math" panose="02040503050406030204" pitchFamily="18" charset="0"/>
                                  </a:rPr>
                                  <m:t>Concat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m:rPr>
                                            <m:sty m:val="p"/>
                                          </m:rPr>
                                          <a:rPr lang="en-US" i="0">
                                            <a:latin typeface="Cambria Math" panose="02040503050406030204" pitchFamily="18" charset="0"/>
                                          </a:rPr>
                                          <m:t>hea</m:t>
                                        </m:r>
                                        <m:r>
                                          <m:rPr>
                                            <m:sty m:val="p"/>
                                          </m:rPr>
                                          <a:rPr lang="en-US" b="0" i="0" smtClean="0">
                                            <a:latin typeface="Cambria Math" panose="02040503050406030204" pitchFamily="18" charset="0"/>
                                          </a:rPr>
                                          <m:t>d</m:t>
                                        </m:r>
                                      </m:e>
                                      <m:sub>
                                        <m:r>
                                          <a:rPr lang="en-US" b="0" i="1" smtClean="0">
                                            <a:latin typeface="Cambria Math" panose="02040503050406030204" pitchFamily="18" charset="0"/>
                                          </a:rPr>
                                          <m:t>1</m:t>
                                        </m:r>
                                      </m:sub>
                                    </m:sSub>
                                    <m:r>
                                      <a:rPr lang="en-US" i="1">
                                        <a:latin typeface="Cambria Math" panose="02040503050406030204" pitchFamily="18" charset="0"/>
                                      </a:rPr>
                                      <m:t>, …,</m:t>
                                    </m:r>
                                    <m:r>
                                      <a:rPr lang="en-US" i="1" smtClean="0">
                                        <a:latin typeface="Cambria Math" panose="02040503050406030204" pitchFamily="18" charset="0"/>
                                      </a:rPr>
                                      <m:t> </m:t>
                                    </m:r>
                                    <m:sSub>
                                      <m:sSubPr>
                                        <m:ctrlPr>
                                          <a:rPr lang="en-US" i="1">
                                            <a:latin typeface="Cambria Math" panose="02040503050406030204" pitchFamily="18" charset="0"/>
                                          </a:rPr>
                                        </m:ctrlPr>
                                      </m:sSubPr>
                                      <m:e>
                                        <m:r>
                                          <m:rPr>
                                            <m:sty m:val="p"/>
                                          </m:rPr>
                                          <a:rPr lang="en-US" i="0">
                                            <a:latin typeface="Cambria Math" panose="02040503050406030204" pitchFamily="18" charset="0"/>
                                          </a:rPr>
                                          <m:t>head</m:t>
                                        </m:r>
                                      </m:e>
                                      <m:sub>
                                        <m:r>
                                          <a:rPr lang="en-US" b="0" i="1" smtClean="0">
                                            <a:latin typeface="Cambria Math" panose="02040503050406030204" pitchFamily="18" charset="0"/>
                                          </a:rPr>
                                          <m:t>𝑚</m:t>
                                        </m:r>
                                      </m:sub>
                                    </m:sSub>
                                  </m:e>
                                </m:d>
                                <m:sSup>
                                  <m:sSupPr>
                                    <m:ctrlPr>
                                      <a:rPr lang="en-US" b="0" i="1" smtClean="0">
                                        <a:solidFill>
                                          <a:srgbClr val="00B050"/>
                                        </a:solidFill>
                                        <a:latin typeface="Cambria Math" panose="02040503050406030204" pitchFamily="18" charset="0"/>
                                      </a:rPr>
                                    </m:ctrlPr>
                                  </m:sSupPr>
                                  <m:e>
                                    <m:r>
                                      <a:rPr lang="en-US" b="1" i="1" smtClean="0">
                                        <a:solidFill>
                                          <a:srgbClr val="00B050"/>
                                        </a:solidFill>
                                        <a:latin typeface="Cambria Math" panose="02040503050406030204" pitchFamily="18" charset="0"/>
                                      </a:rPr>
                                      <m:t>𝑾</m:t>
                                    </m:r>
                                  </m:e>
                                  <m:sup>
                                    <m:r>
                                      <a:rPr lang="en-US" b="0" i="1" smtClean="0">
                                        <a:solidFill>
                                          <a:srgbClr val="00B050"/>
                                        </a:solidFill>
                                        <a:latin typeface="Cambria Math" panose="02040503050406030204" pitchFamily="18" charset="0"/>
                                      </a:rPr>
                                      <m:t>𝑂</m:t>
                                    </m:r>
                                  </m:sup>
                                </m:sSup>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extLst>
                      <a:ext uri="{0D108BD9-81ED-4DB2-BD59-A6C34878D82A}">
                        <a16:rowId xmlns:a16="http://schemas.microsoft.com/office/drawing/2014/main" val="1854704577"/>
                      </a:ext>
                    </a:extLst>
                  </a:tr>
                  <a:tr h="370840">
                    <a:tc>
                      <a:txBody>
                        <a:bodyPr/>
                        <a:lstStyle/>
                        <a:p>
                          <a:pPr marL="1143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sSup>
                                  <m:sSupPr>
                                    <m:ctrlPr>
                                      <a:rPr lang="en-US" altLang="zh-TW" i="1" smtClean="0">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𝑏</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𝑑</m:t>
                                    </m:r>
                                  </m:sup>
                                </m:sSup>
                                <m:r>
                                  <a:rPr lang="en-US" altLang="zh-TW" b="0" i="1" smtClean="0">
                                    <a:latin typeface="Cambria Math" panose="02040503050406030204" pitchFamily="18" charset="0"/>
                                    <a:ea typeface="Cambria Math" panose="02040503050406030204" pitchFamily="18" charset="0"/>
                                  </a:rPr>
                                  <m:t>,</m:t>
                                </m:r>
                                <m:sSub>
                                  <m:sSubPr>
                                    <m:ctrlPr>
                                      <a:rPr lang="en-US" sz="1400" i="1" smtClean="0">
                                        <a:latin typeface="Cambria Math" panose="02040503050406030204" pitchFamily="18" charset="0"/>
                                      </a:rPr>
                                    </m:ctrlPr>
                                  </m:sSubPr>
                                  <m:e>
                                    <m:r>
                                      <a:rPr lang="en-US" sz="1400" b="1" i="1">
                                        <a:latin typeface="Cambria Math" panose="02040503050406030204" pitchFamily="18" charset="0"/>
                                      </a:rPr>
                                      <m:t>𝑾</m:t>
                                    </m:r>
                                  </m:e>
                                  <m:sub>
                                    <m:r>
                                      <a:rPr lang="en-US" sz="1400" i="1">
                                        <a:latin typeface="Cambria Math" panose="02040503050406030204" pitchFamily="18" charset="0"/>
                                      </a:rPr>
                                      <m:t>1</m:t>
                                    </m:r>
                                  </m:sub>
                                </m:sSub>
                                <m:r>
                                  <a:rPr lang="en-US" altLang="zh-TW" sz="1400" b="1" i="1" smtClean="0">
                                    <a:latin typeface="Cambria Math" panose="02040503050406030204" pitchFamily="18" charset="0"/>
                                  </a:rPr>
                                  <m:t>∈</m:t>
                                </m:r>
                                <m:sSup>
                                  <m:sSupPr>
                                    <m:ctrlPr>
                                      <a:rPr lang="en-US" altLang="zh-TW" sz="1400" b="1" i="1" smtClean="0">
                                        <a:latin typeface="Cambria Math" panose="02040503050406030204" pitchFamily="18" charset="0"/>
                                        <a:ea typeface="Cambria Math" panose="02040503050406030204" pitchFamily="18" charset="0"/>
                                      </a:rPr>
                                    </m:ctrlPr>
                                  </m:sSupPr>
                                  <m:e>
                                    <m:r>
                                      <a:rPr lang="en-US" altLang="zh-TW" sz="1400" b="1" i="1" smtClean="0">
                                        <a:latin typeface="Cambria Math" panose="02040503050406030204" pitchFamily="18" charset="0"/>
                                        <a:ea typeface="Cambria Math" panose="02040503050406030204" pitchFamily="18" charset="0"/>
                                      </a:rPr>
                                      <m:t>ℝ</m:t>
                                    </m:r>
                                  </m:e>
                                  <m:sup>
                                    <m:r>
                                      <a:rPr lang="en-US" altLang="zh-TW" sz="1400" b="0" i="1" smtClean="0">
                                        <a:latin typeface="Cambria Math" panose="02040503050406030204" pitchFamily="18" charset="0"/>
                                        <a:ea typeface="Cambria Math" panose="02040503050406030204" pitchFamily="18" charset="0"/>
                                      </a:rPr>
                                      <m:t>𝑑</m:t>
                                    </m:r>
                                    <m:r>
                                      <a:rPr lang="en-US" altLang="zh-TW" sz="1400" b="0" i="1" smtClean="0">
                                        <a:latin typeface="Cambria Math" panose="02040503050406030204" pitchFamily="18" charset="0"/>
                                        <a:ea typeface="Cambria Math" panose="02040503050406030204" pitchFamily="18" charset="0"/>
                                      </a:rPr>
                                      <m:t>×</m:t>
                                    </m:r>
                                    <m:box>
                                      <m:boxPr>
                                        <m:ctrlPr>
                                          <a:rPr lang="en-US" altLang="zh-TW" sz="1400" b="0" i="1" smtClean="0">
                                            <a:latin typeface="Cambria Math" panose="02040503050406030204" pitchFamily="18" charset="0"/>
                                            <a:ea typeface="Cambria Math" panose="02040503050406030204" pitchFamily="18" charset="0"/>
                                          </a:rPr>
                                        </m:ctrlPr>
                                      </m:boxPr>
                                      <m:e>
                                        <m:argPr>
                                          <m:argSz m:val="-1"/>
                                        </m:argPr>
                                        <m:sSub>
                                          <m:sSubPr>
                                            <m:ctrlPr>
                                              <a:rPr lang="en-US" altLang="zh-TW" sz="1400" b="0" i="1" smtClean="0">
                                                <a:latin typeface="Cambria Math" panose="02040503050406030204" pitchFamily="18" charset="0"/>
                                                <a:ea typeface="Cambria Math" panose="02040503050406030204" pitchFamily="18" charset="0"/>
                                              </a:rPr>
                                            </m:ctrlPr>
                                          </m:sSubPr>
                                          <m:e>
                                            <m:r>
                                              <a:rPr lang="en-US" altLang="zh-TW" sz="1400" b="0" i="1" smtClean="0">
                                                <a:latin typeface="Cambria Math" panose="02040503050406030204" pitchFamily="18" charset="0"/>
                                                <a:ea typeface="Cambria Math" panose="02040503050406030204" pitchFamily="18" charset="0"/>
                                              </a:rPr>
                                              <m:t>𝑑</m:t>
                                            </m:r>
                                          </m:e>
                                          <m:sub>
                                            <m:r>
                                              <m:rPr>
                                                <m:sty m:val="p"/>
                                              </m:rPr>
                                              <a:rPr lang="en-US" altLang="zh-TW" sz="1400" b="0" i="0" smtClean="0">
                                                <a:latin typeface="Cambria Math" panose="02040503050406030204" pitchFamily="18" charset="0"/>
                                                <a:ea typeface="Cambria Math" panose="02040503050406030204" pitchFamily="18" charset="0"/>
                                              </a:rPr>
                                              <m:t>ff</m:t>
                                            </m:r>
                                          </m:sub>
                                        </m:sSub>
                                      </m:e>
                                    </m:box>
                                  </m:sup>
                                </m:sSup>
                                <m:r>
                                  <a:rPr lang="en-US" altLang="zh-TW" sz="1400" b="1" i="0" smtClean="0">
                                    <a:latin typeface="Cambria Math" panose="02040503050406030204" pitchFamily="18" charset="0"/>
                                    <a:ea typeface="Cambria Math" panose="02040503050406030204" pitchFamily="18" charset="0"/>
                                  </a:rPr>
                                  <m:t>,</m:t>
                                </m:r>
                              </m:oMath>
                            </m:oMathPara>
                          </a14:m>
                          <a:endParaRPr lang="en-US" altLang="zh-TW" sz="1400" b="1" i="0" dirty="0">
                            <a:latin typeface="Cambria Math" panose="02040503050406030204" pitchFamily="18" charset="0"/>
                            <a:ea typeface="Cambria Math" panose="02040503050406030204" pitchFamily="18" charset="0"/>
                          </a:endParaRPr>
                        </a:p>
                        <a:p>
                          <a:pPr marL="114300" indent="0">
                            <a:buNone/>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b="1" i="1">
                                        <a:latin typeface="Cambria Math" panose="02040503050406030204" pitchFamily="18" charset="0"/>
                                      </a:rPr>
                                      <m:t>𝑾</m:t>
                                    </m:r>
                                  </m:e>
                                  <m:sub>
                                    <m:r>
                                      <a:rPr lang="en-US" sz="1400" b="0" i="1" smtClean="0">
                                        <a:latin typeface="Cambria Math" panose="02040503050406030204" pitchFamily="18" charset="0"/>
                                      </a:rPr>
                                      <m:t>2</m:t>
                                    </m:r>
                                  </m:sub>
                                </m:sSub>
                                <m:r>
                                  <a:rPr lang="en-US" altLang="zh-TW" sz="1400" b="1" i="1">
                                    <a:latin typeface="Cambria Math" panose="02040503050406030204" pitchFamily="18" charset="0"/>
                                  </a:rPr>
                                  <m:t>∈</m:t>
                                </m:r>
                                <m:sSup>
                                  <m:sSupPr>
                                    <m:ctrlPr>
                                      <a:rPr lang="en-US" altLang="zh-TW" sz="1400" b="1" i="1">
                                        <a:latin typeface="Cambria Math" panose="02040503050406030204" pitchFamily="18" charset="0"/>
                                        <a:ea typeface="Cambria Math" panose="02040503050406030204" pitchFamily="18" charset="0"/>
                                      </a:rPr>
                                    </m:ctrlPr>
                                  </m:sSupPr>
                                  <m:e>
                                    <m:r>
                                      <a:rPr lang="en-US" altLang="zh-TW" sz="1400" b="1" i="1">
                                        <a:latin typeface="Cambria Math" panose="02040503050406030204" pitchFamily="18" charset="0"/>
                                        <a:ea typeface="Cambria Math" panose="02040503050406030204" pitchFamily="18" charset="0"/>
                                      </a:rPr>
                                      <m:t>ℝ</m:t>
                                    </m:r>
                                  </m:e>
                                  <m:sup>
                                    <m:box>
                                      <m:boxPr>
                                        <m:ctrlPr>
                                          <a:rPr lang="en-US" altLang="zh-TW" sz="1400" i="1">
                                            <a:latin typeface="Cambria Math" panose="02040503050406030204" pitchFamily="18" charset="0"/>
                                            <a:ea typeface="Cambria Math" panose="02040503050406030204" pitchFamily="18" charset="0"/>
                                          </a:rPr>
                                        </m:ctrlPr>
                                      </m:boxPr>
                                      <m:e>
                                        <m:argPr>
                                          <m:argSz m:val="-1"/>
                                        </m:argPr>
                                        <m:sSub>
                                          <m:sSubPr>
                                            <m:ctrlPr>
                                              <a:rPr lang="en-US" altLang="zh-TW" sz="1400" i="1">
                                                <a:latin typeface="Cambria Math" panose="02040503050406030204" pitchFamily="18" charset="0"/>
                                                <a:ea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𝑑</m:t>
                                            </m:r>
                                          </m:e>
                                          <m:sub>
                                            <m:r>
                                              <m:rPr>
                                                <m:sty m:val="p"/>
                                              </m:rPr>
                                              <a:rPr lang="en-US" altLang="zh-TW" sz="1400">
                                                <a:latin typeface="Cambria Math" panose="02040503050406030204" pitchFamily="18" charset="0"/>
                                                <a:ea typeface="Cambria Math" panose="02040503050406030204" pitchFamily="18" charset="0"/>
                                              </a:rPr>
                                              <m:t>ff</m:t>
                                            </m:r>
                                          </m:sub>
                                        </m:sSub>
                                        <m:r>
                                          <a:rPr lang="en-US" altLang="zh-TW" sz="1400" i="1">
                                            <a:latin typeface="Cambria Math" panose="02040503050406030204" pitchFamily="18" charset="0"/>
                                            <a:ea typeface="Cambria Math" panose="02040503050406030204" pitchFamily="18" charset="0"/>
                                          </a:rPr>
                                          <m:t>×</m:t>
                                        </m:r>
                                        <m:r>
                                          <a:rPr lang="en-US" altLang="zh-TW" sz="1400" i="1">
                                            <a:latin typeface="Cambria Math" panose="02040503050406030204" pitchFamily="18" charset="0"/>
                                            <a:ea typeface="Cambria Math" panose="02040503050406030204" pitchFamily="18" charset="0"/>
                                          </a:rPr>
                                          <m:t>𝑑</m:t>
                                        </m:r>
                                      </m:e>
                                    </m:box>
                                  </m:sup>
                                </m:sSup>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r>
                                  <m:rPr>
                                    <m:sty m:val="p"/>
                                  </m:rPr>
                                  <a:rPr lang="en-US" b="0" i="0" smtClean="0">
                                    <a:latin typeface="Cambria Math" panose="02040503050406030204" pitchFamily="18" charset="0"/>
                                  </a:rPr>
                                  <m:t>ReLU</m:t>
                                </m:r>
                                <m:d>
                                  <m:dPr>
                                    <m:ctrlPr>
                                      <a:rPr lang="en-US" b="0" i="1" smtClean="0">
                                        <a:latin typeface="Cambria Math" panose="02040503050406030204" pitchFamily="18" charset="0"/>
                                      </a:rPr>
                                    </m:ctrlPr>
                                  </m:dPr>
                                  <m:e>
                                    <m:r>
                                      <a:rPr lang="en-US" b="0" i="1" smtClean="0">
                                        <a:latin typeface="Cambria Math" panose="02040503050406030204" pitchFamily="18" charset="0"/>
                                      </a:rPr>
                                      <m:t>𝑌</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𝑾</m:t>
                                        </m:r>
                                      </m:e>
                                      <m:sub>
                                        <m:r>
                                          <a:rPr lang="en-US" b="0" i="1" smtClean="0">
                                            <a:latin typeface="Cambria Math" panose="02040503050406030204" pitchFamily="18" charset="0"/>
                                          </a:rPr>
                                          <m:t>1</m:t>
                                        </m:r>
                                      </m:sub>
                                    </m:sSub>
                                  </m:e>
                                </m:d>
                                <m:sSub>
                                  <m:sSubPr>
                                    <m:ctrlPr>
                                      <a:rPr lang="en-US" b="0" i="1" smtClean="0">
                                        <a:latin typeface="Cambria Math" panose="02040503050406030204" pitchFamily="18" charset="0"/>
                                      </a:rPr>
                                    </m:ctrlPr>
                                  </m:sSubPr>
                                  <m:e>
                                    <m:r>
                                      <a:rPr lang="en-US" b="1" i="1" smtClean="0">
                                        <a:latin typeface="Cambria Math" panose="02040503050406030204" pitchFamily="18" charset="0"/>
                                      </a:rPr>
                                      <m:t>𝑾</m:t>
                                    </m:r>
                                  </m:e>
                                  <m:sub>
                                    <m:r>
                                      <a:rPr lang="en-US" b="0" i="1" smtClean="0">
                                        <a:latin typeface="Cambria Math" panose="02040503050406030204" pitchFamily="18" charset="0"/>
                                      </a:rPr>
                                      <m:t>2</m:t>
                                    </m:r>
                                  </m:sub>
                                </m:sSub>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(16</m:t>
                                </m:r>
                                <m:r>
                                  <a:rPr lang="en-US" altLang="zh-TW" b="0" i="1" smtClean="0">
                                    <a:latin typeface="Cambria Math" panose="02040503050406030204" pitchFamily="18" charset="0"/>
                                    <a:ea typeface="Cambria Math" panose="02040503050406030204" pitchFamily="18" charset="0"/>
                                  </a:rPr>
                                  <m:t>𝑏𝑛</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+8</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extLst>
                      <a:ext uri="{0D108BD9-81ED-4DB2-BD59-A6C34878D82A}">
                        <a16:rowId xmlns:a16="http://schemas.microsoft.com/office/drawing/2014/main" val="3574016020"/>
                      </a:ext>
                    </a:extLst>
                  </a:tr>
                  <a:tr h="370840">
                    <a:tc>
                      <a:txBody>
                        <a:bodyPr/>
                        <a:lstStyle/>
                        <a:p>
                          <a:pPr marL="114300" indent="0" algn="ctr">
                            <a:buNone/>
                          </a:pPr>
                          <a:r>
                            <a:rPr lang="en-US" dirty="0"/>
                            <a:t>---</a:t>
                          </a:r>
                        </a:p>
                      </a:txBody>
                      <a:tcPr anchor="ctr"/>
                    </a:tc>
                    <a:tc>
                      <a:txBody>
                        <a:bodyPr/>
                        <a:lstStyle/>
                        <a:p>
                          <a:pPr algn="ctr"/>
                          <a:r>
                            <a:rPr lang="en-US" dirty="0"/>
                            <a:t>Total</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m:t>
                                </m:r>
                                <m:sSup>
                                  <m:sSupPr>
                                    <m:ctrlPr>
                                      <a:rPr lang="en-US" altLang="zh-TW" b="0" i="1" smtClean="0">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𝑛</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𝑏𝑚</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𝑛</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extLst>
                      <a:ext uri="{0D108BD9-81ED-4DB2-BD59-A6C34878D82A}">
                        <a16:rowId xmlns:a16="http://schemas.microsoft.com/office/drawing/2014/main" val="1421137859"/>
                      </a:ext>
                    </a:extLst>
                  </a:tr>
                </a:tbl>
              </a:graphicData>
            </a:graphic>
          </p:graphicFrame>
        </mc:Choice>
        <mc:Fallback xmlns="">
          <p:graphicFrame>
            <p:nvGraphicFramePr>
              <p:cNvPr id="10" name="Table 9">
                <a:extLst>
                  <a:ext uri="{FF2B5EF4-FFF2-40B4-BE49-F238E27FC236}">
                    <a16:creationId xmlns:a16="http://schemas.microsoft.com/office/drawing/2014/main" id="{F1CFE3C7-29FD-52F3-280F-994CDC1F4D3B}"/>
                  </a:ext>
                </a:extLst>
              </p:cNvPr>
              <p:cNvGraphicFramePr>
                <a:graphicFrameLocks noGrp="1"/>
              </p:cNvGraphicFramePr>
              <p:nvPr>
                <p:extLst>
                  <p:ext uri="{D42A27DB-BD31-4B8C-83A1-F6EECF244321}">
                    <p14:modId xmlns:p14="http://schemas.microsoft.com/office/powerpoint/2010/main" val="2763067747"/>
                  </p:ext>
                </p:extLst>
              </p:nvPr>
            </p:nvGraphicFramePr>
            <p:xfrm>
              <a:off x="168966" y="1529926"/>
              <a:ext cx="8865705" cy="2926653"/>
            </p:xfrm>
            <a:graphic>
              <a:graphicData uri="http://schemas.openxmlformats.org/drawingml/2006/table">
                <a:tbl>
                  <a:tblPr firstRow="1" bandRow="1">
                    <a:tableStyleId>{5C22544A-7EE6-4342-B048-85BDC9FD1C3A}</a:tableStyleId>
                  </a:tblPr>
                  <a:tblGrid>
                    <a:gridCol w="2395330">
                      <a:extLst>
                        <a:ext uri="{9D8B030D-6E8A-4147-A177-3AD203B41FA5}">
                          <a16:colId xmlns:a16="http://schemas.microsoft.com/office/drawing/2014/main" val="3163504505"/>
                        </a:ext>
                      </a:extLst>
                    </a:gridCol>
                    <a:gridCol w="2713382">
                      <a:extLst>
                        <a:ext uri="{9D8B030D-6E8A-4147-A177-3AD203B41FA5}">
                          <a16:colId xmlns:a16="http://schemas.microsoft.com/office/drawing/2014/main" val="3826030811"/>
                        </a:ext>
                      </a:extLst>
                    </a:gridCol>
                    <a:gridCol w="1888435">
                      <a:extLst>
                        <a:ext uri="{9D8B030D-6E8A-4147-A177-3AD203B41FA5}">
                          <a16:colId xmlns:a16="http://schemas.microsoft.com/office/drawing/2014/main" val="4116034589"/>
                        </a:ext>
                      </a:extLst>
                    </a:gridCol>
                    <a:gridCol w="1868558">
                      <a:extLst>
                        <a:ext uri="{9D8B030D-6E8A-4147-A177-3AD203B41FA5}">
                          <a16:colId xmlns:a16="http://schemas.microsoft.com/office/drawing/2014/main" val="3308954240"/>
                        </a:ext>
                      </a:extLst>
                    </a:gridCol>
                  </a:tblGrid>
                  <a:tr h="370840">
                    <a:tc>
                      <a:txBody>
                        <a:bodyPr/>
                        <a:lstStyle/>
                        <a:p>
                          <a:pPr algn="ctr"/>
                          <a:r>
                            <a:rPr lang="en-US" dirty="0"/>
                            <a:t>Dimensions</a:t>
                          </a:r>
                        </a:p>
                      </a:txBody>
                      <a:tcPr/>
                    </a:tc>
                    <a:tc>
                      <a:txBody>
                        <a:bodyPr/>
                        <a:lstStyle/>
                        <a:p>
                          <a:pPr algn="ctr"/>
                          <a:r>
                            <a:rPr lang="en-US" dirty="0"/>
                            <a:t>Operation</a:t>
                          </a:r>
                        </a:p>
                      </a:txBody>
                      <a:tcPr/>
                    </a:tc>
                    <a:tc>
                      <a:txBody>
                        <a:bodyPr/>
                        <a:lstStyle/>
                        <a:p>
                          <a:pPr algn="ctr"/>
                          <a:r>
                            <a:rPr lang="en-US" dirty="0"/>
                            <a:t>Computations </a:t>
                          </a:r>
                        </a:p>
                      </a:txBody>
                      <a:tcPr/>
                    </a:tc>
                    <a:tc>
                      <a:txBody>
                        <a:bodyPr/>
                        <a:lstStyle/>
                        <a:p>
                          <a:pPr algn="ctr"/>
                          <a:r>
                            <a:rPr lang="en-US" dirty="0"/>
                            <a:t>IO</a:t>
                          </a:r>
                        </a:p>
                      </a:txBody>
                      <a:tcPr/>
                    </a:tc>
                    <a:extLst>
                      <a:ext uri="{0D108BD9-81ED-4DB2-BD59-A6C34878D82A}">
                        <a16:rowId xmlns:a16="http://schemas.microsoft.com/office/drawing/2014/main" val="1111275437"/>
                      </a:ext>
                    </a:extLst>
                  </a:tr>
                  <a:tr h="412115">
                    <a:tc>
                      <a:txBody>
                        <a:bodyPr/>
                        <a:lstStyle/>
                        <a:p>
                          <a:endParaRPr lang="en-US"/>
                        </a:p>
                      </a:txBody>
                      <a:tcPr anchor="ctr">
                        <a:blipFill>
                          <a:blip r:embed="rId3"/>
                          <a:stretch>
                            <a:fillRect l="-529" t="-90909" r="-270899" b="-518182"/>
                          </a:stretch>
                        </a:blipFill>
                      </a:tcPr>
                    </a:tc>
                    <a:tc>
                      <a:txBody>
                        <a:bodyPr/>
                        <a:lstStyle/>
                        <a:p>
                          <a:endParaRPr lang="en-US"/>
                        </a:p>
                      </a:txBody>
                      <a:tcPr anchor="ctr">
                        <a:blipFill>
                          <a:blip r:embed="rId3"/>
                          <a:stretch>
                            <a:fillRect l="-88785" t="-90909" r="-139252" b="-518182"/>
                          </a:stretch>
                        </a:blipFill>
                      </a:tcPr>
                    </a:tc>
                    <a:tc>
                      <a:txBody>
                        <a:bodyPr/>
                        <a:lstStyle/>
                        <a:p>
                          <a:endParaRPr lang="en-US"/>
                        </a:p>
                      </a:txBody>
                      <a:tcPr anchor="ctr">
                        <a:blipFill>
                          <a:blip r:embed="rId3"/>
                          <a:stretch>
                            <a:fillRect l="-271141" t="-90909" r="-100000" b="-518182"/>
                          </a:stretch>
                        </a:blipFill>
                      </a:tcPr>
                    </a:tc>
                    <a:tc>
                      <a:txBody>
                        <a:bodyPr/>
                        <a:lstStyle/>
                        <a:p>
                          <a:endParaRPr lang="en-US"/>
                        </a:p>
                      </a:txBody>
                      <a:tcPr anchor="ctr">
                        <a:blipFill>
                          <a:blip r:embed="rId3"/>
                          <a:stretch>
                            <a:fillRect l="-376190" t="-90909" r="-1361" b="-518182"/>
                          </a:stretch>
                        </a:blipFill>
                      </a:tcPr>
                    </a:tc>
                    <a:extLst>
                      <a:ext uri="{0D108BD9-81ED-4DB2-BD59-A6C34878D82A}">
                        <a16:rowId xmlns:a16="http://schemas.microsoft.com/office/drawing/2014/main" val="3472456772"/>
                      </a:ext>
                    </a:extLst>
                  </a:tr>
                  <a:tr h="471107">
                    <a:tc>
                      <a:txBody>
                        <a:bodyPr/>
                        <a:lstStyle/>
                        <a:p>
                          <a:endParaRPr lang="en-US"/>
                        </a:p>
                      </a:txBody>
                      <a:tcPr anchor="ctr">
                        <a:blipFill>
                          <a:blip r:embed="rId3"/>
                          <a:stretch>
                            <a:fillRect l="-529" t="-170270" r="-270899" b="-362162"/>
                          </a:stretch>
                        </a:blipFill>
                      </a:tcPr>
                    </a:tc>
                    <a:tc>
                      <a:txBody>
                        <a:bodyPr/>
                        <a:lstStyle/>
                        <a:p>
                          <a:endParaRPr lang="en-US"/>
                        </a:p>
                      </a:txBody>
                      <a:tcPr anchor="ctr">
                        <a:blipFill>
                          <a:blip r:embed="rId3"/>
                          <a:stretch>
                            <a:fillRect l="-88785" t="-170270" r="-139252" b="-362162"/>
                          </a:stretch>
                        </a:blipFill>
                      </a:tcPr>
                    </a:tc>
                    <a:tc>
                      <a:txBody>
                        <a:bodyPr/>
                        <a:lstStyle/>
                        <a:p>
                          <a:endParaRPr lang="en-US"/>
                        </a:p>
                      </a:txBody>
                      <a:tcPr anchor="ctr">
                        <a:blipFill>
                          <a:blip r:embed="rId3"/>
                          <a:stretch>
                            <a:fillRect l="-271141" t="-170270" r="-100000" b="-362162"/>
                          </a:stretch>
                        </a:blipFill>
                      </a:tcPr>
                    </a:tc>
                    <a:tc>
                      <a:txBody>
                        <a:bodyPr/>
                        <a:lstStyle/>
                        <a:p>
                          <a:endParaRPr lang="en-US"/>
                        </a:p>
                      </a:txBody>
                      <a:tcPr anchor="ctr">
                        <a:blipFill>
                          <a:blip r:embed="rId3"/>
                          <a:stretch>
                            <a:fillRect l="-376190" t="-170270" r="-1361" b="-362162"/>
                          </a:stretch>
                        </a:blipFill>
                      </a:tcPr>
                    </a:tc>
                    <a:extLst>
                      <a:ext uri="{0D108BD9-81ED-4DB2-BD59-A6C34878D82A}">
                        <a16:rowId xmlns:a16="http://schemas.microsoft.com/office/drawing/2014/main" val="282211792"/>
                      </a:ext>
                    </a:extLst>
                  </a:tr>
                  <a:tr h="384429">
                    <a:tc>
                      <a:txBody>
                        <a:bodyPr/>
                        <a:lstStyle/>
                        <a:p>
                          <a:endParaRPr lang="en-US"/>
                        </a:p>
                      </a:txBody>
                      <a:tcPr anchor="ctr">
                        <a:blipFill>
                          <a:blip r:embed="rId3"/>
                          <a:stretch>
                            <a:fillRect l="-529" t="-333333" r="-270899" b="-346667"/>
                          </a:stretch>
                        </a:blipFill>
                      </a:tcPr>
                    </a:tc>
                    <a:tc>
                      <a:txBody>
                        <a:bodyPr/>
                        <a:lstStyle/>
                        <a:p>
                          <a:endParaRPr lang="en-US"/>
                        </a:p>
                      </a:txBody>
                      <a:tcPr anchor="ctr">
                        <a:blipFill>
                          <a:blip r:embed="rId3"/>
                          <a:stretch>
                            <a:fillRect l="-88785" t="-333333" r="-139252" b="-346667"/>
                          </a:stretch>
                        </a:blipFill>
                      </a:tcPr>
                    </a:tc>
                    <a:tc>
                      <a:txBody>
                        <a:bodyPr/>
                        <a:lstStyle/>
                        <a:p>
                          <a:endParaRPr lang="en-US"/>
                        </a:p>
                      </a:txBody>
                      <a:tcPr anchor="ctr">
                        <a:blipFill>
                          <a:blip r:embed="rId3"/>
                          <a:stretch>
                            <a:fillRect l="-271141" t="-333333" r="-100000" b="-346667"/>
                          </a:stretch>
                        </a:blipFill>
                      </a:tcPr>
                    </a:tc>
                    <a:tc>
                      <a:txBody>
                        <a:bodyPr/>
                        <a:lstStyle/>
                        <a:p>
                          <a:endParaRPr lang="en-US"/>
                        </a:p>
                      </a:txBody>
                      <a:tcPr anchor="ctr">
                        <a:blipFill>
                          <a:blip r:embed="rId3"/>
                          <a:stretch>
                            <a:fillRect l="-376190" t="-333333" r="-1361" b="-346667"/>
                          </a:stretch>
                        </a:blipFill>
                      </a:tcPr>
                    </a:tc>
                    <a:extLst>
                      <a:ext uri="{0D108BD9-81ED-4DB2-BD59-A6C34878D82A}">
                        <a16:rowId xmlns:a16="http://schemas.microsoft.com/office/drawing/2014/main" val="326685110"/>
                      </a:ext>
                    </a:extLst>
                  </a:tr>
                  <a:tr h="395415">
                    <a:tc>
                      <a:txBody>
                        <a:bodyPr/>
                        <a:lstStyle/>
                        <a:p>
                          <a:endParaRPr lang="en-US"/>
                        </a:p>
                      </a:txBody>
                      <a:tcPr anchor="ctr">
                        <a:blipFill>
                          <a:blip r:embed="rId3"/>
                          <a:stretch>
                            <a:fillRect l="-529" t="-406250" r="-270899" b="-225000"/>
                          </a:stretch>
                        </a:blipFill>
                      </a:tcPr>
                    </a:tc>
                    <a:tc>
                      <a:txBody>
                        <a:bodyPr/>
                        <a:lstStyle/>
                        <a:p>
                          <a:endParaRPr lang="en-US"/>
                        </a:p>
                      </a:txBody>
                      <a:tcPr anchor="ctr">
                        <a:blipFill>
                          <a:blip r:embed="rId3"/>
                          <a:stretch>
                            <a:fillRect l="-88785" t="-406250" r="-139252" b="-225000"/>
                          </a:stretch>
                        </a:blipFill>
                      </a:tcPr>
                    </a:tc>
                    <a:tc>
                      <a:txBody>
                        <a:bodyPr/>
                        <a:lstStyle/>
                        <a:p>
                          <a:endParaRPr lang="en-US"/>
                        </a:p>
                      </a:txBody>
                      <a:tcPr anchor="ctr">
                        <a:blipFill>
                          <a:blip r:embed="rId3"/>
                          <a:stretch>
                            <a:fillRect l="-271141" t="-406250" r="-100000" b="-225000"/>
                          </a:stretch>
                        </a:blipFill>
                      </a:tcPr>
                    </a:tc>
                    <a:tc>
                      <a:txBody>
                        <a:bodyPr/>
                        <a:lstStyle/>
                        <a:p>
                          <a:endParaRPr lang="en-US"/>
                        </a:p>
                      </a:txBody>
                      <a:tcPr anchor="ctr">
                        <a:blipFill>
                          <a:blip r:embed="rId3"/>
                          <a:stretch>
                            <a:fillRect l="-376190" t="-406250" r="-1361" b="-225000"/>
                          </a:stretch>
                        </a:blipFill>
                      </a:tcPr>
                    </a:tc>
                    <a:extLst>
                      <a:ext uri="{0D108BD9-81ED-4DB2-BD59-A6C34878D82A}">
                        <a16:rowId xmlns:a16="http://schemas.microsoft.com/office/drawing/2014/main" val="1854704577"/>
                      </a:ext>
                    </a:extLst>
                  </a:tr>
                  <a:tr h="521907">
                    <a:tc>
                      <a:txBody>
                        <a:bodyPr/>
                        <a:lstStyle/>
                        <a:p>
                          <a:endParaRPr lang="en-US"/>
                        </a:p>
                      </a:txBody>
                      <a:tcPr anchor="ctr">
                        <a:blipFill>
                          <a:blip r:embed="rId3"/>
                          <a:stretch>
                            <a:fillRect l="-529" t="-395122" r="-270899" b="-75610"/>
                          </a:stretch>
                        </a:blipFill>
                      </a:tcPr>
                    </a:tc>
                    <a:tc>
                      <a:txBody>
                        <a:bodyPr/>
                        <a:lstStyle/>
                        <a:p>
                          <a:endParaRPr lang="en-US"/>
                        </a:p>
                      </a:txBody>
                      <a:tcPr anchor="ctr">
                        <a:blipFill>
                          <a:blip r:embed="rId3"/>
                          <a:stretch>
                            <a:fillRect l="-88785" t="-395122" r="-139252" b="-75610"/>
                          </a:stretch>
                        </a:blipFill>
                      </a:tcPr>
                    </a:tc>
                    <a:tc>
                      <a:txBody>
                        <a:bodyPr/>
                        <a:lstStyle/>
                        <a:p>
                          <a:endParaRPr lang="en-US"/>
                        </a:p>
                      </a:txBody>
                      <a:tcPr anchor="ctr">
                        <a:blipFill>
                          <a:blip r:embed="rId3"/>
                          <a:stretch>
                            <a:fillRect l="-271141" t="-395122" r="-100000" b="-75610"/>
                          </a:stretch>
                        </a:blipFill>
                      </a:tcPr>
                    </a:tc>
                    <a:tc>
                      <a:txBody>
                        <a:bodyPr/>
                        <a:lstStyle/>
                        <a:p>
                          <a:endParaRPr lang="en-US"/>
                        </a:p>
                      </a:txBody>
                      <a:tcPr anchor="ctr">
                        <a:blipFill>
                          <a:blip r:embed="rId3"/>
                          <a:stretch>
                            <a:fillRect l="-376190" t="-395122" r="-1361" b="-75610"/>
                          </a:stretch>
                        </a:blipFill>
                      </a:tcPr>
                    </a:tc>
                    <a:extLst>
                      <a:ext uri="{0D108BD9-81ED-4DB2-BD59-A6C34878D82A}">
                        <a16:rowId xmlns:a16="http://schemas.microsoft.com/office/drawing/2014/main" val="3574016020"/>
                      </a:ext>
                    </a:extLst>
                  </a:tr>
                  <a:tr h="370840">
                    <a:tc>
                      <a:txBody>
                        <a:bodyPr/>
                        <a:lstStyle/>
                        <a:p>
                          <a:pPr marL="114300" indent="0" algn="ctr">
                            <a:buNone/>
                          </a:pPr>
                          <a:r>
                            <a:rPr lang="en-US" dirty="0"/>
                            <a:t>---</a:t>
                          </a:r>
                        </a:p>
                      </a:txBody>
                      <a:tcPr anchor="ctr"/>
                    </a:tc>
                    <a:tc>
                      <a:txBody>
                        <a:bodyPr/>
                        <a:lstStyle/>
                        <a:p>
                          <a:pPr algn="ctr"/>
                          <a:r>
                            <a:rPr lang="en-US" dirty="0"/>
                            <a:t>Total</a:t>
                          </a:r>
                        </a:p>
                      </a:txBody>
                      <a:tcPr anchor="ctr"/>
                    </a:tc>
                    <a:tc>
                      <a:txBody>
                        <a:bodyPr/>
                        <a:lstStyle/>
                        <a:p>
                          <a:endParaRPr lang="en-US"/>
                        </a:p>
                      </a:txBody>
                      <a:tcPr anchor="ctr">
                        <a:blipFill>
                          <a:blip r:embed="rId3"/>
                          <a:stretch>
                            <a:fillRect l="-271141" t="-700000" r="-100000" b="-6897"/>
                          </a:stretch>
                        </a:blipFill>
                      </a:tcPr>
                    </a:tc>
                    <a:tc>
                      <a:txBody>
                        <a:bodyPr/>
                        <a:lstStyle/>
                        <a:p>
                          <a:endParaRPr lang="en-US"/>
                        </a:p>
                      </a:txBody>
                      <a:tcPr anchor="ctr">
                        <a:blipFill>
                          <a:blip r:embed="rId3"/>
                          <a:stretch>
                            <a:fillRect l="-376190" t="-700000" r="-1361" b="-6897"/>
                          </a:stretch>
                        </a:blipFill>
                      </a:tcPr>
                    </a:tc>
                    <a:extLst>
                      <a:ext uri="{0D108BD9-81ED-4DB2-BD59-A6C34878D82A}">
                        <a16:rowId xmlns:a16="http://schemas.microsoft.com/office/drawing/2014/main" val="1421137859"/>
                      </a:ext>
                    </a:extLst>
                  </a:tr>
                </a:tbl>
              </a:graphicData>
            </a:graphic>
          </p:graphicFrame>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E97FCCD-51F7-16AA-BAF2-4AEB26F3CA8C}"/>
                  </a:ext>
                </a:extLst>
              </p:cNvPr>
              <p:cNvSpPr txBox="1"/>
              <p:nvPr/>
            </p:nvSpPr>
            <p:spPr>
              <a:xfrm>
                <a:off x="5368640" y="0"/>
                <a:ext cx="3747054" cy="1384995"/>
              </a:xfrm>
              <a:prstGeom prst="rect">
                <a:avLst/>
              </a:prstGeom>
              <a:solidFill>
                <a:schemeClr val="bg1">
                  <a:lumMod val="95000"/>
                </a:schemeClr>
              </a:solidFill>
            </p:spPr>
            <p:txBody>
              <a:bodyPr wrap="square">
                <a:spAutoFit/>
              </a:bodyPr>
              <a:lstStyle/>
              <a:p>
                <a14:m>
                  <m:oMath xmlns:m="http://schemas.openxmlformats.org/officeDocument/2006/math">
                    <m:r>
                      <a:rPr lang="en-US" i="1" dirty="0" smtClean="0">
                        <a:latin typeface="Cambria Math" panose="02040503050406030204" pitchFamily="18" charset="0"/>
                      </a:rPr>
                      <m:t>𝑏</m:t>
                    </m:r>
                  </m:oMath>
                </a14:m>
                <a:r>
                  <a:rPr lang="en-US" dirty="0"/>
                  <a:t>: batch size,</a:t>
                </a:r>
              </a:p>
              <a:p>
                <a14:m>
                  <m:oMath xmlns:m="http://schemas.openxmlformats.org/officeDocument/2006/math">
                    <m:r>
                      <a:rPr lang="en-US" i="1" dirty="0" smtClean="0">
                        <a:latin typeface="Cambria Math" panose="02040503050406030204" pitchFamily="18" charset="0"/>
                      </a:rPr>
                      <m:t>𝑛</m:t>
                    </m:r>
                  </m:oMath>
                </a14:m>
                <a:r>
                  <a:rPr lang="en-US" dirty="0"/>
                  <a:t>: sequence length,</a:t>
                </a:r>
                <a:endParaRPr lang="en-US" b="0" i="1" dirty="0">
                  <a:latin typeface="Cambria Math" panose="02040503050406030204" pitchFamily="18" charset="0"/>
                </a:endParaRPr>
              </a:p>
              <a:p>
                <a14:m>
                  <m:oMath xmlns:m="http://schemas.openxmlformats.org/officeDocument/2006/math">
                    <m:r>
                      <a:rPr lang="en-US" b="0" i="1" dirty="0" smtClean="0">
                        <a:latin typeface="Cambria Math" panose="02040503050406030204" pitchFamily="18" charset="0"/>
                      </a:rPr>
                      <m:t>𝑚</m:t>
                    </m:r>
                  </m:oMath>
                </a14:m>
                <a:r>
                  <a:rPr lang="en-US" dirty="0"/>
                  <a:t>: number of heads</a:t>
                </a:r>
                <a:endParaRPr lang="en-US" i="1" dirty="0">
                  <a:latin typeface="Cambria Math" panose="02040503050406030204" pitchFamily="18" charset="0"/>
                </a:endParaRPr>
              </a:p>
              <a:p>
                <a14:m>
                  <m:oMath xmlns:m="http://schemas.openxmlformats.org/officeDocument/2006/math">
                    <m:r>
                      <a:rPr lang="en-US" i="1" dirty="0" smtClean="0">
                        <a:latin typeface="Cambria Math" panose="02040503050406030204" pitchFamily="18" charset="0"/>
                      </a:rPr>
                      <m:t>𝑑</m:t>
                    </m:r>
                  </m:oMath>
                </a14:m>
                <a:r>
                  <a:rPr lang="en-US" dirty="0"/>
                  <a:t>: feature dimension in output of SA</a:t>
                </a:r>
              </a:p>
              <a:p>
                <a14:m>
                  <m:oMath xmlns:m="http://schemas.openxmlformats.org/officeDocument/2006/math">
                    <m:r>
                      <a:rPr lang="en-US" i="1" dirty="0" smtClean="0">
                        <a:latin typeface="Cambria Math" panose="02040503050406030204" pitchFamily="18" charset="0"/>
                      </a:rPr>
                      <m:t>𝑑</m:t>
                    </m:r>
                    <m:r>
                      <a:rPr lang="en-US" b="0" i="1" dirty="0" smtClean="0">
                        <a:latin typeface="Cambria Math" panose="02040503050406030204" pitchFamily="18" charset="0"/>
                      </a:rPr>
                      <m:t>/</m:t>
                    </m:r>
                    <m:r>
                      <a:rPr lang="en-US" b="0" i="1" dirty="0" smtClean="0">
                        <a:latin typeface="Cambria Math" panose="02040503050406030204" pitchFamily="18" charset="0"/>
                      </a:rPr>
                      <m:t>𝑚</m:t>
                    </m:r>
                  </m:oMath>
                </a14:m>
                <a:r>
                  <a:rPr lang="en-US" dirty="0"/>
                  <a:t>: feature dimension inside each SA head</a:t>
                </a:r>
              </a:p>
              <a:p>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𝑑</m:t>
                        </m:r>
                      </m:e>
                      <m:sub>
                        <m:r>
                          <m:rPr>
                            <m:sty m:val="p"/>
                          </m:rPr>
                          <a:rPr lang="en-US" b="0" i="0" dirty="0" smtClean="0">
                            <a:latin typeface="Cambria Math" panose="02040503050406030204" pitchFamily="18" charset="0"/>
                          </a:rPr>
                          <m:t>ff</m:t>
                        </m:r>
                      </m:sub>
                    </m:sSub>
                    <m:r>
                      <a:rPr lang="en-US" b="0" i="1" dirty="0" smtClean="0">
                        <a:latin typeface="Cambria Math" panose="02040503050406030204" pitchFamily="18" charset="0"/>
                      </a:rPr>
                      <m:t>=4</m:t>
                    </m:r>
                    <m:r>
                      <a:rPr lang="en-US" b="0" i="1" dirty="0" smtClean="0">
                        <a:latin typeface="Cambria Math" panose="02040503050406030204" pitchFamily="18" charset="0"/>
                      </a:rPr>
                      <m:t>𝑑</m:t>
                    </m:r>
                  </m:oMath>
                </a14:m>
                <a:r>
                  <a:rPr lang="en-US" dirty="0"/>
                  <a:t>: feature dimension inside FFN</a:t>
                </a:r>
              </a:p>
            </p:txBody>
          </p:sp>
        </mc:Choice>
        <mc:Fallback xmlns="">
          <p:sp>
            <p:nvSpPr>
              <p:cNvPr id="12" name="TextBox 11">
                <a:extLst>
                  <a:ext uri="{FF2B5EF4-FFF2-40B4-BE49-F238E27FC236}">
                    <a16:creationId xmlns:a16="http://schemas.microsoft.com/office/drawing/2014/main" id="{3E97FCCD-51F7-16AA-BAF2-4AEB26F3CA8C}"/>
                  </a:ext>
                </a:extLst>
              </p:cNvPr>
              <p:cNvSpPr txBox="1">
                <a:spLocks noRot="1" noChangeAspect="1" noMove="1" noResize="1" noEditPoints="1" noAdjustHandles="1" noChangeArrowheads="1" noChangeShapeType="1" noTextEdit="1"/>
              </p:cNvSpPr>
              <p:nvPr/>
            </p:nvSpPr>
            <p:spPr>
              <a:xfrm>
                <a:off x="5368640" y="0"/>
                <a:ext cx="3747054" cy="1384995"/>
              </a:xfrm>
              <a:prstGeom prst="rect">
                <a:avLst/>
              </a:prstGeom>
              <a:blipFill>
                <a:blip r:embed="rId4"/>
                <a:stretch>
                  <a:fillRect t="-917" b="-4587"/>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9DC8E407-E22D-E103-95A6-8284E13D03F1}"/>
              </a:ext>
            </a:extLst>
          </p:cNvPr>
          <p:cNvSpPr txBox="1"/>
          <p:nvPr/>
        </p:nvSpPr>
        <p:spPr>
          <a:xfrm>
            <a:off x="2206486" y="4687468"/>
            <a:ext cx="4572000" cy="261610"/>
          </a:xfrm>
          <a:prstGeom prst="rect">
            <a:avLst/>
          </a:prstGeom>
          <a:noFill/>
        </p:spPr>
        <p:txBody>
          <a:bodyPr wrap="square">
            <a:spAutoFit/>
          </a:bodyPr>
          <a:lstStyle/>
          <a:p>
            <a:pPr algn="ctr"/>
            <a:r>
              <a:rPr lang="en-US" sz="1100" dirty="0">
                <a:hlinkClick r:id="rId5"/>
              </a:rPr>
              <a:t>https://le.qun.ch/en/blog/2023/05/13/transformer-batching/</a:t>
            </a:r>
            <a:r>
              <a:rPr lang="en-US" sz="1100" dirty="0"/>
              <a:t> </a:t>
            </a:r>
          </a:p>
        </p:txBody>
      </p:sp>
    </p:spTree>
    <p:extLst>
      <p:ext uri="{BB962C8B-B14F-4D97-AF65-F5344CB8AC3E}">
        <p14:creationId xmlns:p14="http://schemas.microsoft.com/office/powerpoint/2010/main" val="28444275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AB9FF-E559-C940-A0EB-48A4A886BC0A}"/>
              </a:ext>
            </a:extLst>
          </p:cNvPr>
          <p:cNvSpPr>
            <a:spLocks noGrp="1"/>
          </p:cNvSpPr>
          <p:nvPr>
            <p:ph type="title"/>
          </p:nvPr>
        </p:nvSpPr>
        <p:spPr/>
        <p:txBody>
          <a:bodyPr/>
          <a:lstStyle/>
          <a:p>
            <a:r>
              <a:rPr lang="en-US" dirty="0">
                <a:ea typeface="Tahoma"/>
                <a:cs typeface="Tahoma"/>
              </a:rPr>
              <a:t>Quantization of LLMs: Recap </a:t>
            </a:r>
            <a:endParaRPr lang="en-US" dirty="0"/>
          </a:p>
        </p:txBody>
      </p:sp>
      <p:sp>
        <p:nvSpPr>
          <p:cNvPr id="3" name="Text Placeholder 2">
            <a:extLst>
              <a:ext uri="{FF2B5EF4-FFF2-40B4-BE49-F238E27FC236}">
                <a16:creationId xmlns:a16="http://schemas.microsoft.com/office/drawing/2014/main" id="{B15151F6-651A-42CE-DCB2-1101C3DF6645}"/>
              </a:ext>
            </a:extLst>
          </p:cNvPr>
          <p:cNvSpPr>
            <a:spLocks noGrp="1"/>
          </p:cNvSpPr>
          <p:nvPr>
            <p:ph type="body" sz="quarter" idx="16"/>
          </p:nvPr>
        </p:nvSpPr>
        <p:spPr/>
        <p:txBody>
          <a:bodyPr/>
          <a:lstStyle/>
          <a:p>
            <a:r>
              <a:rPr lang="en-US" dirty="0"/>
              <a:t>Quantization maps high-precision numbers (FP32, FP16, BF16) to lower-precision formats (FP8, INT8) to </a:t>
            </a:r>
            <a:r>
              <a:rPr lang="en-US" b="1" dirty="0"/>
              <a:t>save memory and speed up computation</a:t>
            </a:r>
            <a:r>
              <a:rPr lang="en-US" dirty="0"/>
              <a:t>.</a:t>
            </a:r>
          </a:p>
          <a:p>
            <a:endParaRPr lang="en-US" dirty="0"/>
          </a:p>
          <a:p>
            <a:r>
              <a:rPr lang="en-US" dirty="0"/>
              <a:t>Used in both </a:t>
            </a:r>
            <a:r>
              <a:rPr lang="en-US" b="1" dirty="0"/>
              <a:t>training and inference</a:t>
            </a:r>
            <a:r>
              <a:rPr lang="en-US" dirty="0"/>
              <a:t> to reduce memory footprint and bandwidth.</a:t>
            </a:r>
          </a:p>
          <a:p>
            <a:endParaRPr lang="en-US" dirty="0"/>
          </a:p>
          <a:p>
            <a:r>
              <a:rPr lang="en-US" dirty="0"/>
              <a:t>Main challenge: handling </a:t>
            </a:r>
            <a:r>
              <a:rPr lang="en-US" b="1" dirty="0"/>
              <a:t>outliers</a:t>
            </a:r>
            <a:r>
              <a:rPr lang="en-US" dirty="0"/>
              <a:t> in activations that can distort the quantization range.</a:t>
            </a:r>
          </a:p>
          <a:p>
            <a:endParaRPr lang="en-US" dirty="0"/>
          </a:p>
          <a:p>
            <a:r>
              <a:rPr lang="en-US" dirty="0"/>
              <a:t>Modern methods (e.g., </a:t>
            </a:r>
            <a:r>
              <a:rPr lang="en-US" b="1" dirty="0" err="1"/>
              <a:t>SmoothQuant</a:t>
            </a:r>
            <a:r>
              <a:rPr lang="en-US" dirty="0"/>
              <a:t>, </a:t>
            </a:r>
            <a:r>
              <a:rPr lang="en-US" b="1" dirty="0"/>
              <a:t>LLM.int8()</a:t>
            </a:r>
            <a:r>
              <a:rPr lang="en-US" dirty="0"/>
              <a:t>) mitigate outlier effects to maintain accuracy.</a:t>
            </a:r>
          </a:p>
          <a:p>
            <a:endParaRPr lang="en-US" dirty="0"/>
          </a:p>
        </p:txBody>
      </p:sp>
    </p:spTree>
    <p:extLst>
      <p:ext uri="{BB962C8B-B14F-4D97-AF65-F5344CB8AC3E}">
        <p14:creationId xmlns:p14="http://schemas.microsoft.com/office/powerpoint/2010/main" val="9275959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F0CDD1-1C8A-3369-BCCE-1C60227487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B700A9-064B-92F4-6FE8-83DEBA5708D8}"/>
              </a:ext>
            </a:extLst>
          </p:cNvPr>
          <p:cNvSpPr>
            <a:spLocks noGrp="1"/>
          </p:cNvSpPr>
          <p:nvPr>
            <p:ph type="title"/>
          </p:nvPr>
        </p:nvSpPr>
        <p:spPr/>
        <p:txBody>
          <a:bodyPr/>
          <a:lstStyle/>
          <a:p>
            <a:r>
              <a:rPr lang="en-US" dirty="0"/>
              <a:t>Quantization during training or after? </a:t>
            </a:r>
          </a:p>
        </p:txBody>
      </p:sp>
      <p:sp>
        <p:nvSpPr>
          <p:cNvPr id="7" name="Text Placeholder 6">
            <a:extLst>
              <a:ext uri="{FF2B5EF4-FFF2-40B4-BE49-F238E27FC236}">
                <a16:creationId xmlns:a16="http://schemas.microsoft.com/office/drawing/2014/main" id="{8BD918FD-A7FD-33CD-FB9E-4C52707AC744}"/>
              </a:ext>
            </a:extLst>
          </p:cNvPr>
          <p:cNvSpPr>
            <a:spLocks noGrp="1"/>
          </p:cNvSpPr>
          <p:nvPr>
            <p:ph type="body" sz="quarter" idx="16"/>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PTQ dominates real-world LLM deployment due to its simplicity and efficiency, while QAT is reserved for cases where extreme compression or minimal accuracy loss is critical.</a:t>
            </a:r>
          </a:p>
        </p:txBody>
      </p:sp>
      <p:graphicFrame>
        <p:nvGraphicFramePr>
          <p:cNvPr id="8" name="Table 7">
            <a:extLst>
              <a:ext uri="{FF2B5EF4-FFF2-40B4-BE49-F238E27FC236}">
                <a16:creationId xmlns:a16="http://schemas.microsoft.com/office/drawing/2014/main" id="{7E665548-063C-5A9A-2F4E-47B9C435DCCB}"/>
              </a:ext>
            </a:extLst>
          </p:cNvPr>
          <p:cNvGraphicFramePr>
            <a:graphicFrameLocks noGrp="1"/>
          </p:cNvGraphicFramePr>
          <p:nvPr>
            <p:extLst>
              <p:ext uri="{D42A27DB-BD31-4B8C-83A1-F6EECF244321}">
                <p14:modId xmlns:p14="http://schemas.microsoft.com/office/powerpoint/2010/main" val="3002512365"/>
              </p:ext>
            </p:extLst>
          </p:nvPr>
        </p:nvGraphicFramePr>
        <p:xfrm>
          <a:off x="153618" y="1416529"/>
          <a:ext cx="8940280" cy="2199640"/>
        </p:xfrm>
        <a:graphic>
          <a:graphicData uri="http://schemas.openxmlformats.org/drawingml/2006/table">
            <a:tbl>
              <a:tblPr firstRow="1" bandRow="1">
                <a:tableStyleId>{5C22544A-7EE6-4342-B048-85BDC9FD1C3A}</a:tableStyleId>
              </a:tblPr>
              <a:tblGrid>
                <a:gridCol w="1230114">
                  <a:extLst>
                    <a:ext uri="{9D8B030D-6E8A-4147-A177-3AD203B41FA5}">
                      <a16:colId xmlns:a16="http://schemas.microsoft.com/office/drawing/2014/main" val="3983013454"/>
                    </a:ext>
                  </a:extLst>
                </a:gridCol>
                <a:gridCol w="1884021">
                  <a:extLst>
                    <a:ext uri="{9D8B030D-6E8A-4147-A177-3AD203B41FA5}">
                      <a16:colId xmlns:a16="http://schemas.microsoft.com/office/drawing/2014/main" val="1606028803"/>
                    </a:ext>
                  </a:extLst>
                </a:gridCol>
                <a:gridCol w="1250830">
                  <a:extLst>
                    <a:ext uri="{9D8B030D-6E8A-4147-A177-3AD203B41FA5}">
                      <a16:colId xmlns:a16="http://schemas.microsoft.com/office/drawing/2014/main" val="2095123180"/>
                    </a:ext>
                  </a:extLst>
                </a:gridCol>
                <a:gridCol w="1354347">
                  <a:extLst>
                    <a:ext uri="{9D8B030D-6E8A-4147-A177-3AD203B41FA5}">
                      <a16:colId xmlns:a16="http://schemas.microsoft.com/office/drawing/2014/main" val="435737828"/>
                    </a:ext>
                  </a:extLst>
                </a:gridCol>
                <a:gridCol w="3220968">
                  <a:extLst>
                    <a:ext uri="{9D8B030D-6E8A-4147-A177-3AD203B41FA5}">
                      <a16:colId xmlns:a16="http://schemas.microsoft.com/office/drawing/2014/main" val="648347936"/>
                    </a:ext>
                  </a:extLst>
                </a:gridCol>
              </a:tblGrid>
              <a:tr h="370840">
                <a:tc>
                  <a:txBody>
                    <a:bodyPr/>
                    <a:lstStyle/>
                    <a:p>
                      <a:pPr>
                        <a:buNone/>
                      </a:pPr>
                      <a:r>
                        <a:rPr lang="en-US" b="0" dirty="0"/>
                        <a:t>Method</a:t>
                      </a:r>
                    </a:p>
                  </a:txBody>
                  <a:tcPr anchor="ctr"/>
                </a:tc>
                <a:tc>
                  <a:txBody>
                    <a:bodyPr/>
                    <a:lstStyle/>
                    <a:p>
                      <a:pPr>
                        <a:buNone/>
                      </a:pPr>
                      <a:r>
                        <a:rPr lang="en-US" b="0"/>
                        <a:t>Description</a:t>
                      </a:r>
                    </a:p>
                  </a:txBody>
                  <a:tcPr anchor="ctr"/>
                </a:tc>
                <a:tc>
                  <a:txBody>
                    <a:bodyPr/>
                    <a:lstStyle/>
                    <a:p>
                      <a:pPr>
                        <a:buNone/>
                      </a:pPr>
                      <a:r>
                        <a:rPr lang="en-US" b="0" dirty="0"/>
                        <a:t>Pros</a:t>
                      </a:r>
                    </a:p>
                  </a:txBody>
                  <a:tcPr anchor="ctr"/>
                </a:tc>
                <a:tc>
                  <a:txBody>
                    <a:bodyPr/>
                    <a:lstStyle/>
                    <a:p>
                      <a:pPr>
                        <a:buNone/>
                      </a:pPr>
                      <a:r>
                        <a:rPr lang="en-US" b="0" dirty="0"/>
                        <a:t>Cons</a:t>
                      </a:r>
                    </a:p>
                  </a:txBody>
                  <a:tcPr anchor="ctr"/>
                </a:tc>
                <a:tc>
                  <a:txBody>
                    <a:bodyPr/>
                    <a:lstStyle/>
                    <a:p>
                      <a:pPr>
                        <a:buNone/>
                      </a:pPr>
                      <a:r>
                        <a:rPr lang="en-US" b="0"/>
                        <a:t>Usage in Practice</a:t>
                      </a:r>
                    </a:p>
                  </a:txBody>
                  <a:tcPr anchor="ctr"/>
                </a:tc>
                <a:extLst>
                  <a:ext uri="{0D108BD9-81ED-4DB2-BD59-A6C34878D82A}">
                    <a16:rowId xmlns:a16="http://schemas.microsoft.com/office/drawing/2014/main" val="4184792620"/>
                  </a:ext>
                </a:extLst>
              </a:tr>
              <a:tr h="370840">
                <a:tc>
                  <a:txBody>
                    <a:bodyPr/>
                    <a:lstStyle/>
                    <a:p>
                      <a:pPr>
                        <a:buNone/>
                      </a:pPr>
                      <a:r>
                        <a:rPr lang="en-US" b="0" dirty="0"/>
                        <a:t>Post-Training Quantization (PTQ)</a:t>
                      </a:r>
                    </a:p>
                  </a:txBody>
                  <a:tcPr anchor="ctr"/>
                </a:tc>
                <a:tc>
                  <a:txBody>
                    <a:bodyPr/>
                    <a:lstStyle/>
                    <a:p>
                      <a:pPr>
                        <a:buNone/>
                      </a:pPr>
                      <a:r>
                        <a:rPr lang="en-US" b="0" dirty="0"/>
                        <a:t>Quantizes weights/activations using calibration data without retraining</a:t>
                      </a:r>
                    </a:p>
                  </a:txBody>
                  <a:tcPr anchor="ctr"/>
                </a:tc>
                <a:tc>
                  <a:txBody>
                    <a:bodyPr/>
                    <a:lstStyle/>
                    <a:p>
                      <a:pPr>
                        <a:buNone/>
                      </a:pPr>
                      <a:r>
                        <a:rPr lang="en-US" b="0" dirty="0"/>
                        <a:t>Fast, simple, no retraining needed</a:t>
                      </a:r>
                    </a:p>
                  </a:txBody>
                  <a:tcPr anchor="ctr"/>
                </a:tc>
                <a:tc>
                  <a:txBody>
                    <a:bodyPr/>
                    <a:lstStyle/>
                    <a:p>
                      <a:pPr>
                        <a:buNone/>
                      </a:pPr>
                      <a:r>
                        <a:rPr lang="en-US" b="0" dirty="0"/>
                        <a:t>Accuracy may drop, especially below 8-bit</a:t>
                      </a:r>
                    </a:p>
                  </a:txBody>
                  <a:tcPr anchor="ctr"/>
                </a:tc>
                <a:tc>
                  <a:txBody>
                    <a:bodyPr/>
                    <a:lstStyle/>
                    <a:p>
                      <a:pPr>
                        <a:buNone/>
                      </a:pPr>
                      <a:r>
                        <a:rPr lang="en-US" b="0" dirty="0"/>
                        <a:t>Most common — used in nearly all LLM inference pipelines (e.g., LLM.int8(), GPTQ, AWQ, </a:t>
                      </a:r>
                      <a:r>
                        <a:rPr lang="en-US" b="0" dirty="0" err="1"/>
                        <a:t>SmoothQuant</a:t>
                      </a:r>
                      <a:r>
                        <a:rPr lang="en-US" b="0" dirty="0"/>
                        <a:t>)</a:t>
                      </a:r>
                    </a:p>
                  </a:txBody>
                  <a:tcPr anchor="ctr"/>
                </a:tc>
                <a:extLst>
                  <a:ext uri="{0D108BD9-81ED-4DB2-BD59-A6C34878D82A}">
                    <a16:rowId xmlns:a16="http://schemas.microsoft.com/office/drawing/2014/main" val="3732099929"/>
                  </a:ext>
                </a:extLst>
              </a:tr>
              <a:tr h="370840">
                <a:tc>
                  <a:txBody>
                    <a:bodyPr/>
                    <a:lstStyle/>
                    <a:p>
                      <a:pPr>
                        <a:buNone/>
                      </a:pPr>
                      <a:r>
                        <a:rPr lang="en-US" b="0"/>
                        <a:t>Quantization-Aware Training (QAT)</a:t>
                      </a:r>
                    </a:p>
                  </a:txBody>
                  <a:tcPr anchor="ctr"/>
                </a:tc>
                <a:tc>
                  <a:txBody>
                    <a:bodyPr/>
                    <a:lstStyle/>
                    <a:p>
                      <a:pPr>
                        <a:buNone/>
                      </a:pPr>
                      <a:r>
                        <a:rPr lang="en-US" b="0" dirty="0"/>
                        <a:t>Simulates quantization noise during training to help the model adapt</a:t>
                      </a:r>
                    </a:p>
                  </a:txBody>
                  <a:tcPr anchor="ctr"/>
                </a:tc>
                <a:tc>
                  <a:txBody>
                    <a:bodyPr/>
                    <a:lstStyle/>
                    <a:p>
                      <a:pPr>
                        <a:buNone/>
                      </a:pPr>
                      <a:r>
                        <a:rPr lang="en-US" b="0" dirty="0"/>
                        <a:t>Best accuracy, robust at 4-bit or lower</a:t>
                      </a:r>
                    </a:p>
                  </a:txBody>
                  <a:tcPr anchor="ctr"/>
                </a:tc>
                <a:tc>
                  <a:txBody>
                    <a:bodyPr/>
                    <a:lstStyle/>
                    <a:p>
                      <a:pPr>
                        <a:buNone/>
                      </a:pPr>
                      <a:r>
                        <a:rPr lang="en-US" b="0" dirty="0"/>
                        <a:t>Requires retraining/fine-tuning, slower</a:t>
                      </a:r>
                    </a:p>
                  </a:txBody>
                  <a:tcPr anchor="ctr"/>
                </a:tc>
                <a:tc>
                  <a:txBody>
                    <a:bodyPr/>
                    <a:lstStyle/>
                    <a:p>
                      <a:pPr>
                        <a:buNone/>
                      </a:pPr>
                      <a:r>
                        <a:rPr lang="en-US" b="0" dirty="0"/>
                        <a:t>Less common — used in research or special cases targeting ultra-low precision</a:t>
                      </a:r>
                    </a:p>
                  </a:txBody>
                  <a:tcPr anchor="ctr"/>
                </a:tc>
                <a:extLst>
                  <a:ext uri="{0D108BD9-81ED-4DB2-BD59-A6C34878D82A}">
                    <a16:rowId xmlns:a16="http://schemas.microsoft.com/office/drawing/2014/main" val="1692059879"/>
                  </a:ext>
                </a:extLst>
              </a:tr>
            </a:tbl>
          </a:graphicData>
        </a:graphic>
      </p:graphicFrame>
    </p:spTree>
    <p:extLst>
      <p:ext uri="{BB962C8B-B14F-4D97-AF65-F5344CB8AC3E}">
        <p14:creationId xmlns:p14="http://schemas.microsoft.com/office/powerpoint/2010/main" val="41612492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5534F-B266-30BB-23C0-732BCB55ADAD}"/>
              </a:ext>
            </a:extLst>
          </p:cNvPr>
          <p:cNvSpPr>
            <a:spLocks noGrp="1"/>
          </p:cNvSpPr>
          <p:nvPr>
            <p:ph type="title"/>
          </p:nvPr>
        </p:nvSpPr>
        <p:spPr/>
        <p:txBody>
          <a:bodyPr/>
          <a:lstStyle/>
          <a:p>
            <a:r>
              <a:rPr lang="en-US" dirty="0"/>
              <a:t>Incorporate</a:t>
            </a:r>
          </a:p>
        </p:txBody>
      </p:sp>
      <p:sp>
        <p:nvSpPr>
          <p:cNvPr id="3" name="Text Placeholder 2">
            <a:extLst>
              <a:ext uri="{FF2B5EF4-FFF2-40B4-BE49-F238E27FC236}">
                <a16:creationId xmlns:a16="http://schemas.microsoft.com/office/drawing/2014/main" id="{EEBAA2D9-DD0F-7212-3E0D-922A0A897B91}"/>
              </a:ext>
            </a:extLst>
          </p:cNvPr>
          <p:cNvSpPr>
            <a:spLocks noGrp="1"/>
          </p:cNvSpPr>
          <p:nvPr>
            <p:ph type="body" sz="quarter" idx="16"/>
          </p:nvPr>
        </p:nvSpPr>
        <p:spPr/>
        <p:txBody>
          <a:bodyPr/>
          <a:lstStyle/>
          <a:p>
            <a:r>
              <a:rPr lang="en-US" dirty="0">
                <a:hlinkClick r:id="rId2"/>
              </a:rPr>
              <a:t>https://newsletter.maartengrootendorst.com/p/a-visual-guide-to-quantization</a:t>
            </a:r>
            <a:r>
              <a:rPr lang="en-US" dirty="0"/>
              <a:t> </a:t>
            </a:r>
          </a:p>
          <a:p>
            <a:r>
              <a:rPr lang="en-US" dirty="0">
                <a:hlinkClick r:id="rId3"/>
              </a:rPr>
              <a:t>https://nanotron-ultrascale-playbook.static.hf.space/index.html#first_steps:_training_on_one_gpu</a:t>
            </a:r>
            <a:r>
              <a:rPr lang="en-US" dirty="0"/>
              <a:t> </a:t>
            </a:r>
          </a:p>
        </p:txBody>
      </p:sp>
    </p:spTree>
    <p:extLst>
      <p:ext uri="{BB962C8B-B14F-4D97-AF65-F5344CB8AC3E}">
        <p14:creationId xmlns:p14="http://schemas.microsoft.com/office/powerpoint/2010/main" val="41062043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EAB206-CB59-941E-2992-D5933DF29209}"/>
              </a:ext>
            </a:extLst>
          </p:cNvPr>
          <p:cNvSpPr>
            <a:spLocks noGrp="1"/>
          </p:cNvSpPr>
          <p:nvPr>
            <p:ph type="body" sz="quarter" idx="16"/>
          </p:nvPr>
        </p:nvSpPr>
        <p:spPr/>
        <p:txBody>
          <a:bodyPr/>
          <a:lstStyle/>
          <a:p>
            <a:pPr algn="ctr"/>
            <a:r>
              <a:rPr lang="en-US" sz="6000" dirty="0"/>
              <a:t>Distributed </a:t>
            </a:r>
            <a:br>
              <a:rPr lang="en-US" sz="6000" dirty="0"/>
            </a:br>
            <a:r>
              <a:rPr lang="en-US" sz="6000" dirty="0"/>
              <a:t>Training &amp; Inference </a:t>
            </a:r>
          </a:p>
        </p:txBody>
      </p:sp>
    </p:spTree>
    <p:extLst>
      <p:ext uri="{BB962C8B-B14F-4D97-AF65-F5344CB8AC3E}">
        <p14:creationId xmlns:p14="http://schemas.microsoft.com/office/powerpoint/2010/main" val="157461314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3576F-3020-43B8-8629-F5DB515232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FFB806-BDE9-D4F7-1889-8EE4A1E7275E}"/>
              </a:ext>
            </a:extLst>
          </p:cNvPr>
          <p:cNvSpPr>
            <a:spLocks noGrp="1"/>
          </p:cNvSpPr>
          <p:nvPr>
            <p:ph type="title"/>
          </p:nvPr>
        </p:nvSpPr>
        <p:spPr/>
        <p:txBody>
          <a:bodyPr lIns="91440" tIns="45720" rIns="91440" bIns="45720" anchor="b"/>
          <a:lstStyle/>
          <a:p>
            <a:r>
              <a:rPr lang="en-US"/>
              <a:t>Motivation</a:t>
            </a:r>
          </a:p>
        </p:txBody>
      </p:sp>
      <p:graphicFrame>
        <p:nvGraphicFramePr>
          <p:cNvPr id="7" name="Table 6">
            <a:extLst>
              <a:ext uri="{FF2B5EF4-FFF2-40B4-BE49-F238E27FC236}">
                <a16:creationId xmlns:a16="http://schemas.microsoft.com/office/drawing/2014/main" id="{9DFAB011-977A-3937-0140-6BC4B44E5E25}"/>
              </a:ext>
            </a:extLst>
          </p:cNvPr>
          <p:cNvGraphicFramePr>
            <a:graphicFrameLocks noGrp="1"/>
          </p:cNvGraphicFramePr>
          <p:nvPr/>
        </p:nvGraphicFramePr>
        <p:xfrm>
          <a:off x="1091045" y="1928812"/>
          <a:ext cx="6948225" cy="2036877"/>
        </p:xfrm>
        <a:graphic>
          <a:graphicData uri="http://schemas.openxmlformats.org/drawingml/2006/table">
            <a:tbl>
              <a:tblPr bandRow="1">
                <a:tableStyleId>{5C22544A-7EE6-4342-B048-85BDC9FD1C3A}</a:tableStyleId>
              </a:tblPr>
              <a:tblGrid>
                <a:gridCol w="2316075">
                  <a:extLst>
                    <a:ext uri="{9D8B030D-6E8A-4147-A177-3AD203B41FA5}">
                      <a16:colId xmlns:a16="http://schemas.microsoft.com/office/drawing/2014/main" val="3501136880"/>
                    </a:ext>
                  </a:extLst>
                </a:gridCol>
                <a:gridCol w="2316075">
                  <a:extLst>
                    <a:ext uri="{9D8B030D-6E8A-4147-A177-3AD203B41FA5}">
                      <a16:colId xmlns:a16="http://schemas.microsoft.com/office/drawing/2014/main" val="4235083080"/>
                    </a:ext>
                  </a:extLst>
                </a:gridCol>
                <a:gridCol w="2316075">
                  <a:extLst>
                    <a:ext uri="{9D8B030D-6E8A-4147-A177-3AD203B41FA5}">
                      <a16:colId xmlns:a16="http://schemas.microsoft.com/office/drawing/2014/main" val="2106154627"/>
                    </a:ext>
                  </a:extLst>
                </a:gridCol>
              </a:tblGrid>
              <a:tr h="733857">
                <a:tc>
                  <a:txBody>
                    <a:bodyPr/>
                    <a:lstStyle/>
                    <a:p>
                      <a:pPr algn="ctr" rtl="0" fontAlgn="t"/>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Model Size</a:t>
                      </a:r>
                    </a:p>
                    <a:p>
                      <a:pPr lvl="0" algn="ctr">
                        <a:buNone/>
                      </a:pP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(Llama 3 architecture)</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t"/>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Inference Memory</a:t>
                      </a:r>
                    </a:p>
                    <a:p>
                      <a:pPr lvl="0" algn="ctr">
                        <a:buNone/>
                      </a:pP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(~2x model size)</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lvl="0" algn="ctr">
                        <a:buNone/>
                      </a:pPr>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Training Memory</a:t>
                      </a:r>
                    </a:p>
                    <a:p>
                      <a:pPr lvl="0" algn="ctr">
                        <a:buNone/>
                      </a:pPr>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(~7x model size)</a:t>
                      </a:r>
                    </a:p>
                  </a:txBody>
                  <a:tcPr marL="95249" marR="95249" marT="95249" marB="95249">
                    <a:lnL w="9525" cap="flat" cmpd="sng" algn="ctr">
                      <a:solidFill>
                        <a:srgbClr val="9E9E9E"/>
                      </a:solidFill>
                      <a:prstDash val="solid"/>
                      <a:round/>
                      <a:headEnd type="none" w="med" len="med"/>
                      <a:tailEnd type="none" w="med" len="med"/>
                    </a:lnL>
                    <a:lnR w="9524">
                      <a:solidFill>
                        <a:srgbClr val="9E9E9E"/>
                      </a:solidFill>
                    </a:lnR>
                    <a:lnT w="9524">
                      <a:solidFill>
                        <a:srgbClr val="9E9E9E"/>
                      </a:solidFill>
                    </a:lnT>
                    <a:lnB w="9524">
                      <a:solidFill>
                        <a:srgbClr val="9E9E9E"/>
                      </a:solidFill>
                    </a:lnB>
                    <a:noFill/>
                  </a:tcPr>
                </a:tc>
                <a:extLst>
                  <a:ext uri="{0D108BD9-81ED-4DB2-BD59-A6C34878D82A}">
                    <a16:rowId xmlns:a16="http://schemas.microsoft.com/office/drawing/2014/main" val="982104003"/>
                  </a:ext>
                </a:extLst>
              </a:tr>
              <a:tr h="381000">
                <a:tc>
                  <a:txBody>
                    <a:bodyPr/>
                    <a:lstStyle/>
                    <a:p>
                      <a:pPr algn="ctr" rtl="0" fontAlgn="t"/>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8B</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t"/>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16GB</a:t>
                      </a:r>
                      <a:endParaRPr lang="en-US" sz="1200">
                        <a:effectLst/>
                        <a:latin typeface="Tahoma" panose="020B0604030504040204" pitchFamily="34" charset="0"/>
                        <a:ea typeface="Tahoma" panose="020B0604030504040204" pitchFamily="34" charset="0"/>
                        <a:cs typeface="Tahoma" panose="020B0604030504040204" pitchFamily="34"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lvl="0" algn="ctr">
                        <a:buNone/>
                      </a:pPr>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60GB</a:t>
                      </a:r>
                    </a:p>
                  </a:txBody>
                  <a:tcPr marL="95249" marR="95249" marT="95249" marB="95249">
                    <a:lnL w="9525" cap="flat" cmpd="sng" algn="ctr">
                      <a:solidFill>
                        <a:srgbClr val="9E9E9E"/>
                      </a:solidFill>
                      <a:prstDash val="solid"/>
                      <a:round/>
                      <a:headEnd type="none" w="med" len="med"/>
                      <a:tailEnd type="none" w="med" len="med"/>
                    </a:lnL>
                    <a:lnR w="9524">
                      <a:solidFill>
                        <a:srgbClr val="9E9E9E"/>
                      </a:solidFill>
                    </a:lnR>
                    <a:lnT w="9524">
                      <a:solidFill>
                        <a:srgbClr val="9E9E9E"/>
                      </a:solidFill>
                    </a:lnT>
                    <a:lnB w="9524">
                      <a:solidFill>
                        <a:srgbClr val="9E9E9E"/>
                      </a:solidFill>
                    </a:lnB>
                    <a:noFill/>
                  </a:tcPr>
                </a:tc>
                <a:extLst>
                  <a:ext uri="{0D108BD9-81ED-4DB2-BD59-A6C34878D82A}">
                    <a16:rowId xmlns:a16="http://schemas.microsoft.com/office/drawing/2014/main" val="3064675065"/>
                  </a:ext>
                </a:extLst>
              </a:tr>
              <a:tr h="381000">
                <a:tc>
                  <a:txBody>
                    <a:bodyPr/>
                    <a:lstStyle/>
                    <a:p>
                      <a:pPr algn="ctr" rtl="0" fontAlgn="t"/>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70B</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t"/>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140GB</a:t>
                      </a:r>
                      <a:endParaRPr lang="en-US" sz="1200" dirty="0">
                        <a:effectLst/>
                        <a:latin typeface="Tahoma" panose="020B0604030504040204" pitchFamily="34" charset="0"/>
                        <a:ea typeface="Tahoma" panose="020B0604030504040204" pitchFamily="34" charset="0"/>
                        <a:cs typeface="Tahoma" panose="020B0604030504040204" pitchFamily="34"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lvl="0" algn="ctr">
                        <a:buNone/>
                      </a:pPr>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500GB</a:t>
                      </a:r>
                    </a:p>
                  </a:txBody>
                  <a:tcPr marL="95249" marR="95249" marT="95249" marB="95249">
                    <a:lnL w="9525" cap="flat" cmpd="sng" algn="ctr">
                      <a:solidFill>
                        <a:srgbClr val="9E9E9E"/>
                      </a:solidFill>
                      <a:prstDash val="solid"/>
                      <a:round/>
                      <a:headEnd type="none" w="med" len="med"/>
                      <a:tailEnd type="none" w="med" len="med"/>
                    </a:lnL>
                    <a:lnR w="9524">
                      <a:solidFill>
                        <a:srgbClr val="9E9E9E"/>
                      </a:solidFill>
                    </a:lnR>
                    <a:lnT w="9524">
                      <a:solidFill>
                        <a:srgbClr val="9E9E9E"/>
                      </a:solidFill>
                    </a:lnT>
                    <a:lnB w="9524">
                      <a:solidFill>
                        <a:srgbClr val="9E9E9E"/>
                      </a:solidFill>
                    </a:lnB>
                    <a:noFill/>
                  </a:tcPr>
                </a:tc>
                <a:extLst>
                  <a:ext uri="{0D108BD9-81ED-4DB2-BD59-A6C34878D82A}">
                    <a16:rowId xmlns:a16="http://schemas.microsoft.com/office/drawing/2014/main" val="499162900"/>
                  </a:ext>
                </a:extLst>
              </a:tr>
              <a:tr h="381000">
                <a:tc>
                  <a:txBody>
                    <a:bodyPr/>
                    <a:lstStyle/>
                    <a:p>
                      <a:pPr algn="ctr" rtl="0" fontAlgn="t"/>
                      <a:r>
                        <a:rPr lang="en-US" sz="16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rPr>
                        <a:t>405B</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t"/>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810GB</a:t>
                      </a:r>
                      <a:endParaRPr lang="en-US" sz="1200" dirty="0">
                        <a:effectLst/>
                        <a:latin typeface="Tahoma" panose="020B0604030504040204" pitchFamily="34" charset="0"/>
                        <a:ea typeface="Tahoma" panose="020B0604030504040204" pitchFamily="34" charset="0"/>
                        <a:cs typeface="Tahoma" panose="020B0604030504040204" pitchFamily="34" charset="0"/>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lvl="0" algn="ctr">
                        <a:buNone/>
                      </a:pPr>
                      <a:r>
                        <a:rPr lang="en-US" sz="1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3.25TB</a:t>
                      </a:r>
                    </a:p>
                  </a:txBody>
                  <a:tcPr marL="95249" marR="95249" marT="95249" marB="95249">
                    <a:lnL w="9525" cap="flat" cmpd="sng" algn="ctr">
                      <a:solidFill>
                        <a:srgbClr val="9E9E9E"/>
                      </a:solidFill>
                      <a:prstDash val="solid"/>
                      <a:round/>
                      <a:headEnd type="none" w="med" len="med"/>
                      <a:tailEnd type="none" w="med" len="med"/>
                    </a:lnL>
                    <a:lnR w="9524">
                      <a:solidFill>
                        <a:srgbClr val="9E9E9E"/>
                      </a:solidFill>
                    </a:lnR>
                    <a:lnT w="9524">
                      <a:solidFill>
                        <a:srgbClr val="9E9E9E"/>
                      </a:solidFill>
                    </a:lnT>
                    <a:lnB w="9524">
                      <a:solidFill>
                        <a:srgbClr val="9E9E9E"/>
                      </a:solidFill>
                    </a:lnB>
                    <a:noFill/>
                  </a:tcPr>
                </a:tc>
                <a:extLst>
                  <a:ext uri="{0D108BD9-81ED-4DB2-BD59-A6C34878D82A}">
                    <a16:rowId xmlns:a16="http://schemas.microsoft.com/office/drawing/2014/main" val="2512893795"/>
                  </a:ext>
                </a:extLst>
              </a:tr>
            </a:tbl>
          </a:graphicData>
        </a:graphic>
      </p:graphicFrame>
      <p:sp>
        <p:nvSpPr>
          <p:cNvPr id="5" name="TextBox 4">
            <a:extLst>
              <a:ext uri="{FF2B5EF4-FFF2-40B4-BE49-F238E27FC236}">
                <a16:creationId xmlns:a16="http://schemas.microsoft.com/office/drawing/2014/main" id="{B2508BA3-624C-2E85-C772-5D1A515A7187}"/>
              </a:ext>
            </a:extLst>
          </p:cNvPr>
          <p:cNvSpPr txBox="1"/>
          <p:nvPr/>
        </p:nvSpPr>
        <p:spPr>
          <a:xfrm>
            <a:off x="1717729" y="4804476"/>
            <a:ext cx="632249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orbel"/>
              </a:rPr>
              <a:t>Source: https://</a:t>
            </a:r>
            <a:r>
              <a:rPr lang="en-US" sz="1200" dirty="0" err="1">
                <a:latin typeface="Corbel"/>
              </a:rPr>
              <a:t>huggingface.co</a:t>
            </a:r>
            <a:r>
              <a:rPr lang="en-US" sz="1200" dirty="0">
                <a:latin typeface="Corbel"/>
              </a:rPr>
              <a:t>/blog/llama31#inference-memory-requirements</a:t>
            </a:r>
          </a:p>
        </p:txBody>
      </p:sp>
      <p:sp>
        <p:nvSpPr>
          <p:cNvPr id="3" name="Text Placeholder 2">
            <a:extLst>
              <a:ext uri="{FF2B5EF4-FFF2-40B4-BE49-F238E27FC236}">
                <a16:creationId xmlns:a16="http://schemas.microsoft.com/office/drawing/2014/main" id="{8EA656CA-BA54-3A63-270A-BA6AF42EC9DD}"/>
              </a:ext>
            </a:extLst>
          </p:cNvPr>
          <p:cNvSpPr>
            <a:spLocks noGrp="1"/>
          </p:cNvSpPr>
          <p:nvPr>
            <p:ph type="body" sz="quarter" idx="16"/>
          </p:nvPr>
        </p:nvSpPr>
        <p:spPr>
          <a:xfrm>
            <a:off x="533919" y="1184439"/>
            <a:ext cx="8085415" cy="744373"/>
          </a:xfrm>
        </p:spPr>
        <p:txBody>
          <a:bodyPr lIns="91440" tIns="45720" rIns="91440" bIns="45720" anchor="t">
            <a:noAutofit/>
          </a:bodyPr>
          <a:lstStyle/>
          <a:p>
            <a:pPr marL="0" indent="0">
              <a:buNone/>
            </a:pPr>
            <a:r>
              <a:rPr lang="en-US" dirty="0">
                <a:latin typeface="Tahoma"/>
                <a:ea typeface="Tahoma"/>
                <a:cs typeface="Tahoma"/>
              </a:rPr>
              <a:t>How much GPU memory (</a:t>
            </a:r>
            <a:r>
              <a:rPr lang="en-US" dirty="0">
                <a:solidFill>
                  <a:srgbClr val="FF0000"/>
                </a:solidFill>
                <a:latin typeface="Tahoma"/>
                <a:ea typeface="Tahoma"/>
                <a:cs typeface="Tahoma"/>
              </a:rPr>
              <a:t>at least</a:t>
            </a:r>
            <a:r>
              <a:rPr lang="en-US" dirty="0">
                <a:latin typeface="Tahoma"/>
                <a:ea typeface="Tahoma"/>
                <a:cs typeface="Tahoma"/>
              </a:rPr>
              <a:t>) do we need to perform inference/training? </a:t>
            </a:r>
            <a:endParaRPr lang="en-US" dirty="0"/>
          </a:p>
          <a:p>
            <a:pPr marL="0" indent="0">
              <a:buNone/>
            </a:pPr>
            <a:r>
              <a:rPr lang="en-US" dirty="0">
                <a:latin typeface="Tahoma"/>
                <a:ea typeface="Tahoma"/>
                <a:cs typeface="Tahoma"/>
              </a:rPr>
              <a:t>(batch size=1, ignoring the KV cache and optimizer states)</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274363878"/>
      </p:ext>
    </p:extLst>
  </p:cSld>
  <p:clrMapOvr>
    <a:masterClrMapping/>
  </p:clrMapOvr>
  <p:extLst>
    <p:ext uri="{6950BFC3-D8DA-4A85-94F7-54DA5524770B}">
      <p188:commentRel xmlns:p188="http://schemas.microsoft.com/office/powerpoint/2018/8/main" r:id="rId2"/>
    </p:ext>
  </p:extLs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FD4BD-E010-8E90-063B-6F39175B17B2}"/>
              </a:ext>
            </a:extLst>
          </p:cNvPr>
          <p:cNvSpPr>
            <a:spLocks noGrp="1"/>
          </p:cNvSpPr>
          <p:nvPr>
            <p:ph type="title"/>
          </p:nvPr>
        </p:nvSpPr>
        <p:spPr>
          <a:xfrm>
            <a:off x="533919" y="107119"/>
            <a:ext cx="8085415" cy="857542"/>
          </a:xfrm>
        </p:spPr>
        <p:txBody>
          <a:bodyPr lIns="91440" tIns="45720" rIns="91440" bIns="45720" anchor="b">
            <a:normAutofit/>
          </a:bodyPr>
          <a:lstStyle/>
          <a:p>
            <a:r>
              <a:rPr lang="en-US"/>
              <a:t>Where did all the memory go?</a:t>
            </a:r>
          </a:p>
        </p:txBody>
      </p:sp>
      <p:pic>
        <p:nvPicPr>
          <p:cNvPr id="5" name="Content Placeholder 4" descr="A graph of a number of meta-llamas&#10;&#10;AI-generated content may be incorrect.">
            <a:extLst>
              <a:ext uri="{FF2B5EF4-FFF2-40B4-BE49-F238E27FC236}">
                <a16:creationId xmlns:a16="http://schemas.microsoft.com/office/drawing/2014/main" id="{0DB7958D-A67E-0F2D-C3D3-7C21FF4C5B69}"/>
              </a:ext>
            </a:extLst>
          </p:cNvPr>
          <p:cNvPicPr>
            <a:picLocks noGrp="1" noChangeAspect="1"/>
          </p:cNvPicPr>
          <p:nvPr>
            <p:ph sz="quarter" idx="20"/>
          </p:nvPr>
        </p:nvPicPr>
        <p:blipFill>
          <a:blip r:embed="rId2"/>
          <a:stretch>
            <a:fillRect/>
          </a:stretch>
        </p:blipFill>
        <p:spPr>
          <a:xfrm>
            <a:off x="533123" y="1249573"/>
            <a:ext cx="8085416" cy="3234166"/>
          </a:xfrm>
          <a:noFill/>
        </p:spPr>
      </p:pic>
      <p:sp>
        <p:nvSpPr>
          <p:cNvPr id="10" name="Text Placeholder 3">
            <a:extLst>
              <a:ext uri="{FF2B5EF4-FFF2-40B4-BE49-F238E27FC236}">
                <a16:creationId xmlns:a16="http://schemas.microsoft.com/office/drawing/2014/main" id="{0756D50C-A3EE-1A7E-7D33-E6A44DE927F0}"/>
              </a:ext>
            </a:extLst>
          </p:cNvPr>
          <p:cNvSpPr>
            <a:spLocks noGrp="1"/>
          </p:cNvSpPr>
          <p:nvPr>
            <p:ph type="body" sz="quarter" idx="19"/>
          </p:nvPr>
        </p:nvSpPr>
        <p:spPr>
          <a:xfrm>
            <a:off x="1874520" y="4581310"/>
            <a:ext cx="6744017" cy="200055"/>
          </a:xfrm>
        </p:spPr>
        <p:txBody>
          <a:bodyPr lIns="91440" tIns="45720" rIns="91440" bIns="45720" anchor="ctr"/>
          <a:lstStyle/>
          <a:p>
            <a:r>
              <a:rPr lang="en-US" dirty="0">
                <a:ea typeface="Tahoma"/>
                <a:cs typeface="Tahoma"/>
              </a:rPr>
              <a:t>Source: </a:t>
            </a:r>
            <a:r>
              <a:rPr lang="en-US" dirty="0">
                <a:ea typeface="+mn-lt"/>
                <a:cs typeface="+mn-lt"/>
              </a:rPr>
              <a:t>https://</a:t>
            </a:r>
            <a:r>
              <a:rPr lang="en-US" dirty="0" err="1">
                <a:ea typeface="+mn-lt"/>
                <a:cs typeface="+mn-lt"/>
              </a:rPr>
              <a:t>nanotron-ultrascale-playbook.static.hf.space</a:t>
            </a:r>
            <a:r>
              <a:rPr lang="en-US" dirty="0">
                <a:ea typeface="+mn-lt"/>
                <a:cs typeface="+mn-lt"/>
              </a:rPr>
              <a:t>/</a:t>
            </a:r>
            <a:r>
              <a:rPr lang="en-US" dirty="0" err="1">
                <a:ea typeface="+mn-lt"/>
                <a:cs typeface="+mn-lt"/>
              </a:rPr>
              <a:t>dist</a:t>
            </a:r>
            <a:r>
              <a:rPr lang="en-US" dirty="0">
                <a:ea typeface="+mn-lt"/>
                <a:cs typeface="+mn-lt"/>
              </a:rPr>
              <a:t>/</a:t>
            </a:r>
            <a:r>
              <a:rPr lang="en-US" dirty="0" err="1">
                <a:ea typeface="+mn-lt"/>
                <a:cs typeface="+mn-lt"/>
              </a:rPr>
              <a:t>index.html</a:t>
            </a:r>
            <a:endParaRPr lang="en-US" dirty="0">
              <a:ea typeface="+mn-lt"/>
              <a:cs typeface="+mn-lt"/>
            </a:endParaRPr>
          </a:p>
        </p:txBody>
      </p:sp>
      <p:sp>
        <p:nvSpPr>
          <p:cNvPr id="4" name="Text Placeholder 2">
            <a:extLst>
              <a:ext uri="{FF2B5EF4-FFF2-40B4-BE49-F238E27FC236}">
                <a16:creationId xmlns:a16="http://schemas.microsoft.com/office/drawing/2014/main" id="{B9DEFC11-FCE5-DB97-6032-3051EBAB2F96}"/>
              </a:ext>
            </a:extLst>
          </p:cNvPr>
          <p:cNvSpPr txBox="1">
            <a:spLocks/>
          </p:cNvSpPr>
          <p:nvPr/>
        </p:nvSpPr>
        <p:spPr>
          <a:xfrm>
            <a:off x="533919" y="1184439"/>
            <a:ext cx="8085415" cy="3077573"/>
          </a:xfrm>
          <a:prstGeom prst="rect">
            <a:avLst/>
          </a:prstGeom>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None/>
            </a:pPr>
            <a:r>
              <a:rPr lang="en-US">
                <a:latin typeface="Tahoma"/>
                <a:ea typeface="Tahoma"/>
                <a:cs typeface="Tahoma"/>
              </a:rPr>
              <a:t>Longer sequences require much more memory in training!</a:t>
            </a:r>
            <a:endParaRPr lang="en-US">
              <a:ea typeface="Tahoma"/>
              <a:cs typeface="Tahoma"/>
            </a:endParaRPr>
          </a:p>
          <a:p>
            <a:pPr marL="0" indent="0">
              <a:buClrTx/>
              <a:buFont typeface="Arial" panose="020B0604020202020204" pitchFamily="34" charset="0"/>
              <a:buNone/>
            </a:pPr>
            <a:endParaRPr lang="en-US"/>
          </a:p>
        </p:txBody>
      </p:sp>
      <p:sp>
        <p:nvSpPr>
          <p:cNvPr id="9" name="Text Placeholder 3">
            <a:extLst>
              <a:ext uri="{FF2B5EF4-FFF2-40B4-BE49-F238E27FC236}">
                <a16:creationId xmlns:a16="http://schemas.microsoft.com/office/drawing/2014/main" id="{2FCE0BE9-EA03-7DF6-1344-3B716CD01A45}"/>
              </a:ext>
            </a:extLst>
          </p:cNvPr>
          <p:cNvSpPr txBox="1">
            <a:spLocks/>
          </p:cNvSpPr>
          <p:nvPr/>
        </p:nvSpPr>
        <p:spPr>
          <a:xfrm>
            <a:off x="829859" y="3984582"/>
            <a:ext cx="6744017" cy="200055"/>
          </a:xfrm>
          <a:prstGeom prst="rect">
            <a:avLst/>
          </a:prstGeom>
        </p:spPr>
        <p:txBody>
          <a:bodyPr lIns="91440" tIns="45720" rIns="91440" bIns="45720" anchor="ctr"/>
          <a:lstStyle>
            <a:lvl1pPr marL="171450" indent="-171450" algn="r" defTabSz="685800" rtl="0" eaLnBrk="1" latinLnBrk="0" hangingPunct="1">
              <a:lnSpc>
                <a:spcPct val="90000"/>
              </a:lnSpc>
              <a:spcBef>
                <a:spcPts val="750"/>
              </a:spcBef>
              <a:buFont typeface="Arial" panose="020B0604020202020204" pitchFamily="34" charset="0"/>
              <a:buNone/>
              <a:defRPr lang="en-US" sz="1050" b="0" i="0" u="none" strike="noStrike" kern="1200" smtClean="0">
                <a:solidFill>
                  <a:schemeClr val="tx1"/>
                </a:solidFill>
                <a:effectLst/>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None/>
              <a:defRPr sz="7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None/>
              <a:defRPr sz="7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None/>
              <a:defRPr sz="7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None/>
              <a:defRPr sz="7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buClrTx/>
            </a:pPr>
            <a:r>
              <a:rPr lang="en-US">
                <a:ea typeface="Tahoma"/>
                <a:cs typeface="Tahoma"/>
              </a:rPr>
              <a:t>Training Sequence Length (Number of Tokens)</a:t>
            </a:r>
          </a:p>
        </p:txBody>
      </p:sp>
    </p:spTree>
    <p:extLst>
      <p:ext uri="{BB962C8B-B14F-4D97-AF65-F5344CB8AC3E}">
        <p14:creationId xmlns:p14="http://schemas.microsoft.com/office/powerpoint/2010/main" val="2153187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A520-CFB2-75E8-3EAD-FDDB99657BDB}"/>
              </a:ext>
            </a:extLst>
          </p:cNvPr>
          <p:cNvSpPr>
            <a:spLocks noGrp="1"/>
          </p:cNvSpPr>
          <p:nvPr>
            <p:ph type="title"/>
          </p:nvPr>
        </p:nvSpPr>
        <p:spPr/>
        <p:txBody>
          <a:bodyPr lIns="91440" tIns="45720" rIns="91440" bIns="45720" anchor="b">
            <a:normAutofit/>
          </a:bodyPr>
          <a:lstStyle/>
          <a:p>
            <a:r>
              <a:rPr lang="en-US"/>
              <a:t>Model Efficiency: Topics </a:t>
            </a:r>
          </a:p>
        </p:txBody>
      </p:sp>
      <p:sp>
        <p:nvSpPr>
          <p:cNvPr id="3" name="Content Placeholder 2">
            <a:extLst>
              <a:ext uri="{FF2B5EF4-FFF2-40B4-BE49-F238E27FC236}">
                <a16:creationId xmlns:a16="http://schemas.microsoft.com/office/drawing/2014/main" id="{2BAE67F7-BFC3-5C68-93F5-C23BA66F363E}"/>
              </a:ext>
            </a:extLst>
          </p:cNvPr>
          <p:cNvSpPr>
            <a:spLocks noGrp="1"/>
          </p:cNvSpPr>
          <p:nvPr>
            <p:ph type="body" sz="quarter" idx="16"/>
          </p:nvPr>
        </p:nvSpPr>
        <p:spPr/>
        <p:txBody>
          <a:bodyPr lIns="91440" tIns="45720" rIns="91440" bIns="45720" anchor="t">
            <a:noAutofit/>
          </a:bodyPr>
          <a:lstStyle/>
          <a:p>
            <a:pPr marL="229870" indent="-229870">
              <a:buFont typeface="+mj-lt"/>
              <a:buAutoNum type="arabicPeriod"/>
            </a:pPr>
            <a:r>
              <a:rPr lang="en-US">
                <a:latin typeface="Tahoma"/>
                <a:ea typeface="Tahoma"/>
                <a:cs typeface="Tahoma"/>
              </a:rPr>
              <a:t>Distributed Training </a:t>
            </a:r>
          </a:p>
          <a:p>
            <a:pPr marL="229870" indent="-229870">
              <a:buFont typeface="+mj-lt"/>
              <a:buAutoNum type="arabicPeriod"/>
            </a:pPr>
            <a:r>
              <a:rPr lang="en-US">
                <a:latin typeface="Tahoma"/>
                <a:ea typeface="Tahoma"/>
                <a:cs typeface="Tahoma"/>
              </a:rPr>
              <a:t>Quantization (Post Training Quantization)</a:t>
            </a:r>
          </a:p>
          <a:p>
            <a:pPr marL="229870" indent="-229870">
              <a:buAutoNum type="arabicPeriod"/>
            </a:pPr>
            <a:r>
              <a:rPr lang="en-US">
                <a:latin typeface="Tahoma"/>
                <a:ea typeface="Tahoma"/>
                <a:cs typeface="Tahoma"/>
              </a:rPr>
              <a:t>Distillation</a:t>
            </a:r>
            <a:endParaRPr lang="en-US"/>
          </a:p>
          <a:p>
            <a:pPr marL="0" indent="0">
              <a:buNone/>
            </a:pPr>
            <a:endParaRPr lang="en-US"/>
          </a:p>
          <a:p>
            <a:pPr marL="0" indent="0">
              <a:buNone/>
            </a:pPr>
            <a:endParaRPr lang="en-US">
              <a:latin typeface="Tahoma"/>
              <a:ea typeface="Tahoma"/>
              <a:cs typeface="Tahoma"/>
            </a:endParaRPr>
          </a:p>
          <a:p>
            <a:pPr marL="0" indent="0">
              <a:buNone/>
            </a:pPr>
            <a:endParaRPr lang="en-US">
              <a:latin typeface="Tahoma"/>
              <a:ea typeface="Tahoma"/>
              <a:cs typeface="Tahoma"/>
            </a:endParaRPr>
          </a:p>
          <a:p>
            <a:pPr marL="0" indent="0">
              <a:buNone/>
            </a:pPr>
            <a:endParaRPr lang="en-US">
              <a:latin typeface="Tahoma"/>
              <a:ea typeface="Tahoma"/>
              <a:cs typeface="Tahoma"/>
            </a:endParaRPr>
          </a:p>
          <a:p>
            <a:pPr marL="114300" indent="0">
              <a:buNone/>
            </a:pPr>
            <a:r>
              <a:rPr lang="en-US" b="1">
                <a:latin typeface="Tahoma"/>
                <a:ea typeface="Tahoma"/>
                <a:cs typeface="Tahoma"/>
              </a:rPr>
              <a:t>Chapter goal: </a:t>
            </a:r>
            <a:r>
              <a:rPr lang="en-US">
                <a:latin typeface="Tahoma"/>
                <a:ea typeface="Tahoma"/>
                <a:cs typeface="Tahoma"/>
              </a:rPr>
              <a:t>Getting comfortable with various mathematical and systems foundations for efficient deployment of LLMs. </a:t>
            </a:r>
          </a:p>
        </p:txBody>
      </p:sp>
    </p:spTree>
    <p:extLst>
      <p:ext uri="{BB962C8B-B14F-4D97-AF65-F5344CB8AC3E}">
        <p14:creationId xmlns:p14="http://schemas.microsoft.com/office/powerpoint/2010/main" val="14091166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3CA8D-F181-887B-8A01-E89DEAF4F5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4D5D4-8833-EAAC-0F91-C2E5C6EFB7D7}"/>
              </a:ext>
            </a:extLst>
          </p:cNvPr>
          <p:cNvSpPr>
            <a:spLocks noGrp="1"/>
          </p:cNvSpPr>
          <p:nvPr>
            <p:ph type="title"/>
          </p:nvPr>
        </p:nvSpPr>
        <p:spPr/>
        <p:txBody>
          <a:bodyPr lIns="91440" tIns="45720" rIns="91440" bIns="45720" anchor="b">
            <a:normAutofit/>
          </a:bodyPr>
          <a:lstStyle/>
          <a:p>
            <a:r>
              <a:rPr lang="en-US" dirty="0">
                <a:ea typeface="Tahoma"/>
                <a:cs typeface="Tahoma"/>
              </a:rPr>
              <a:t>Distributed Training and Inference </a:t>
            </a:r>
          </a:p>
        </p:txBody>
      </p:sp>
      <p:sp>
        <p:nvSpPr>
          <p:cNvPr id="3" name="Content Placeholder 2">
            <a:extLst>
              <a:ext uri="{FF2B5EF4-FFF2-40B4-BE49-F238E27FC236}">
                <a16:creationId xmlns:a16="http://schemas.microsoft.com/office/drawing/2014/main" id="{AD5A7869-D0FA-DD18-5FC5-6D656A51A036}"/>
              </a:ext>
            </a:extLst>
          </p:cNvPr>
          <p:cNvSpPr>
            <a:spLocks noGrp="1"/>
          </p:cNvSpPr>
          <p:nvPr>
            <p:ph type="body" sz="quarter" idx="16"/>
          </p:nvPr>
        </p:nvSpPr>
        <p:spPr/>
        <p:txBody>
          <a:bodyPr lIns="91440" tIns="45720" rIns="91440" bIns="45720" anchor="t">
            <a:noAutofit/>
          </a:bodyPr>
          <a:lstStyle/>
          <a:p>
            <a:pPr marL="229870" indent="-229870">
              <a:buFont typeface="+mj-lt"/>
              <a:buAutoNum type="arabicPeriod"/>
            </a:pPr>
            <a:r>
              <a:rPr lang="en-US" dirty="0">
                <a:latin typeface="Tahoma"/>
                <a:ea typeface="Tahoma"/>
                <a:cs typeface="Tahoma"/>
              </a:rPr>
              <a:t>Naïve Data Parallelism</a:t>
            </a:r>
            <a:endParaRPr lang="en-US" dirty="0"/>
          </a:p>
          <a:p>
            <a:pPr marL="229870" indent="-229870">
              <a:buAutoNum type="arabicPeriod"/>
            </a:pPr>
            <a:r>
              <a:rPr lang="en-US" dirty="0">
                <a:latin typeface="Tahoma"/>
                <a:ea typeface="Tahoma"/>
                <a:cs typeface="Tahoma"/>
              </a:rPr>
              <a:t>Sharding Optimizer States (</a:t>
            </a:r>
            <a:r>
              <a:rPr lang="en-US" dirty="0" err="1">
                <a:latin typeface="Tahoma"/>
                <a:ea typeface="Tahoma"/>
                <a:cs typeface="Tahoma"/>
              </a:rPr>
              <a:t>ZeRO</a:t>
            </a:r>
            <a:r>
              <a:rPr lang="en-US" dirty="0">
                <a:latin typeface="Tahoma"/>
                <a:ea typeface="Tahoma"/>
                <a:cs typeface="Tahoma"/>
              </a:rPr>
              <a:t>, FSDP)</a:t>
            </a:r>
          </a:p>
          <a:p>
            <a:pPr marL="229870" indent="-229870">
              <a:buAutoNum type="arabicPeriod"/>
            </a:pPr>
            <a:r>
              <a:rPr lang="en-US" dirty="0">
                <a:latin typeface="Tahoma"/>
                <a:ea typeface="Tahoma"/>
                <a:cs typeface="Tahoma"/>
              </a:rPr>
              <a:t>Model Parallelism (Tensor Parallelism, Pipeline Parallelism)</a:t>
            </a:r>
            <a:endParaRPr lang="en-US" dirty="0"/>
          </a:p>
        </p:txBody>
      </p:sp>
      <p:sp>
        <p:nvSpPr>
          <p:cNvPr id="5" name="Rectangle: Rounded Corners 4">
            <a:extLst>
              <a:ext uri="{FF2B5EF4-FFF2-40B4-BE49-F238E27FC236}">
                <a16:creationId xmlns:a16="http://schemas.microsoft.com/office/drawing/2014/main" id="{D7EF2EA8-51AE-29F3-3042-E6E76FC6180E}"/>
              </a:ext>
            </a:extLst>
          </p:cNvPr>
          <p:cNvSpPr/>
          <p:nvPr/>
        </p:nvSpPr>
        <p:spPr>
          <a:xfrm>
            <a:off x="696091" y="2873078"/>
            <a:ext cx="2261583" cy="103370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mputer graphics card with a fan&#10;&#10;AI-generated content may be incorrect.">
            <a:extLst>
              <a:ext uri="{FF2B5EF4-FFF2-40B4-BE49-F238E27FC236}">
                <a16:creationId xmlns:a16="http://schemas.microsoft.com/office/drawing/2014/main" id="{E2336BD7-EFDA-B56E-E851-103989FD4FD0}"/>
              </a:ext>
            </a:extLst>
          </p:cNvPr>
          <p:cNvPicPr>
            <a:picLocks noChangeAspect="1"/>
          </p:cNvPicPr>
          <p:nvPr/>
        </p:nvPicPr>
        <p:blipFill>
          <a:blip r:embed="rId2"/>
          <a:stretch>
            <a:fillRect/>
          </a:stretch>
        </p:blipFill>
        <p:spPr>
          <a:xfrm>
            <a:off x="881406" y="2967086"/>
            <a:ext cx="599780" cy="620401"/>
          </a:xfrm>
          <a:prstGeom prst="rect">
            <a:avLst/>
          </a:prstGeom>
        </p:spPr>
      </p:pic>
      <p:sp>
        <p:nvSpPr>
          <p:cNvPr id="7" name="TextBox 6">
            <a:extLst>
              <a:ext uri="{FF2B5EF4-FFF2-40B4-BE49-F238E27FC236}">
                <a16:creationId xmlns:a16="http://schemas.microsoft.com/office/drawing/2014/main" id="{1B86F713-D5D3-C090-0922-AD2258A7B0AA}"/>
              </a:ext>
            </a:extLst>
          </p:cNvPr>
          <p:cNvSpPr txBox="1"/>
          <p:nvPr/>
        </p:nvSpPr>
        <p:spPr>
          <a:xfrm>
            <a:off x="909643" y="3558602"/>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alibri"/>
              </a:rPr>
              <a:t>GPU 0</a:t>
            </a:r>
            <a:endParaRPr lang="en-US"/>
          </a:p>
        </p:txBody>
      </p:sp>
      <p:pic>
        <p:nvPicPr>
          <p:cNvPr id="8" name="Picture 7" descr="A group of colorful circles on a black background&#10;&#10;AI-generated content may be incorrect.">
            <a:extLst>
              <a:ext uri="{FF2B5EF4-FFF2-40B4-BE49-F238E27FC236}">
                <a16:creationId xmlns:a16="http://schemas.microsoft.com/office/drawing/2014/main" id="{F34865B0-CDAD-A164-93C9-AA4082D4CF41}"/>
              </a:ext>
            </a:extLst>
          </p:cNvPr>
          <p:cNvPicPr>
            <a:picLocks noChangeAspect="1"/>
          </p:cNvPicPr>
          <p:nvPr/>
        </p:nvPicPr>
        <p:blipFill>
          <a:blip r:embed="rId3"/>
          <a:stretch>
            <a:fillRect/>
          </a:stretch>
        </p:blipFill>
        <p:spPr>
          <a:xfrm>
            <a:off x="2074486" y="2917007"/>
            <a:ext cx="655753" cy="641024"/>
          </a:xfrm>
          <a:prstGeom prst="rect">
            <a:avLst/>
          </a:prstGeom>
        </p:spPr>
      </p:pic>
      <p:sp>
        <p:nvSpPr>
          <p:cNvPr id="9" name="TextBox 8">
            <a:extLst>
              <a:ext uri="{FF2B5EF4-FFF2-40B4-BE49-F238E27FC236}">
                <a16:creationId xmlns:a16="http://schemas.microsoft.com/office/drawing/2014/main" id="{6C8FCFD7-938A-8F20-1D68-134AE9292C26}"/>
              </a:ext>
            </a:extLst>
          </p:cNvPr>
          <p:cNvSpPr txBox="1"/>
          <p:nvPr/>
        </p:nvSpPr>
        <p:spPr>
          <a:xfrm>
            <a:off x="2073263" y="3476116"/>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alibri"/>
              </a:rPr>
              <a:t>Model Copy</a:t>
            </a:r>
            <a:endParaRPr lang="en-US"/>
          </a:p>
        </p:txBody>
      </p:sp>
      <p:sp>
        <p:nvSpPr>
          <p:cNvPr id="17" name="Rectangle: Rounded Corners 16">
            <a:extLst>
              <a:ext uri="{FF2B5EF4-FFF2-40B4-BE49-F238E27FC236}">
                <a16:creationId xmlns:a16="http://schemas.microsoft.com/office/drawing/2014/main" id="{C69B8A39-723C-7AED-D317-8064013EFB6E}"/>
              </a:ext>
            </a:extLst>
          </p:cNvPr>
          <p:cNvSpPr/>
          <p:nvPr/>
        </p:nvSpPr>
        <p:spPr>
          <a:xfrm>
            <a:off x="3244273" y="2876023"/>
            <a:ext cx="2261583" cy="103370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computer graphics card with a fan&#10;&#10;AI-generated content may be incorrect.">
            <a:extLst>
              <a:ext uri="{FF2B5EF4-FFF2-40B4-BE49-F238E27FC236}">
                <a16:creationId xmlns:a16="http://schemas.microsoft.com/office/drawing/2014/main" id="{C0934F15-5599-5AF2-D44A-06782C97BF29}"/>
              </a:ext>
            </a:extLst>
          </p:cNvPr>
          <p:cNvPicPr>
            <a:picLocks noChangeAspect="1"/>
          </p:cNvPicPr>
          <p:nvPr/>
        </p:nvPicPr>
        <p:blipFill>
          <a:blip r:embed="rId2"/>
          <a:stretch>
            <a:fillRect/>
          </a:stretch>
        </p:blipFill>
        <p:spPr>
          <a:xfrm>
            <a:off x="3429588" y="2970032"/>
            <a:ext cx="599780" cy="620401"/>
          </a:xfrm>
          <a:prstGeom prst="rect">
            <a:avLst/>
          </a:prstGeom>
        </p:spPr>
      </p:pic>
      <p:sp>
        <p:nvSpPr>
          <p:cNvPr id="19" name="TextBox 18">
            <a:extLst>
              <a:ext uri="{FF2B5EF4-FFF2-40B4-BE49-F238E27FC236}">
                <a16:creationId xmlns:a16="http://schemas.microsoft.com/office/drawing/2014/main" id="{AE40E39C-0FB1-F971-6C46-32F8543CCA3C}"/>
              </a:ext>
            </a:extLst>
          </p:cNvPr>
          <p:cNvSpPr txBox="1"/>
          <p:nvPr/>
        </p:nvSpPr>
        <p:spPr>
          <a:xfrm>
            <a:off x="3457825" y="3561547"/>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alibri"/>
              </a:rPr>
              <a:t>GPU 2</a:t>
            </a:r>
            <a:endParaRPr lang="en-US"/>
          </a:p>
        </p:txBody>
      </p:sp>
      <p:pic>
        <p:nvPicPr>
          <p:cNvPr id="20" name="Picture 19" descr="A group of colorful circles on a black background&#10;&#10;AI-generated content may be incorrect.">
            <a:extLst>
              <a:ext uri="{FF2B5EF4-FFF2-40B4-BE49-F238E27FC236}">
                <a16:creationId xmlns:a16="http://schemas.microsoft.com/office/drawing/2014/main" id="{A8D53332-EDFC-459C-7FE9-1B0D5B6B26AB}"/>
              </a:ext>
            </a:extLst>
          </p:cNvPr>
          <p:cNvPicPr>
            <a:picLocks noChangeAspect="1"/>
          </p:cNvPicPr>
          <p:nvPr/>
        </p:nvPicPr>
        <p:blipFill>
          <a:blip r:embed="rId3"/>
          <a:stretch>
            <a:fillRect/>
          </a:stretch>
        </p:blipFill>
        <p:spPr>
          <a:xfrm>
            <a:off x="4622668" y="2919952"/>
            <a:ext cx="655753" cy="641024"/>
          </a:xfrm>
          <a:prstGeom prst="rect">
            <a:avLst/>
          </a:prstGeom>
        </p:spPr>
      </p:pic>
      <p:sp>
        <p:nvSpPr>
          <p:cNvPr id="21" name="TextBox 20">
            <a:extLst>
              <a:ext uri="{FF2B5EF4-FFF2-40B4-BE49-F238E27FC236}">
                <a16:creationId xmlns:a16="http://schemas.microsoft.com/office/drawing/2014/main" id="{3ED2E033-0444-6038-EFF2-C0C07C53B613}"/>
              </a:ext>
            </a:extLst>
          </p:cNvPr>
          <p:cNvSpPr txBox="1"/>
          <p:nvPr/>
        </p:nvSpPr>
        <p:spPr>
          <a:xfrm>
            <a:off x="4621445" y="3479061"/>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alibri"/>
              </a:rPr>
              <a:t>Model Copy</a:t>
            </a:r>
            <a:endParaRPr lang="en-US"/>
          </a:p>
        </p:txBody>
      </p:sp>
      <p:sp>
        <p:nvSpPr>
          <p:cNvPr id="22" name="Rectangle: Rounded Corners 21">
            <a:extLst>
              <a:ext uri="{FF2B5EF4-FFF2-40B4-BE49-F238E27FC236}">
                <a16:creationId xmlns:a16="http://schemas.microsoft.com/office/drawing/2014/main" id="{7AE91AE0-76DA-A36C-7D92-6E1BA61839DE}"/>
              </a:ext>
            </a:extLst>
          </p:cNvPr>
          <p:cNvSpPr/>
          <p:nvPr/>
        </p:nvSpPr>
        <p:spPr>
          <a:xfrm>
            <a:off x="5824860" y="2873076"/>
            <a:ext cx="2261583" cy="103370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computer graphics card with a fan&#10;&#10;AI-generated content may be incorrect.">
            <a:extLst>
              <a:ext uri="{FF2B5EF4-FFF2-40B4-BE49-F238E27FC236}">
                <a16:creationId xmlns:a16="http://schemas.microsoft.com/office/drawing/2014/main" id="{42A5843B-57C7-D48D-EEB4-34623B6C5804}"/>
              </a:ext>
            </a:extLst>
          </p:cNvPr>
          <p:cNvPicPr>
            <a:picLocks noChangeAspect="1"/>
          </p:cNvPicPr>
          <p:nvPr/>
        </p:nvPicPr>
        <p:blipFill>
          <a:blip r:embed="rId2"/>
          <a:stretch>
            <a:fillRect/>
          </a:stretch>
        </p:blipFill>
        <p:spPr>
          <a:xfrm>
            <a:off x="6010175" y="2967085"/>
            <a:ext cx="599780" cy="620401"/>
          </a:xfrm>
          <a:prstGeom prst="rect">
            <a:avLst/>
          </a:prstGeom>
        </p:spPr>
      </p:pic>
      <p:sp>
        <p:nvSpPr>
          <p:cNvPr id="24" name="TextBox 23">
            <a:extLst>
              <a:ext uri="{FF2B5EF4-FFF2-40B4-BE49-F238E27FC236}">
                <a16:creationId xmlns:a16="http://schemas.microsoft.com/office/drawing/2014/main" id="{467FA47E-3F19-5CFB-F5D8-1AF8A111764D}"/>
              </a:ext>
            </a:extLst>
          </p:cNvPr>
          <p:cNvSpPr txBox="1"/>
          <p:nvPr/>
        </p:nvSpPr>
        <p:spPr>
          <a:xfrm>
            <a:off x="6038412" y="3558600"/>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alibri"/>
              </a:rPr>
              <a:t>GPU 3</a:t>
            </a:r>
            <a:endParaRPr lang="en-US"/>
          </a:p>
        </p:txBody>
      </p:sp>
      <p:pic>
        <p:nvPicPr>
          <p:cNvPr id="25" name="Picture 24" descr="A group of colorful circles on a black background&#10;&#10;AI-generated content may be incorrect.">
            <a:extLst>
              <a:ext uri="{FF2B5EF4-FFF2-40B4-BE49-F238E27FC236}">
                <a16:creationId xmlns:a16="http://schemas.microsoft.com/office/drawing/2014/main" id="{FBCDA3D3-0F06-5083-C51B-D31E95A8BA41}"/>
              </a:ext>
            </a:extLst>
          </p:cNvPr>
          <p:cNvPicPr>
            <a:picLocks noChangeAspect="1"/>
          </p:cNvPicPr>
          <p:nvPr/>
        </p:nvPicPr>
        <p:blipFill>
          <a:blip r:embed="rId3"/>
          <a:stretch>
            <a:fillRect/>
          </a:stretch>
        </p:blipFill>
        <p:spPr>
          <a:xfrm>
            <a:off x="7203255" y="2917005"/>
            <a:ext cx="655753" cy="641024"/>
          </a:xfrm>
          <a:prstGeom prst="rect">
            <a:avLst/>
          </a:prstGeom>
        </p:spPr>
      </p:pic>
      <p:sp>
        <p:nvSpPr>
          <p:cNvPr id="26" name="TextBox 25">
            <a:extLst>
              <a:ext uri="{FF2B5EF4-FFF2-40B4-BE49-F238E27FC236}">
                <a16:creationId xmlns:a16="http://schemas.microsoft.com/office/drawing/2014/main" id="{B80BE9BE-351D-CAC9-EABF-2AC47E96EA9E}"/>
              </a:ext>
            </a:extLst>
          </p:cNvPr>
          <p:cNvSpPr txBox="1"/>
          <p:nvPr/>
        </p:nvSpPr>
        <p:spPr>
          <a:xfrm>
            <a:off x="7202032" y="3476114"/>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alibri"/>
              </a:rPr>
              <a:t>Model Copy</a:t>
            </a:r>
            <a:endParaRPr lang="en-US"/>
          </a:p>
        </p:txBody>
      </p:sp>
    </p:spTree>
    <p:extLst>
      <p:ext uri="{BB962C8B-B14F-4D97-AF65-F5344CB8AC3E}">
        <p14:creationId xmlns:p14="http://schemas.microsoft.com/office/powerpoint/2010/main" val="2973894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A21BD3-8190-AC72-43AC-3485B6C881F9}"/>
              </a:ext>
            </a:extLst>
          </p:cNvPr>
          <p:cNvSpPr>
            <a:spLocks noGrp="1"/>
          </p:cNvSpPr>
          <p:nvPr>
            <p:ph type="body" sz="quarter" idx="10"/>
          </p:nvPr>
        </p:nvSpPr>
        <p:spPr/>
        <p:txBody>
          <a:bodyPr anchor="ctr">
            <a:normAutofit fontScale="85000" lnSpcReduction="10000"/>
          </a:bodyPr>
          <a:lstStyle/>
          <a:p>
            <a:pPr algn="ctr"/>
            <a:r>
              <a:rPr lang="en-US" sz="4400" dirty="0"/>
              <a:t>Brief on GPU Operations for Communicating Tensors </a:t>
            </a:r>
          </a:p>
        </p:txBody>
      </p:sp>
    </p:spTree>
    <p:extLst>
      <p:ext uri="{BB962C8B-B14F-4D97-AF65-F5344CB8AC3E}">
        <p14:creationId xmlns:p14="http://schemas.microsoft.com/office/powerpoint/2010/main" val="9906579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C401-8208-009F-8B7B-F2DD53C84947}"/>
              </a:ext>
            </a:extLst>
          </p:cNvPr>
          <p:cNvSpPr>
            <a:spLocks noGrp="1"/>
          </p:cNvSpPr>
          <p:nvPr>
            <p:ph type="title"/>
          </p:nvPr>
        </p:nvSpPr>
        <p:spPr/>
        <p:txBody>
          <a:bodyPr/>
          <a:lstStyle/>
          <a:p>
            <a:r>
              <a:rPr lang="en-US" dirty="0"/>
              <a:t>NCCL: </a:t>
            </a:r>
            <a:r>
              <a:rPr lang="en-US" sz="2000" dirty="0"/>
              <a:t>NVIDIA Collective Communication Library </a:t>
            </a:r>
            <a:endParaRPr lang="en-US" dirty="0"/>
          </a:p>
        </p:txBody>
      </p:sp>
      <p:sp>
        <p:nvSpPr>
          <p:cNvPr id="3" name="Text Placeholder 2">
            <a:extLst>
              <a:ext uri="{FF2B5EF4-FFF2-40B4-BE49-F238E27FC236}">
                <a16:creationId xmlns:a16="http://schemas.microsoft.com/office/drawing/2014/main" id="{0ECC328C-D622-1DB0-7711-58DFE63835B9}"/>
              </a:ext>
            </a:extLst>
          </p:cNvPr>
          <p:cNvSpPr>
            <a:spLocks noGrp="1"/>
          </p:cNvSpPr>
          <p:nvPr>
            <p:ph type="body" sz="quarter" idx="16"/>
          </p:nvPr>
        </p:nvSpPr>
        <p:spPr/>
        <p:txBody>
          <a:bodyPr/>
          <a:lstStyle/>
          <a:p>
            <a:r>
              <a:rPr lang="en-US" dirty="0"/>
              <a:t>Pronounced "Nickel”!! </a:t>
            </a:r>
          </a:p>
          <a:p>
            <a:r>
              <a:rPr lang="en-US" dirty="0"/>
              <a:t>NCCL provides routines to send and receive information within NVIDIA GPUs. </a:t>
            </a:r>
          </a:p>
          <a:p>
            <a:r>
              <a:rPr lang="en-US" dirty="0"/>
              <a:t>NCCL provides the following collective communication primitives :</a:t>
            </a:r>
          </a:p>
          <a:p>
            <a:pPr lvl="1"/>
            <a:endParaRPr lang="en-US" dirty="0"/>
          </a:p>
          <a:p>
            <a:pPr lvl="1"/>
            <a:r>
              <a:rPr lang="en-US" dirty="0" err="1"/>
              <a:t>AllReduce</a:t>
            </a:r>
            <a:endParaRPr lang="en-US" dirty="0"/>
          </a:p>
          <a:p>
            <a:pPr lvl="1"/>
            <a:r>
              <a:rPr lang="en-US" dirty="0"/>
              <a:t>Broadcast</a:t>
            </a:r>
          </a:p>
          <a:p>
            <a:pPr lvl="1"/>
            <a:r>
              <a:rPr lang="en-US" dirty="0"/>
              <a:t>Reduce</a:t>
            </a:r>
          </a:p>
          <a:p>
            <a:pPr lvl="1"/>
            <a:r>
              <a:rPr lang="en-US" dirty="0" err="1"/>
              <a:t>AllGather</a:t>
            </a:r>
            <a:endParaRPr lang="en-US" dirty="0"/>
          </a:p>
          <a:p>
            <a:pPr marL="0" indent="0">
              <a:buNone/>
            </a:pPr>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9A41EC9F-916C-42CD-FEDA-3DB60F8522B2}"/>
              </a:ext>
            </a:extLst>
          </p:cNvPr>
          <p:cNvSpPr txBox="1"/>
          <p:nvPr/>
        </p:nvSpPr>
        <p:spPr>
          <a:xfrm>
            <a:off x="852985" y="4206613"/>
            <a:ext cx="8134065" cy="523220"/>
          </a:xfrm>
          <a:prstGeom prst="rect">
            <a:avLst/>
          </a:prstGeom>
          <a:noFill/>
        </p:spPr>
        <p:txBody>
          <a:bodyPr wrap="square">
            <a:spAutoFit/>
          </a:bodyPr>
          <a:lstStyle/>
          <a:p>
            <a:r>
              <a:rPr lang="en-US" dirty="0"/>
              <a:t>Documentation: </a:t>
            </a:r>
            <a:r>
              <a:rPr lang="en-US" dirty="0">
                <a:hlinkClick r:id="rId2"/>
              </a:rPr>
              <a:t>https://docs.nvidia.com/deeplearning/nccl/user-guide/docs/overview.html#</a:t>
            </a:r>
            <a:r>
              <a:rPr lang="en-US" dirty="0"/>
              <a:t> </a:t>
            </a:r>
          </a:p>
          <a:p>
            <a:r>
              <a:rPr lang="en-US" dirty="0" err="1"/>
              <a:t>Github</a:t>
            </a:r>
            <a:r>
              <a:rPr lang="en-US" dirty="0"/>
              <a:t>: </a:t>
            </a:r>
            <a:r>
              <a:rPr lang="en-US" dirty="0">
                <a:hlinkClick r:id="rId3"/>
              </a:rPr>
              <a:t>https://github.com/NVIDIA/nccl</a:t>
            </a:r>
            <a:r>
              <a:rPr lang="en-US" dirty="0"/>
              <a:t> </a:t>
            </a:r>
          </a:p>
        </p:txBody>
      </p:sp>
      <p:sp>
        <p:nvSpPr>
          <p:cNvPr id="8" name="Text Placeholder 2">
            <a:extLst>
              <a:ext uri="{FF2B5EF4-FFF2-40B4-BE49-F238E27FC236}">
                <a16:creationId xmlns:a16="http://schemas.microsoft.com/office/drawing/2014/main" id="{2FD6A1F9-A96E-BF47-C294-F41CBF42A983}"/>
              </a:ext>
            </a:extLst>
          </p:cNvPr>
          <p:cNvSpPr txBox="1">
            <a:spLocks/>
          </p:cNvSpPr>
          <p:nvPr/>
        </p:nvSpPr>
        <p:spPr>
          <a:xfrm>
            <a:off x="2069113" y="2566977"/>
            <a:ext cx="3742379" cy="1349642"/>
          </a:xfrm>
          <a:prstGeom prst="rect">
            <a:avLst/>
          </a:prstGeom>
        </p:spPr>
        <p:txBody>
          <a:bodyPr>
            <a:noAutofit/>
          </a:bodyPr>
          <a:lstStyle>
            <a:lvl1pPr marL="230188" indent="-230188" algn="l" defTabSz="685800" rtl="0" eaLnBrk="1" latinLnBrk="0" hangingPunct="1">
              <a:lnSpc>
                <a:spcPct val="90000"/>
              </a:lnSpc>
              <a:spcBef>
                <a:spcPts val="750"/>
              </a:spcBef>
              <a:buClr>
                <a:srgbClr val="092C74"/>
              </a:buClr>
              <a:buFont typeface="Wingdings" panose="05000000000000000000" pitchFamily="2" charset="2"/>
              <a:buChar char="§"/>
              <a:defRPr sz="16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lgn="l" defTabSz="685800" rtl="0" eaLnBrk="1" latinLnBrk="0" hangingPunct="1">
              <a:lnSpc>
                <a:spcPct val="90000"/>
              </a:lnSpc>
              <a:spcBef>
                <a:spcPts val="375"/>
              </a:spcBef>
              <a:buClr>
                <a:srgbClr val="092C74"/>
              </a:buClr>
              <a:buFont typeface="Courier New" panose="02070309020205020404" pitchFamily="49" charset="0"/>
              <a:buChar char="o"/>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rgbClr val="092C74"/>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dirty="0" err="1"/>
              <a:t>ReduceScatter</a:t>
            </a:r>
            <a:endParaRPr lang="en-US" dirty="0"/>
          </a:p>
          <a:p>
            <a:pPr lvl="1"/>
            <a:r>
              <a:rPr lang="en-US" dirty="0" err="1"/>
              <a:t>AlltoAll</a:t>
            </a:r>
            <a:endParaRPr lang="en-US" dirty="0"/>
          </a:p>
          <a:p>
            <a:pPr lvl="1"/>
            <a:r>
              <a:rPr lang="en-US" dirty="0"/>
              <a:t>Gather</a:t>
            </a:r>
          </a:p>
          <a:p>
            <a:pPr lvl="1"/>
            <a:r>
              <a:rPr lang="en-US" dirty="0"/>
              <a:t>Scatter</a:t>
            </a:r>
          </a:p>
          <a:p>
            <a:endParaRPr lang="en-US" dirty="0"/>
          </a:p>
          <a:p>
            <a:endParaRPr lang="en-US" dirty="0"/>
          </a:p>
          <a:p>
            <a:endParaRPr lang="en-US" dirty="0"/>
          </a:p>
          <a:p>
            <a:endParaRPr lang="en-US" dirty="0"/>
          </a:p>
          <a:p>
            <a:endParaRPr lang="en-US" dirty="0"/>
          </a:p>
          <a:p>
            <a:endParaRPr lang="en-US" dirty="0"/>
          </a:p>
        </p:txBody>
      </p:sp>
      <p:pic>
        <p:nvPicPr>
          <p:cNvPr id="6" name="Picture 2" descr="搞懂AI大模型集合通信(Collective Communication)之三——集合通信库&amp;通信模型算法- 知乎">
            <a:hlinkClick r:id="rId4"/>
            <a:extLst>
              <a:ext uri="{FF2B5EF4-FFF2-40B4-BE49-F238E27FC236}">
                <a16:creationId xmlns:a16="http://schemas.microsoft.com/office/drawing/2014/main" id="{A42E53D7-DA18-ECE2-96BC-5A2060B1E9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98" t="27418" r="10559" b="20866"/>
          <a:stretch>
            <a:fillRect/>
          </a:stretch>
        </p:blipFill>
        <p:spPr bwMode="auto">
          <a:xfrm>
            <a:off x="4282751" y="2439653"/>
            <a:ext cx="4462315" cy="1633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22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6E39B-8E1C-D0BA-8A70-4BAB476F9332}"/>
              </a:ext>
            </a:extLst>
          </p:cNvPr>
          <p:cNvSpPr>
            <a:spLocks noGrp="1"/>
          </p:cNvSpPr>
          <p:nvPr>
            <p:ph type="title"/>
          </p:nvPr>
        </p:nvSpPr>
        <p:spPr>
          <a:xfrm>
            <a:off x="308113" y="107119"/>
            <a:ext cx="8835887" cy="857542"/>
          </a:xfrm>
        </p:spPr>
        <p:txBody>
          <a:bodyPr/>
          <a:lstStyle/>
          <a:p>
            <a:r>
              <a:rPr lang="en-US" sz="2800" dirty="0"/>
              <a:t>The bottlenecks</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FCEAAC27-0E0D-DAD5-B163-66E1235EE758}"/>
                  </a:ext>
                </a:extLst>
              </p:cNvPr>
              <p:cNvSpPr>
                <a:spLocks noGrp="1"/>
              </p:cNvSpPr>
              <p:nvPr>
                <p:ph type="body" sz="quarter" idx="16"/>
              </p:nvPr>
            </p:nvSpPr>
            <p:spPr>
              <a:xfrm>
                <a:off x="533919" y="1301199"/>
                <a:ext cx="8085415" cy="3077573"/>
              </a:xfrm>
            </p:spPr>
            <p:txBody>
              <a:bodyPr/>
              <a:lstStyle/>
              <a:p>
                <a:r>
                  <a:rPr lang="en-US" dirty="0"/>
                  <a:t>So, in total, we have → </a:t>
                </a:r>
              </a:p>
              <a:p>
                <a:r>
                  <a:rPr lang="en-US" dirty="0"/>
                  <a:t>The quadratic terms are based on </a:t>
                </a:r>
                <a14:m>
                  <m:oMath xmlns:m="http://schemas.openxmlformats.org/officeDocument/2006/math">
                    <m:r>
                      <a:rPr lang="en-US" b="0" i="1" smtClean="0">
                        <a:latin typeface="Cambria Math" panose="02040503050406030204" pitchFamily="18" charset="0"/>
                      </a:rPr>
                      <m:t>𝑛</m:t>
                    </m:r>
                  </m:oMath>
                </a14:m>
                <a:r>
                  <a:rPr lang="en-US" dirty="0"/>
                  <a:t> and </a:t>
                </a:r>
                <a14:m>
                  <m:oMath xmlns:m="http://schemas.openxmlformats.org/officeDocument/2006/math">
                    <m:r>
                      <a:rPr lang="en-US" i="1">
                        <a:latin typeface="Cambria Math" panose="02040503050406030204" pitchFamily="18" charset="0"/>
                      </a:rPr>
                      <m:t>𝑑</m:t>
                    </m:r>
                  </m:oMath>
                </a14:m>
                <a:endParaRPr lang="en-US" dirty="0"/>
              </a:p>
              <a:p>
                <a14:m>
                  <m:oMath xmlns:m="http://schemas.openxmlformats.org/officeDocument/2006/math">
                    <m:r>
                      <a:rPr lang="en-US" i="1" smtClean="0">
                        <a:latin typeface="Cambria Math" panose="02040503050406030204" pitchFamily="18" charset="0"/>
                      </a:rPr>
                      <m:t>𝑑</m:t>
                    </m:r>
                  </m:oMath>
                </a14:m>
                <a:r>
                  <a:rPr lang="en-US" dirty="0"/>
                  <a:t> is fixed (part of architecture) but </a:t>
                </a:r>
                <a14:m>
                  <m:oMath xmlns:m="http://schemas.openxmlformats.org/officeDocument/2006/math">
                    <m:r>
                      <a:rPr lang="en-US" b="0" i="1" smtClean="0">
                        <a:latin typeface="Cambria Math" panose="02040503050406030204" pitchFamily="18" charset="0"/>
                      </a:rPr>
                      <m:t>𝑛</m:t>
                    </m:r>
                  </m:oMath>
                </a14:m>
                <a:r>
                  <a:rPr lang="en-US" dirty="0"/>
                  <a:t> changes with input. </a:t>
                </a:r>
              </a:p>
              <a:p>
                <a:r>
                  <a:rPr lang="en-US" b="1" dirty="0"/>
                  <a:t>Bottlenecks #1: </a:t>
                </a:r>
                <a:r>
                  <a:rPr lang="en-US" dirty="0"/>
                  <a:t>If </a:t>
                </a:r>
                <a14:m>
                  <m:oMath xmlns:m="http://schemas.openxmlformats.org/officeDocument/2006/math">
                    <m:r>
                      <a:rPr lang="en-US" b="0" i="1" smtClean="0">
                        <a:latin typeface="Cambria Math" panose="02040503050406030204" pitchFamily="18" charset="0"/>
                      </a:rPr>
                      <m:t>𝑛</m:t>
                    </m:r>
                    <m:r>
                      <m:rPr>
                        <m:nor/>
                      </m:rPr>
                      <a:rPr lang="en-US" b="0" i="0" smtClean="0">
                        <a:latin typeface="Cambria Math" panose="02040503050406030204" pitchFamily="18" charset="0"/>
                      </a:rPr>
                      <m:t> </m:t>
                    </m:r>
                    <m:r>
                      <m:rPr>
                        <m:nor/>
                      </m:rPr>
                      <a:rPr lang="en-US" b="0" i="0" dirty="0" smtClean="0"/>
                      <m:t>(</m:t>
                    </m:r>
                    <m:r>
                      <m:rPr>
                        <m:nor/>
                      </m:rPr>
                      <a:rPr lang="en-US" b="0" i="0" dirty="0" smtClean="0"/>
                      <m:t>sequence</m:t>
                    </m:r>
                    <m:r>
                      <m:rPr>
                        <m:nor/>
                      </m:rPr>
                      <a:rPr lang="en-US" dirty="0"/>
                      <m:t> </m:t>
                    </m:r>
                    <m:r>
                      <m:rPr>
                        <m:nor/>
                      </m:rPr>
                      <a:rPr lang="en-US" dirty="0"/>
                      <m:t>length</m:t>
                    </m:r>
                    <m:r>
                      <m:rPr>
                        <m:nor/>
                      </m:rPr>
                      <a:rPr lang="en-US" b="0" i="0" dirty="0" smtClean="0"/>
                      <m:t>)</m:t>
                    </m:r>
                    <m:r>
                      <a:rPr lang="en-CA"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 (</m:t>
                    </m:r>
                    <m:r>
                      <m:rPr>
                        <m:nor/>
                      </m:rPr>
                      <a:rPr lang="en-US" dirty="0"/>
                      <m:t>feature</m:t>
                    </m:r>
                    <m:r>
                      <m:rPr>
                        <m:nor/>
                      </m:rPr>
                      <a:rPr lang="en-US" dirty="0"/>
                      <m:t> </m:t>
                    </m:r>
                    <m:r>
                      <m:rPr>
                        <m:nor/>
                      </m:rPr>
                      <a:rPr lang="en-US" dirty="0"/>
                      <m:t>dimension</m:t>
                    </m:r>
                  </m:oMath>
                </a14:m>
                <a:r>
                  <a:rPr lang="en-US" dirty="0"/>
                  <a:t>), the time and space complexity would be dominated by </a:t>
                </a:r>
                <a14:m>
                  <m:oMath xmlns:m="http://schemas.openxmlformats.org/officeDocument/2006/math">
                    <m:r>
                      <a:rPr lang="en-CA" b="0" i="1" smtClean="0">
                        <a:latin typeface="Cambria Math" panose="02040503050406030204" pitchFamily="18" charset="0"/>
                      </a:rPr>
                      <m:t>𝑂</m:t>
                    </m:r>
                    <m:d>
                      <m:dPr>
                        <m:ctrlPr>
                          <a:rPr lang="en-CA" b="0" i="1" smtClean="0">
                            <a:latin typeface="Cambria Math" panose="02040503050406030204" pitchFamily="18" charset="0"/>
                          </a:rPr>
                        </m:ctrlPr>
                      </m:dPr>
                      <m:e>
                        <m:sSup>
                          <m:sSupPr>
                            <m:ctrlPr>
                              <a:rPr lang="en-CA" b="0" i="1" smtClean="0">
                                <a:latin typeface="Cambria Math" panose="02040503050406030204" pitchFamily="18" charset="0"/>
                              </a:rPr>
                            </m:ctrlPr>
                          </m:sSupPr>
                          <m:e>
                            <m:r>
                              <a:rPr lang="en-US" b="0" i="1" smtClean="0">
                                <a:latin typeface="Cambria Math" panose="02040503050406030204" pitchFamily="18" charset="0"/>
                              </a:rPr>
                              <m:t>𝑛</m:t>
                            </m:r>
                          </m:e>
                          <m:sup>
                            <m:r>
                              <a:rPr lang="en-CA" b="0" i="1" smtClean="0">
                                <a:latin typeface="Cambria Math" panose="02040503050406030204" pitchFamily="18" charset="0"/>
                              </a:rPr>
                              <m:t>2</m:t>
                            </m:r>
                          </m:sup>
                        </m:sSup>
                      </m:e>
                    </m:d>
                  </m:oMath>
                </a14:m>
                <a:r>
                  <a:rPr lang="en-US" dirty="0"/>
                  <a:t>.</a:t>
                </a:r>
              </a:p>
              <a:p>
                <a:r>
                  <a:rPr lang="en-US" b="1" dirty="0"/>
                  <a:t>However, </a:t>
                </a:r>
                <a:r>
                  <a:rPr lang="en-US" dirty="0"/>
                  <a:t>these despite this quadratic dependence these are parallelizable operations which can be computed efficiently in GPUs. </a:t>
                </a:r>
              </a:p>
              <a:p>
                <a:pPr lvl="1"/>
                <a:r>
                  <a:rPr lang="en-US" dirty="0"/>
                  <a:t>In comparison, RNNs perform </a:t>
                </a:r>
                <a:br>
                  <a:rPr lang="en-US" dirty="0"/>
                </a:br>
                <a:r>
                  <a:rPr lang="en-US" dirty="0"/>
                  <a:t>less arithmetic ops but they’re </a:t>
                </a:r>
                <a:br>
                  <a:rPr lang="en-US" dirty="0"/>
                </a:br>
                <a:r>
                  <a:rPr lang="en-US" dirty="0"/>
                  <a:t>not all parallelizable.  </a:t>
                </a:r>
              </a:p>
              <a:p>
                <a:r>
                  <a:rPr lang="en-US" b="1" dirty="0"/>
                  <a:t>Bottlenecks #2: </a:t>
                </a:r>
                <a:r>
                  <a:rPr lang="en-US" dirty="0"/>
                  <a:t>Another potential </a:t>
                </a:r>
                <a:br>
                  <a:rPr lang="en-US" dirty="0"/>
                </a:br>
                <a:r>
                  <a:rPr lang="en-US" dirty="0"/>
                  <a:t>bottleneck is how fast we can run IO. </a:t>
                </a:r>
                <a:br>
                  <a:rPr lang="en-US" dirty="0"/>
                </a:br>
                <a:r>
                  <a:rPr lang="en-US" dirty="0"/>
                  <a:t>(more on this later) </a:t>
                </a:r>
              </a:p>
            </p:txBody>
          </p:sp>
        </mc:Choice>
        <mc:Fallback>
          <p:sp>
            <p:nvSpPr>
              <p:cNvPr id="3" name="Text Placeholder 2">
                <a:extLst>
                  <a:ext uri="{FF2B5EF4-FFF2-40B4-BE49-F238E27FC236}">
                    <a16:creationId xmlns:a16="http://schemas.microsoft.com/office/drawing/2014/main" id="{FCEAAC27-0E0D-DAD5-B163-66E1235EE758}"/>
                  </a:ext>
                </a:extLst>
              </p:cNvPr>
              <p:cNvSpPr>
                <a:spLocks noGrp="1" noRot="1" noChangeAspect="1" noMove="1" noResize="1" noEditPoints="1" noAdjustHandles="1" noChangeArrowheads="1" noChangeShapeType="1" noTextEdit="1"/>
              </p:cNvSpPr>
              <p:nvPr>
                <p:ph type="body" sz="quarter" idx="16"/>
              </p:nvPr>
            </p:nvSpPr>
            <p:spPr>
              <a:xfrm>
                <a:off x="533919" y="1301199"/>
                <a:ext cx="8085415" cy="3077573"/>
              </a:xfrm>
              <a:blipFill>
                <a:blip r:embed="rId3"/>
                <a:stretch>
                  <a:fillRect l="-471" t="-1646" b="-160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023F091C-B5E6-BF97-0575-805780AF5815}"/>
                  </a:ext>
                </a:extLst>
              </p:cNvPr>
              <p:cNvGraphicFramePr>
                <a:graphicFrameLocks noGrp="1"/>
              </p:cNvGraphicFramePr>
              <p:nvPr/>
            </p:nvGraphicFramePr>
            <p:xfrm>
              <a:off x="4942233" y="1141414"/>
              <a:ext cx="3756993" cy="741680"/>
            </p:xfrm>
            <a:graphic>
              <a:graphicData uri="http://schemas.openxmlformats.org/drawingml/2006/table">
                <a:tbl>
                  <a:tblPr firstRow="1" bandRow="1">
                    <a:tableStyleId>{5C22544A-7EE6-4342-B048-85BDC9FD1C3A}</a:tableStyleId>
                  </a:tblPr>
                  <a:tblGrid>
                    <a:gridCol w="1888435">
                      <a:extLst>
                        <a:ext uri="{9D8B030D-6E8A-4147-A177-3AD203B41FA5}">
                          <a16:colId xmlns:a16="http://schemas.microsoft.com/office/drawing/2014/main" val="3962742818"/>
                        </a:ext>
                      </a:extLst>
                    </a:gridCol>
                    <a:gridCol w="1868558">
                      <a:extLst>
                        <a:ext uri="{9D8B030D-6E8A-4147-A177-3AD203B41FA5}">
                          <a16:colId xmlns:a16="http://schemas.microsoft.com/office/drawing/2014/main" val="3776926515"/>
                        </a:ext>
                      </a:extLst>
                    </a:gridCol>
                  </a:tblGrid>
                  <a:tr h="370840">
                    <a:tc>
                      <a:txBody>
                        <a:bodyPr/>
                        <a:lstStyle/>
                        <a:p>
                          <a:pPr algn="ctr"/>
                          <a:r>
                            <a:rPr lang="en-US" dirty="0"/>
                            <a:t>Computations </a:t>
                          </a:r>
                        </a:p>
                      </a:txBody>
                      <a:tcPr/>
                    </a:tc>
                    <a:tc>
                      <a:txBody>
                        <a:bodyPr/>
                        <a:lstStyle/>
                        <a:p>
                          <a:pPr algn="ctr"/>
                          <a:r>
                            <a:rPr lang="en-US" dirty="0"/>
                            <a:t>IO</a:t>
                          </a:r>
                        </a:p>
                      </a:txBody>
                      <a:tcPr/>
                    </a:tc>
                    <a:extLst>
                      <a:ext uri="{0D108BD9-81ED-4DB2-BD59-A6C34878D82A}">
                        <a16:rowId xmlns:a16="http://schemas.microsoft.com/office/drawing/2014/main" val="121423706"/>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m:t>
                                </m:r>
                                <m:sSup>
                                  <m:sSupPr>
                                    <m:ctrlPr>
                                      <a:rPr lang="en-US" altLang="zh-TW" b="0" i="1" smtClean="0">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𝑛</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𝑏𝑚</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𝑛</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extLst>
                      <a:ext uri="{0D108BD9-81ED-4DB2-BD59-A6C34878D82A}">
                        <a16:rowId xmlns:a16="http://schemas.microsoft.com/office/drawing/2014/main" val="843931721"/>
                      </a:ext>
                    </a:extLst>
                  </a:tr>
                </a:tbl>
              </a:graphicData>
            </a:graphic>
          </p:graphicFrame>
        </mc:Choice>
        <mc:Fallback xmlns="">
          <p:graphicFrame>
            <p:nvGraphicFramePr>
              <p:cNvPr id="5" name="Table 4">
                <a:extLst>
                  <a:ext uri="{FF2B5EF4-FFF2-40B4-BE49-F238E27FC236}">
                    <a16:creationId xmlns:a16="http://schemas.microsoft.com/office/drawing/2014/main" id="{023F091C-B5E6-BF97-0575-805780AF5815}"/>
                  </a:ext>
                </a:extLst>
              </p:cNvPr>
              <p:cNvGraphicFramePr>
                <a:graphicFrameLocks noGrp="1"/>
              </p:cNvGraphicFramePr>
              <p:nvPr>
                <p:extLst>
                  <p:ext uri="{D42A27DB-BD31-4B8C-83A1-F6EECF244321}">
                    <p14:modId xmlns:p14="http://schemas.microsoft.com/office/powerpoint/2010/main" val="1416979283"/>
                  </p:ext>
                </p:extLst>
              </p:nvPr>
            </p:nvGraphicFramePr>
            <p:xfrm>
              <a:off x="4942233" y="1141414"/>
              <a:ext cx="3756993" cy="741680"/>
            </p:xfrm>
            <a:graphic>
              <a:graphicData uri="http://schemas.openxmlformats.org/drawingml/2006/table">
                <a:tbl>
                  <a:tblPr firstRow="1" bandRow="1">
                    <a:tableStyleId>{5C22544A-7EE6-4342-B048-85BDC9FD1C3A}</a:tableStyleId>
                  </a:tblPr>
                  <a:tblGrid>
                    <a:gridCol w="1888435">
                      <a:extLst>
                        <a:ext uri="{9D8B030D-6E8A-4147-A177-3AD203B41FA5}">
                          <a16:colId xmlns:a16="http://schemas.microsoft.com/office/drawing/2014/main" val="3962742818"/>
                        </a:ext>
                      </a:extLst>
                    </a:gridCol>
                    <a:gridCol w="1868558">
                      <a:extLst>
                        <a:ext uri="{9D8B030D-6E8A-4147-A177-3AD203B41FA5}">
                          <a16:colId xmlns:a16="http://schemas.microsoft.com/office/drawing/2014/main" val="3776926515"/>
                        </a:ext>
                      </a:extLst>
                    </a:gridCol>
                  </a:tblGrid>
                  <a:tr h="370840">
                    <a:tc>
                      <a:txBody>
                        <a:bodyPr/>
                        <a:lstStyle/>
                        <a:p>
                          <a:pPr algn="ctr"/>
                          <a:r>
                            <a:rPr lang="en-US" dirty="0"/>
                            <a:t>Computations </a:t>
                          </a:r>
                        </a:p>
                      </a:txBody>
                      <a:tcPr/>
                    </a:tc>
                    <a:tc>
                      <a:txBody>
                        <a:bodyPr/>
                        <a:lstStyle/>
                        <a:p>
                          <a:pPr algn="ctr"/>
                          <a:r>
                            <a:rPr lang="en-US" dirty="0"/>
                            <a:t>IO</a:t>
                          </a:r>
                        </a:p>
                      </a:txBody>
                      <a:tcPr/>
                    </a:tc>
                    <a:extLst>
                      <a:ext uri="{0D108BD9-81ED-4DB2-BD59-A6C34878D82A}">
                        <a16:rowId xmlns:a16="http://schemas.microsoft.com/office/drawing/2014/main" val="121423706"/>
                      </a:ext>
                    </a:extLst>
                  </a:tr>
                  <a:tr h="370840">
                    <a:tc>
                      <a:txBody>
                        <a:bodyPr/>
                        <a:lstStyle/>
                        <a:p>
                          <a:endParaRPr lang="en-US"/>
                        </a:p>
                      </a:txBody>
                      <a:tcPr anchor="ctr">
                        <a:blipFill>
                          <a:blip r:embed="rId4"/>
                          <a:stretch>
                            <a:fillRect l="-671" t="-100000" r="-100671" b="-3333"/>
                          </a:stretch>
                        </a:blipFill>
                      </a:tcPr>
                    </a:tc>
                    <a:tc>
                      <a:txBody>
                        <a:bodyPr/>
                        <a:lstStyle/>
                        <a:p>
                          <a:endParaRPr lang="en-US"/>
                        </a:p>
                      </a:txBody>
                      <a:tcPr anchor="ctr">
                        <a:blipFill>
                          <a:blip r:embed="rId4"/>
                          <a:stretch>
                            <a:fillRect l="-102041" t="-100000" r="-2041" b="-3333"/>
                          </a:stretch>
                        </a:blipFill>
                      </a:tcPr>
                    </a:tc>
                    <a:extLst>
                      <a:ext uri="{0D108BD9-81ED-4DB2-BD59-A6C34878D82A}">
                        <a16:rowId xmlns:a16="http://schemas.microsoft.com/office/drawing/2014/main" val="843931721"/>
                      </a:ext>
                    </a:extLst>
                  </a:tr>
                </a:tbl>
              </a:graphicData>
            </a:graphic>
          </p:graphicFrame>
        </mc:Fallback>
      </mc:AlternateContent>
      <p:grpSp>
        <p:nvGrpSpPr>
          <p:cNvPr id="7" name="Group 6">
            <a:extLst>
              <a:ext uri="{FF2B5EF4-FFF2-40B4-BE49-F238E27FC236}">
                <a16:creationId xmlns:a16="http://schemas.microsoft.com/office/drawing/2014/main" id="{21A177F0-DF51-A9E0-664C-D7705E8E7887}"/>
              </a:ext>
            </a:extLst>
          </p:cNvPr>
          <p:cNvGrpSpPr/>
          <p:nvPr/>
        </p:nvGrpSpPr>
        <p:grpSpPr>
          <a:xfrm>
            <a:off x="4165726" y="3380701"/>
            <a:ext cx="4464778" cy="888742"/>
            <a:chOff x="246722" y="385009"/>
            <a:chExt cx="6004058" cy="1197817"/>
          </a:xfrm>
        </p:grpSpPr>
        <p:pic>
          <p:nvPicPr>
            <p:cNvPr id="8" name="Content Placeholder 4" descr="Table&#10;&#10;Description automatically generated">
              <a:extLst>
                <a:ext uri="{FF2B5EF4-FFF2-40B4-BE49-F238E27FC236}">
                  <a16:creationId xmlns:a16="http://schemas.microsoft.com/office/drawing/2014/main" id="{5041731B-CAC1-670B-9F6D-DFC0E8FB8D11}"/>
                </a:ext>
              </a:extLst>
            </p:cNvPr>
            <p:cNvPicPr>
              <a:picLocks noChangeAspect="1"/>
            </p:cNvPicPr>
            <p:nvPr/>
          </p:nvPicPr>
          <p:blipFill rotWithShape="1">
            <a:blip r:embed="rId5"/>
            <a:srcRect t="49646" r="30593" b="48308"/>
            <a:stretch/>
          </p:blipFill>
          <p:spPr>
            <a:xfrm>
              <a:off x="246722" y="1482814"/>
              <a:ext cx="6004057" cy="100012"/>
            </a:xfrm>
            <a:prstGeom prst="rect">
              <a:avLst/>
            </a:prstGeom>
            <a:noFill/>
            <a:ln>
              <a:noFill/>
            </a:ln>
          </p:spPr>
        </p:pic>
        <p:pic>
          <p:nvPicPr>
            <p:cNvPr id="9" name="Content Placeholder 4" descr="Table&#10;&#10;Description automatically generated">
              <a:extLst>
                <a:ext uri="{FF2B5EF4-FFF2-40B4-BE49-F238E27FC236}">
                  <a16:creationId xmlns:a16="http://schemas.microsoft.com/office/drawing/2014/main" id="{E03F5039-00F7-75CF-CBA2-5F013D50871F}"/>
                </a:ext>
              </a:extLst>
            </p:cNvPr>
            <p:cNvPicPr>
              <a:picLocks noChangeAspect="1"/>
            </p:cNvPicPr>
            <p:nvPr/>
          </p:nvPicPr>
          <p:blipFill rotWithShape="1">
            <a:blip r:embed="rId5"/>
            <a:srcRect t="17943" r="30593" b="60762"/>
            <a:stretch/>
          </p:blipFill>
          <p:spPr>
            <a:xfrm>
              <a:off x="246723" y="385009"/>
              <a:ext cx="6004057" cy="1041020"/>
            </a:xfrm>
            <a:prstGeom prst="rect">
              <a:avLst/>
            </a:prstGeom>
            <a:noFill/>
            <a:ln>
              <a:noFill/>
            </a:ln>
          </p:spPr>
        </p:pic>
      </p:grpSp>
      <p:sp>
        <p:nvSpPr>
          <p:cNvPr id="10" name="TextBox 9">
            <a:extLst>
              <a:ext uri="{FF2B5EF4-FFF2-40B4-BE49-F238E27FC236}">
                <a16:creationId xmlns:a16="http://schemas.microsoft.com/office/drawing/2014/main" id="{C66CE2B7-2478-0391-EFA7-ACD39EB4012A}"/>
              </a:ext>
            </a:extLst>
          </p:cNvPr>
          <p:cNvSpPr txBox="1"/>
          <p:nvPr/>
        </p:nvSpPr>
        <p:spPr>
          <a:xfrm>
            <a:off x="4938655" y="4228089"/>
            <a:ext cx="2791924" cy="261610"/>
          </a:xfrm>
          <a:prstGeom prst="rect">
            <a:avLst/>
          </a:prstGeom>
          <a:noFill/>
        </p:spPr>
        <p:txBody>
          <a:bodyPr wrap="square">
            <a:spAutoFit/>
          </a:bodyPr>
          <a:lstStyle/>
          <a:p>
            <a:pPr algn="ctr"/>
            <a:r>
              <a:rPr lang="en-US"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t>
            </a:r>
            <a:r>
              <a:rPr lang="en-US"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hlinkClick r:id="rId6"/>
              </a:rPr>
              <a:t>Vaswani et al. 2017</a:t>
            </a:r>
            <a:r>
              <a:rPr lang="en-US"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53541A1-ADA4-5777-FEF6-21B2F2066B1E}"/>
                  </a:ext>
                </a:extLst>
              </p:cNvPr>
              <p:cNvSpPr txBox="1"/>
              <p:nvPr/>
            </p:nvSpPr>
            <p:spPr>
              <a:xfrm>
                <a:off x="4872280" y="183064"/>
                <a:ext cx="3747054" cy="738664"/>
              </a:xfrm>
              <a:prstGeom prst="rect">
                <a:avLst/>
              </a:prstGeom>
              <a:solidFill>
                <a:schemeClr val="bg1">
                  <a:lumMod val="95000"/>
                </a:schemeClr>
              </a:solidFill>
            </p:spPr>
            <p:txBody>
              <a:bodyPr wrap="square">
                <a:spAutoFit/>
              </a:bodyPr>
              <a:lstStyle/>
              <a:p>
                <a14:m>
                  <m:oMath xmlns:m="http://schemas.openxmlformats.org/officeDocument/2006/math">
                    <m:r>
                      <a:rPr lang="en-US" i="1" dirty="0" smtClean="0">
                        <a:latin typeface="Cambria Math" panose="02040503050406030204" pitchFamily="18" charset="0"/>
                      </a:rPr>
                      <m:t>𝑏</m:t>
                    </m:r>
                  </m:oMath>
                </a14:m>
                <a:r>
                  <a:rPr lang="en-US" dirty="0"/>
                  <a:t>: batch size,</a:t>
                </a:r>
              </a:p>
              <a:p>
                <a14:m>
                  <m:oMath xmlns:m="http://schemas.openxmlformats.org/officeDocument/2006/math">
                    <m:r>
                      <a:rPr lang="en-US" i="1" dirty="0" smtClean="0">
                        <a:latin typeface="Cambria Math" panose="02040503050406030204" pitchFamily="18" charset="0"/>
                      </a:rPr>
                      <m:t>𝑛</m:t>
                    </m:r>
                  </m:oMath>
                </a14:m>
                <a:r>
                  <a:rPr lang="en-US" dirty="0"/>
                  <a:t>: sequence length,</a:t>
                </a:r>
                <a:endParaRPr lang="en-US" b="0" i="1" dirty="0">
                  <a:latin typeface="Cambria Math" panose="02040503050406030204" pitchFamily="18" charset="0"/>
                </a:endParaRPr>
              </a:p>
              <a:p>
                <a14:m>
                  <m:oMath xmlns:m="http://schemas.openxmlformats.org/officeDocument/2006/math">
                    <m:r>
                      <a:rPr lang="en-US" i="1" dirty="0" smtClean="0">
                        <a:latin typeface="Cambria Math" panose="02040503050406030204" pitchFamily="18" charset="0"/>
                      </a:rPr>
                      <m:t>𝑑</m:t>
                    </m:r>
                  </m:oMath>
                </a14:m>
                <a:r>
                  <a:rPr lang="en-US" dirty="0"/>
                  <a:t>: feature dimension in output of SA</a:t>
                </a:r>
              </a:p>
            </p:txBody>
          </p:sp>
        </mc:Choice>
        <mc:Fallback xmlns="">
          <p:sp>
            <p:nvSpPr>
              <p:cNvPr id="4" name="TextBox 3">
                <a:extLst>
                  <a:ext uri="{FF2B5EF4-FFF2-40B4-BE49-F238E27FC236}">
                    <a16:creationId xmlns:a16="http://schemas.microsoft.com/office/drawing/2014/main" id="{D53541A1-ADA4-5777-FEF6-21B2F2066B1E}"/>
                  </a:ext>
                </a:extLst>
              </p:cNvPr>
              <p:cNvSpPr txBox="1">
                <a:spLocks noRot="1" noChangeAspect="1" noMove="1" noResize="1" noEditPoints="1" noAdjustHandles="1" noChangeArrowheads="1" noChangeShapeType="1" noTextEdit="1"/>
              </p:cNvSpPr>
              <p:nvPr/>
            </p:nvSpPr>
            <p:spPr>
              <a:xfrm>
                <a:off x="4872280" y="183064"/>
                <a:ext cx="3747054" cy="738664"/>
              </a:xfrm>
              <a:prstGeom prst="rect">
                <a:avLst/>
              </a:prstGeom>
              <a:blipFill>
                <a:blip r:embed="rId7"/>
                <a:stretch>
                  <a:fillRect t="-1695" b="-6780"/>
                </a:stretch>
              </a:blipFill>
            </p:spPr>
            <p:txBody>
              <a:bodyPr/>
              <a:lstStyle/>
              <a:p>
                <a:r>
                  <a:rPr lang="en-US">
                    <a:noFill/>
                  </a:rPr>
                  <a:t> </a:t>
                </a:r>
              </a:p>
            </p:txBody>
          </p:sp>
        </mc:Fallback>
      </mc:AlternateContent>
    </p:spTree>
    <p:extLst>
      <p:ext uri="{BB962C8B-B14F-4D97-AF65-F5344CB8AC3E}">
        <p14:creationId xmlns:p14="http://schemas.microsoft.com/office/powerpoint/2010/main" val="347035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302B2-BBC7-042F-9D17-261C569792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CB1A49-1A1C-6038-7764-31166FDEFDE5}"/>
              </a:ext>
            </a:extLst>
          </p:cNvPr>
          <p:cNvSpPr>
            <a:spLocks noGrp="1"/>
          </p:cNvSpPr>
          <p:nvPr>
            <p:ph type="title"/>
          </p:nvPr>
        </p:nvSpPr>
        <p:spPr/>
        <p:txBody>
          <a:bodyPr/>
          <a:lstStyle/>
          <a:p>
            <a:r>
              <a:rPr lang="en-US" dirty="0"/>
              <a:t>NCCL: </a:t>
            </a:r>
            <a:r>
              <a:rPr lang="en-US" sz="2000" dirty="0"/>
              <a:t>NVIDIA Collective Communication Library </a:t>
            </a:r>
            <a:endParaRPr lang="en-US" dirty="0"/>
          </a:p>
        </p:txBody>
      </p:sp>
      <p:sp>
        <p:nvSpPr>
          <p:cNvPr id="3" name="Text Placeholder 2">
            <a:extLst>
              <a:ext uri="{FF2B5EF4-FFF2-40B4-BE49-F238E27FC236}">
                <a16:creationId xmlns:a16="http://schemas.microsoft.com/office/drawing/2014/main" id="{3C1F6D56-96FC-8861-9420-09E0200D2F63}"/>
              </a:ext>
            </a:extLst>
          </p:cNvPr>
          <p:cNvSpPr>
            <a:spLocks noGrp="1"/>
          </p:cNvSpPr>
          <p:nvPr>
            <p:ph type="body" sz="quarter" idx="16"/>
          </p:nvPr>
        </p:nvSpPr>
        <p:spPr/>
        <p:txBody>
          <a:bodyPr/>
          <a:lstStyle/>
          <a:p>
            <a:pPr marL="0" indent="0">
              <a:buNone/>
            </a:pPr>
            <a:endParaRPr lang="en-US" dirty="0"/>
          </a:p>
          <a:p>
            <a:endParaRPr lang="en-US" dirty="0"/>
          </a:p>
          <a:p>
            <a:endParaRPr lang="en-US" dirty="0"/>
          </a:p>
          <a:p>
            <a:endParaRPr lang="en-US" dirty="0"/>
          </a:p>
        </p:txBody>
      </p:sp>
      <p:pic>
        <p:nvPicPr>
          <p:cNvPr id="4" name="Picture 2" descr="NCCL入门- Blog">
            <a:extLst>
              <a:ext uri="{FF2B5EF4-FFF2-40B4-BE49-F238E27FC236}">
                <a16:creationId xmlns:a16="http://schemas.microsoft.com/office/drawing/2014/main" id="{571974F2-522C-C91E-D1B0-8EEF1D87C6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955"/>
          <a:stretch>
            <a:fillRect/>
          </a:stretch>
        </p:blipFill>
        <p:spPr bwMode="auto">
          <a:xfrm>
            <a:off x="1053392" y="1268962"/>
            <a:ext cx="7037215" cy="33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5468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6A2D9-6279-FBCD-E679-A425EA071A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68B321-2AB0-A247-4C17-8D65FAB50964}"/>
              </a:ext>
            </a:extLst>
          </p:cNvPr>
          <p:cNvSpPr>
            <a:spLocks noGrp="1"/>
          </p:cNvSpPr>
          <p:nvPr>
            <p:ph type="title"/>
          </p:nvPr>
        </p:nvSpPr>
        <p:spPr/>
        <p:txBody>
          <a:bodyPr lIns="91440" tIns="45720" rIns="91440" bIns="45720" anchor="b"/>
          <a:lstStyle/>
          <a:p>
            <a:r>
              <a:rPr lang="en-US" dirty="0">
                <a:ea typeface="Tahoma"/>
                <a:cs typeface="Tahoma"/>
              </a:rPr>
              <a:t>NCCL Operations: Reduce</a:t>
            </a:r>
          </a:p>
        </p:txBody>
      </p:sp>
      <p:sp>
        <p:nvSpPr>
          <p:cNvPr id="3" name="Text Placeholder 2">
            <a:extLst>
              <a:ext uri="{FF2B5EF4-FFF2-40B4-BE49-F238E27FC236}">
                <a16:creationId xmlns:a16="http://schemas.microsoft.com/office/drawing/2014/main" id="{D8FDE472-AD90-9C1C-D31E-748386746E76}"/>
              </a:ext>
            </a:extLst>
          </p:cNvPr>
          <p:cNvSpPr>
            <a:spLocks noGrp="1"/>
          </p:cNvSpPr>
          <p:nvPr>
            <p:ph type="body" sz="quarter" idx="16"/>
          </p:nvPr>
        </p:nvSpPr>
        <p:spPr/>
        <p:txBody>
          <a:bodyPr lIns="91440" tIns="45720" rIns="91440" bIns="45720" anchor="t">
            <a:noAutofit/>
          </a:bodyPr>
          <a:lstStyle/>
          <a:p>
            <a:pPr marL="229870" indent="-229870"/>
            <a:r>
              <a:rPr lang="en-US">
                <a:latin typeface="Tahoma"/>
                <a:ea typeface="Tahoma"/>
                <a:cs typeface="Tahoma"/>
              </a:rPr>
              <a:t>Nvidia Collective Communications Library (NCCL) - A library developed to provide inter-GPU communications primitives (operations)</a:t>
            </a:r>
          </a:p>
          <a:p>
            <a:pPr marL="229870" indent="-229870"/>
            <a:r>
              <a:rPr lang="en-US">
                <a:latin typeface="Tahoma"/>
                <a:ea typeface="Tahoma"/>
                <a:cs typeface="Tahoma"/>
              </a:rPr>
              <a:t>Reduce: *Sums* over all *tensors* and stores it in a root GPU</a:t>
            </a:r>
            <a:endParaRPr lang="en-US"/>
          </a:p>
          <a:p>
            <a:pPr marL="229870" indent="-229870"/>
            <a:endParaRPr lang="en-US"/>
          </a:p>
        </p:txBody>
      </p:sp>
      <p:pic>
        <p:nvPicPr>
          <p:cNvPr id="5" name="Picture 4" descr="../_images/reduce.png">
            <a:extLst>
              <a:ext uri="{FF2B5EF4-FFF2-40B4-BE49-F238E27FC236}">
                <a16:creationId xmlns:a16="http://schemas.microsoft.com/office/drawing/2014/main" id="{BB701CF7-1A97-9F7F-7DA2-183664984C5D}"/>
              </a:ext>
            </a:extLst>
          </p:cNvPr>
          <p:cNvPicPr>
            <a:picLocks noChangeAspect="1"/>
          </p:cNvPicPr>
          <p:nvPr/>
        </p:nvPicPr>
        <p:blipFill>
          <a:blip r:embed="rId2"/>
          <a:stretch>
            <a:fillRect/>
          </a:stretch>
        </p:blipFill>
        <p:spPr>
          <a:xfrm>
            <a:off x="1227163" y="2397377"/>
            <a:ext cx="6690711" cy="2074110"/>
          </a:xfrm>
          <a:prstGeom prst="rect">
            <a:avLst/>
          </a:prstGeom>
        </p:spPr>
      </p:pic>
      <p:sp>
        <p:nvSpPr>
          <p:cNvPr id="6" name="TextBox 5">
            <a:extLst>
              <a:ext uri="{FF2B5EF4-FFF2-40B4-BE49-F238E27FC236}">
                <a16:creationId xmlns:a16="http://schemas.microsoft.com/office/drawing/2014/main" id="{42C05578-5928-1938-02ED-AE16C3E3EC5A}"/>
              </a:ext>
            </a:extLst>
          </p:cNvPr>
          <p:cNvSpPr txBox="1"/>
          <p:nvPr/>
        </p:nvSpPr>
        <p:spPr>
          <a:xfrm>
            <a:off x="1146412" y="4605494"/>
            <a:ext cx="8085414" cy="430887"/>
          </a:xfrm>
          <a:prstGeom prst="rect">
            <a:avLst/>
          </a:prstGeom>
          <a:noFill/>
        </p:spPr>
        <p:txBody>
          <a:bodyPr wrap="square">
            <a:spAutoFit/>
          </a:bodyPr>
          <a:lstStyle/>
          <a:p>
            <a:r>
              <a:rPr lang="en-US" sz="1100" dirty="0"/>
              <a:t>NCCL (NVIDIA Collective Communication Library): NVIDIA’s high-performance library for multi-GPU and multi-node communication: </a:t>
            </a:r>
            <a:r>
              <a:rPr lang="en-US" sz="1100" dirty="0">
                <a:hlinkClick r:id="rId3"/>
              </a:rPr>
              <a:t>https://docs.nvidia.com/deeplearning/nccl/user-guide/docs/usage/collectives.html</a:t>
            </a:r>
            <a:r>
              <a:rPr lang="en-US" sz="1100" dirty="0"/>
              <a:t> </a:t>
            </a:r>
          </a:p>
        </p:txBody>
      </p:sp>
    </p:spTree>
    <p:extLst>
      <p:ext uri="{BB962C8B-B14F-4D97-AF65-F5344CB8AC3E}">
        <p14:creationId xmlns:p14="http://schemas.microsoft.com/office/powerpoint/2010/main" val="9801166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A1DAB-8E13-1ADF-7495-D55E8FC23E69}"/>
              </a:ext>
            </a:extLst>
          </p:cNvPr>
          <p:cNvSpPr>
            <a:spLocks noGrp="1"/>
          </p:cNvSpPr>
          <p:nvPr>
            <p:ph type="title"/>
          </p:nvPr>
        </p:nvSpPr>
        <p:spPr/>
        <p:txBody>
          <a:bodyPr lIns="91440" tIns="45720" rIns="91440" bIns="45720" anchor="b"/>
          <a:lstStyle/>
          <a:p>
            <a:r>
              <a:rPr lang="en-US">
                <a:ea typeface="Tahoma"/>
                <a:cs typeface="Tahoma"/>
              </a:rPr>
              <a:t>NCCL Operations: Broadcast</a:t>
            </a:r>
            <a:endParaRPr lang="en-US"/>
          </a:p>
        </p:txBody>
      </p:sp>
      <p:sp>
        <p:nvSpPr>
          <p:cNvPr id="3" name="Text Placeholder 2">
            <a:extLst>
              <a:ext uri="{FF2B5EF4-FFF2-40B4-BE49-F238E27FC236}">
                <a16:creationId xmlns:a16="http://schemas.microsoft.com/office/drawing/2014/main" id="{D87EB557-3EEF-DF34-3D73-6A979288D4B7}"/>
              </a:ext>
            </a:extLst>
          </p:cNvPr>
          <p:cNvSpPr>
            <a:spLocks noGrp="1"/>
          </p:cNvSpPr>
          <p:nvPr>
            <p:ph type="body" sz="quarter" idx="16"/>
          </p:nvPr>
        </p:nvSpPr>
        <p:spPr/>
        <p:txBody>
          <a:bodyPr lIns="91440" tIns="45720" rIns="91440" bIns="45720" anchor="t">
            <a:noAutofit/>
          </a:bodyPr>
          <a:lstStyle/>
          <a:p>
            <a:pPr marL="229870" indent="-229870"/>
            <a:r>
              <a:rPr lang="en-US">
                <a:latin typeface="Tahoma"/>
                <a:ea typeface="Tahoma"/>
                <a:cs typeface="Tahoma"/>
              </a:rPr>
              <a:t>Broadcast: Duplicates one tensor to all GPUs</a:t>
            </a:r>
            <a:endParaRPr lang="en-US"/>
          </a:p>
          <a:p>
            <a:pPr marL="229870" indent="-229870"/>
            <a:endParaRPr lang="en-US"/>
          </a:p>
          <a:p>
            <a:pPr marL="229870" indent="-229870"/>
            <a:endParaRPr lang="en-US"/>
          </a:p>
        </p:txBody>
      </p:sp>
      <p:pic>
        <p:nvPicPr>
          <p:cNvPr id="4" name="Picture 3" descr="../_images/broadcast.png">
            <a:extLst>
              <a:ext uri="{FF2B5EF4-FFF2-40B4-BE49-F238E27FC236}">
                <a16:creationId xmlns:a16="http://schemas.microsoft.com/office/drawing/2014/main" id="{6B7F13A9-6F7C-9B7D-DDF7-0CCA7C0F5569}"/>
              </a:ext>
            </a:extLst>
          </p:cNvPr>
          <p:cNvPicPr>
            <a:picLocks noChangeAspect="1"/>
          </p:cNvPicPr>
          <p:nvPr/>
        </p:nvPicPr>
        <p:blipFill>
          <a:blip r:embed="rId2"/>
          <a:stretch>
            <a:fillRect/>
          </a:stretch>
        </p:blipFill>
        <p:spPr>
          <a:xfrm>
            <a:off x="1471613" y="2179396"/>
            <a:ext cx="6200775" cy="1905000"/>
          </a:xfrm>
          <a:prstGeom prst="rect">
            <a:avLst/>
          </a:prstGeom>
        </p:spPr>
      </p:pic>
    </p:spTree>
    <p:extLst>
      <p:ext uri="{BB962C8B-B14F-4D97-AF65-F5344CB8AC3E}">
        <p14:creationId xmlns:p14="http://schemas.microsoft.com/office/powerpoint/2010/main" val="20306596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7454CB9-A50F-CA36-34B6-2E41846BDB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12800-687B-92D6-474C-CE05D7AC77F6}"/>
              </a:ext>
            </a:extLst>
          </p:cNvPr>
          <p:cNvSpPr>
            <a:spLocks noGrp="1"/>
          </p:cNvSpPr>
          <p:nvPr>
            <p:ph type="title"/>
          </p:nvPr>
        </p:nvSpPr>
        <p:spPr/>
        <p:txBody>
          <a:bodyPr lIns="91440" tIns="45720" rIns="91440" bIns="45720" anchor="b"/>
          <a:lstStyle/>
          <a:p>
            <a:r>
              <a:rPr lang="en-US">
                <a:ea typeface="Tahoma"/>
                <a:cs typeface="Tahoma"/>
              </a:rPr>
              <a:t>NCCL Operations: All Reduce</a:t>
            </a:r>
            <a:endParaRPr lang="en-US"/>
          </a:p>
        </p:txBody>
      </p:sp>
      <p:sp>
        <p:nvSpPr>
          <p:cNvPr id="3" name="Text Placeholder 2">
            <a:extLst>
              <a:ext uri="{FF2B5EF4-FFF2-40B4-BE49-F238E27FC236}">
                <a16:creationId xmlns:a16="http://schemas.microsoft.com/office/drawing/2014/main" id="{F840EE7E-9D01-263E-0D0B-CAAE9B41CEA1}"/>
              </a:ext>
            </a:extLst>
          </p:cNvPr>
          <p:cNvSpPr>
            <a:spLocks noGrp="1"/>
          </p:cNvSpPr>
          <p:nvPr>
            <p:ph type="body" sz="quarter" idx="16"/>
          </p:nvPr>
        </p:nvSpPr>
        <p:spPr/>
        <p:txBody>
          <a:bodyPr lIns="91440" tIns="45720" rIns="91440" bIns="45720" anchor="t">
            <a:noAutofit/>
          </a:bodyPr>
          <a:lstStyle/>
          <a:p>
            <a:pPr marL="229870" indent="-229870"/>
            <a:r>
              <a:rPr lang="en-US" dirty="0">
                <a:latin typeface="Tahoma"/>
                <a:ea typeface="Tahoma"/>
                <a:cs typeface="Tahoma"/>
              </a:rPr>
              <a:t>All Reduce = Reduce + Broadcast </a:t>
            </a:r>
            <a:endParaRPr lang="en-US" dirty="0"/>
          </a:p>
          <a:p>
            <a:pPr marL="0" indent="0">
              <a:buNone/>
            </a:pPr>
            <a:r>
              <a:rPr lang="en-US" dirty="0">
                <a:latin typeface="Tahoma"/>
                <a:ea typeface="Tahoma"/>
                <a:cs typeface="Tahoma"/>
              </a:rPr>
              <a:t> = Sum over input tensors, then duplicate it to all GPUs</a:t>
            </a:r>
            <a:endParaRPr lang="en-US" dirty="0"/>
          </a:p>
          <a:p>
            <a:pPr marL="229870" indent="-229870"/>
            <a:endParaRPr lang="en-US" dirty="0"/>
          </a:p>
        </p:txBody>
      </p:sp>
      <p:pic>
        <p:nvPicPr>
          <p:cNvPr id="5" name="Picture 4" descr="../_images/allreduce.png">
            <a:extLst>
              <a:ext uri="{FF2B5EF4-FFF2-40B4-BE49-F238E27FC236}">
                <a16:creationId xmlns:a16="http://schemas.microsoft.com/office/drawing/2014/main" id="{1DF3D6C8-1EFA-EA0F-816F-7E8F0F42641F}"/>
              </a:ext>
            </a:extLst>
          </p:cNvPr>
          <p:cNvPicPr>
            <a:picLocks noChangeAspect="1"/>
          </p:cNvPicPr>
          <p:nvPr/>
        </p:nvPicPr>
        <p:blipFill>
          <a:blip r:embed="rId2"/>
          <a:stretch>
            <a:fillRect/>
          </a:stretch>
        </p:blipFill>
        <p:spPr>
          <a:xfrm>
            <a:off x="1247460" y="2172427"/>
            <a:ext cx="6649078" cy="2047617"/>
          </a:xfrm>
          <a:prstGeom prst="rect">
            <a:avLst/>
          </a:prstGeom>
        </p:spPr>
      </p:pic>
    </p:spTree>
    <p:extLst>
      <p:ext uri="{BB962C8B-B14F-4D97-AF65-F5344CB8AC3E}">
        <p14:creationId xmlns:p14="http://schemas.microsoft.com/office/powerpoint/2010/main" val="42662429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23F68-2007-613C-1B78-ADEFC24017D8}"/>
              </a:ext>
            </a:extLst>
          </p:cNvPr>
          <p:cNvSpPr>
            <a:spLocks noGrp="1"/>
          </p:cNvSpPr>
          <p:nvPr>
            <p:ph type="title"/>
          </p:nvPr>
        </p:nvSpPr>
        <p:spPr/>
        <p:txBody>
          <a:bodyPr/>
          <a:lstStyle/>
          <a:p>
            <a:r>
              <a:rPr lang="en-US" dirty="0"/>
              <a:t>Quick pulse check</a:t>
            </a:r>
          </a:p>
        </p:txBody>
      </p:sp>
      <p:sp>
        <p:nvSpPr>
          <p:cNvPr id="3" name="Content Placeholder 2">
            <a:extLst>
              <a:ext uri="{FF2B5EF4-FFF2-40B4-BE49-F238E27FC236}">
                <a16:creationId xmlns:a16="http://schemas.microsoft.com/office/drawing/2014/main" id="{E06A56AF-C454-5B7B-FCCB-35B8C7DC500D}"/>
              </a:ext>
            </a:extLst>
          </p:cNvPr>
          <p:cNvSpPr>
            <a:spLocks noGrp="1"/>
          </p:cNvSpPr>
          <p:nvPr>
            <p:ph sz="quarter" idx="20"/>
          </p:nvPr>
        </p:nvSpPr>
        <p:spPr/>
        <p:txBody>
          <a:bodyPr/>
          <a:lstStyle/>
          <a:p>
            <a:r>
              <a:rPr lang="en-US" dirty="0"/>
              <a:t>Four GPUs (GPU₀–GPU₃) each start with values [2, 4, 6, 8].</a:t>
            </a:r>
          </a:p>
          <a:p>
            <a:r>
              <a:rPr lang="en-US" dirty="0"/>
              <a:t>After a </a:t>
            </a:r>
            <a:r>
              <a:rPr lang="en-US" b="1" dirty="0"/>
              <a:t>Reduce (sum) to GPU₀</a:t>
            </a:r>
            <a:r>
              <a:rPr lang="en-US" dirty="0"/>
              <a:t>, what are the final values on all GPUs?</a:t>
            </a:r>
          </a:p>
          <a:p>
            <a:endParaRPr lang="en-US" dirty="0"/>
          </a:p>
          <a:p>
            <a:endParaRPr lang="en-US" dirty="0"/>
          </a:p>
          <a:p>
            <a:r>
              <a:rPr lang="en-US" dirty="0"/>
              <a:t>GPU₀: 20</a:t>
            </a:r>
          </a:p>
          <a:p>
            <a:r>
              <a:rPr lang="en-US" dirty="0"/>
              <a:t>GPU₁–GPU₃: unchanged / discarded (they don’t receive the result).</a:t>
            </a:r>
          </a:p>
        </p:txBody>
      </p:sp>
      <p:sp>
        <p:nvSpPr>
          <p:cNvPr id="4" name="Text Placeholder 3">
            <a:extLst>
              <a:ext uri="{FF2B5EF4-FFF2-40B4-BE49-F238E27FC236}">
                <a16:creationId xmlns:a16="http://schemas.microsoft.com/office/drawing/2014/main" id="{636FA30C-73F1-8BAF-B110-2DFDD6A6409A}"/>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12373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5213E38-E181-972E-A309-BB0A7F53C3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E6692A-F30C-C12F-00C5-0A5271761C5C}"/>
              </a:ext>
            </a:extLst>
          </p:cNvPr>
          <p:cNvSpPr>
            <a:spLocks noGrp="1"/>
          </p:cNvSpPr>
          <p:nvPr>
            <p:ph type="title"/>
          </p:nvPr>
        </p:nvSpPr>
        <p:spPr/>
        <p:txBody>
          <a:bodyPr/>
          <a:lstStyle/>
          <a:p>
            <a:r>
              <a:rPr lang="en-US" dirty="0"/>
              <a:t>Quick pulse check (2)</a:t>
            </a:r>
          </a:p>
        </p:txBody>
      </p:sp>
      <p:sp>
        <p:nvSpPr>
          <p:cNvPr id="3" name="Content Placeholder 2">
            <a:extLst>
              <a:ext uri="{FF2B5EF4-FFF2-40B4-BE49-F238E27FC236}">
                <a16:creationId xmlns:a16="http://schemas.microsoft.com/office/drawing/2014/main" id="{7C3CC552-91C2-E993-15A0-0901F2440722}"/>
              </a:ext>
            </a:extLst>
          </p:cNvPr>
          <p:cNvSpPr>
            <a:spLocks noGrp="1"/>
          </p:cNvSpPr>
          <p:nvPr>
            <p:ph sz="quarter" idx="20"/>
          </p:nvPr>
        </p:nvSpPr>
        <p:spPr/>
        <p:txBody>
          <a:bodyPr/>
          <a:lstStyle/>
          <a:p>
            <a:r>
              <a:rPr lang="en-US" dirty="0"/>
              <a:t>GPU₀ starts with </a:t>
            </a:r>
            <a:r>
              <a:rPr lang="en-US" b="1" dirty="0"/>
              <a:t>5</a:t>
            </a:r>
            <a:r>
              <a:rPr lang="en-US" dirty="0"/>
              <a:t>, and GPUs ₁–₃ hold [1, 2, 3].</a:t>
            </a:r>
          </a:p>
          <a:p>
            <a:r>
              <a:rPr lang="en-US" dirty="0"/>
              <a:t>After a </a:t>
            </a:r>
            <a:r>
              <a:rPr lang="en-US" b="1" dirty="0"/>
              <a:t>Broadcast</a:t>
            </a:r>
            <a:r>
              <a:rPr lang="en-US" dirty="0"/>
              <a:t> from GPU₀, what are the final values on all GPUs?</a:t>
            </a:r>
          </a:p>
          <a:p>
            <a:endParaRPr lang="en-US" dirty="0"/>
          </a:p>
          <a:p>
            <a:r>
              <a:rPr lang="en-US" dirty="0"/>
              <a:t>GPU₀–GPU₃: </a:t>
            </a:r>
            <a:r>
              <a:rPr lang="en-US" b="1" dirty="0"/>
              <a:t>[5, 5, 5, 5]</a:t>
            </a:r>
            <a:endParaRPr lang="en-US" dirty="0"/>
          </a:p>
        </p:txBody>
      </p:sp>
      <p:sp>
        <p:nvSpPr>
          <p:cNvPr id="4" name="Text Placeholder 3">
            <a:extLst>
              <a:ext uri="{FF2B5EF4-FFF2-40B4-BE49-F238E27FC236}">
                <a16:creationId xmlns:a16="http://schemas.microsoft.com/office/drawing/2014/main" id="{EF911EDD-CC83-E791-8CAB-7B8B2BB9A7FB}"/>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400879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7583329-865F-1937-8E79-3404322F82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32E6D3-9C07-DF2C-E3C3-BA8DAE29A4C3}"/>
              </a:ext>
            </a:extLst>
          </p:cNvPr>
          <p:cNvSpPr>
            <a:spLocks noGrp="1"/>
          </p:cNvSpPr>
          <p:nvPr>
            <p:ph type="title"/>
          </p:nvPr>
        </p:nvSpPr>
        <p:spPr/>
        <p:txBody>
          <a:bodyPr/>
          <a:lstStyle/>
          <a:p>
            <a:r>
              <a:rPr lang="en-US" dirty="0"/>
              <a:t>Quick pulse check (3)</a:t>
            </a:r>
          </a:p>
        </p:txBody>
      </p:sp>
      <p:sp>
        <p:nvSpPr>
          <p:cNvPr id="3" name="Content Placeholder 2">
            <a:extLst>
              <a:ext uri="{FF2B5EF4-FFF2-40B4-BE49-F238E27FC236}">
                <a16:creationId xmlns:a16="http://schemas.microsoft.com/office/drawing/2014/main" id="{B1FAF42F-E378-6F47-19BC-4D8112A57206}"/>
              </a:ext>
            </a:extLst>
          </p:cNvPr>
          <p:cNvSpPr>
            <a:spLocks noGrp="1"/>
          </p:cNvSpPr>
          <p:nvPr>
            <p:ph sz="quarter" idx="20"/>
          </p:nvPr>
        </p:nvSpPr>
        <p:spPr/>
        <p:txBody>
          <a:bodyPr/>
          <a:lstStyle/>
          <a:p>
            <a:r>
              <a:rPr lang="en-US" dirty="0"/>
              <a:t>Four GPUs (GPU₀–GPU₃) each start with [2, 4, 6, 8].</a:t>
            </a:r>
          </a:p>
          <a:p>
            <a:r>
              <a:rPr lang="en-US" dirty="0"/>
              <a:t>After an </a:t>
            </a:r>
            <a:r>
              <a:rPr lang="en-US" b="1" dirty="0"/>
              <a:t>All-Reduce (sum)</a:t>
            </a:r>
            <a:r>
              <a:rPr lang="en-US" dirty="0"/>
              <a:t>, what are the final values on all GPUs?</a:t>
            </a:r>
          </a:p>
          <a:p>
            <a:endParaRPr lang="en-US" dirty="0"/>
          </a:p>
          <a:p>
            <a:r>
              <a:rPr lang="en-US" dirty="0"/>
              <a:t>GPU₀–GPU₃: </a:t>
            </a:r>
            <a:r>
              <a:rPr lang="en-US" b="1" dirty="0"/>
              <a:t>[20, 20, 20, 20]</a:t>
            </a:r>
            <a:endParaRPr lang="en-US" dirty="0"/>
          </a:p>
        </p:txBody>
      </p:sp>
      <p:sp>
        <p:nvSpPr>
          <p:cNvPr id="4" name="Text Placeholder 3">
            <a:extLst>
              <a:ext uri="{FF2B5EF4-FFF2-40B4-BE49-F238E27FC236}">
                <a16:creationId xmlns:a16="http://schemas.microsoft.com/office/drawing/2014/main" id="{C242CA47-16FF-AFDD-2447-8E73206B43E4}"/>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344003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BB5579D-964C-8406-FD63-62ED5DE4F1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D2BEB1-764F-7D91-FC2A-C7B68A199FE5}"/>
              </a:ext>
            </a:extLst>
          </p:cNvPr>
          <p:cNvSpPr>
            <a:spLocks noGrp="1"/>
          </p:cNvSpPr>
          <p:nvPr>
            <p:ph type="title"/>
          </p:nvPr>
        </p:nvSpPr>
        <p:spPr/>
        <p:txBody>
          <a:bodyPr lIns="91440" tIns="45720" rIns="91440" bIns="45720" anchor="b"/>
          <a:lstStyle/>
          <a:p>
            <a:r>
              <a:rPr lang="en-US" dirty="0">
                <a:ea typeface="Tahoma"/>
                <a:cs typeface="Tahoma"/>
              </a:rPr>
              <a:t>NCCL Operations: Scatter</a:t>
            </a:r>
            <a:endParaRPr lang="en-US" dirty="0"/>
          </a:p>
        </p:txBody>
      </p:sp>
      <p:sp>
        <p:nvSpPr>
          <p:cNvPr id="3" name="Text Placeholder 2">
            <a:extLst>
              <a:ext uri="{FF2B5EF4-FFF2-40B4-BE49-F238E27FC236}">
                <a16:creationId xmlns:a16="http://schemas.microsoft.com/office/drawing/2014/main" id="{EB741D49-1A65-8C2F-FE39-00A2AE6E2046}"/>
              </a:ext>
            </a:extLst>
          </p:cNvPr>
          <p:cNvSpPr>
            <a:spLocks noGrp="1"/>
          </p:cNvSpPr>
          <p:nvPr>
            <p:ph type="body" sz="quarter" idx="16"/>
          </p:nvPr>
        </p:nvSpPr>
        <p:spPr/>
        <p:txBody>
          <a:bodyPr lIns="91440" tIns="45720" rIns="91440" bIns="45720" anchor="t">
            <a:noAutofit/>
          </a:bodyPr>
          <a:lstStyle/>
          <a:p>
            <a:pPr marL="229870" indent="-229870"/>
            <a:r>
              <a:rPr lang="en-US" dirty="0"/>
              <a:t>Split a tensor into chunks and send </a:t>
            </a:r>
            <a:r>
              <a:rPr lang="en-US" i="1" dirty="0"/>
              <a:t>one chunk to each GPU</a:t>
            </a:r>
            <a:r>
              <a:rPr lang="en-US" dirty="0"/>
              <a:t>.</a:t>
            </a:r>
          </a:p>
          <a:p>
            <a:pPr marL="229870" indent="-229870"/>
            <a:endParaRPr lang="en-US" dirty="0"/>
          </a:p>
        </p:txBody>
      </p:sp>
      <p:pic>
        <p:nvPicPr>
          <p:cNvPr id="24578" name="Picture 2">
            <a:extLst>
              <a:ext uri="{FF2B5EF4-FFF2-40B4-BE49-F238E27FC236}">
                <a16:creationId xmlns:a16="http://schemas.microsoft.com/office/drawing/2014/main" id="{A788EEDF-2077-AEA1-2AD8-F1196CFE6A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088" y="2073745"/>
            <a:ext cx="6553708" cy="2016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7487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88222-5969-9C8E-7058-C80E3555FD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F1C4E9-CCEA-1CDE-99AD-A66D470D090A}"/>
              </a:ext>
            </a:extLst>
          </p:cNvPr>
          <p:cNvSpPr>
            <a:spLocks noGrp="1"/>
          </p:cNvSpPr>
          <p:nvPr>
            <p:ph type="title"/>
          </p:nvPr>
        </p:nvSpPr>
        <p:spPr/>
        <p:txBody>
          <a:bodyPr/>
          <a:lstStyle/>
          <a:p>
            <a:r>
              <a:rPr lang="en-US" dirty="0"/>
              <a:t>Broadcast vs Scatter</a:t>
            </a:r>
          </a:p>
        </p:txBody>
      </p:sp>
      <p:sp>
        <p:nvSpPr>
          <p:cNvPr id="3" name="Content Placeholder 2">
            <a:extLst>
              <a:ext uri="{FF2B5EF4-FFF2-40B4-BE49-F238E27FC236}">
                <a16:creationId xmlns:a16="http://schemas.microsoft.com/office/drawing/2014/main" id="{EBFADD56-57A8-9D1F-8F59-8335CCCAC8C4}"/>
              </a:ext>
            </a:extLst>
          </p:cNvPr>
          <p:cNvSpPr>
            <a:spLocks noGrp="1"/>
          </p:cNvSpPr>
          <p:nvPr>
            <p:ph sz="quarter" idx="20"/>
          </p:nvPr>
        </p:nvSpPr>
        <p:spPr/>
        <p:txBody>
          <a:bodyPr/>
          <a:lstStyle/>
          <a:p>
            <a:endParaRPr lang="en-US"/>
          </a:p>
        </p:txBody>
      </p:sp>
      <p:sp>
        <p:nvSpPr>
          <p:cNvPr id="4" name="Text Placeholder 3">
            <a:extLst>
              <a:ext uri="{FF2B5EF4-FFF2-40B4-BE49-F238E27FC236}">
                <a16:creationId xmlns:a16="http://schemas.microsoft.com/office/drawing/2014/main" id="{5DFAE526-AD2E-884A-6992-05A619E5703F}"/>
              </a:ext>
            </a:extLst>
          </p:cNvPr>
          <p:cNvSpPr>
            <a:spLocks noGrp="1"/>
          </p:cNvSpPr>
          <p:nvPr>
            <p:ph type="body" sz="quarter" idx="19"/>
          </p:nvPr>
        </p:nvSpPr>
        <p:spPr/>
        <p:txBody>
          <a:bodyPr/>
          <a:lstStyle/>
          <a:p>
            <a:pPr marL="171450" indent="-171450" algn="l" defTabSz="685800" rtl="0" eaLnBrk="1" latinLnBrk="0" hangingPunct="1">
              <a:lnSpc>
                <a:spcPct val="90000"/>
              </a:lnSpc>
              <a:spcBef>
                <a:spcPts val="750"/>
              </a:spcBef>
              <a:buFont typeface="Arial" panose="020B0604020202020204" pitchFamily="34" charset="0"/>
              <a:buNone/>
            </a:pPr>
            <a:endParaRPr lang="en-US" dirty="0"/>
          </a:p>
        </p:txBody>
      </p:sp>
      <p:pic>
        <p:nvPicPr>
          <p:cNvPr id="1026" name="Picture 2" descr="Collective Communication Routines | LLNL HPC Tutorials">
            <a:extLst>
              <a:ext uri="{FF2B5EF4-FFF2-40B4-BE49-F238E27FC236}">
                <a16:creationId xmlns:a16="http://schemas.microsoft.com/office/drawing/2014/main" id="{747A4D36-5A88-D4D4-9B5B-D79882DD0F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2239"/>
          <a:stretch>
            <a:fillRect/>
          </a:stretch>
        </p:blipFill>
        <p:spPr bwMode="auto">
          <a:xfrm>
            <a:off x="621364" y="1828800"/>
            <a:ext cx="7805737" cy="2456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3778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279B817-5952-02F2-C5B4-8DDEE77472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256687-DCD5-65CB-836C-CFD184525955}"/>
              </a:ext>
            </a:extLst>
          </p:cNvPr>
          <p:cNvSpPr>
            <a:spLocks noGrp="1"/>
          </p:cNvSpPr>
          <p:nvPr>
            <p:ph type="title"/>
          </p:nvPr>
        </p:nvSpPr>
        <p:spPr/>
        <p:txBody>
          <a:bodyPr lIns="91440" tIns="45720" rIns="91440" bIns="45720" anchor="b"/>
          <a:lstStyle/>
          <a:p>
            <a:r>
              <a:rPr lang="en-US">
                <a:ea typeface="Tahoma"/>
                <a:cs typeface="Tahoma"/>
              </a:rPr>
              <a:t>NCCL Operations: Reduce Scatter</a:t>
            </a:r>
            <a:endParaRPr lang="en-US"/>
          </a:p>
        </p:txBody>
      </p:sp>
      <p:sp>
        <p:nvSpPr>
          <p:cNvPr id="3" name="Text Placeholder 2">
            <a:extLst>
              <a:ext uri="{FF2B5EF4-FFF2-40B4-BE49-F238E27FC236}">
                <a16:creationId xmlns:a16="http://schemas.microsoft.com/office/drawing/2014/main" id="{C614E884-3357-010E-A725-EF0174E06A1A}"/>
              </a:ext>
            </a:extLst>
          </p:cNvPr>
          <p:cNvSpPr>
            <a:spLocks noGrp="1"/>
          </p:cNvSpPr>
          <p:nvPr>
            <p:ph type="body" sz="quarter" idx="16"/>
          </p:nvPr>
        </p:nvSpPr>
        <p:spPr/>
        <p:txBody>
          <a:bodyPr lIns="91440" tIns="45720" rIns="91440" bIns="45720" anchor="t">
            <a:noAutofit/>
          </a:bodyPr>
          <a:lstStyle/>
          <a:p>
            <a:pPr marL="229870" indent="-229870"/>
            <a:r>
              <a:rPr lang="en-US" dirty="0">
                <a:latin typeface="Tahoma"/>
                <a:ea typeface="Tahoma"/>
                <a:cs typeface="Tahoma"/>
              </a:rPr>
              <a:t>Each GPU stores the sum of </a:t>
            </a:r>
            <a:r>
              <a:rPr lang="en-US" u="sng" dirty="0">
                <a:latin typeface="Tahoma"/>
                <a:ea typeface="Tahoma"/>
                <a:cs typeface="Tahoma"/>
              </a:rPr>
              <a:t>a shard</a:t>
            </a:r>
            <a:r>
              <a:rPr lang="en-US" dirty="0">
                <a:latin typeface="Tahoma"/>
                <a:ea typeface="Tahoma"/>
                <a:cs typeface="Tahoma"/>
              </a:rPr>
              <a:t> of the input. </a:t>
            </a:r>
            <a:endParaRPr lang="en-US" dirty="0"/>
          </a:p>
          <a:p>
            <a:pPr marL="229870" indent="-229870"/>
            <a:endParaRPr lang="en-US" dirty="0"/>
          </a:p>
          <a:p>
            <a:pPr marL="229870" indent="-229870"/>
            <a:endParaRPr lang="en-US" dirty="0"/>
          </a:p>
        </p:txBody>
      </p:sp>
      <p:pic>
        <p:nvPicPr>
          <p:cNvPr id="5" name="Picture 4" descr="../_images/reducescatter.png">
            <a:extLst>
              <a:ext uri="{FF2B5EF4-FFF2-40B4-BE49-F238E27FC236}">
                <a16:creationId xmlns:a16="http://schemas.microsoft.com/office/drawing/2014/main" id="{3AA08191-9710-E0F9-DF13-19DC0E14889C}"/>
              </a:ext>
            </a:extLst>
          </p:cNvPr>
          <p:cNvPicPr>
            <a:picLocks noChangeAspect="1"/>
          </p:cNvPicPr>
          <p:nvPr/>
        </p:nvPicPr>
        <p:blipFill>
          <a:blip r:embed="rId2"/>
          <a:stretch>
            <a:fillRect/>
          </a:stretch>
        </p:blipFill>
        <p:spPr>
          <a:xfrm>
            <a:off x="1493472" y="2214061"/>
            <a:ext cx="6168412" cy="1922719"/>
          </a:xfrm>
          <a:prstGeom prst="rect">
            <a:avLst/>
          </a:prstGeom>
        </p:spPr>
      </p:pic>
    </p:spTree>
    <p:extLst>
      <p:ext uri="{BB962C8B-B14F-4D97-AF65-F5344CB8AC3E}">
        <p14:creationId xmlns:p14="http://schemas.microsoft.com/office/powerpoint/2010/main" val="2554769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BCA24-7315-CFFE-71E3-2670057A5E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FB3411-C820-FF81-5FB3-48FB97FEF9C1}"/>
              </a:ext>
            </a:extLst>
          </p:cNvPr>
          <p:cNvSpPr>
            <a:spLocks noGrp="1"/>
          </p:cNvSpPr>
          <p:nvPr>
            <p:ph type="title"/>
          </p:nvPr>
        </p:nvSpPr>
        <p:spPr/>
        <p:txBody>
          <a:bodyPr/>
          <a:lstStyle/>
          <a:p>
            <a:r>
              <a:rPr lang="en-US" dirty="0"/>
              <a:t>Recap</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30F77D99-B329-B3B5-C3D5-E6B182576087}"/>
                  </a:ext>
                </a:extLst>
              </p:cNvPr>
              <p:cNvSpPr>
                <a:spLocks noGrp="1"/>
              </p:cNvSpPr>
              <p:nvPr>
                <p:ph type="body" sz="quarter" idx="16"/>
              </p:nvPr>
            </p:nvSpPr>
            <p:spPr/>
            <p:txBody>
              <a:bodyPr/>
              <a:lstStyle/>
              <a:p>
                <a:r>
                  <a:rPr lang="en-US" dirty="0"/>
                  <a:t>Transformers </a:t>
                </a:r>
                <a:r>
                  <a:rPr lang="en-US" b="1" dirty="0"/>
                  <a:t>computation of a full sequence</a:t>
                </a:r>
                <a:r>
                  <a:rPr lang="en-US" dirty="0"/>
                  <a:t> is bounded by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m:t>
                    </m:r>
                    <m:sSup>
                      <m:sSupPr>
                        <m:ctrlPr>
                          <a:rPr lang="en-US" altLang="zh-TW" b="0" i="1" smtClean="0">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𝑛</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oMath>
                </a14:m>
                <a:r>
                  <a:rPr lang="en-US" dirty="0"/>
                  <a:t>. </a:t>
                </a:r>
              </a:p>
              <a:p>
                <a:pPr lvl="1"/>
                <a:r>
                  <a:rPr lang="en-US" dirty="0"/>
                  <a:t>Generally, the quadratic term that depends on seq </a:t>
                </a:r>
                <a:r>
                  <a:rPr lang="en-US" dirty="0" err="1"/>
                  <a:t>len</a:t>
                </a:r>
                <a:r>
                  <a:rPr lang="en-US" dirty="0"/>
                  <a:t>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𝑛</m:t>
                    </m:r>
                  </m:oMath>
                </a14:m>
                <a:r>
                  <a:rPr lang="en-US" dirty="0"/>
                  <a:t> is more concerning.</a:t>
                </a:r>
              </a:p>
              <a:p>
                <a:pPr marL="342900" lvl="1" indent="0">
                  <a:buNone/>
                </a:pPr>
                <a:endParaRPr lang="en-US" dirty="0"/>
              </a:p>
              <a:p>
                <a:r>
                  <a:rPr lang="en-US" b="1" dirty="0"/>
                  <a:t>IO may also impose</a:t>
                </a:r>
                <a:r>
                  <a:rPr lang="en-US" dirty="0"/>
                  <a:t> other limits on this (coming up). </a:t>
                </a:r>
              </a:p>
              <a:p>
                <a:endParaRPr lang="en-US" dirty="0"/>
              </a:p>
              <a:p>
                <a:r>
                  <a:rPr lang="en-US" dirty="0"/>
                  <a:t>Also, the above calculations is for a given sentences (e.g. training time). </a:t>
                </a:r>
              </a:p>
              <a:p>
                <a:pPr lvl="1"/>
                <a:r>
                  <a:rPr lang="en-US" dirty="0"/>
                  <a:t>How bad is the computational complexity during the decoding time where we want to generate text one token at a time? </a:t>
                </a:r>
              </a:p>
            </p:txBody>
          </p:sp>
        </mc:Choice>
        <mc:Fallback>
          <p:sp>
            <p:nvSpPr>
              <p:cNvPr id="3" name="Text Placeholder 2">
                <a:extLst>
                  <a:ext uri="{FF2B5EF4-FFF2-40B4-BE49-F238E27FC236}">
                    <a16:creationId xmlns:a16="http://schemas.microsoft.com/office/drawing/2014/main" id="{30F77D99-B329-B3B5-C3D5-E6B182576087}"/>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spTree>
    <p:extLst>
      <p:ext uri="{BB962C8B-B14F-4D97-AF65-F5344CB8AC3E}">
        <p14:creationId xmlns:p14="http://schemas.microsoft.com/office/powerpoint/2010/main" val="28223538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86AACC7-1C9C-2C4A-046D-34104B2405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35BD6A-060C-9C9B-0120-113D7DC7FEEC}"/>
              </a:ext>
            </a:extLst>
          </p:cNvPr>
          <p:cNvSpPr>
            <a:spLocks noGrp="1"/>
          </p:cNvSpPr>
          <p:nvPr>
            <p:ph type="title"/>
          </p:nvPr>
        </p:nvSpPr>
        <p:spPr/>
        <p:txBody>
          <a:bodyPr lIns="91440" tIns="45720" rIns="91440" bIns="45720" anchor="b"/>
          <a:lstStyle/>
          <a:p>
            <a:r>
              <a:rPr lang="en-US" dirty="0">
                <a:ea typeface="Tahoma"/>
                <a:cs typeface="Tahoma"/>
              </a:rPr>
              <a:t>NCCL Operations: Gather</a:t>
            </a:r>
            <a:endParaRPr lang="en-US" b="0" dirty="0">
              <a:solidFill>
                <a:srgbClr val="000000"/>
              </a:solidFill>
              <a:ea typeface="Tahoma"/>
              <a:cs typeface="Tahoma"/>
            </a:endParaRPr>
          </a:p>
        </p:txBody>
      </p:sp>
      <p:sp>
        <p:nvSpPr>
          <p:cNvPr id="3" name="Text Placeholder 2">
            <a:extLst>
              <a:ext uri="{FF2B5EF4-FFF2-40B4-BE49-F238E27FC236}">
                <a16:creationId xmlns:a16="http://schemas.microsoft.com/office/drawing/2014/main" id="{38C8CDBB-B4A2-DBC2-1517-2A3B4640F2D2}"/>
              </a:ext>
            </a:extLst>
          </p:cNvPr>
          <p:cNvSpPr>
            <a:spLocks noGrp="1"/>
          </p:cNvSpPr>
          <p:nvPr>
            <p:ph type="body" sz="quarter" idx="16"/>
          </p:nvPr>
        </p:nvSpPr>
        <p:spPr/>
        <p:txBody>
          <a:bodyPr lIns="91440" tIns="45720" rIns="91440" bIns="45720" anchor="t">
            <a:noAutofit/>
          </a:bodyPr>
          <a:lstStyle/>
          <a:p>
            <a:pPr marL="229870" indent="-229870"/>
            <a:r>
              <a:rPr lang="en-US" b="1" dirty="0"/>
              <a:t>Gather</a:t>
            </a:r>
            <a:r>
              <a:rPr lang="en-US" dirty="0"/>
              <a:t> is the opposite of </a:t>
            </a:r>
            <a:r>
              <a:rPr lang="en-US" b="1" dirty="0"/>
              <a:t>Scatter</a:t>
            </a:r>
            <a:r>
              <a:rPr lang="en-US" dirty="0"/>
              <a:t>.</a:t>
            </a:r>
          </a:p>
          <a:p>
            <a:pPr marL="229870" indent="-229870"/>
            <a:r>
              <a:rPr lang="en-US" dirty="0"/>
              <a:t>Collect chunks of data from multiple GPUs and </a:t>
            </a:r>
            <a:r>
              <a:rPr lang="en-US" b="1" dirty="0"/>
              <a:t>assemble them into one larger tensor</a:t>
            </a:r>
            <a:r>
              <a:rPr lang="en-US" dirty="0"/>
              <a:t> on a single GPU (or all GPUs, depending on the variant).</a:t>
            </a:r>
          </a:p>
          <a:p>
            <a:pPr marL="229870" indent="-229870"/>
            <a:endParaRPr lang="en-US" dirty="0"/>
          </a:p>
        </p:txBody>
      </p:sp>
      <p:sp>
        <p:nvSpPr>
          <p:cNvPr id="5" name="TextBox 4">
            <a:extLst>
              <a:ext uri="{FF2B5EF4-FFF2-40B4-BE49-F238E27FC236}">
                <a16:creationId xmlns:a16="http://schemas.microsoft.com/office/drawing/2014/main" id="{FF8F6593-B002-E955-67AB-8DA40DE3AE9D}"/>
              </a:ext>
            </a:extLst>
          </p:cNvPr>
          <p:cNvSpPr txBox="1"/>
          <p:nvPr/>
        </p:nvSpPr>
        <p:spPr>
          <a:xfrm>
            <a:off x="749384" y="3943728"/>
            <a:ext cx="76300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endParaRPr lang="en-US"/>
          </a:p>
        </p:txBody>
      </p:sp>
      <p:pic>
        <p:nvPicPr>
          <p:cNvPr id="25602" name="Picture 2">
            <a:extLst>
              <a:ext uri="{FF2B5EF4-FFF2-40B4-BE49-F238E27FC236}">
                <a16:creationId xmlns:a16="http://schemas.microsoft.com/office/drawing/2014/main" id="{22C0F2C1-C94B-A7B0-0149-3295A054F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948" y="2459782"/>
            <a:ext cx="6142912" cy="1937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3390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D2A7F-3A1C-F8A7-86CF-ADC27F9E63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0F58BB-6696-A656-8CDC-A5FA1FA89356}"/>
              </a:ext>
            </a:extLst>
          </p:cNvPr>
          <p:cNvSpPr>
            <a:spLocks noGrp="1"/>
          </p:cNvSpPr>
          <p:nvPr>
            <p:ph type="title"/>
          </p:nvPr>
        </p:nvSpPr>
        <p:spPr/>
        <p:txBody>
          <a:bodyPr/>
          <a:lstStyle/>
          <a:p>
            <a:r>
              <a:rPr lang="en-US" dirty="0"/>
              <a:t>Gather vs Reduce</a:t>
            </a:r>
          </a:p>
        </p:txBody>
      </p:sp>
      <p:sp>
        <p:nvSpPr>
          <p:cNvPr id="3" name="Content Placeholder 2">
            <a:extLst>
              <a:ext uri="{FF2B5EF4-FFF2-40B4-BE49-F238E27FC236}">
                <a16:creationId xmlns:a16="http://schemas.microsoft.com/office/drawing/2014/main" id="{DEBCC974-4E99-58B3-C40A-B2748A694C37}"/>
              </a:ext>
            </a:extLst>
          </p:cNvPr>
          <p:cNvSpPr>
            <a:spLocks noGrp="1"/>
          </p:cNvSpPr>
          <p:nvPr>
            <p:ph sz="quarter" idx="20"/>
          </p:nvPr>
        </p:nvSpPr>
        <p:spPr/>
        <p:txBody>
          <a:bodyPr/>
          <a:lstStyle/>
          <a:p>
            <a:endParaRPr lang="en-US"/>
          </a:p>
        </p:txBody>
      </p:sp>
      <p:sp>
        <p:nvSpPr>
          <p:cNvPr id="4" name="Text Placeholder 3">
            <a:extLst>
              <a:ext uri="{FF2B5EF4-FFF2-40B4-BE49-F238E27FC236}">
                <a16:creationId xmlns:a16="http://schemas.microsoft.com/office/drawing/2014/main" id="{A2FADA52-C38E-35C1-CF25-F671D9127332}"/>
              </a:ext>
            </a:extLst>
          </p:cNvPr>
          <p:cNvSpPr>
            <a:spLocks noGrp="1"/>
          </p:cNvSpPr>
          <p:nvPr>
            <p:ph type="body" sz="quarter" idx="19"/>
          </p:nvPr>
        </p:nvSpPr>
        <p:spPr/>
        <p:txBody>
          <a:bodyPr/>
          <a:lstStyle/>
          <a:p>
            <a:pPr marL="171450" indent="-171450" algn="l" defTabSz="685800" rtl="0" eaLnBrk="1" latinLnBrk="0" hangingPunct="1">
              <a:lnSpc>
                <a:spcPct val="90000"/>
              </a:lnSpc>
              <a:spcBef>
                <a:spcPts val="750"/>
              </a:spcBef>
              <a:buFont typeface="Arial" panose="020B0604020202020204" pitchFamily="34" charset="0"/>
              <a:buNone/>
            </a:pPr>
            <a:endParaRPr lang="en-US" dirty="0"/>
          </a:p>
        </p:txBody>
      </p:sp>
      <p:pic>
        <p:nvPicPr>
          <p:cNvPr id="1026" name="Picture 2" descr="Collective Communication Routines | LLNL HPC Tutorials">
            <a:extLst>
              <a:ext uri="{FF2B5EF4-FFF2-40B4-BE49-F238E27FC236}">
                <a16:creationId xmlns:a16="http://schemas.microsoft.com/office/drawing/2014/main" id="{86A0097F-DAA9-10F2-164A-45C84265A8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324" b="83"/>
          <a:stretch>
            <a:fillRect/>
          </a:stretch>
        </p:blipFill>
        <p:spPr bwMode="auto">
          <a:xfrm>
            <a:off x="669131" y="1513977"/>
            <a:ext cx="7805737" cy="2293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0842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62F40-F159-B1AB-0506-5DB35F2603EF}"/>
              </a:ext>
            </a:extLst>
          </p:cNvPr>
          <p:cNvSpPr>
            <a:spLocks noGrp="1"/>
          </p:cNvSpPr>
          <p:nvPr>
            <p:ph type="title"/>
          </p:nvPr>
        </p:nvSpPr>
        <p:spPr/>
        <p:txBody>
          <a:bodyPr lIns="91440" tIns="45720" rIns="91440" bIns="45720" anchor="b"/>
          <a:lstStyle/>
          <a:p>
            <a:r>
              <a:rPr lang="en-US">
                <a:ea typeface="Tahoma"/>
                <a:cs typeface="Tahoma"/>
              </a:rPr>
              <a:t>Quiz: NCCL Operations: All Gather</a:t>
            </a:r>
            <a:endParaRPr lang="en-US" b="0">
              <a:solidFill>
                <a:srgbClr val="000000"/>
              </a:solidFill>
              <a:ea typeface="Tahoma"/>
              <a:cs typeface="Tahoma"/>
            </a:endParaRPr>
          </a:p>
        </p:txBody>
      </p:sp>
      <p:sp>
        <p:nvSpPr>
          <p:cNvPr id="3" name="Text Placeholder 2">
            <a:extLst>
              <a:ext uri="{FF2B5EF4-FFF2-40B4-BE49-F238E27FC236}">
                <a16:creationId xmlns:a16="http://schemas.microsoft.com/office/drawing/2014/main" id="{F462317E-CBB2-2CB3-7623-DDDA9AA77048}"/>
              </a:ext>
            </a:extLst>
          </p:cNvPr>
          <p:cNvSpPr>
            <a:spLocks noGrp="1"/>
          </p:cNvSpPr>
          <p:nvPr>
            <p:ph type="body" sz="quarter" idx="16"/>
          </p:nvPr>
        </p:nvSpPr>
        <p:spPr/>
        <p:txBody>
          <a:bodyPr lIns="91440" tIns="45720" rIns="91440" bIns="45720" anchor="t">
            <a:noAutofit/>
          </a:bodyPr>
          <a:lstStyle/>
          <a:p>
            <a:pPr marL="229870" indent="-229870"/>
            <a:r>
              <a:rPr lang="en-US" dirty="0">
                <a:latin typeface="Tahoma"/>
                <a:ea typeface="Tahoma"/>
                <a:cs typeface="Tahoma"/>
              </a:rPr>
              <a:t>Everyone sends their piece → everyone receives the full set.</a:t>
            </a:r>
          </a:p>
          <a:p>
            <a:pPr marL="229870" indent="-229870"/>
            <a:r>
              <a:rPr lang="en-US" dirty="0">
                <a:latin typeface="Tahoma"/>
                <a:ea typeface="Tahoma"/>
                <a:cs typeface="Tahoma"/>
              </a:rPr>
              <a:t>Every GPU performs a ___?___ operation in parallel.</a:t>
            </a:r>
            <a:endParaRPr lang="en-US" dirty="0"/>
          </a:p>
        </p:txBody>
      </p:sp>
      <p:pic>
        <p:nvPicPr>
          <p:cNvPr id="4" name="Picture 3" descr="../_images/allgather.png">
            <a:extLst>
              <a:ext uri="{FF2B5EF4-FFF2-40B4-BE49-F238E27FC236}">
                <a16:creationId xmlns:a16="http://schemas.microsoft.com/office/drawing/2014/main" id="{91745A21-2206-5037-9D0F-A49CD2C0403F}"/>
              </a:ext>
            </a:extLst>
          </p:cNvPr>
          <p:cNvPicPr>
            <a:picLocks noChangeAspect="1"/>
          </p:cNvPicPr>
          <p:nvPr/>
        </p:nvPicPr>
        <p:blipFill>
          <a:blip r:embed="rId2"/>
          <a:stretch>
            <a:fillRect/>
          </a:stretch>
        </p:blipFill>
        <p:spPr>
          <a:xfrm>
            <a:off x="1856808" y="2137068"/>
            <a:ext cx="5415246" cy="1716735"/>
          </a:xfrm>
          <a:prstGeom prst="rect">
            <a:avLst/>
          </a:prstGeom>
        </p:spPr>
      </p:pic>
      <p:sp>
        <p:nvSpPr>
          <p:cNvPr id="5" name="TextBox 4">
            <a:extLst>
              <a:ext uri="{FF2B5EF4-FFF2-40B4-BE49-F238E27FC236}">
                <a16:creationId xmlns:a16="http://schemas.microsoft.com/office/drawing/2014/main" id="{9F51FBAF-394D-6DFE-BA7D-4368EFC818CD}"/>
              </a:ext>
            </a:extLst>
          </p:cNvPr>
          <p:cNvSpPr txBox="1"/>
          <p:nvPr/>
        </p:nvSpPr>
        <p:spPr>
          <a:xfrm>
            <a:off x="749384" y="3943728"/>
            <a:ext cx="76300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endParaRPr lang="en-US"/>
          </a:p>
        </p:txBody>
      </p:sp>
      <p:sp>
        <p:nvSpPr>
          <p:cNvPr id="6" name="TextBox 5">
            <a:extLst>
              <a:ext uri="{FF2B5EF4-FFF2-40B4-BE49-F238E27FC236}">
                <a16:creationId xmlns:a16="http://schemas.microsoft.com/office/drawing/2014/main" id="{7E834A51-2FD0-25EF-2878-0E7DEC9B62D9}"/>
              </a:ext>
            </a:extLst>
          </p:cNvPr>
          <p:cNvSpPr txBox="1"/>
          <p:nvPr/>
        </p:nvSpPr>
        <p:spPr>
          <a:xfrm>
            <a:off x="889420" y="3943728"/>
            <a:ext cx="73500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latin typeface="Corbel"/>
              </a:rPr>
              <a:t>A.Reduce</a:t>
            </a:r>
            <a:r>
              <a:rPr lang="en-US">
                <a:latin typeface="Corbel"/>
              </a:rPr>
              <a:t>            B. Broadcast             C. </a:t>
            </a:r>
            <a:r>
              <a:rPr lang="en-US" err="1">
                <a:latin typeface="Corbel"/>
              </a:rPr>
              <a:t>Reduce_scatter</a:t>
            </a:r>
            <a:r>
              <a:rPr lang="en-US">
                <a:latin typeface="Corbel"/>
              </a:rPr>
              <a:t> </a:t>
            </a:r>
          </a:p>
        </p:txBody>
      </p:sp>
    </p:spTree>
    <p:extLst>
      <p:ext uri="{BB962C8B-B14F-4D97-AF65-F5344CB8AC3E}">
        <p14:creationId xmlns:p14="http://schemas.microsoft.com/office/powerpoint/2010/main" val="29353400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9EA2A50-4585-8E59-6AD6-A49A9F7EE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110416-BA9A-E6B4-CE5A-89244623A8AC}"/>
              </a:ext>
            </a:extLst>
          </p:cNvPr>
          <p:cNvSpPr>
            <a:spLocks noGrp="1"/>
          </p:cNvSpPr>
          <p:nvPr>
            <p:ph type="title"/>
          </p:nvPr>
        </p:nvSpPr>
        <p:spPr/>
        <p:txBody>
          <a:bodyPr lIns="91440" tIns="45720" rIns="91440" bIns="45720" anchor="b"/>
          <a:lstStyle/>
          <a:p>
            <a:r>
              <a:rPr lang="en-US">
                <a:ea typeface="Tahoma"/>
                <a:cs typeface="Tahoma"/>
              </a:rPr>
              <a:t>NCCL Operations: All Gather</a:t>
            </a:r>
            <a:endParaRPr lang="en-US" b="0">
              <a:solidFill>
                <a:srgbClr val="000000"/>
              </a:solidFill>
              <a:ea typeface="Tahoma"/>
              <a:cs typeface="Tahoma"/>
            </a:endParaRPr>
          </a:p>
        </p:txBody>
      </p:sp>
      <p:sp>
        <p:nvSpPr>
          <p:cNvPr id="3" name="Text Placeholder 2">
            <a:extLst>
              <a:ext uri="{FF2B5EF4-FFF2-40B4-BE49-F238E27FC236}">
                <a16:creationId xmlns:a16="http://schemas.microsoft.com/office/drawing/2014/main" id="{FD766288-76E8-FD97-56F8-8680CCADD54A}"/>
              </a:ext>
            </a:extLst>
          </p:cNvPr>
          <p:cNvSpPr>
            <a:spLocks noGrp="1"/>
          </p:cNvSpPr>
          <p:nvPr>
            <p:ph type="body" sz="quarter" idx="16"/>
          </p:nvPr>
        </p:nvSpPr>
        <p:spPr/>
        <p:txBody>
          <a:bodyPr lIns="91440" tIns="45720" rIns="91440" bIns="45720" anchor="t">
            <a:noAutofit/>
          </a:bodyPr>
          <a:lstStyle/>
          <a:p>
            <a:pPr marL="229870" indent="-229870"/>
            <a:r>
              <a:rPr lang="en-US" dirty="0">
                <a:latin typeface="Tahoma"/>
                <a:ea typeface="Tahoma"/>
                <a:cs typeface="Tahoma"/>
              </a:rPr>
              <a:t>Everyone sends their piece → everyone receives the full set.</a:t>
            </a:r>
          </a:p>
          <a:p>
            <a:pPr marL="229870" indent="-229870"/>
            <a:r>
              <a:rPr lang="en-US" dirty="0">
                <a:latin typeface="Tahoma"/>
                <a:ea typeface="Tahoma"/>
                <a:cs typeface="Tahoma"/>
              </a:rPr>
              <a:t>Every GPU performs a ___</a:t>
            </a:r>
            <a:r>
              <a:rPr lang="en-US" dirty="0">
                <a:solidFill>
                  <a:srgbClr val="FF0000"/>
                </a:solidFill>
                <a:latin typeface="Tahoma"/>
                <a:ea typeface="Tahoma"/>
                <a:cs typeface="Tahoma"/>
              </a:rPr>
              <a:t>broadcast</a:t>
            </a:r>
            <a:r>
              <a:rPr lang="en-US" dirty="0">
                <a:latin typeface="Tahoma"/>
                <a:ea typeface="Tahoma"/>
                <a:cs typeface="Tahoma"/>
              </a:rPr>
              <a:t>___ operation in parallel.</a:t>
            </a:r>
            <a:endParaRPr lang="en-US" dirty="0"/>
          </a:p>
        </p:txBody>
      </p:sp>
      <p:pic>
        <p:nvPicPr>
          <p:cNvPr id="4" name="Picture 3" descr="../_images/allgather.png">
            <a:extLst>
              <a:ext uri="{FF2B5EF4-FFF2-40B4-BE49-F238E27FC236}">
                <a16:creationId xmlns:a16="http://schemas.microsoft.com/office/drawing/2014/main" id="{AE5CD54E-6A74-9825-87BB-2C172DD24E34}"/>
              </a:ext>
            </a:extLst>
          </p:cNvPr>
          <p:cNvPicPr>
            <a:picLocks noChangeAspect="1"/>
          </p:cNvPicPr>
          <p:nvPr/>
        </p:nvPicPr>
        <p:blipFill>
          <a:blip r:embed="rId2"/>
          <a:stretch>
            <a:fillRect/>
          </a:stretch>
        </p:blipFill>
        <p:spPr>
          <a:xfrm>
            <a:off x="1856808" y="2127738"/>
            <a:ext cx="5415246" cy="1716735"/>
          </a:xfrm>
          <a:prstGeom prst="rect">
            <a:avLst/>
          </a:prstGeom>
        </p:spPr>
      </p:pic>
      <p:sp>
        <p:nvSpPr>
          <p:cNvPr id="5" name="TextBox 4">
            <a:extLst>
              <a:ext uri="{FF2B5EF4-FFF2-40B4-BE49-F238E27FC236}">
                <a16:creationId xmlns:a16="http://schemas.microsoft.com/office/drawing/2014/main" id="{FFBA5093-42EC-E95B-26A8-092B61639FB5}"/>
              </a:ext>
            </a:extLst>
          </p:cNvPr>
          <p:cNvSpPr txBox="1"/>
          <p:nvPr/>
        </p:nvSpPr>
        <p:spPr>
          <a:xfrm>
            <a:off x="749384" y="3943728"/>
            <a:ext cx="76300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endParaRPr lang="en-US"/>
          </a:p>
        </p:txBody>
      </p:sp>
      <p:sp>
        <p:nvSpPr>
          <p:cNvPr id="6" name="TextBox 5">
            <a:extLst>
              <a:ext uri="{FF2B5EF4-FFF2-40B4-BE49-F238E27FC236}">
                <a16:creationId xmlns:a16="http://schemas.microsoft.com/office/drawing/2014/main" id="{BC2A8260-2F60-0207-E747-173197E85602}"/>
              </a:ext>
            </a:extLst>
          </p:cNvPr>
          <p:cNvSpPr txBox="1"/>
          <p:nvPr/>
        </p:nvSpPr>
        <p:spPr>
          <a:xfrm>
            <a:off x="889420" y="3943728"/>
            <a:ext cx="73500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latin typeface="Corbel"/>
              </a:rPr>
              <a:t>A.Reduce</a:t>
            </a:r>
            <a:r>
              <a:rPr lang="en-US">
                <a:latin typeface="Corbel"/>
              </a:rPr>
              <a:t>            B. Broadcast             C. </a:t>
            </a:r>
            <a:r>
              <a:rPr lang="en-US" err="1">
                <a:latin typeface="Corbel"/>
              </a:rPr>
              <a:t>Reduce_scatter</a:t>
            </a:r>
            <a:r>
              <a:rPr lang="en-US">
                <a:latin typeface="Corbel"/>
              </a:rPr>
              <a:t> </a:t>
            </a:r>
          </a:p>
        </p:txBody>
      </p:sp>
    </p:spTree>
    <p:extLst>
      <p:ext uri="{BB962C8B-B14F-4D97-AF65-F5344CB8AC3E}">
        <p14:creationId xmlns:p14="http://schemas.microsoft.com/office/powerpoint/2010/main" val="7564672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5CCB41-44BA-BB9C-6465-E1B2F5397EB9}"/>
              </a:ext>
            </a:extLst>
          </p:cNvPr>
          <p:cNvSpPr>
            <a:spLocks noGrp="1"/>
          </p:cNvSpPr>
          <p:nvPr>
            <p:ph type="body" sz="quarter" idx="10"/>
          </p:nvPr>
        </p:nvSpPr>
        <p:spPr/>
        <p:txBody>
          <a:bodyPr>
            <a:normAutofit/>
          </a:bodyPr>
          <a:lstStyle/>
          <a:p>
            <a:r>
              <a:rPr lang="en-US" sz="3200" dirty="0"/>
              <a:t>Back to distributed training! </a:t>
            </a:r>
          </a:p>
        </p:txBody>
      </p:sp>
    </p:spTree>
    <p:extLst>
      <p:ext uri="{BB962C8B-B14F-4D97-AF65-F5344CB8AC3E}">
        <p14:creationId xmlns:p14="http://schemas.microsoft.com/office/powerpoint/2010/main" val="35136718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B4945-C3CD-5B73-99A4-476720663B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BE263A-265F-5641-8468-74317640962C}"/>
              </a:ext>
            </a:extLst>
          </p:cNvPr>
          <p:cNvSpPr>
            <a:spLocks noGrp="1"/>
          </p:cNvSpPr>
          <p:nvPr>
            <p:ph type="title"/>
          </p:nvPr>
        </p:nvSpPr>
        <p:spPr/>
        <p:txBody>
          <a:bodyPr lIns="91440" tIns="45720" rIns="91440" bIns="45720" anchor="b"/>
          <a:lstStyle/>
          <a:p>
            <a:r>
              <a:rPr lang="en-US" dirty="0">
                <a:ea typeface="Tahoma"/>
                <a:cs typeface="Tahoma"/>
              </a:rPr>
              <a:t>Naïve Data Parallelism</a:t>
            </a:r>
            <a:endParaRPr lang="en-US" dirty="0"/>
          </a:p>
        </p:txBody>
      </p:sp>
      <p:sp>
        <p:nvSpPr>
          <p:cNvPr id="5" name="Rectangle: Rounded Corners 4">
            <a:extLst>
              <a:ext uri="{FF2B5EF4-FFF2-40B4-BE49-F238E27FC236}">
                <a16:creationId xmlns:a16="http://schemas.microsoft.com/office/drawing/2014/main" id="{B719D63A-920C-F4F2-BE2E-E7FA06CEE632}"/>
              </a:ext>
            </a:extLst>
          </p:cNvPr>
          <p:cNvSpPr/>
          <p:nvPr/>
        </p:nvSpPr>
        <p:spPr>
          <a:xfrm>
            <a:off x="869898" y="3014481"/>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graphics card with a fan&#10;&#10;AI-generated content may be incorrect.">
            <a:extLst>
              <a:ext uri="{FF2B5EF4-FFF2-40B4-BE49-F238E27FC236}">
                <a16:creationId xmlns:a16="http://schemas.microsoft.com/office/drawing/2014/main" id="{0CE05F45-D793-EAEA-5130-18DF2188D017}"/>
              </a:ext>
            </a:extLst>
          </p:cNvPr>
          <p:cNvPicPr>
            <a:picLocks noChangeAspect="1"/>
          </p:cNvPicPr>
          <p:nvPr/>
        </p:nvPicPr>
        <p:blipFill>
          <a:blip r:embed="rId2"/>
          <a:stretch>
            <a:fillRect/>
          </a:stretch>
        </p:blipFill>
        <p:spPr>
          <a:xfrm>
            <a:off x="1055213" y="3108489"/>
            <a:ext cx="599780" cy="620401"/>
          </a:xfrm>
          <a:prstGeom prst="rect">
            <a:avLst/>
          </a:prstGeom>
        </p:spPr>
      </p:pic>
      <p:sp>
        <p:nvSpPr>
          <p:cNvPr id="9" name="TextBox 8">
            <a:extLst>
              <a:ext uri="{FF2B5EF4-FFF2-40B4-BE49-F238E27FC236}">
                <a16:creationId xmlns:a16="http://schemas.microsoft.com/office/drawing/2014/main" id="{CA901B53-2204-DD5E-3D3B-C3D7DA782539}"/>
              </a:ext>
            </a:extLst>
          </p:cNvPr>
          <p:cNvSpPr txBox="1"/>
          <p:nvPr/>
        </p:nvSpPr>
        <p:spPr>
          <a:xfrm>
            <a:off x="1083450" y="3700005"/>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alibri"/>
              </a:rPr>
              <a:t>GPU 0</a:t>
            </a:r>
            <a:endParaRPr lang="en-US"/>
          </a:p>
        </p:txBody>
      </p:sp>
      <p:pic>
        <p:nvPicPr>
          <p:cNvPr id="11" name="Picture 10" descr="A group of colorful circles on a black background&#10;&#10;AI-generated content may be incorrect.">
            <a:extLst>
              <a:ext uri="{FF2B5EF4-FFF2-40B4-BE49-F238E27FC236}">
                <a16:creationId xmlns:a16="http://schemas.microsoft.com/office/drawing/2014/main" id="{D46E38DA-25C2-D043-71A6-AF215F58601B}"/>
              </a:ext>
            </a:extLst>
          </p:cNvPr>
          <p:cNvPicPr>
            <a:picLocks noChangeAspect="1"/>
          </p:cNvPicPr>
          <p:nvPr/>
        </p:nvPicPr>
        <p:blipFill>
          <a:blip r:embed="rId3"/>
          <a:stretch>
            <a:fillRect/>
          </a:stretch>
        </p:blipFill>
        <p:spPr>
          <a:xfrm>
            <a:off x="2248293" y="3058410"/>
            <a:ext cx="655753" cy="641024"/>
          </a:xfrm>
          <a:prstGeom prst="rect">
            <a:avLst/>
          </a:prstGeom>
        </p:spPr>
      </p:pic>
      <p:sp>
        <p:nvSpPr>
          <p:cNvPr id="13" name="TextBox 12">
            <a:extLst>
              <a:ext uri="{FF2B5EF4-FFF2-40B4-BE49-F238E27FC236}">
                <a16:creationId xmlns:a16="http://schemas.microsoft.com/office/drawing/2014/main" id="{5413F97F-49E8-D087-726C-620C214CF3C2}"/>
              </a:ext>
            </a:extLst>
          </p:cNvPr>
          <p:cNvSpPr txBox="1"/>
          <p:nvPr/>
        </p:nvSpPr>
        <p:spPr>
          <a:xfrm>
            <a:off x="2247070" y="3617519"/>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alibri"/>
              </a:rPr>
              <a:t>Model Copy</a:t>
            </a:r>
            <a:endParaRPr lang="en-US"/>
          </a:p>
        </p:txBody>
      </p:sp>
      <p:sp>
        <p:nvSpPr>
          <p:cNvPr id="15" name="Rectangle: Rounded Corners 14">
            <a:extLst>
              <a:ext uri="{FF2B5EF4-FFF2-40B4-BE49-F238E27FC236}">
                <a16:creationId xmlns:a16="http://schemas.microsoft.com/office/drawing/2014/main" id="{94F2BE0F-8687-E99C-AA6F-73289CD5503F}"/>
              </a:ext>
            </a:extLst>
          </p:cNvPr>
          <p:cNvSpPr/>
          <p:nvPr/>
        </p:nvSpPr>
        <p:spPr>
          <a:xfrm>
            <a:off x="3418080" y="3017426"/>
            <a:ext cx="2261583" cy="103370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omputer graphics card with a fan&#10;&#10;AI-generated content may be incorrect.">
            <a:extLst>
              <a:ext uri="{FF2B5EF4-FFF2-40B4-BE49-F238E27FC236}">
                <a16:creationId xmlns:a16="http://schemas.microsoft.com/office/drawing/2014/main" id="{B6D8F143-3A9D-8607-F14E-0B6666C2DDCD}"/>
              </a:ext>
            </a:extLst>
          </p:cNvPr>
          <p:cNvPicPr>
            <a:picLocks noChangeAspect="1"/>
          </p:cNvPicPr>
          <p:nvPr/>
        </p:nvPicPr>
        <p:blipFill>
          <a:blip r:embed="rId2"/>
          <a:stretch>
            <a:fillRect/>
          </a:stretch>
        </p:blipFill>
        <p:spPr>
          <a:xfrm>
            <a:off x="3603395" y="3111435"/>
            <a:ext cx="599780" cy="620401"/>
          </a:xfrm>
          <a:prstGeom prst="rect">
            <a:avLst/>
          </a:prstGeom>
        </p:spPr>
      </p:pic>
      <p:sp>
        <p:nvSpPr>
          <p:cNvPr id="19" name="TextBox 18">
            <a:extLst>
              <a:ext uri="{FF2B5EF4-FFF2-40B4-BE49-F238E27FC236}">
                <a16:creationId xmlns:a16="http://schemas.microsoft.com/office/drawing/2014/main" id="{42C38137-FDF9-918B-7060-DA866215C932}"/>
              </a:ext>
            </a:extLst>
          </p:cNvPr>
          <p:cNvSpPr txBox="1"/>
          <p:nvPr/>
        </p:nvSpPr>
        <p:spPr>
          <a:xfrm>
            <a:off x="3631632" y="3702950"/>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alibri"/>
              </a:rPr>
              <a:t>GPU 1</a:t>
            </a:r>
            <a:endParaRPr lang="en-US"/>
          </a:p>
        </p:txBody>
      </p:sp>
      <p:pic>
        <p:nvPicPr>
          <p:cNvPr id="21" name="Picture 20" descr="A group of colorful circles on a black background&#10;&#10;AI-generated content may be incorrect.">
            <a:extLst>
              <a:ext uri="{FF2B5EF4-FFF2-40B4-BE49-F238E27FC236}">
                <a16:creationId xmlns:a16="http://schemas.microsoft.com/office/drawing/2014/main" id="{124484B6-49EF-80F6-609F-F3B87B991F47}"/>
              </a:ext>
            </a:extLst>
          </p:cNvPr>
          <p:cNvPicPr>
            <a:picLocks noChangeAspect="1"/>
          </p:cNvPicPr>
          <p:nvPr/>
        </p:nvPicPr>
        <p:blipFill>
          <a:blip r:embed="rId3"/>
          <a:stretch>
            <a:fillRect/>
          </a:stretch>
        </p:blipFill>
        <p:spPr>
          <a:xfrm>
            <a:off x="4796475" y="3061355"/>
            <a:ext cx="655753" cy="641024"/>
          </a:xfrm>
          <a:prstGeom prst="rect">
            <a:avLst/>
          </a:prstGeom>
        </p:spPr>
      </p:pic>
      <p:sp>
        <p:nvSpPr>
          <p:cNvPr id="23" name="TextBox 22">
            <a:extLst>
              <a:ext uri="{FF2B5EF4-FFF2-40B4-BE49-F238E27FC236}">
                <a16:creationId xmlns:a16="http://schemas.microsoft.com/office/drawing/2014/main" id="{B5EABA02-4B9F-F119-3760-CE055AB1DC16}"/>
              </a:ext>
            </a:extLst>
          </p:cNvPr>
          <p:cNvSpPr txBox="1"/>
          <p:nvPr/>
        </p:nvSpPr>
        <p:spPr>
          <a:xfrm>
            <a:off x="4795252" y="3620464"/>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alibri"/>
              </a:rPr>
              <a:t>Model Copy</a:t>
            </a:r>
            <a:endParaRPr lang="en-US"/>
          </a:p>
        </p:txBody>
      </p:sp>
      <p:sp>
        <p:nvSpPr>
          <p:cNvPr id="25" name="Rectangle: Rounded Corners 24">
            <a:extLst>
              <a:ext uri="{FF2B5EF4-FFF2-40B4-BE49-F238E27FC236}">
                <a16:creationId xmlns:a16="http://schemas.microsoft.com/office/drawing/2014/main" id="{9E9DDACB-38A8-FDB1-A0FB-C81531E4519E}"/>
              </a:ext>
            </a:extLst>
          </p:cNvPr>
          <p:cNvSpPr/>
          <p:nvPr/>
        </p:nvSpPr>
        <p:spPr>
          <a:xfrm>
            <a:off x="5998667" y="3014479"/>
            <a:ext cx="2261583" cy="1033702"/>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omputer graphics card with a fan&#10;&#10;AI-generated content may be incorrect.">
            <a:extLst>
              <a:ext uri="{FF2B5EF4-FFF2-40B4-BE49-F238E27FC236}">
                <a16:creationId xmlns:a16="http://schemas.microsoft.com/office/drawing/2014/main" id="{994AD8EC-7CDE-146A-2BC4-E1D4044BF5C0}"/>
              </a:ext>
            </a:extLst>
          </p:cNvPr>
          <p:cNvPicPr>
            <a:picLocks noChangeAspect="1"/>
          </p:cNvPicPr>
          <p:nvPr/>
        </p:nvPicPr>
        <p:blipFill>
          <a:blip r:embed="rId2"/>
          <a:stretch>
            <a:fillRect/>
          </a:stretch>
        </p:blipFill>
        <p:spPr>
          <a:xfrm>
            <a:off x="6183982" y="3108488"/>
            <a:ext cx="599780" cy="620401"/>
          </a:xfrm>
          <a:prstGeom prst="rect">
            <a:avLst/>
          </a:prstGeom>
        </p:spPr>
      </p:pic>
      <p:sp>
        <p:nvSpPr>
          <p:cNvPr id="29" name="TextBox 28">
            <a:extLst>
              <a:ext uri="{FF2B5EF4-FFF2-40B4-BE49-F238E27FC236}">
                <a16:creationId xmlns:a16="http://schemas.microsoft.com/office/drawing/2014/main" id="{70DE5942-98CE-106D-F30D-A20B52D49828}"/>
              </a:ext>
            </a:extLst>
          </p:cNvPr>
          <p:cNvSpPr txBox="1"/>
          <p:nvPr/>
        </p:nvSpPr>
        <p:spPr>
          <a:xfrm>
            <a:off x="6212219" y="3700003"/>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alibri"/>
              </a:rPr>
              <a:t>GPU 2</a:t>
            </a:r>
            <a:endParaRPr lang="en-US"/>
          </a:p>
        </p:txBody>
      </p:sp>
      <p:pic>
        <p:nvPicPr>
          <p:cNvPr id="31" name="Picture 30" descr="A group of colorful circles on a black background&#10;&#10;AI-generated content may be incorrect.">
            <a:extLst>
              <a:ext uri="{FF2B5EF4-FFF2-40B4-BE49-F238E27FC236}">
                <a16:creationId xmlns:a16="http://schemas.microsoft.com/office/drawing/2014/main" id="{ACFC5B5B-5305-342B-71DA-26868FC79326}"/>
              </a:ext>
            </a:extLst>
          </p:cNvPr>
          <p:cNvPicPr>
            <a:picLocks noChangeAspect="1"/>
          </p:cNvPicPr>
          <p:nvPr/>
        </p:nvPicPr>
        <p:blipFill>
          <a:blip r:embed="rId3"/>
          <a:stretch>
            <a:fillRect/>
          </a:stretch>
        </p:blipFill>
        <p:spPr>
          <a:xfrm>
            <a:off x="7377062" y="3058408"/>
            <a:ext cx="655753" cy="641024"/>
          </a:xfrm>
          <a:prstGeom prst="rect">
            <a:avLst/>
          </a:prstGeom>
        </p:spPr>
      </p:pic>
      <p:sp>
        <p:nvSpPr>
          <p:cNvPr id="33" name="TextBox 32">
            <a:extLst>
              <a:ext uri="{FF2B5EF4-FFF2-40B4-BE49-F238E27FC236}">
                <a16:creationId xmlns:a16="http://schemas.microsoft.com/office/drawing/2014/main" id="{B93257F7-65FF-A231-9C68-22A47B8DCAB1}"/>
              </a:ext>
            </a:extLst>
          </p:cNvPr>
          <p:cNvSpPr txBox="1"/>
          <p:nvPr/>
        </p:nvSpPr>
        <p:spPr>
          <a:xfrm>
            <a:off x="7375839" y="3617517"/>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alibri"/>
              </a:rPr>
              <a:t>Model Copy</a:t>
            </a:r>
            <a:endParaRPr lang="en-US"/>
          </a:p>
        </p:txBody>
      </p:sp>
      <p:pic>
        <p:nvPicPr>
          <p:cNvPr id="34" name="Picture 33" descr="A yellow folder with a stack of coins&#10;&#10;AI-generated content may be incorrect.">
            <a:extLst>
              <a:ext uri="{FF2B5EF4-FFF2-40B4-BE49-F238E27FC236}">
                <a16:creationId xmlns:a16="http://schemas.microsoft.com/office/drawing/2014/main" id="{9B1F2087-5B50-628F-3857-7B36767C8960}"/>
              </a:ext>
            </a:extLst>
          </p:cNvPr>
          <p:cNvPicPr>
            <a:picLocks noChangeAspect="1"/>
          </p:cNvPicPr>
          <p:nvPr/>
        </p:nvPicPr>
        <p:blipFill>
          <a:blip r:embed="rId4"/>
          <a:stretch>
            <a:fillRect/>
          </a:stretch>
        </p:blipFill>
        <p:spPr>
          <a:xfrm>
            <a:off x="3780148" y="963891"/>
            <a:ext cx="1303845" cy="1303845"/>
          </a:xfrm>
          <a:prstGeom prst="rect">
            <a:avLst/>
          </a:prstGeom>
        </p:spPr>
      </p:pic>
      <p:sp>
        <p:nvSpPr>
          <p:cNvPr id="35" name="TextBox 34">
            <a:extLst>
              <a:ext uri="{FF2B5EF4-FFF2-40B4-BE49-F238E27FC236}">
                <a16:creationId xmlns:a16="http://schemas.microsoft.com/office/drawing/2014/main" id="{88D1F506-CF3A-34A0-D74C-2962049172FB}"/>
              </a:ext>
            </a:extLst>
          </p:cNvPr>
          <p:cNvSpPr txBox="1"/>
          <p:nvPr/>
        </p:nvSpPr>
        <p:spPr>
          <a:xfrm>
            <a:off x="3879103" y="1959590"/>
            <a:ext cx="11042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a:rPr>
              <a:t>Dataset</a:t>
            </a:r>
          </a:p>
        </p:txBody>
      </p:sp>
      <p:cxnSp>
        <p:nvCxnSpPr>
          <p:cNvPr id="40" name="Straight Arrow Connector 39">
            <a:extLst>
              <a:ext uri="{FF2B5EF4-FFF2-40B4-BE49-F238E27FC236}">
                <a16:creationId xmlns:a16="http://schemas.microsoft.com/office/drawing/2014/main" id="{5861BBE7-C520-5FC6-3C83-1CD9B6D5EA5B}"/>
              </a:ext>
            </a:extLst>
          </p:cNvPr>
          <p:cNvCxnSpPr/>
          <p:nvPr/>
        </p:nvCxnSpPr>
        <p:spPr>
          <a:xfrm flipH="1">
            <a:off x="2126673" y="2225384"/>
            <a:ext cx="1557501" cy="6644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1FE184C3-4F27-DC2F-A043-72194EFDE3AA}"/>
              </a:ext>
            </a:extLst>
          </p:cNvPr>
          <p:cNvCxnSpPr>
            <a:cxnSpLocks/>
          </p:cNvCxnSpPr>
          <p:nvPr/>
        </p:nvCxnSpPr>
        <p:spPr>
          <a:xfrm>
            <a:off x="4432425" y="2357947"/>
            <a:ext cx="3814" cy="4877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2" name="Straight Arrow Connector 41">
            <a:extLst>
              <a:ext uri="{FF2B5EF4-FFF2-40B4-BE49-F238E27FC236}">
                <a16:creationId xmlns:a16="http://schemas.microsoft.com/office/drawing/2014/main" id="{1B6B52F9-8730-0CB5-735A-232CFD10D714}"/>
              </a:ext>
            </a:extLst>
          </p:cNvPr>
          <p:cNvCxnSpPr>
            <a:cxnSpLocks/>
          </p:cNvCxnSpPr>
          <p:nvPr/>
        </p:nvCxnSpPr>
        <p:spPr>
          <a:xfrm>
            <a:off x="5269051" y="2228325"/>
            <a:ext cx="1762503" cy="60259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560EFBB8-9971-C4E5-B596-1548556EDECE}"/>
              </a:ext>
            </a:extLst>
          </p:cNvPr>
          <p:cNvSpPr txBox="1"/>
          <p:nvPr/>
        </p:nvSpPr>
        <p:spPr>
          <a:xfrm>
            <a:off x="993938" y="4201997"/>
            <a:ext cx="715317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latin typeface="Corbel"/>
              </a:rPr>
              <a:t>First, we want to shard the dataset and feed them into different GPUs</a:t>
            </a:r>
            <a:endParaRPr lang="en-US"/>
          </a:p>
          <a:p>
            <a:pPr algn="ctr"/>
            <a:r>
              <a:rPr lang="en-US" sz="1800">
                <a:latin typeface="Corbel"/>
              </a:rPr>
              <a:t>How do we update the parameters?</a:t>
            </a:r>
          </a:p>
          <a:p>
            <a:endParaRPr lang="en-US"/>
          </a:p>
        </p:txBody>
      </p:sp>
      <p:pic>
        <p:nvPicPr>
          <p:cNvPr id="4" name="Picture 3" descr="A yellow folder with a stack of coins&#10;&#10;AI-generated content may be incorrect.">
            <a:extLst>
              <a:ext uri="{FF2B5EF4-FFF2-40B4-BE49-F238E27FC236}">
                <a16:creationId xmlns:a16="http://schemas.microsoft.com/office/drawing/2014/main" id="{BF181EFA-C55C-11D5-604C-7D4B524558A8}"/>
              </a:ext>
            </a:extLst>
          </p:cNvPr>
          <p:cNvPicPr>
            <a:picLocks noChangeAspect="1"/>
          </p:cNvPicPr>
          <p:nvPr/>
        </p:nvPicPr>
        <p:blipFill>
          <a:blip r:embed="rId4"/>
          <a:srcRect r="51626"/>
          <a:stretch>
            <a:fillRect/>
          </a:stretch>
        </p:blipFill>
        <p:spPr>
          <a:xfrm>
            <a:off x="1556649" y="3193330"/>
            <a:ext cx="630720" cy="1303845"/>
          </a:xfrm>
          <a:prstGeom prst="rect">
            <a:avLst/>
          </a:prstGeom>
        </p:spPr>
      </p:pic>
      <p:pic>
        <p:nvPicPr>
          <p:cNvPr id="6" name="Picture 5" descr="A yellow folder with a stack of coins&#10;&#10;AI-generated content may be incorrect.">
            <a:extLst>
              <a:ext uri="{FF2B5EF4-FFF2-40B4-BE49-F238E27FC236}">
                <a16:creationId xmlns:a16="http://schemas.microsoft.com/office/drawing/2014/main" id="{1ACE3FF8-4427-024E-63D6-37E786D87A4A}"/>
              </a:ext>
            </a:extLst>
          </p:cNvPr>
          <p:cNvPicPr>
            <a:picLocks noChangeAspect="1"/>
          </p:cNvPicPr>
          <p:nvPr/>
        </p:nvPicPr>
        <p:blipFill>
          <a:blip r:embed="rId4"/>
          <a:srcRect l="25454" r="33175"/>
          <a:stretch>
            <a:fillRect/>
          </a:stretch>
        </p:blipFill>
        <p:spPr>
          <a:xfrm>
            <a:off x="4233974" y="3221883"/>
            <a:ext cx="539427" cy="1303845"/>
          </a:xfrm>
          <a:prstGeom prst="rect">
            <a:avLst/>
          </a:prstGeom>
        </p:spPr>
      </p:pic>
      <p:pic>
        <p:nvPicPr>
          <p:cNvPr id="8" name="Picture 7" descr="A yellow folder with a stack of coins&#10;&#10;AI-generated content may be incorrect.">
            <a:extLst>
              <a:ext uri="{FF2B5EF4-FFF2-40B4-BE49-F238E27FC236}">
                <a16:creationId xmlns:a16="http://schemas.microsoft.com/office/drawing/2014/main" id="{2697A4C4-31AA-9EC0-CE70-75557AC12296}"/>
              </a:ext>
            </a:extLst>
          </p:cNvPr>
          <p:cNvPicPr>
            <a:picLocks noChangeAspect="1"/>
          </p:cNvPicPr>
          <p:nvPr/>
        </p:nvPicPr>
        <p:blipFill>
          <a:blip r:embed="rId4"/>
          <a:srcRect l="61173" r="4093"/>
          <a:stretch>
            <a:fillRect/>
          </a:stretch>
        </p:blipFill>
        <p:spPr>
          <a:xfrm>
            <a:off x="6884049" y="3221884"/>
            <a:ext cx="452880" cy="1303845"/>
          </a:xfrm>
          <a:prstGeom prst="rect">
            <a:avLst/>
          </a:prstGeom>
        </p:spPr>
      </p:pic>
    </p:spTree>
    <p:extLst>
      <p:ext uri="{BB962C8B-B14F-4D97-AF65-F5344CB8AC3E}">
        <p14:creationId xmlns:p14="http://schemas.microsoft.com/office/powerpoint/2010/main" val="258922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55591-91A7-D408-0C78-A59A2D90E9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2A986A-0F10-3054-ABE4-09FC5E3E5DAB}"/>
              </a:ext>
            </a:extLst>
          </p:cNvPr>
          <p:cNvSpPr>
            <a:spLocks noGrp="1"/>
          </p:cNvSpPr>
          <p:nvPr>
            <p:ph type="title"/>
          </p:nvPr>
        </p:nvSpPr>
        <p:spPr/>
        <p:txBody>
          <a:bodyPr lIns="91440" tIns="45720" rIns="91440" bIns="45720" anchor="b"/>
          <a:lstStyle/>
          <a:p>
            <a:r>
              <a:rPr lang="en-US">
                <a:ea typeface="Tahoma"/>
                <a:cs typeface="Tahoma"/>
              </a:rPr>
              <a:t>Naïve Data Parallelism</a:t>
            </a:r>
            <a:endParaRPr lang="en-US"/>
          </a:p>
        </p:txBody>
      </p:sp>
      <p:sp>
        <p:nvSpPr>
          <p:cNvPr id="5" name="Rectangle: Rounded Corners 4">
            <a:extLst>
              <a:ext uri="{FF2B5EF4-FFF2-40B4-BE49-F238E27FC236}">
                <a16:creationId xmlns:a16="http://schemas.microsoft.com/office/drawing/2014/main" id="{7D792A0B-1D6A-D4A0-1341-27896C81BD49}"/>
              </a:ext>
            </a:extLst>
          </p:cNvPr>
          <p:cNvSpPr/>
          <p:nvPr/>
        </p:nvSpPr>
        <p:spPr>
          <a:xfrm>
            <a:off x="869898" y="3014481"/>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graphics card with a fan&#10;&#10;AI-generated content may be incorrect.">
            <a:extLst>
              <a:ext uri="{FF2B5EF4-FFF2-40B4-BE49-F238E27FC236}">
                <a16:creationId xmlns:a16="http://schemas.microsoft.com/office/drawing/2014/main" id="{94A5CC0C-FD63-58E4-E456-B20B27246DD2}"/>
              </a:ext>
            </a:extLst>
          </p:cNvPr>
          <p:cNvPicPr>
            <a:picLocks noChangeAspect="1"/>
          </p:cNvPicPr>
          <p:nvPr/>
        </p:nvPicPr>
        <p:blipFill>
          <a:blip r:embed="rId2"/>
          <a:stretch>
            <a:fillRect/>
          </a:stretch>
        </p:blipFill>
        <p:spPr>
          <a:xfrm>
            <a:off x="1055213" y="3108489"/>
            <a:ext cx="599780" cy="620401"/>
          </a:xfrm>
          <a:prstGeom prst="rect">
            <a:avLst/>
          </a:prstGeom>
        </p:spPr>
      </p:pic>
      <p:sp>
        <p:nvSpPr>
          <p:cNvPr id="9" name="TextBox 8">
            <a:extLst>
              <a:ext uri="{FF2B5EF4-FFF2-40B4-BE49-F238E27FC236}">
                <a16:creationId xmlns:a16="http://schemas.microsoft.com/office/drawing/2014/main" id="{905B777C-B69E-ECCF-6114-A70734780B4A}"/>
              </a:ext>
            </a:extLst>
          </p:cNvPr>
          <p:cNvSpPr txBox="1"/>
          <p:nvPr/>
        </p:nvSpPr>
        <p:spPr>
          <a:xfrm>
            <a:off x="1083450" y="3700005"/>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1</a:t>
            </a:r>
            <a:endParaRPr lang="en-US">
              <a:latin typeface="Corbel"/>
            </a:endParaRPr>
          </a:p>
        </p:txBody>
      </p:sp>
      <p:pic>
        <p:nvPicPr>
          <p:cNvPr id="11" name="Picture 10" descr="A group of colorful circles on a black background&#10;&#10;AI-generated content may be incorrect.">
            <a:extLst>
              <a:ext uri="{FF2B5EF4-FFF2-40B4-BE49-F238E27FC236}">
                <a16:creationId xmlns:a16="http://schemas.microsoft.com/office/drawing/2014/main" id="{2E8F2CF9-13F0-FE04-93A9-163E54483B8A}"/>
              </a:ext>
            </a:extLst>
          </p:cNvPr>
          <p:cNvPicPr>
            <a:picLocks noChangeAspect="1"/>
          </p:cNvPicPr>
          <p:nvPr/>
        </p:nvPicPr>
        <p:blipFill>
          <a:blip r:embed="rId3"/>
          <a:stretch>
            <a:fillRect/>
          </a:stretch>
        </p:blipFill>
        <p:spPr>
          <a:xfrm>
            <a:off x="2248293" y="3058410"/>
            <a:ext cx="655753" cy="641024"/>
          </a:xfrm>
          <a:prstGeom prst="rect">
            <a:avLst/>
          </a:prstGeom>
        </p:spPr>
      </p:pic>
      <p:sp>
        <p:nvSpPr>
          <p:cNvPr id="13" name="TextBox 12">
            <a:extLst>
              <a:ext uri="{FF2B5EF4-FFF2-40B4-BE49-F238E27FC236}">
                <a16:creationId xmlns:a16="http://schemas.microsoft.com/office/drawing/2014/main" id="{7DDF2097-D8FB-18D3-3060-8734B5FB3C2E}"/>
              </a:ext>
            </a:extLst>
          </p:cNvPr>
          <p:cNvSpPr txBox="1"/>
          <p:nvPr/>
        </p:nvSpPr>
        <p:spPr>
          <a:xfrm>
            <a:off x="2247070" y="3617519"/>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5" name="Rectangle: Rounded Corners 14">
            <a:extLst>
              <a:ext uri="{FF2B5EF4-FFF2-40B4-BE49-F238E27FC236}">
                <a16:creationId xmlns:a16="http://schemas.microsoft.com/office/drawing/2014/main" id="{EA45ED9B-ED44-9F02-74CC-0DA694CAC0C7}"/>
              </a:ext>
            </a:extLst>
          </p:cNvPr>
          <p:cNvSpPr/>
          <p:nvPr/>
        </p:nvSpPr>
        <p:spPr>
          <a:xfrm>
            <a:off x="3418080" y="3017426"/>
            <a:ext cx="2261583" cy="103370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omputer graphics card with a fan&#10;&#10;AI-generated content may be incorrect.">
            <a:extLst>
              <a:ext uri="{FF2B5EF4-FFF2-40B4-BE49-F238E27FC236}">
                <a16:creationId xmlns:a16="http://schemas.microsoft.com/office/drawing/2014/main" id="{C70CECF0-AB5B-13FD-5176-64CA34431276}"/>
              </a:ext>
            </a:extLst>
          </p:cNvPr>
          <p:cNvPicPr>
            <a:picLocks noChangeAspect="1"/>
          </p:cNvPicPr>
          <p:nvPr/>
        </p:nvPicPr>
        <p:blipFill>
          <a:blip r:embed="rId2"/>
          <a:stretch>
            <a:fillRect/>
          </a:stretch>
        </p:blipFill>
        <p:spPr>
          <a:xfrm>
            <a:off x="3603395" y="3111435"/>
            <a:ext cx="599780" cy="620401"/>
          </a:xfrm>
          <a:prstGeom prst="rect">
            <a:avLst/>
          </a:prstGeom>
        </p:spPr>
      </p:pic>
      <p:sp>
        <p:nvSpPr>
          <p:cNvPr id="19" name="TextBox 18">
            <a:extLst>
              <a:ext uri="{FF2B5EF4-FFF2-40B4-BE49-F238E27FC236}">
                <a16:creationId xmlns:a16="http://schemas.microsoft.com/office/drawing/2014/main" id="{474C9EBF-7894-DBCB-C827-8234EB603C3B}"/>
              </a:ext>
            </a:extLst>
          </p:cNvPr>
          <p:cNvSpPr txBox="1"/>
          <p:nvPr/>
        </p:nvSpPr>
        <p:spPr>
          <a:xfrm>
            <a:off x="3618717" y="3702950"/>
            <a:ext cx="594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2</a:t>
            </a:r>
            <a:endParaRPr lang="en-US">
              <a:latin typeface="Corbel"/>
            </a:endParaRPr>
          </a:p>
        </p:txBody>
      </p:sp>
      <p:pic>
        <p:nvPicPr>
          <p:cNvPr id="21" name="Picture 20" descr="A group of colorful circles on a black background&#10;&#10;AI-generated content may be incorrect.">
            <a:extLst>
              <a:ext uri="{FF2B5EF4-FFF2-40B4-BE49-F238E27FC236}">
                <a16:creationId xmlns:a16="http://schemas.microsoft.com/office/drawing/2014/main" id="{EADA8BD5-60EF-B446-C59B-1FE8D9EDEBE8}"/>
              </a:ext>
            </a:extLst>
          </p:cNvPr>
          <p:cNvPicPr>
            <a:picLocks noChangeAspect="1"/>
          </p:cNvPicPr>
          <p:nvPr/>
        </p:nvPicPr>
        <p:blipFill>
          <a:blip r:embed="rId3"/>
          <a:stretch>
            <a:fillRect/>
          </a:stretch>
        </p:blipFill>
        <p:spPr>
          <a:xfrm>
            <a:off x="4796475" y="3061355"/>
            <a:ext cx="655753" cy="641024"/>
          </a:xfrm>
          <a:prstGeom prst="rect">
            <a:avLst/>
          </a:prstGeom>
        </p:spPr>
      </p:pic>
      <p:sp>
        <p:nvSpPr>
          <p:cNvPr id="23" name="TextBox 22">
            <a:extLst>
              <a:ext uri="{FF2B5EF4-FFF2-40B4-BE49-F238E27FC236}">
                <a16:creationId xmlns:a16="http://schemas.microsoft.com/office/drawing/2014/main" id="{0D1134CD-8B99-9EC3-FB92-1FD8F04F9891}"/>
              </a:ext>
            </a:extLst>
          </p:cNvPr>
          <p:cNvSpPr txBox="1"/>
          <p:nvPr/>
        </p:nvSpPr>
        <p:spPr>
          <a:xfrm>
            <a:off x="4795252" y="3620464"/>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5" name="Rectangle: Rounded Corners 24">
            <a:extLst>
              <a:ext uri="{FF2B5EF4-FFF2-40B4-BE49-F238E27FC236}">
                <a16:creationId xmlns:a16="http://schemas.microsoft.com/office/drawing/2014/main" id="{48C0D1FD-5027-A219-20ED-510ADF2B948C}"/>
              </a:ext>
            </a:extLst>
          </p:cNvPr>
          <p:cNvSpPr/>
          <p:nvPr/>
        </p:nvSpPr>
        <p:spPr>
          <a:xfrm>
            <a:off x="5998667" y="3014479"/>
            <a:ext cx="2261583" cy="1033702"/>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omputer graphics card with a fan&#10;&#10;AI-generated content may be incorrect.">
            <a:extLst>
              <a:ext uri="{FF2B5EF4-FFF2-40B4-BE49-F238E27FC236}">
                <a16:creationId xmlns:a16="http://schemas.microsoft.com/office/drawing/2014/main" id="{5C3796D7-8884-377A-8217-035A279DA8E5}"/>
              </a:ext>
            </a:extLst>
          </p:cNvPr>
          <p:cNvPicPr>
            <a:picLocks noChangeAspect="1"/>
          </p:cNvPicPr>
          <p:nvPr/>
        </p:nvPicPr>
        <p:blipFill>
          <a:blip r:embed="rId2"/>
          <a:stretch>
            <a:fillRect/>
          </a:stretch>
        </p:blipFill>
        <p:spPr>
          <a:xfrm>
            <a:off x="6183982" y="3108488"/>
            <a:ext cx="599780" cy="620401"/>
          </a:xfrm>
          <a:prstGeom prst="rect">
            <a:avLst/>
          </a:prstGeom>
        </p:spPr>
      </p:pic>
      <p:sp>
        <p:nvSpPr>
          <p:cNvPr id="29" name="TextBox 28">
            <a:extLst>
              <a:ext uri="{FF2B5EF4-FFF2-40B4-BE49-F238E27FC236}">
                <a16:creationId xmlns:a16="http://schemas.microsoft.com/office/drawing/2014/main" id="{620E05A6-433F-ADF5-1098-AEE81689AA91}"/>
              </a:ext>
            </a:extLst>
          </p:cNvPr>
          <p:cNvSpPr txBox="1"/>
          <p:nvPr/>
        </p:nvSpPr>
        <p:spPr>
          <a:xfrm>
            <a:off x="6181328" y="3700003"/>
            <a:ext cx="71234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3</a:t>
            </a:r>
            <a:endParaRPr lang="en-US">
              <a:latin typeface="Corbel"/>
            </a:endParaRPr>
          </a:p>
        </p:txBody>
      </p:sp>
      <p:pic>
        <p:nvPicPr>
          <p:cNvPr id="31" name="Picture 30" descr="A group of colorful circles on a black background&#10;&#10;AI-generated content may be incorrect.">
            <a:extLst>
              <a:ext uri="{FF2B5EF4-FFF2-40B4-BE49-F238E27FC236}">
                <a16:creationId xmlns:a16="http://schemas.microsoft.com/office/drawing/2014/main" id="{042CC6A4-9F7D-51E4-E114-D59FCCAC5D32}"/>
              </a:ext>
            </a:extLst>
          </p:cNvPr>
          <p:cNvPicPr>
            <a:picLocks noChangeAspect="1"/>
          </p:cNvPicPr>
          <p:nvPr/>
        </p:nvPicPr>
        <p:blipFill>
          <a:blip r:embed="rId3"/>
          <a:stretch>
            <a:fillRect/>
          </a:stretch>
        </p:blipFill>
        <p:spPr>
          <a:xfrm>
            <a:off x="7377062" y="3058408"/>
            <a:ext cx="655753" cy="641024"/>
          </a:xfrm>
          <a:prstGeom prst="rect">
            <a:avLst/>
          </a:prstGeom>
        </p:spPr>
      </p:pic>
      <p:sp>
        <p:nvSpPr>
          <p:cNvPr id="33" name="TextBox 32">
            <a:extLst>
              <a:ext uri="{FF2B5EF4-FFF2-40B4-BE49-F238E27FC236}">
                <a16:creationId xmlns:a16="http://schemas.microsoft.com/office/drawing/2014/main" id="{213F599D-6337-8266-EBE8-B523DAA8C30F}"/>
              </a:ext>
            </a:extLst>
          </p:cNvPr>
          <p:cNvSpPr txBox="1"/>
          <p:nvPr/>
        </p:nvSpPr>
        <p:spPr>
          <a:xfrm>
            <a:off x="7375839" y="3617517"/>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3" name="TextBox 2">
            <a:extLst>
              <a:ext uri="{FF2B5EF4-FFF2-40B4-BE49-F238E27FC236}">
                <a16:creationId xmlns:a16="http://schemas.microsoft.com/office/drawing/2014/main" id="{9D42DC68-3CB3-6284-67BD-2A60CD85A46F}"/>
              </a:ext>
            </a:extLst>
          </p:cNvPr>
          <p:cNvSpPr txBox="1"/>
          <p:nvPr/>
        </p:nvSpPr>
        <p:spPr>
          <a:xfrm>
            <a:off x="1414320" y="2403152"/>
            <a:ext cx="1175288"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1</a:t>
            </a:r>
          </a:p>
        </p:txBody>
      </p:sp>
      <p:sp>
        <p:nvSpPr>
          <p:cNvPr id="6" name="TextBox 5">
            <a:extLst>
              <a:ext uri="{FF2B5EF4-FFF2-40B4-BE49-F238E27FC236}">
                <a16:creationId xmlns:a16="http://schemas.microsoft.com/office/drawing/2014/main" id="{96257C53-2770-E5F3-693E-325C61D43465}"/>
              </a:ext>
            </a:extLst>
          </p:cNvPr>
          <p:cNvSpPr txBox="1"/>
          <p:nvPr/>
        </p:nvSpPr>
        <p:spPr>
          <a:xfrm>
            <a:off x="3962502" y="2403151"/>
            <a:ext cx="1175288"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2</a:t>
            </a:r>
          </a:p>
        </p:txBody>
      </p:sp>
      <p:sp>
        <p:nvSpPr>
          <p:cNvPr id="8" name="TextBox 7">
            <a:extLst>
              <a:ext uri="{FF2B5EF4-FFF2-40B4-BE49-F238E27FC236}">
                <a16:creationId xmlns:a16="http://schemas.microsoft.com/office/drawing/2014/main" id="{A05E5897-993A-3195-BE16-E49FDA3C49FF}"/>
              </a:ext>
            </a:extLst>
          </p:cNvPr>
          <p:cNvSpPr txBox="1"/>
          <p:nvPr/>
        </p:nvSpPr>
        <p:spPr>
          <a:xfrm>
            <a:off x="6543089" y="2403150"/>
            <a:ext cx="1175288"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3</a:t>
            </a:r>
          </a:p>
        </p:txBody>
      </p:sp>
      <p:sp>
        <p:nvSpPr>
          <p:cNvPr id="10" name="TextBox 9">
            <a:extLst>
              <a:ext uri="{FF2B5EF4-FFF2-40B4-BE49-F238E27FC236}">
                <a16:creationId xmlns:a16="http://schemas.microsoft.com/office/drawing/2014/main" id="{41CCB418-7DFD-D5C1-6A6C-6064D039C1E5}"/>
              </a:ext>
            </a:extLst>
          </p:cNvPr>
          <p:cNvSpPr txBox="1"/>
          <p:nvPr/>
        </p:nvSpPr>
        <p:spPr>
          <a:xfrm>
            <a:off x="1451001" y="1421139"/>
            <a:ext cx="62027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orbel"/>
              </a:rPr>
              <a:t>Each GPU compute gradient with a single shard of data</a:t>
            </a:r>
          </a:p>
        </p:txBody>
      </p:sp>
      <p:pic>
        <p:nvPicPr>
          <p:cNvPr id="4" name="Picture 3" descr="A yellow folder with a stack of coins&#10;&#10;AI-generated content may be incorrect.">
            <a:extLst>
              <a:ext uri="{FF2B5EF4-FFF2-40B4-BE49-F238E27FC236}">
                <a16:creationId xmlns:a16="http://schemas.microsoft.com/office/drawing/2014/main" id="{DC19029C-8401-DB7F-2E1B-71254D2845F1}"/>
              </a:ext>
            </a:extLst>
          </p:cNvPr>
          <p:cNvPicPr>
            <a:picLocks noChangeAspect="1"/>
          </p:cNvPicPr>
          <p:nvPr/>
        </p:nvPicPr>
        <p:blipFill>
          <a:blip r:embed="rId4"/>
          <a:srcRect r="51626"/>
          <a:stretch>
            <a:fillRect/>
          </a:stretch>
        </p:blipFill>
        <p:spPr>
          <a:xfrm>
            <a:off x="1556649" y="3193330"/>
            <a:ext cx="630720" cy="1303845"/>
          </a:xfrm>
          <a:prstGeom prst="rect">
            <a:avLst/>
          </a:prstGeom>
        </p:spPr>
      </p:pic>
      <p:pic>
        <p:nvPicPr>
          <p:cNvPr id="12" name="Picture 11" descr="A yellow folder with a stack of coins&#10;&#10;AI-generated content may be incorrect.">
            <a:extLst>
              <a:ext uri="{FF2B5EF4-FFF2-40B4-BE49-F238E27FC236}">
                <a16:creationId xmlns:a16="http://schemas.microsoft.com/office/drawing/2014/main" id="{4DA08228-AAA5-2B2F-E6EB-387E989A686D}"/>
              </a:ext>
            </a:extLst>
          </p:cNvPr>
          <p:cNvPicPr>
            <a:picLocks noChangeAspect="1"/>
          </p:cNvPicPr>
          <p:nvPr/>
        </p:nvPicPr>
        <p:blipFill>
          <a:blip r:embed="rId4"/>
          <a:srcRect l="25454" r="33175"/>
          <a:stretch>
            <a:fillRect/>
          </a:stretch>
        </p:blipFill>
        <p:spPr>
          <a:xfrm>
            <a:off x="4233974" y="3221883"/>
            <a:ext cx="539427" cy="1303845"/>
          </a:xfrm>
          <a:prstGeom prst="rect">
            <a:avLst/>
          </a:prstGeom>
        </p:spPr>
      </p:pic>
      <p:pic>
        <p:nvPicPr>
          <p:cNvPr id="14" name="Picture 13" descr="A yellow folder with a stack of coins&#10;&#10;AI-generated content may be incorrect.">
            <a:extLst>
              <a:ext uri="{FF2B5EF4-FFF2-40B4-BE49-F238E27FC236}">
                <a16:creationId xmlns:a16="http://schemas.microsoft.com/office/drawing/2014/main" id="{55E421F7-BF04-612D-EF6D-B9B643D32A83}"/>
              </a:ext>
            </a:extLst>
          </p:cNvPr>
          <p:cNvPicPr>
            <a:picLocks noChangeAspect="1"/>
          </p:cNvPicPr>
          <p:nvPr/>
        </p:nvPicPr>
        <p:blipFill>
          <a:blip r:embed="rId4"/>
          <a:srcRect l="61173" r="4093"/>
          <a:stretch>
            <a:fillRect/>
          </a:stretch>
        </p:blipFill>
        <p:spPr>
          <a:xfrm>
            <a:off x="6884049" y="3221884"/>
            <a:ext cx="452880" cy="1303845"/>
          </a:xfrm>
          <a:prstGeom prst="rect">
            <a:avLst/>
          </a:prstGeom>
        </p:spPr>
      </p:pic>
    </p:spTree>
    <p:extLst>
      <p:ext uri="{BB962C8B-B14F-4D97-AF65-F5344CB8AC3E}">
        <p14:creationId xmlns:p14="http://schemas.microsoft.com/office/powerpoint/2010/main" val="167544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70C39-D815-221A-E57F-A01E0E79D8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F7E6DA-A8B6-96CB-3D74-B70B3DC687B0}"/>
              </a:ext>
            </a:extLst>
          </p:cNvPr>
          <p:cNvSpPr>
            <a:spLocks noGrp="1"/>
          </p:cNvSpPr>
          <p:nvPr>
            <p:ph type="title"/>
          </p:nvPr>
        </p:nvSpPr>
        <p:spPr/>
        <p:txBody>
          <a:bodyPr lIns="91440" tIns="45720" rIns="91440" bIns="45720" anchor="b"/>
          <a:lstStyle/>
          <a:p>
            <a:r>
              <a:rPr lang="en-US">
                <a:ea typeface="Tahoma"/>
                <a:cs typeface="Tahoma"/>
              </a:rPr>
              <a:t>Naïve Data Parallelism</a:t>
            </a:r>
            <a:endParaRPr lang="en-US"/>
          </a:p>
        </p:txBody>
      </p:sp>
      <p:sp>
        <p:nvSpPr>
          <p:cNvPr id="5" name="Rectangle: Rounded Corners 4">
            <a:extLst>
              <a:ext uri="{FF2B5EF4-FFF2-40B4-BE49-F238E27FC236}">
                <a16:creationId xmlns:a16="http://schemas.microsoft.com/office/drawing/2014/main" id="{22C1C306-EE8C-9048-7EC7-176D3907FE7A}"/>
              </a:ext>
            </a:extLst>
          </p:cNvPr>
          <p:cNvSpPr/>
          <p:nvPr/>
        </p:nvSpPr>
        <p:spPr>
          <a:xfrm>
            <a:off x="869898" y="3014481"/>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graphics card with a fan&#10;&#10;AI-generated content may be incorrect.">
            <a:extLst>
              <a:ext uri="{FF2B5EF4-FFF2-40B4-BE49-F238E27FC236}">
                <a16:creationId xmlns:a16="http://schemas.microsoft.com/office/drawing/2014/main" id="{6BB5000E-B589-5436-2585-254EAFACF465}"/>
              </a:ext>
            </a:extLst>
          </p:cNvPr>
          <p:cNvPicPr>
            <a:picLocks noChangeAspect="1"/>
          </p:cNvPicPr>
          <p:nvPr/>
        </p:nvPicPr>
        <p:blipFill>
          <a:blip r:embed="rId2"/>
          <a:stretch>
            <a:fillRect/>
          </a:stretch>
        </p:blipFill>
        <p:spPr>
          <a:xfrm>
            <a:off x="1055213" y="3108489"/>
            <a:ext cx="599780" cy="620401"/>
          </a:xfrm>
          <a:prstGeom prst="rect">
            <a:avLst/>
          </a:prstGeom>
        </p:spPr>
      </p:pic>
      <p:sp>
        <p:nvSpPr>
          <p:cNvPr id="9" name="TextBox 8">
            <a:extLst>
              <a:ext uri="{FF2B5EF4-FFF2-40B4-BE49-F238E27FC236}">
                <a16:creationId xmlns:a16="http://schemas.microsoft.com/office/drawing/2014/main" id="{2C519C12-D2F6-DEDB-34C7-BB3FADA509FE}"/>
              </a:ext>
            </a:extLst>
          </p:cNvPr>
          <p:cNvSpPr txBox="1"/>
          <p:nvPr/>
        </p:nvSpPr>
        <p:spPr>
          <a:xfrm>
            <a:off x="1083450" y="3700005"/>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1</a:t>
            </a:r>
            <a:endParaRPr lang="en-US">
              <a:latin typeface="Corbel"/>
            </a:endParaRPr>
          </a:p>
        </p:txBody>
      </p:sp>
      <p:pic>
        <p:nvPicPr>
          <p:cNvPr id="11" name="Picture 10" descr="A group of colorful circles on a black background&#10;&#10;AI-generated content may be incorrect.">
            <a:extLst>
              <a:ext uri="{FF2B5EF4-FFF2-40B4-BE49-F238E27FC236}">
                <a16:creationId xmlns:a16="http://schemas.microsoft.com/office/drawing/2014/main" id="{5DC113EA-2614-CC29-2304-8FCD6B59C461}"/>
              </a:ext>
            </a:extLst>
          </p:cNvPr>
          <p:cNvPicPr>
            <a:picLocks noChangeAspect="1"/>
          </p:cNvPicPr>
          <p:nvPr/>
        </p:nvPicPr>
        <p:blipFill>
          <a:blip r:embed="rId3"/>
          <a:stretch>
            <a:fillRect/>
          </a:stretch>
        </p:blipFill>
        <p:spPr>
          <a:xfrm>
            <a:off x="2248293" y="3058410"/>
            <a:ext cx="655753" cy="641024"/>
          </a:xfrm>
          <a:prstGeom prst="rect">
            <a:avLst/>
          </a:prstGeom>
        </p:spPr>
      </p:pic>
      <p:sp>
        <p:nvSpPr>
          <p:cNvPr id="13" name="TextBox 12">
            <a:extLst>
              <a:ext uri="{FF2B5EF4-FFF2-40B4-BE49-F238E27FC236}">
                <a16:creationId xmlns:a16="http://schemas.microsoft.com/office/drawing/2014/main" id="{478FAF7C-51B2-F93C-D96E-74744EC4CA27}"/>
              </a:ext>
            </a:extLst>
          </p:cNvPr>
          <p:cNvSpPr txBox="1"/>
          <p:nvPr/>
        </p:nvSpPr>
        <p:spPr>
          <a:xfrm>
            <a:off x="2247070" y="3617519"/>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5" name="Rectangle: Rounded Corners 14">
            <a:extLst>
              <a:ext uri="{FF2B5EF4-FFF2-40B4-BE49-F238E27FC236}">
                <a16:creationId xmlns:a16="http://schemas.microsoft.com/office/drawing/2014/main" id="{94895D01-E2A8-869F-1486-62F822121439}"/>
              </a:ext>
            </a:extLst>
          </p:cNvPr>
          <p:cNvSpPr/>
          <p:nvPr/>
        </p:nvSpPr>
        <p:spPr>
          <a:xfrm>
            <a:off x="3418080" y="3017426"/>
            <a:ext cx="2261583" cy="103370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omputer graphics card with a fan&#10;&#10;AI-generated content may be incorrect.">
            <a:extLst>
              <a:ext uri="{FF2B5EF4-FFF2-40B4-BE49-F238E27FC236}">
                <a16:creationId xmlns:a16="http://schemas.microsoft.com/office/drawing/2014/main" id="{60E0AA37-70CC-7D1B-84F3-4D9AD19B56FE}"/>
              </a:ext>
            </a:extLst>
          </p:cNvPr>
          <p:cNvPicPr>
            <a:picLocks noChangeAspect="1"/>
          </p:cNvPicPr>
          <p:nvPr/>
        </p:nvPicPr>
        <p:blipFill>
          <a:blip r:embed="rId2"/>
          <a:stretch>
            <a:fillRect/>
          </a:stretch>
        </p:blipFill>
        <p:spPr>
          <a:xfrm>
            <a:off x="3603395" y="3111435"/>
            <a:ext cx="599780" cy="620401"/>
          </a:xfrm>
          <a:prstGeom prst="rect">
            <a:avLst/>
          </a:prstGeom>
        </p:spPr>
      </p:pic>
      <p:sp>
        <p:nvSpPr>
          <p:cNvPr id="19" name="TextBox 18">
            <a:extLst>
              <a:ext uri="{FF2B5EF4-FFF2-40B4-BE49-F238E27FC236}">
                <a16:creationId xmlns:a16="http://schemas.microsoft.com/office/drawing/2014/main" id="{D075BAD8-D205-CC3D-C6D8-B520B572C479}"/>
              </a:ext>
            </a:extLst>
          </p:cNvPr>
          <p:cNvSpPr txBox="1"/>
          <p:nvPr/>
        </p:nvSpPr>
        <p:spPr>
          <a:xfrm>
            <a:off x="3618717" y="3702950"/>
            <a:ext cx="594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2</a:t>
            </a:r>
            <a:endParaRPr lang="en-US">
              <a:latin typeface="Corbel"/>
            </a:endParaRPr>
          </a:p>
        </p:txBody>
      </p:sp>
      <p:pic>
        <p:nvPicPr>
          <p:cNvPr id="21" name="Picture 20" descr="A group of colorful circles on a black background&#10;&#10;AI-generated content may be incorrect.">
            <a:extLst>
              <a:ext uri="{FF2B5EF4-FFF2-40B4-BE49-F238E27FC236}">
                <a16:creationId xmlns:a16="http://schemas.microsoft.com/office/drawing/2014/main" id="{3BFCD9B6-FCD0-3EB8-3776-98D7E389A8EA}"/>
              </a:ext>
            </a:extLst>
          </p:cNvPr>
          <p:cNvPicPr>
            <a:picLocks noChangeAspect="1"/>
          </p:cNvPicPr>
          <p:nvPr/>
        </p:nvPicPr>
        <p:blipFill>
          <a:blip r:embed="rId3"/>
          <a:stretch>
            <a:fillRect/>
          </a:stretch>
        </p:blipFill>
        <p:spPr>
          <a:xfrm>
            <a:off x="4796475" y="3061355"/>
            <a:ext cx="655753" cy="641024"/>
          </a:xfrm>
          <a:prstGeom prst="rect">
            <a:avLst/>
          </a:prstGeom>
        </p:spPr>
      </p:pic>
      <p:sp>
        <p:nvSpPr>
          <p:cNvPr id="23" name="TextBox 22">
            <a:extLst>
              <a:ext uri="{FF2B5EF4-FFF2-40B4-BE49-F238E27FC236}">
                <a16:creationId xmlns:a16="http://schemas.microsoft.com/office/drawing/2014/main" id="{3F8B9B01-705F-8F95-E132-81B263E33482}"/>
              </a:ext>
            </a:extLst>
          </p:cNvPr>
          <p:cNvSpPr txBox="1"/>
          <p:nvPr/>
        </p:nvSpPr>
        <p:spPr>
          <a:xfrm>
            <a:off x="4795252" y="3620464"/>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5" name="Rectangle: Rounded Corners 24">
            <a:extLst>
              <a:ext uri="{FF2B5EF4-FFF2-40B4-BE49-F238E27FC236}">
                <a16:creationId xmlns:a16="http://schemas.microsoft.com/office/drawing/2014/main" id="{B882F5BD-8D9E-2F5F-0689-CCF493549807}"/>
              </a:ext>
            </a:extLst>
          </p:cNvPr>
          <p:cNvSpPr/>
          <p:nvPr/>
        </p:nvSpPr>
        <p:spPr>
          <a:xfrm>
            <a:off x="5998667" y="3014479"/>
            <a:ext cx="2261583" cy="1033702"/>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omputer graphics card with a fan&#10;&#10;AI-generated content may be incorrect.">
            <a:extLst>
              <a:ext uri="{FF2B5EF4-FFF2-40B4-BE49-F238E27FC236}">
                <a16:creationId xmlns:a16="http://schemas.microsoft.com/office/drawing/2014/main" id="{AC85DC08-DC39-DF3E-1EFD-040234ECFCBB}"/>
              </a:ext>
            </a:extLst>
          </p:cNvPr>
          <p:cNvPicPr>
            <a:picLocks noChangeAspect="1"/>
          </p:cNvPicPr>
          <p:nvPr/>
        </p:nvPicPr>
        <p:blipFill>
          <a:blip r:embed="rId2"/>
          <a:stretch>
            <a:fillRect/>
          </a:stretch>
        </p:blipFill>
        <p:spPr>
          <a:xfrm>
            <a:off x="6183982" y="3108488"/>
            <a:ext cx="599780" cy="620401"/>
          </a:xfrm>
          <a:prstGeom prst="rect">
            <a:avLst/>
          </a:prstGeom>
        </p:spPr>
      </p:pic>
      <p:sp>
        <p:nvSpPr>
          <p:cNvPr id="29" name="TextBox 28">
            <a:extLst>
              <a:ext uri="{FF2B5EF4-FFF2-40B4-BE49-F238E27FC236}">
                <a16:creationId xmlns:a16="http://schemas.microsoft.com/office/drawing/2014/main" id="{87D6499C-F68D-3823-140A-D5D4D46EDE53}"/>
              </a:ext>
            </a:extLst>
          </p:cNvPr>
          <p:cNvSpPr txBox="1"/>
          <p:nvPr/>
        </p:nvSpPr>
        <p:spPr>
          <a:xfrm>
            <a:off x="6181328" y="3700003"/>
            <a:ext cx="71234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3</a:t>
            </a:r>
            <a:endParaRPr lang="en-US">
              <a:latin typeface="Corbel"/>
            </a:endParaRPr>
          </a:p>
        </p:txBody>
      </p:sp>
      <p:pic>
        <p:nvPicPr>
          <p:cNvPr id="31" name="Picture 30" descr="A group of colorful circles on a black background&#10;&#10;AI-generated content may be incorrect.">
            <a:extLst>
              <a:ext uri="{FF2B5EF4-FFF2-40B4-BE49-F238E27FC236}">
                <a16:creationId xmlns:a16="http://schemas.microsoft.com/office/drawing/2014/main" id="{B4CF28F7-7E63-B23F-A1AA-5C5FA5816604}"/>
              </a:ext>
            </a:extLst>
          </p:cNvPr>
          <p:cNvPicPr>
            <a:picLocks noChangeAspect="1"/>
          </p:cNvPicPr>
          <p:nvPr/>
        </p:nvPicPr>
        <p:blipFill>
          <a:blip r:embed="rId3"/>
          <a:stretch>
            <a:fillRect/>
          </a:stretch>
        </p:blipFill>
        <p:spPr>
          <a:xfrm>
            <a:off x="7377062" y="3058408"/>
            <a:ext cx="655753" cy="641024"/>
          </a:xfrm>
          <a:prstGeom prst="rect">
            <a:avLst/>
          </a:prstGeom>
        </p:spPr>
      </p:pic>
      <p:sp>
        <p:nvSpPr>
          <p:cNvPr id="33" name="TextBox 32">
            <a:extLst>
              <a:ext uri="{FF2B5EF4-FFF2-40B4-BE49-F238E27FC236}">
                <a16:creationId xmlns:a16="http://schemas.microsoft.com/office/drawing/2014/main" id="{81F2F24E-8C4B-9B6A-D37E-739470752843}"/>
              </a:ext>
            </a:extLst>
          </p:cNvPr>
          <p:cNvSpPr txBox="1"/>
          <p:nvPr/>
        </p:nvSpPr>
        <p:spPr>
          <a:xfrm>
            <a:off x="7375839" y="3617517"/>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3" name="TextBox 2">
            <a:extLst>
              <a:ext uri="{FF2B5EF4-FFF2-40B4-BE49-F238E27FC236}">
                <a16:creationId xmlns:a16="http://schemas.microsoft.com/office/drawing/2014/main" id="{76C0D337-6D5F-64F5-9CAD-CAD1CE7CEA08}"/>
              </a:ext>
            </a:extLst>
          </p:cNvPr>
          <p:cNvSpPr txBox="1"/>
          <p:nvPr/>
        </p:nvSpPr>
        <p:spPr>
          <a:xfrm>
            <a:off x="1414320" y="2403152"/>
            <a:ext cx="1175288"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1</a:t>
            </a:r>
          </a:p>
        </p:txBody>
      </p:sp>
      <p:sp>
        <p:nvSpPr>
          <p:cNvPr id="20" name="TextBox 19">
            <a:extLst>
              <a:ext uri="{FF2B5EF4-FFF2-40B4-BE49-F238E27FC236}">
                <a16:creationId xmlns:a16="http://schemas.microsoft.com/office/drawing/2014/main" id="{A857C471-D512-6B48-60DA-73979E74B332}"/>
              </a:ext>
            </a:extLst>
          </p:cNvPr>
          <p:cNvSpPr txBox="1"/>
          <p:nvPr/>
        </p:nvSpPr>
        <p:spPr>
          <a:xfrm>
            <a:off x="1413266" y="2061983"/>
            <a:ext cx="1175288"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2</a:t>
            </a:r>
          </a:p>
        </p:txBody>
      </p:sp>
      <p:sp>
        <p:nvSpPr>
          <p:cNvPr id="24" name="TextBox 23">
            <a:extLst>
              <a:ext uri="{FF2B5EF4-FFF2-40B4-BE49-F238E27FC236}">
                <a16:creationId xmlns:a16="http://schemas.microsoft.com/office/drawing/2014/main" id="{AB2BFF10-7FA8-740E-678C-DEFC16683171}"/>
              </a:ext>
            </a:extLst>
          </p:cNvPr>
          <p:cNvSpPr txBox="1"/>
          <p:nvPr/>
        </p:nvSpPr>
        <p:spPr>
          <a:xfrm>
            <a:off x="1415608" y="1721030"/>
            <a:ext cx="1175288"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3</a:t>
            </a:r>
          </a:p>
        </p:txBody>
      </p:sp>
      <p:sp>
        <p:nvSpPr>
          <p:cNvPr id="28" name="TextBox 27">
            <a:extLst>
              <a:ext uri="{FF2B5EF4-FFF2-40B4-BE49-F238E27FC236}">
                <a16:creationId xmlns:a16="http://schemas.microsoft.com/office/drawing/2014/main" id="{98303F7A-ECFF-4758-56F5-D262980F4E6F}"/>
              </a:ext>
            </a:extLst>
          </p:cNvPr>
          <p:cNvSpPr txBox="1"/>
          <p:nvPr/>
        </p:nvSpPr>
        <p:spPr>
          <a:xfrm>
            <a:off x="3038424" y="1783592"/>
            <a:ext cx="52798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Corbel"/>
              </a:rPr>
              <a:t>One GPU accumulates the gradients</a:t>
            </a:r>
          </a:p>
          <a:p>
            <a:pPr algn="ctr"/>
            <a:r>
              <a:rPr lang="en-US" sz="2000" dirty="0">
                <a:latin typeface="Corbel"/>
              </a:rPr>
              <a:t>(</a:t>
            </a:r>
            <a:r>
              <a:rPr lang="en-US" sz="2000" dirty="0">
                <a:solidFill>
                  <a:srgbClr val="FF0000"/>
                </a:solidFill>
                <a:latin typeface="Corbel"/>
              </a:rPr>
              <a:t>reduce</a:t>
            </a:r>
            <a:r>
              <a:rPr lang="en-US" sz="2000" dirty="0">
                <a:solidFill>
                  <a:schemeClr val="tx1"/>
                </a:solidFill>
                <a:latin typeface="Corbel"/>
              </a:rPr>
              <a:t> in </a:t>
            </a:r>
            <a:r>
              <a:rPr lang="en-US" sz="2000" dirty="0" err="1">
                <a:solidFill>
                  <a:schemeClr val="tx1"/>
                </a:solidFill>
                <a:latin typeface="Corbel"/>
              </a:rPr>
              <a:t>torch.distributed</a:t>
            </a:r>
            <a:r>
              <a:rPr lang="en-US" sz="2000" dirty="0">
                <a:latin typeface="Corbel"/>
              </a:rPr>
              <a:t>)</a:t>
            </a:r>
          </a:p>
        </p:txBody>
      </p:sp>
      <p:sp>
        <p:nvSpPr>
          <p:cNvPr id="6" name="TextBox 5">
            <a:extLst>
              <a:ext uri="{FF2B5EF4-FFF2-40B4-BE49-F238E27FC236}">
                <a16:creationId xmlns:a16="http://schemas.microsoft.com/office/drawing/2014/main" id="{A044E67F-BA6A-9B01-8EC5-6C33C77F2C68}"/>
              </a:ext>
            </a:extLst>
          </p:cNvPr>
          <p:cNvSpPr txBox="1"/>
          <p:nvPr/>
        </p:nvSpPr>
        <p:spPr>
          <a:xfrm>
            <a:off x="2286000" y="4693336"/>
            <a:ext cx="4572000" cy="307777"/>
          </a:xfrm>
          <a:prstGeom prst="rect">
            <a:avLst/>
          </a:prstGeom>
          <a:noFill/>
        </p:spPr>
        <p:txBody>
          <a:bodyPr wrap="square">
            <a:spAutoFit/>
          </a:bodyPr>
          <a:lstStyle/>
          <a:p>
            <a:r>
              <a:rPr lang="en-US" dirty="0">
                <a:hlinkClick r:id="rId4"/>
              </a:rPr>
              <a:t>https://docs.pytorch.org/docs/stable/distributed.html</a:t>
            </a:r>
            <a:r>
              <a:rPr lang="en-US" dirty="0"/>
              <a:t> </a:t>
            </a:r>
          </a:p>
        </p:txBody>
      </p:sp>
      <p:pic>
        <p:nvPicPr>
          <p:cNvPr id="8" name="Picture 7" descr="A yellow folder with a stack of coins&#10;&#10;AI-generated content may be incorrect.">
            <a:extLst>
              <a:ext uri="{FF2B5EF4-FFF2-40B4-BE49-F238E27FC236}">
                <a16:creationId xmlns:a16="http://schemas.microsoft.com/office/drawing/2014/main" id="{21E8AEEA-C740-4578-455C-2416DB8043BF}"/>
              </a:ext>
            </a:extLst>
          </p:cNvPr>
          <p:cNvPicPr>
            <a:picLocks noChangeAspect="1"/>
          </p:cNvPicPr>
          <p:nvPr/>
        </p:nvPicPr>
        <p:blipFill>
          <a:blip r:embed="rId5"/>
          <a:srcRect r="51626"/>
          <a:stretch>
            <a:fillRect/>
          </a:stretch>
        </p:blipFill>
        <p:spPr>
          <a:xfrm>
            <a:off x="1556649" y="3193330"/>
            <a:ext cx="630720" cy="1303845"/>
          </a:xfrm>
          <a:prstGeom prst="rect">
            <a:avLst/>
          </a:prstGeom>
        </p:spPr>
      </p:pic>
      <p:pic>
        <p:nvPicPr>
          <p:cNvPr id="10" name="Picture 9" descr="A yellow folder with a stack of coins&#10;&#10;AI-generated content may be incorrect.">
            <a:extLst>
              <a:ext uri="{FF2B5EF4-FFF2-40B4-BE49-F238E27FC236}">
                <a16:creationId xmlns:a16="http://schemas.microsoft.com/office/drawing/2014/main" id="{B5F3E02E-3A94-C708-7793-BC0375ECF33C}"/>
              </a:ext>
            </a:extLst>
          </p:cNvPr>
          <p:cNvPicPr>
            <a:picLocks noChangeAspect="1"/>
          </p:cNvPicPr>
          <p:nvPr/>
        </p:nvPicPr>
        <p:blipFill>
          <a:blip r:embed="rId5"/>
          <a:srcRect l="25454" r="33175"/>
          <a:stretch>
            <a:fillRect/>
          </a:stretch>
        </p:blipFill>
        <p:spPr>
          <a:xfrm>
            <a:off x="4233974" y="3221883"/>
            <a:ext cx="539427" cy="1303845"/>
          </a:xfrm>
          <a:prstGeom prst="rect">
            <a:avLst/>
          </a:prstGeom>
        </p:spPr>
      </p:pic>
      <p:pic>
        <p:nvPicPr>
          <p:cNvPr id="12" name="Picture 11" descr="A yellow folder with a stack of coins&#10;&#10;AI-generated content may be incorrect.">
            <a:extLst>
              <a:ext uri="{FF2B5EF4-FFF2-40B4-BE49-F238E27FC236}">
                <a16:creationId xmlns:a16="http://schemas.microsoft.com/office/drawing/2014/main" id="{C6311B64-2BA8-C5B2-26C6-C59441A5A6C6}"/>
              </a:ext>
            </a:extLst>
          </p:cNvPr>
          <p:cNvPicPr>
            <a:picLocks noChangeAspect="1"/>
          </p:cNvPicPr>
          <p:nvPr/>
        </p:nvPicPr>
        <p:blipFill>
          <a:blip r:embed="rId5"/>
          <a:srcRect l="61173" r="4093"/>
          <a:stretch>
            <a:fillRect/>
          </a:stretch>
        </p:blipFill>
        <p:spPr>
          <a:xfrm>
            <a:off x="6884049" y="3221884"/>
            <a:ext cx="452880" cy="1303845"/>
          </a:xfrm>
          <a:prstGeom prst="rect">
            <a:avLst/>
          </a:prstGeom>
        </p:spPr>
      </p:pic>
    </p:spTree>
    <p:extLst>
      <p:ext uri="{BB962C8B-B14F-4D97-AF65-F5344CB8AC3E}">
        <p14:creationId xmlns:p14="http://schemas.microsoft.com/office/powerpoint/2010/main" val="68953525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F711E-4A01-9B8A-54E3-2E09C499D2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B45BE0-F464-05CA-0CAE-E2AF644A9042}"/>
              </a:ext>
            </a:extLst>
          </p:cNvPr>
          <p:cNvSpPr>
            <a:spLocks noGrp="1"/>
          </p:cNvSpPr>
          <p:nvPr>
            <p:ph type="title"/>
          </p:nvPr>
        </p:nvSpPr>
        <p:spPr/>
        <p:txBody>
          <a:bodyPr lIns="91440" tIns="45720" rIns="91440" bIns="45720" anchor="b"/>
          <a:lstStyle/>
          <a:p>
            <a:r>
              <a:rPr lang="en-US">
                <a:ea typeface="Tahoma"/>
                <a:cs typeface="Tahoma"/>
              </a:rPr>
              <a:t>Naïve Data Parallelism</a:t>
            </a:r>
            <a:endParaRPr lang="en-US"/>
          </a:p>
        </p:txBody>
      </p:sp>
      <p:sp>
        <p:nvSpPr>
          <p:cNvPr id="5" name="Rectangle: Rounded Corners 4">
            <a:extLst>
              <a:ext uri="{FF2B5EF4-FFF2-40B4-BE49-F238E27FC236}">
                <a16:creationId xmlns:a16="http://schemas.microsoft.com/office/drawing/2014/main" id="{B73BBE62-5B4A-E976-B733-75887BF74E1E}"/>
              </a:ext>
            </a:extLst>
          </p:cNvPr>
          <p:cNvSpPr/>
          <p:nvPr/>
        </p:nvSpPr>
        <p:spPr>
          <a:xfrm>
            <a:off x="869898" y="3014481"/>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graphics card with a fan&#10;&#10;AI-generated content may be incorrect.">
            <a:extLst>
              <a:ext uri="{FF2B5EF4-FFF2-40B4-BE49-F238E27FC236}">
                <a16:creationId xmlns:a16="http://schemas.microsoft.com/office/drawing/2014/main" id="{C8A0F973-99D8-71D7-01CA-BEBDD30ADB21}"/>
              </a:ext>
            </a:extLst>
          </p:cNvPr>
          <p:cNvPicPr>
            <a:picLocks noChangeAspect="1"/>
          </p:cNvPicPr>
          <p:nvPr/>
        </p:nvPicPr>
        <p:blipFill>
          <a:blip r:embed="rId2"/>
          <a:stretch>
            <a:fillRect/>
          </a:stretch>
        </p:blipFill>
        <p:spPr>
          <a:xfrm>
            <a:off x="1055213" y="3108489"/>
            <a:ext cx="599780" cy="620401"/>
          </a:xfrm>
          <a:prstGeom prst="rect">
            <a:avLst/>
          </a:prstGeom>
        </p:spPr>
      </p:pic>
      <p:sp>
        <p:nvSpPr>
          <p:cNvPr id="9" name="TextBox 8">
            <a:extLst>
              <a:ext uri="{FF2B5EF4-FFF2-40B4-BE49-F238E27FC236}">
                <a16:creationId xmlns:a16="http://schemas.microsoft.com/office/drawing/2014/main" id="{2AC5E9CE-0C60-061D-6C3B-BFED602015AC}"/>
              </a:ext>
            </a:extLst>
          </p:cNvPr>
          <p:cNvSpPr txBox="1"/>
          <p:nvPr/>
        </p:nvSpPr>
        <p:spPr>
          <a:xfrm>
            <a:off x="1083450" y="3700005"/>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1</a:t>
            </a:r>
            <a:endParaRPr lang="en-US">
              <a:latin typeface="Corbel"/>
            </a:endParaRPr>
          </a:p>
        </p:txBody>
      </p:sp>
      <p:pic>
        <p:nvPicPr>
          <p:cNvPr id="11" name="Picture 10" descr="A group of colorful circles on a black background&#10;&#10;AI-generated content may be incorrect.">
            <a:extLst>
              <a:ext uri="{FF2B5EF4-FFF2-40B4-BE49-F238E27FC236}">
                <a16:creationId xmlns:a16="http://schemas.microsoft.com/office/drawing/2014/main" id="{A5E52EAD-C720-3C01-0852-C49A8AF39584}"/>
              </a:ext>
            </a:extLst>
          </p:cNvPr>
          <p:cNvPicPr>
            <a:picLocks noChangeAspect="1"/>
          </p:cNvPicPr>
          <p:nvPr/>
        </p:nvPicPr>
        <p:blipFill>
          <a:blip r:embed="rId3"/>
          <a:stretch>
            <a:fillRect/>
          </a:stretch>
        </p:blipFill>
        <p:spPr>
          <a:xfrm>
            <a:off x="2248293" y="3058410"/>
            <a:ext cx="655753" cy="641024"/>
          </a:xfrm>
          <a:prstGeom prst="rect">
            <a:avLst/>
          </a:prstGeom>
        </p:spPr>
      </p:pic>
      <p:sp>
        <p:nvSpPr>
          <p:cNvPr id="13" name="TextBox 12">
            <a:extLst>
              <a:ext uri="{FF2B5EF4-FFF2-40B4-BE49-F238E27FC236}">
                <a16:creationId xmlns:a16="http://schemas.microsoft.com/office/drawing/2014/main" id="{BD6970A7-E6CB-3E24-0D87-260F9734A416}"/>
              </a:ext>
            </a:extLst>
          </p:cNvPr>
          <p:cNvSpPr txBox="1"/>
          <p:nvPr/>
        </p:nvSpPr>
        <p:spPr>
          <a:xfrm>
            <a:off x="2247070" y="3617519"/>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5" name="Rectangle: Rounded Corners 14">
            <a:extLst>
              <a:ext uri="{FF2B5EF4-FFF2-40B4-BE49-F238E27FC236}">
                <a16:creationId xmlns:a16="http://schemas.microsoft.com/office/drawing/2014/main" id="{2D5D205E-D8C0-A46E-EC88-53014C8CACEB}"/>
              </a:ext>
            </a:extLst>
          </p:cNvPr>
          <p:cNvSpPr/>
          <p:nvPr/>
        </p:nvSpPr>
        <p:spPr>
          <a:xfrm>
            <a:off x="3418080" y="3017426"/>
            <a:ext cx="2261583" cy="103370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omputer graphics card with a fan&#10;&#10;AI-generated content may be incorrect.">
            <a:extLst>
              <a:ext uri="{FF2B5EF4-FFF2-40B4-BE49-F238E27FC236}">
                <a16:creationId xmlns:a16="http://schemas.microsoft.com/office/drawing/2014/main" id="{99DC39EF-CA4F-6BB6-F25D-FF373EE83D14}"/>
              </a:ext>
            </a:extLst>
          </p:cNvPr>
          <p:cNvPicPr>
            <a:picLocks noChangeAspect="1"/>
          </p:cNvPicPr>
          <p:nvPr/>
        </p:nvPicPr>
        <p:blipFill>
          <a:blip r:embed="rId2"/>
          <a:stretch>
            <a:fillRect/>
          </a:stretch>
        </p:blipFill>
        <p:spPr>
          <a:xfrm>
            <a:off x="3603395" y="3111435"/>
            <a:ext cx="599780" cy="620401"/>
          </a:xfrm>
          <a:prstGeom prst="rect">
            <a:avLst/>
          </a:prstGeom>
        </p:spPr>
      </p:pic>
      <p:sp>
        <p:nvSpPr>
          <p:cNvPr id="19" name="TextBox 18">
            <a:extLst>
              <a:ext uri="{FF2B5EF4-FFF2-40B4-BE49-F238E27FC236}">
                <a16:creationId xmlns:a16="http://schemas.microsoft.com/office/drawing/2014/main" id="{99777D0F-4163-62F0-0A35-B32D4D5D3B97}"/>
              </a:ext>
            </a:extLst>
          </p:cNvPr>
          <p:cNvSpPr txBox="1"/>
          <p:nvPr/>
        </p:nvSpPr>
        <p:spPr>
          <a:xfrm>
            <a:off x="3618717" y="3702950"/>
            <a:ext cx="594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2</a:t>
            </a:r>
            <a:endParaRPr lang="en-US">
              <a:latin typeface="Corbel"/>
            </a:endParaRPr>
          </a:p>
        </p:txBody>
      </p:sp>
      <p:pic>
        <p:nvPicPr>
          <p:cNvPr id="21" name="Picture 20" descr="A group of colorful circles on a black background&#10;&#10;AI-generated content may be incorrect.">
            <a:extLst>
              <a:ext uri="{FF2B5EF4-FFF2-40B4-BE49-F238E27FC236}">
                <a16:creationId xmlns:a16="http://schemas.microsoft.com/office/drawing/2014/main" id="{F86DF35B-1D51-BE94-307E-A4E888CB72FD}"/>
              </a:ext>
            </a:extLst>
          </p:cNvPr>
          <p:cNvPicPr>
            <a:picLocks noChangeAspect="1"/>
          </p:cNvPicPr>
          <p:nvPr/>
        </p:nvPicPr>
        <p:blipFill>
          <a:blip r:embed="rId3"/>
          <a:stretch>
            <a:fillRect/>
          </a:stretch>
        </p:blipFill>
        <p:spPr>
          <a:xfrm>
            <a:off x="4796475" y="3061355"/>
            <a:ext cx="655753" cy="641024"/>
          </a:xfrm>
          <a:prstGeom prst="rect">
            <a:avLst/>
          </a:prstGeom>
        </p:spPr>
      </p:pic>
      <p:sp>
        <p:nvSpPr>
          <p:cNvPr id="23" name="TextBox 22">
            <a:extLst>
              <a:ext uri="{FF2B5EF4-FFF2-40B4-BE49-F238E27FC236}">
                <a16:creationId xmlns:a16="http://schemas.microsoft.com/office/drawing/2014/main" id="{9C105E34-22D2-0931-97BB-A23E8867631C}"/>
              </a:ext>
            </a:extLst>
          </p:cNvPr>
          <p:cNvSpPr txBox="1"/>
          <p:nvPr/>
        </p:nvSpPr>
        <p:spPr>
          <a:xfrm>
            <a:off x="4795252" y="3620464"/>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5" name="Rectangle: Rounded Corners 24">
            <a:extLst>
              <a:ext uri="{FF2B5EF4-FFF2-40B4-BE49-F238E27FC236}">
                <a16:creationId xmlns:a16="http://schemas.microsoft.com/office/drawing/2014/main" id="{2BEE1DBB-92BF-B278-4731-9B5F3E2CC7B0}"/>
              </a:ext>
            </a:extLst>
          </p:cNvPr>
          <p:cNvSpPr/>
          <p:nvPr/>
        </p:nvSpPr>
        <p:spPr>
          <a:xfrm>
            <a:off x="5998667" y="3014479"/>
            <a:ext cx="2261583" cy="1033702"/>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omputer graphics card with a fan&#10;&#10;AI-generated content may be incorrect.">
            <a:extLst>
              <a:ext uri="{FF2B5EF4-FFF2-40B4-BE49-F238E27FC236}">
                <a16:creationId xmlns:a16="http://schemas.microsoft.com/office/drawing/2014/main" id="{A2E87ED7-002E-6387-B03B-628358FCC6A8}"/>
              </a:ext>
            </a:extLst>
          </p:cNvPr>
          <p:cNvPicPr>
            <a:picLocks noChangeAspect="1"/>
          </p:cNvPicPr>
          <p:nvPr/>
        </p:nvPicPr>
        <p:blipFill>
          <a:blip r:embed="rId2"/>
          <a:stretch>
            <a:fillRect/>
          </a:stretch>
        </p:blipFill>
        <p:spPr>
          <a:xfrm>
            <a:off x="6183982" y="3108488"/>
            <a:ext cx="599780" cy="620401"/>
          </a:xfrm>
          <a:prstGeom prst="rect">
            <a:avLst/>
          </a:prstGeom>
        </p:spPr>
      </p:pic>
      <p:sp>
        <p:nvSpPr>
          <p:cNvPr id="29" name="TextBox 28">
            <a:extLst>
              <a:ext uri="{FF2B5EF4-FFF2-40B4-BE49-F238E27FC236}">
                <a16:creationId xmlns:a16="http://schemas.microsoft.com/office/drawing/2014/main" id="{C420E693-C01F-98CB-379B-0F6A8D5B7FA8}"/>
              </a:ext>
            </a:extLst>
          </p:cNvPr>
          <p:cNvSpPr txBox="1"/>
          <p:nvPr/>
        </p:nvSpPr>
        <p:spPr>
          <a:xfrm>
            <a:off x="6181328" y="3700003"/>
            <a:ext cx="71234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3</a:t>
            </a:r>
            <a:endParaRPr lang="en-US">
              <a:latin typeface="Corbel"/>
            </a:endParaRPr>
          </a:p>
        </p:txBody>
      </p:sp>
      <p:pic>
        <p:nvPicPr>
          <p:cNvPr id="31" name="Picture 30" descr="A group of colorful circles on a black background&#10;&#10;AI-generated content may be incorrect.">
            <a:extLst>
              <a:ext uri="{FF2B5EF4-FFF2-40B4-BE49-F238E27FC236}">
                <a16:creationId xmlns:a16="http://schemas.microsoft.com/office/drawing/2014/main" id="{D2409D60-3586-C712-91A8-78CF042763E0}"/>
              </a:ext>
            </a:extLst>
          </p:cNvPr>
          <p:cNvPicPr>
            <a:picLocks noChangeAspect="1"/>
          </p:cNvPicPr>
          <p:nvPr/>
        </p:nvPicPr>
        <p:blipFill>
          <a:blip r:embed="rId3"/>
          <a:stretch>
            <a:fillRect/>
          </a:stretch>
        </p:blipFill>
        <p:spPr>
          <a:xfrm>
            <a:off x="7377062" y="3058408"/>
            <a:ext cx="655753" cy="641024"/>
          </a:xfrm>
          <a:prstGeom prst="rect">
            <a:avLst/>
          </a:prstGeom>
        </p:spPr>
      </p:pic>
      <p:sp>
        <p:nvSpPr>
          <p:cNvPr id="33" name="TextBox 32">
            <a:extLst>
              <a:ext uri="{FF2B5EF4-FFF2-40B4-BE49-F238E27FC236}">
                <a16:creationId xmlns:a16="http://schemas.microsoft.com/office/drawing/2014/main" id="{36C3E470-4301-648B-9FBD-EADD64FA8227}"/>
              </a:ext>
            </a:extLst>
          </p:cNvPr>
          <p:cNvSpPr txBox="1"/>
          <p:nvPr/>
        </p:nvSpPr>
        <p:spPr>
          <a:xfrm>
            <a:off x="7375839" y="3617517"/>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3" name="TextBox 2">
            <a:extLst>
              <a:ext uri="{FF2B5EF4-FFF2-40B4-BE49-F238E27FC236}">
                <a16:creationId xmlns:a16="http://schemas.microsoft.com/office/drawing/2014/main" id="{90F2455D-93AD-6610-4FA5-C49A82799C06}"/>
              </a:ext>
            </a:extLst>
          </p:cNvPr>
          <p:cNvSpPr txBox="1"/>
          <p:nvPr/>
        </p:nvSpPr>
        <p:spPr>
          <a:xfrm>
            <a:off x="1414320" y="2403152"/>
            <a:ext cx="1175288"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1</a:t>
            </a:r>
          </a:p>
        </p:txBody>
      </p:sp>
      <p:sp>
        <p:nvSpPr>
          <p:cNvPr id="20" name="TextBox 19">
            <a:extLst>
              <a:ext uri="{FF2B5EF4-FFF2-40B4-BE49-F238E27FC236}">
                <a16:creationId xmlns:a16="http://schemas.microsoft.com/office/drawing/2014/main" id="{4B544C44-2120-EFA5-0C1E-E5F86B40D57C}"/>
              </a:ext>
            </a:extLst>
          </p:cNvPr>
          <p:cNvSpPr txBox="1"/>
          <p:nvPr/>
        </p:nvSpPr>
        <p:spPr>
          <a:xfrm>
            <a:off x="1413266" y="2061983"/>
            <a:ext cx="1175288"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2</a:t>
            </a:r>
          </a:p>
        </p:txBody>
      </p:sp>
      <p:sp>
        <p:nvSpPr>
          <p:cNvPr id="24" name="TextBox 23">
            <a:extLst>
              <a:ext uri="{FF2B5EF4-FFF2-40B4-BE49-F238E27FC236}">
                <a16:creationId xmlns:a16="http://schemas.microsoft.com/office/drawing/2014/main" id="{E2E8E724-B8EF-5B35-A356-A22D8E7DA3A0}"/>
              </a:ext>
            </a:extLst>
          </p:cNvPr>
          <p:cNvSpPr txBox="1"/>
          <p:nvPr/>
        </p:nvSpPr>
        <p:spPr>
          <a:xfrm>
            <a:off x="1415608" y="1721030"/>
            <a:ext cx="1175288"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3</a:t>
            </a:r>
          </a:p>
        </p:txBody>
      </p:sp>
      <p:sp>
        <p:nvSpPr>
          <p:cNvPr id="28" name="TextBox 27">
            <a:extLst>
              <a:ext uri="{FF2B5EF4-FFF2-40B4-BE49-F238E27FC236}">
                <a16:creationId xmlns:a16="http://schemas.microsoft.com/office/drawing/2014/main" id="{EBED74F4-3ECF-7271-7630-C88D42878D92}"/>
              </a:ext>
            </a:extLst>
          </p:cNvPr>
          <p:cNvSpPr txBox="1"/>
          <p:nvPr/>
        </p:nvSpPr>
        <p:spPr>
          <a:xfrm>
            <a:off x="2004644" y="996979"/>
            <a:ext cx="52798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orbel"/>
              </a:rPr>
              <a:t>And send the accumulated gradient to all other GPUs (</a:t>
            </a:r>
            <a:r>
              <a:rPr lang="en-US" sz="2000">
                <a:solidFill>
                  <a:srgbClr val="FF0000"/>
                </a:solidFill>
                <a:latin typeface="Corbel"/>
              </a:rPr>
              <a:t>broadcast </a:t>
            </a:r>
            <a:r>
              <a:rPr lang="en-US" sz="2000">
                <a:solidFill>
                  <a:schemeClr val="tx1"/>
                </a:solidFill>
                <a:latin typeface="Corbel"/>
              </a:rPr>
              <a:t>in </a:t>
            </a:r>
            <a:r>
              <a:rPr lang="en-US" sz="2000" err="1">
                <a:solidFill>
                  <a:schemeClr val="tx1"/>
                </a:solidFill>
                <a:latin typeface="Corbel"/>
              </a:rPr>
              <a:t>torch.distributed</a:t>
            </a:r>
            <a:r>
              <a:rPr lang="en-US" sz="2000">
                <a:latin typeface="Corbel"/>
              </a:rPr>
              <a:t>)</a:t>
            </a:r>
          </a:p>
        </p:txBody>
      </p:sp>
      <p:sp>
        <p:nvSpPr>
          <p:cNvPr id="4" name="TextBox 3">
            <a:extLst>
              <a:ext uri="{FF2B5EF4-FFF2-40B4-BE49-F238E27FC236}">
                <a16:creationId xmlns:a16="http://schemas.microsoft.com/office/drawing/2014/main" id="{0825F8F2-A1EC-90DD-9205-4911FF3C81ED}"/>
              </a:ext>
            </a:extLst>
          </p:cNvPr>
          <p:cNvSpPr txBox="1"/>
          <p:nvPr/>
        </p:nvSpPr>
        <p:spPr>
          <a:xfrm>
            <a:off x="3920425" y="2399290"/>
            <a:ext cx="1175288"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1</a:t>
            </a:r>
          </a:p>
        </p:txBody>
      </p:sp>
      <p:sp>
        <p:nvSpPr>
          <p:cNvPr id="6" name="TextBox 5">
            <a:extLst>
              <a:ext uri="{FF2B5EF4-FFF2-40B4-BE49-F238E27FC236}">
                <a16:creationId xmlns:a16="http://schemas.microsoft.com/office/drawing/2014/main" id="{E71C4F59-B5D4-94C6-D4D4-968A8415165B}"/>
              </a:ext>
            </a:extLst>
          </p:cNvPr>
          <p:cNvSpPr txBox="1"/>
          <p:nvPr/>
        </p:nvSpPr>
        <p:spPr>
          <a:xfrm>
            <a:off x="3919371" y="2058121"/>
            <a:ext cx="1175288"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2</a:t>
            </a:r>
          </a:p>
        </p:txBody>
      </p:sp>
      <p:sp>
        <p:nvSpPr>
          <p:cNvPr id="8" name="TextBox 7">
            <a:extLst>
              <a:ext uri="{FF2B5EF4-FFF2-40B4-BE49-F238E27FC236}">
                <a16:creationId xmlns:a16="http://schemas.microsoft.com/office/drawing/2014/main" id="{A7FFF663-1775-D488-1B2D-F38061B2F86C}"/>
              </a:ext>
            </a:extLst>
          </p:cNvPr>
          <p:cNvSpPr txBox="1"/>
          <p:nvPr/>
        </p:nvSpPr>
        <p:spPr>
          <a:xfrm>
            <a:off x="3921713" y="1717168"/>
            <a:ext cx="1175288"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3</a:t>
            </a:r>
          </a:p>
        </p:txBody>
      </p:sp>
      <p:sp>
        <p:nvSpPr>
          <p:cNvPr id="10" name="TextBox 9">
            <a:extLst>
              <a:ext uri="{FF2B5EF4-FFF2-40B4-BE49-F238E27FC236}">
                <a16:creationId xmlns:a16="http://schemas.microsoft.com/office/drawing/2014/main" id="{452215B4-FA56-C606-2829-A9C241F0FE73}"/>
              </a:ext>
            </a:extLst>
          </p:cNvPr>
          <p:cNvSpPr txBox="1"/>
          <p:nvPr/>
        </p:nvSpPr>
        <p:spPr>
          <a:xfrm>
            <a:off x="6496036" y="2387706"/>
            <a:ext cx="1175288"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1</a:t>
            </a:r>
          </a:p>
        </p:txBody>
      </p:sp>
      <p:sp>
        <p:nvSpPr>
          <p:cNvPr id="12" name="TextBox 11">
            <a:extLst>
              <a:ext uri="{FF2B5EF4-FFF2-40B4-BE49-F238E27FC236}">
                <a16:creationId xmlns:a16="http://schemas.microsoft.com/office/drawing/2014/main" id="{01102309-2779-B0EB-FC3F-F7231EF23047}"/>
              </a:ext>
            </a:extLst>
          </p:cNvPr>
          <p:cNvSpPr txBox="1"/>
          <p:nvPr/>
        </p:nvSpPr>
        <p:spPr>
          <a:xfrm>
            <a:off x="6494982" y="2046537"/>
            <a:ext cx="1175288"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2</a:t>
            </a:r>
          </a:p>
        </p:txBody>
      </p:sp>
      <p:sp>
        <p:nvSpPr>
          <p:cNvPr id="14" name="TextBox 13">
            <a:extLst>
              <a:ext uri="{FF2B5EF4-FFF2-40B4-BE49-F238E27FC236}">
                <a16:creationId xmlns:a16="http://schemas.microsoft.com/office/drawing/2014/main" id="{F67C9CC6-A6F8-9835-75B6-C9F91272F9AE}"/>
              </a:ext>
            </a:extLst>
          </p:cNvPr>
          <p:cNvSpPr txBox="1"/>
          <p:nvPr/>
        </p:nvSpPr>
        <p:spPr>
          <a:xfrm>
            <a:off x="6497324" y="1705584"/>
            <a:ext cx="1175288"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3</a:t>
            </a:r>
          </a:p>
        </p:txBody>
      </p:sp>
      <p:cxnSp>
        <p:nvCxnSpPr>
          <p:cNvPr id="18" name="Straight Arrow Connector 17">
            <a:extLst>
              <a:ext uri="{FF2B5EF4-FFF2-40B4-BE49-F238E27FC236}">
                <a16:creationId xmlns:a16="http://schemas.microsoft.com/office/drawing/2014/main" id="{FC39AD3E-D29F-0F65-C6E7-5580CF59DA88}"/>
              </a:ext>
            </a:extLst>
          </p:cNvPr>
          <p:cNvCxnSpPr/>
          <p:nvPr/>
        </p:nvCxnSpPr>
        <p:spPr>
          <a:xfrm>
            <a:off x="2824859" y="2210937"/>
            <a:ext cx="662144" cy="0"/>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18F938E-180E-9875-E8E8-F183FAB04728}"/>
              </a:ext>
            </a:extLst>
          </p:cNvPr>
          <p:cNvCxnSpPr>
            <a:cxnSpLocks/>
          </p:cNvCxnSpPr>
          <p:nvPr/>
        </p:nvCxnSpPr>
        <p:spPr>
          <a:xfrm>
            <a:off x="2824859" y="2277874"/>
            <a:ext cx="3248395" cy="0"/>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30" name="Picture 29" descr="A yellow folder with a stack of coins&#10;&#10;AI-generated content may be incorrect.">
            <a:extLst>
              <a:ext uri="{FF2B5EF4-FFF2-40B4-BE49-F238E27FC236}">
                <a16:creationId xmlns:a16="http://schemas.microsoft.com/office/drawing/2014/main" id="{EDA80771-5B8C-D88C-BDD3-B13C29595D74}"/>
              </a:ext>
            </a:extLst>
          </p:cNvPr>
          <p:cNvPicPr>
            <a:picLocks noChangeAspect="1"/>
          </p:cNvPicPr>
          <p:nvPr/>
        </p:nvPicPr>
        <p:blipFill>
          <a:blip r:embed="rId4"/>
          <a:srcRect r="51626"/>
          <a:stretch>
            <a:fillRect/>
          </a:stretch>
        </p:blipFill>
        <p:spPr>
          <a:xfrm>
            <a:off x="1556649" y="3193330"/>
            <a:ext cx="630720" cy="1303845"/>
          </a:xfrm>
          <a:prstGeom prst="rect">
            <a:avLst/>
          </a:prstGeom>
        </p:spPr>
      </p:pic>
      <p:pic>
        <p:nvPicPr>
          <p:cNvPr id="32" name="Picture 31" descr="A yellow folder with a stack of coins&#10;&#10;AI-generated content may be incorrect.">
            <a:extLst>
              <a:ext uri="{FF2B5EF4-FFF2-40B4-BE49-F238E27FC236}">
                <a16:creationId xmlns:a16="http://schemas.microsoft.com/office/drawing/2014/main" id="{F77EF299-49B7-1A4C-F31D-4D052DCF86EF}"/>
              </a:ext>
            </a:extLst>
          </p:cNvPr>
          <p:cNvPicPr>
            <a:picLocks noChangeAspect="1"/>
          </p:cNvPicPr>
          <p:nvPr/>
        </p:nvPicPr>
        <p:blipFill>
          <a:blip r:embed="rId4"/>
          <a:srcRect l="25454" r="33175"/>
          <a:stretch>
            <a:fillRect/>
          </a:stretch>
        </p:blipFill>
        <p:spPr>
          <a:xfrm>
            <a:off x="4233974" y="3221883"/>
            <a:ext cx="539427" cy="1303845"/>
          </a:xfrm>
          <a:prstGeom prst="rect">
            <a:avLst/>
          </a:prstGeom>
        </p:spPr>
      </p:pic>
      <p:pic>
        <p:nvPicPr>
          <p:cNvPr id="34" name="Picture 33" descr="A yellow folder with a stack of coins&#10;&#10;AI-generated content may be incorrect.">
            <a:extLst>
              <a:ext uri="{FF2B5EF4-FFF2-40B4-BE49-F238E27FC236}">
                <a16:creationId xmlns:a16="http://schemas.microsoft.com/office/drawing/2014/main" id="{E4A983FA-6C83-B4B7-0AC8-EDFEEBB6906F}"/>
              </a:ext>
            </a:extLst>
          </p:cNvPr>
          <p:cNvPicPr>
            <a:picLocks noChangeAspect="1"/>
          </p:cNvPicPr>
          <p:nvPr/>
        </p:nvPicPr>
        <p:blipFill>
          <a:blip r:embed="rId4"/>
          <a:srcRect l="61173" r="4093"/>
          <a:stretch>
            <a:fillRect/>
          </a:stretch>
        </p:blipFill>
        <p:spPr>
          <a:xfrm>
            <a:off x="6884049" y="3221884"/>
            <a:ext cx="452880" cy="1303845"/>
          </a:xfrm>
          <a:prstGeom prst="rect">
            <a:avLst/>
          </a:prstGeom>
        </p:spPr>
      </p:pic>
    </p:spTree>
    <p:extLst>
      <p:ext uri="{BB962C8B-B14F-4D97-AF65-F5344CB8AC3E}">
        <p14:creationId xmlns:p14="http://schemas.microsoft.com/office/powerpoint/2010/main" val="16117674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 grpId="0" animBg="1"/>
      <p:bldP spid="6" grpId="0" animBg="1"/>
      <p:bldP spid="8" grpId="0" animBg="1"/>
      <p:bldP spid="10" grpId="0" animBg="1"/>
      <p:bldP spid="12" grpId="0" animBg="1"/>
      <p:bldP spid="14" grpId="0" animBg="1"/>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249BBCE-496A-1864-7AA7-BAD24374BD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F1A056-CB37-7294-CB18-39184709A08D}"/>
              </a:ext>
            </a:extLst>
          </p:cNvPr>
          <p:cNvSpPr>
            <a:spLocks noGrp="1"/>
          </p:cNvSpPr>
          <p:nvPr>
            <p:ph type="title"/>
          </p:nvPr>
        </p:nvSpPr>
        <p:spPr/>
        <p:txBody>
          <a:bodyPr lIns="91440" tIns="45720" rIns="91440" bIns="45720" anchor="b"/>
          <a:lstStyle/>
          <a:p>
            <a:r>
              <a:rPr lang="en-US">
                <a:ea typeface="Tahoma"/>
                <a:cs typeface="Tahoma"/>
              </a:rPr>
              <a:t>Naïve Data Parallelism</a:t>
            </a:r>
            <a:endParaRPr lang="en-US"/>
          </a:p>
        </p:txBody>
      </p:sp>
      <p:sp>
        <p:nvSpPr>
          <p:cNvPr id="5" name="Rectangle: Rounded Corners 4">
            <a:extLst>
              <a:ext uri="{FF2B5EF4-FFF2-40B4-BE49-F238E27FC236}">
                <a16:creationId xmlns:a16="http://schemas.microsoft.com/office/drawing/2014/main" id="{C0710B10-5CDD-6DDF-BD0C-FAE89BAEA8E2}"/>
              </a:ext>
            </a:extLst>
          </p:cNvPr>
          <p:cNvSpPr/>
          <p:nvPr/>
        </p:nvSpPr>
        <p:spPr>
          <a:xfrm>
            <a:off x="869898" y="3014481"/>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graphics card with a fan&#10;&#10;AI-generated content may be incorrect.">
            <a:extLst>
              <a:ext uri="{FF2B5EF4-FFF2-40B4-BE49-F238E27FC236}">
                <a16:creationId xmlns:a16="http://schemas.microsoft.com/office/drawing/2014/main" id="{F09300A9-BA11-22B7-85A3-C04525BDE424}"/>
              </a:ext>
            </a:extLst>
          </p:cNvPr>
          <p:cNvPicPr>
            <a:picLocks noChangeAspect="1"/>
          </p:cNvPicPr>
          <p:nvPr/>
        </p:nvPicPr>
        <p:blipFill>
          <a:blip r:embed="rId2"/>
          <a:stretch>
            <a:fillRect/>
          </a:stretch>
        </p:blipFill>
        <p:spPr>
          <a:xfrm>
            <a:off x="1055213" y="3108489"/>
            <a:ext cx="599780" cy="620401"/>
          </a:xfrm>
          <a:prstGeom prst="rect">
            <a:avLst/>
          </a:prstGeom>
        </p:spPr>
      </p:pic>
      <p:sp>
        <p:nvSpPr>
          <p:cNvPr id="9" name="TextBox 8">
            <a:extLst>
              <a:ext uri="{FF2B5EF4-FFF2-40B4-BE49-F238E27FC236}">
                <a16:creationId xmlns:a16="http://schemas.microsoft.com/office/drawing/2014/main" id="{98D690B0-BE27-7129-ED80-CFD37EF48E1B}"/>
              </a:ext>
            </a:extLst>
          </p:cNvPr>
          <p:cNvSpPr txBox="1"/>
          <p:nvPr/>
        </p:nvSpPr>
        <p:spPr>
          <a:xfrm>
            <a:off x="1083450" y="3700005"/>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1</a:t>
            </a:r>
            <a:endParaRPr lang="en-US">
              <a:latin typeface="Corbel"/>
            </a:endParaRPr>
          </a:p>
        </p:txBody>
      </p:sp>
      <p:pic>
        <p:nvPicPr>
          <p:cNvPr id="11" name="Picture 10" descr="A group of colorful circles on a black background&#10;&#10;AI-generated content may be incorrect.">
            <a:extLst>
              <a:ext uri="{FF2B5EF4-FFF2-40B4-BE49-F238E27FC236}">
                <a16:creationId xmlns:a16="http://schemas.microsoft.com/office/drawing/2014/main" id="{047D8D65-AC93-FB08-BFDD-04CE39A74BE4}"/>
              </a:ext>
            </a:extLst>
          </p:cNvPr>
          <p:cNvPicPr>
            <a:picLocks noChangeAspect="1"/>
          </p:cNvPicPr>
          <p:nvPr/>
        </p:nvPicPr>
        <p:blipFill>
          <a:blip r:embed="rId3"/>
          <a:stretch>
            <a:fillRect/>
          </a:stretch>
        </p:blipFill>
        <p:spPr>
          <a:xfrm>
            <a:off x="2248293" y="3058410"/>
            <a:ext cx="655753" cy="641024"/>
          </a:xfrm>
          <a:prstGeom prst="rect">
            <a:avLst/>
          </a:prstGeom>
        </p:spPr>
      </p:pic>
      <p:sp>
        <p:nvSpPr>
          <p:cNvPr id="13" name="TextBox 12">
            <a:extLst>
              <a:ext uri="{FF2B5EF4-FFF2-40B4-BE49-F238E27FC236}">
                <a16:creationId xmlns:a16="http://schemas.microsoft.com/office/drawing/2014/main" id="{68F22C58-FBD0-673A-D6A0-BA0AA09EF028}"/>
              </a:ext>
            </a:extLst>
          </p:cNvPr>
          <p:cNvSpPr txBox="1"/>
          <p:nvPr/>
        </p:nvSpPr>
        <p:spPr>
          <a:xfrm>
            <a:off x="2247070" y="3617519"/>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5" name="Rectangle: Rounded Corners 14">
            <a:extLst>
              <a:ext uri="{FF2B5EF4-FFF2-40B4-BE49-F238E27FC236}">
                <a16:creationId xmlns:a16="http://schemas.microsoft.com/office/drawing/2014/main" id="{D5B118DF-F2D7-59B7-9848-2B1C6340B589}"/>
              </a:ext>
            </a:extLst>
          </p:cNvPr>
          <p:cNvSpPr/>
          <p:nvPr/>
        </p:nvSpPr>
        <p:spPr>
          <a:xfrm>
            <a:off x="3418080" y="3017426"/>
            <a:ext cx="2261583" cy="103370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omputer graphics card with a fan&#10;&#10;AI-generated content may be incorrect.">
            <a:extLst>
              <a:ext uri="{FF2B5EF4-FFF2-40B4-BE49-F238E27FC236}">
                <a16:creationId xmlns:a16="http://schemas.microsoft.com/office/drawing/2014/main" id="{FAEF9468-0327-0624-BBCE-DD390C0E8F0C}"/>
              </a:ext>
            </a:extLst>
          </p:cNvPr>
          <p:cNvPicPr>
            <a:picLocks noChangeAspect="1"/>
          </p:cNvPicPr>
          <p:nvPr/>
        </p:nvPicPr>
        <p:blipFill>
          <a:blip r:embed="rId2"/>
          <a:stretch>
            <a:fillRect/>
          </a:stretch>
        </p:blipFill>
        <p:spPr>
          <a:xfrm>
            <a:off x="3603395" y="3111435"/>
            <a:ext cx="599780" cy="620401"/>
          </a:xfrm>
          <a:prstGeom prst="rect">
            <a:avLst/>
          </a:prstGeom>
        </p:spPr>
      </p:pic>
      <p:sp>
        <p:nvSpPr>
          <p:cNvPr id="19" name="TextBox 18">
            <a:extLst>
              <a:ext uri="{FF2B5EF4-FFF2-40B4-BE49-F238E27FC236}">
                <a16:creationId xmlns:a16="http://schemas.microsoft.com/office/drawing/2014/main" id="{B3F43B75-6196-DB1B-B569-5189429DE5AA}"/>
              </a:ext>
            </a:extLst>
          </p:cNvPr>
          <p:cNvSpPr txBox="1"/>
          <p:nvPr/>
        </p:nvSpPr>
        <p:spPr>
          <a:xfrm>
            <a:off x="3618717" y="3702950"/>
            <a:ext cx="594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2</a:t>
            </a:r>
            <a:endParaRPr lang="en-US">
              <a:latin typeface="Corbel"/>
            </a:endParaRPr>
          </a:p>
        </p:txBody>
      </p:sp>
      <p:pic>
        <p:nvPicPr>
          <p:cNvPr id="21" name="Picture 20" descr="A group of colorful circles on a black background&#10;&#10;AI-generated content may be incorrect.">
            <a:extLst>
              <a:ext uri="{FF2B5EF4-FFF2-40B4-BE49-F238E27FC236}">
                <a16:creationId xmlns:a16="http://schemas.microsoft.com/office/drawing/2014/main" id="{F8EA6703-2FFE-0811-06E8-4E8EFA21BB0F}"/>
              </a:ext>
            </a:extLst>
          </p:cNvPr>
          <p:cNvPicPr>
            <a:picLocks noChangeAspect="1"/>
          </p:cNvPicPr>
          <p:nvPr/>
        </p:nvPicPr>
        <p:blipFill>
          <a:blip r:embed="rId3"/>
          <a:stretch>
            <a:fillRect/>
          </a:stretch>
        </p:blipFill>
        <p:spPr>
          <a:xfrm>
            <a:off x="4796475" y="3061355"/>
            <a:ext cx="655753" cy="641024"/>
          </a:xfrm>
          <a:prstGeom prst="rect">
            <a:avLst/>
          </a:prstGeom>
        </p:spPr>
      </p:pic>
      <p:sp>
        <p:nvSpPr>
          <p:cNvPr id="23" name="TextBox 22">
            <a:extLst>
              <a:ext uri="{FF2B5EF4-FFF2-40B4-BE49-F238E27FC236}">
                <a16:creationId xmlns:a16="http://schemas.microsoft.com/office/drawing/2014/main" id="{5D0EA448-F949-5768-D5EE-1069C07DF4EA}"/>
              </a:ext>
            </a:extLst>
          </p:cNvPr>
          <p:cNvSpPr txBox="1"/>
          <p:nvPr/>
        </p:nvSpPr>
        <p:spPr>
          <a:xfrm>
            <a:off x="4795252" y="3620464"/>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5" name="Rectangle: Rounded Corners 24">
            <a:extLst>
              <a:ext uri="{FF2B5EF4-FFF2-40B4-BE49-F238E27FC236}">
                <a16:creationId xmlns:a16="http://schemas.microsoft.com/office/drawing/2014/main" id="{2CB11417-0904-8408-1D80-20866711CE30}"/>
              </a:ext>
            </a:extLst>
          </p:cNvPr>
          <p:cNvSpPr/>
          <p:nvPr/>
        </p:nvSpPr>
        <p:spPr>
          <a:xfrm>
            <a:off x="5998667" y="3014479"/>
            <a:ext cx="2261583" cy="1033702"/>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omputer graphics card with a fan&#10;&#10;AI-generated content may be incorrect.">
            <a:extLst>
              <a:ext uri="{FF2B5EF4-FFF2-40B4-BE49-F238E27FC236}">
                <a16:creationId xmlns:a16="http://schemas.microsoft.com/office/drawing/2014/main" id="{0C523A82-1669-AA12-DFA2-52E3BFFCE9DD}"/>
              </a:ext>
            </a:extLst>
          </p:cNvPr>
          <p:cNvPicPr>
            <a:picLocks noChangeAspect="1"/>
          </p:cNvPicPr>
          <p:nvPr/>
        </p:nvPicPr>
        <p:blipFill>
          <a:blip r:embed="rId2"/>
          <a:stretch>
            <a:fillRect/>
          </a:stretch>
        </p:blipFill>
        <p:spPr>
          <a:xfrm>
            <a:off x="6183982" y="3108488"/>
            <a:ext cx="599780" cy="620401"/>
          </a:xfrm>
          <a:prstGeom prst="rect">
            <a:avLst/>
          </a:prstGeom>
        </p:spPr>
      </p:pic>
      <p:sp>
        <p:nvSpPr>
          <p:cNvPr id="29" name="TextBox 28">
            <a:extLst>
              <a:ext uri="{FF2B5EF4-FFF2-40B4-BE49-F238E27FC236}">
                <a16:creationId xmlns:a16="http://schemas.microsoft.com/office/drawing/2014/main" id="{8B209F04-41B0-6876-0398-5CA70790CCCD}"/>
              </a:ext>
            </a:extLst>
          </p:cNvPr>
          <p:cNvSpPr txBox="1"/>
          <p:nvPr/>
        </p:nvSpPr>
        <p:spPr>
          <a:xfrm>
            <a:off x="6181328" y="3700003"/>
            <a:ext cx="71234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3</a:t>
            </a:r>
            <a:endParaRPr lang="en-US">
              <a:latin typeface="Corbel"/>
            </a:endParaRPr>
          </a:p>
        </p:txBody>
      </p:sp>
      <p:pic>
        <p:nvPicPr>
          <p:cNvPr id="31" name="Picture 30" descr="A group of colorful circles on a black background&#10;&#10;AI-generated content may be incorrect.">
            <a:extLst>
              <a:ext uri="{FF2B5EF4-FFF2-40B4-BE49-F238E27FC236}">
                <a16:creationId xmlns:a16="http://schemas.microsoft.com/office/drawing/2014/main" id="{89CF0C88-4526-BB8E-D945-7C1F0A5A9CFB}"/>
              </a:ext>
            </a:extLst>
          </p:cNvPr>
          <p:cNvPicPr>
            <a:picLocks noChangeAspect="1"/>
          </p:cNvPicPr>
          <p:nvPr/>
        </p:nvPicPr>
        <p:blipFill>
          <a:blip r:embed="rId3"/>
          <a:stretch>
            <a:fillRect/>
          </a:stretch>
        </p:blipFill>
        <p:spPr>
          <a:xfrm>
            <a:off x="7377062" y="3058408"/>
            <a:ext cx="655753" cy="641024"/>
          </a:xfrm>
          <a:prstGeom prst="rect">
            <a:avLst/>
          </a:prstGeom>
        </p:spPr>
      </p:pic>
      <p:sp>
        <p:nvSpPr>
          <p:cNvPr id="33" name="TextBox 32">
            <a:extLst>
              <a:ext uri="{FF2B5EF4-FFF2-40B4-BE49-F238E27FC236}">
                <a16:creationId xmlns:a16="http://schemas.microsoft.com/office/drawing/2014/main" id="{3AE26861-61CA-A26F-7350-74537B0BD18D}"/>
              </a:ext>
            </a:extLst>
          </p:cNvPr>
          <p:cNvSpPr txBox="1"/>
          <p:nvPr/>
        </p:nvSpPr>
        <p:spPr>
          <a:xfrm>
            <a:off x="7375839" y="3617517"/>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4" name="TextBox 3">
            <a:extLst>
              <a:ext uri="{FF2B5EF4-FFF2-40B4-BE49-F238E27FC236}">
                <a16:creationId xmlns:a16="http://schemas.microsoft.com/office/drawing/2014/main" id="{332DED41-C464-E4F4-529B-AC0B62E1843C}"/>
              </a:ext>
            </a:extLst>
          </p:cNvPr>
          <p:cNvSpPr txBox="1"/>
          <p:nvPr/>
        </p:nvSpPr>
        <p:spPr>
          <a:xfrm>
            <a:off x="893539" y="1058747"/>
            <a:ext cx="73593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latin typeface="Corbel"/>
              </a:rPr>
              <a:t>Accumulate gradients across all GPUs and perform gradient updates</a:t>
            </a:r>
            <a:endParaRPr lang="en-US" dirty="0"/>
          </a:p>
          <a:p>
            <a:pPr algn="ctr"/>
            <a:r>
              <a:rPr lang="en-US" sz="1800" dirty="0">
                <a:latin typeface="Corbel"/>
              </a:rPr>
              <a:t>（</a:t>
            </a:r>
            <a:r>
              <a:rPr lang="en-US" sz="1800" dirty="0" err="1">
                <a:solidFill>
                  <a:srgbClr val="FF0000"/>
                </a:solidFill>
                <a:latin typeface="Corbel"/>
              </a:rPr>
              <a:t>all_reduce</a:t>
            </a:r>
            <a:r>
              <a:rPr lang="en-US" sz="1800" dirty="0">
                <a:solidFill>
                  <a:srgbClr val="FF0000"/>
                </a:solidFill>
                <a:latin typeface="Corbel"/>
              </a:rPr>
              <a:t> </a:t>
            </a:r>
            <a:r>
              <a:rPr lang="en-US" sz="1800" dirty="0">
                <a:solidFill>
                  <a:schemeClr val="tx1"/>
                </a:solidFill>
                <a:latin typeface="Corbel"/>
              </a:rPr>
              <a:t>in </a:t>
            </a:r>
            <a:r>
              <a:rPr lang="en-US" sz="1800" dirty="0" err="1">
                <a:solidFill>
                  <a:schemeClr val="tx1"/>
                </a:solidFill>
                <a:latin typeface="Corbel"/>
              </a:rPr>
              <a:t>torch.distributed</a:t>
            </a:r>
            <a:r>
              <a:rPr lang="en-US" sz="1800" dirty="0">
                <a:latin typeface="Corbel"/>
              </a:rPr>
              <a:t>）</a:t>
            </a:r>
          </a:p>
        </p:txBody>
      </p:sp>
      <p:sp>
        <p:nvSpPr>
          <p:cNvPr id="14" name="TextBox 13">
            <a:extLst>
              <a:ext uri="{FF2B5EF4-FFF2-40B4-BE49-F238E27FC236}">
                <a16:creationId xmlns:a16="http://schemas.microsoft.com/office/drawing/2014/main" id="{C49DBA07-30E2-ACDE-378A-09FBAF932E81}"/>
              </a:ext>
            </a:extLst>
          </p:cNvPr>
          <p:cNvSpPr txBox="1"/>
          <p:nvPr/>
        </p:nvSpPr>
        <p:spPr>
          <a:xfrm>
            <a:off x="1414320" y="2403152"/>
            <a:ext cx="1175288"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1</a:t>
            </a:r>
          </a:p>
        </p:txBody>
      </p:sp>
      <p:sp>
        <p:nvSpPr>
          <p:cNvPr id="18" name="TextBox 17">
            <a:extLst>
              <a:ext uri="{FF2B5EF4-FFF2-40B4-BE49-F238E27FC236}">
                <a16:creationId xmlns:a16="http://schemas.microsoft.com/office/drawing/2014/main" id="{A2DA07AB-2F96-AAB2-26AE-F23F35A27C33}"/>
              </a:ext>
            </a:extLst>
          </p:cNvPr>
          <p:cNvSpPr txBox="1"/>
          <p:nvPr/>
        </p:nvSpPr>
        <p:spPr>
          <a:xfrm>
            <a:off x="1413266" y="2061983"/>
            <a:ext cx="1175288"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2</a:t>
            </a:r>
          </a:p>
        </p:txBody>
      </p:sp>
      <p:sp>
        <p:nvSpPr>
          <p:cNvPr id="22" name="TextBox 21">
            <a:extLst>
              <a:ext uri="{FF2B5EF4-FFF2-40B4-BE49-F238E27FC236}">
                <a16:creationId xmlns:a16="http://schemas.microsoft.com/office/drawing/2014/main" id="{ADAE2A46-C0AD-DB65-26A1-6C08AF93C8D9}"/>
              </a:ext>
            </a:extLst>
          </p:cNvPr>
          <p:cNvSpPr txBox="1"/>
          <p:nvPr/>
        </p:nvSpPr>
        <p:spPr>
          <a:xfrm>
            <a:off x="1415608" y="1721030"/>
            <a:ext cx="1175288"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3</a:t>
            </a:r>
          </a:p>
        </p:txBody>
      </p:sp>
      <p:sp>
        <p:nvSpPr>
          <p:cNvPr id="26" name="TextBox 25">
            <a:extLst>
              <a:ext uri="{FF2B5EF4-FFF2-40B4-BE49-F238E27FC236}">
                <a16:creationId xmlns:a16="http://schemas.microsoft.com/office/drawing/2014/main" id="{5D41F59B-03AE-8173-CCD1-485C0B1EEE33}"/>
              </a:ext>
            </a:extLst>
          </p:cNvPr>
          <p:cNvSpPr txBox="1"/>
          <p:nvPr/>
        </p:nvSpPr>
        <p:spPr>
          <a:xfrm>
            <a:off x="3920425" y="2399290"/>
            <a:ext cx="1175288"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1</a:t>
            </a:r>
          </a:p>
        </p:txBody>
      </p:sp>
      <p:sp>
        <p:nvSpPr>
          <p:cNvPr id="30" name="TextBox 29">
            <a:extLst>
              <a:ext uri="{FF2B5EF4-FFF2-40B4-BE49-F238E27FC236}">
                <a16:creationId xmlns:a16="http://schemas.microsoft.com/office/drawing/2014/main" id="{229C1341-9368-269A-B16E-1FCDDB776566}"/>
              </a:ext>
            </a:extLst>
          </p:cNvPr>
          <p:cNvSpPr txBox="1"/>
          <p:nvPr/>
        </p:nvSpPr>
        <p:spPr>
          <a:xfrm>
            <a:off x="3919371" y="2058121"/>
            <a:ext cx="1175288"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2</a:t>
            </a:r>
          </a:p>
        </p:txBody>
      </p:sp>
      <p:sp>
        <p:nvSpPr>
          <p:cNvPr id="34" name="TextBox 33">
            <a:extLst>
              <a:ext uri="{FF2B5EF4-FFF2-40B4-BE49-F238E27FC236}">
                <a16:creationId xmlns:a16="http://schemas.microsoft.com/office/drawing/2014/main" id="{7B86BCC7-EA79-766F-B934-C0265F38754D}"/>
              </a:ext>
            </a:extLst>
          </p:cNvPr>
          <p:cNvSpPr txBox="1"/>
          <p:nvPr/>
        </p:nvSpPr>
        <p:spPr>
          <a:xfrm>
            <a:off x="3921713" y="1717168"/>
            <a:ext cx="1175288"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3</a:t>
            </a:r>
          </a:p>
        </p:txBody>
      </p:sp>
      <p:sp>
        <p:nvSpPr>
          <p:cNvPr id="36" name="TextBox 35">
            <a:extLst>
              <a:ext uri="{FF2B5EF4-FFF2-40B4-BE49-F238E27FC236}">
                <a16:creationId xmlns:a16="http://schemas.microsoft.com/office/drawing/2014/main" id="{AEEF208A-6F49-E7E1-4A52-F0E4AD18419B}"/>
              </a:ext>
            </a:extLst>
          </p:cNvPr>
          <p:cNvSpPr txBox="1"/>
          <p:nvPr/>
        </p:nvSpPr>
        <p:spPr>
          <a:xfrm>
            <a:off x="6496036" y="2387706"/>
            <a:ext cx="1175288"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1</a:t>
            </a:r>
          </a:p>
        </p:txBody>
      </p:sp>
      <p:sp>
        <p:nvSpPr>
          <p:cNvPr id="38" name="TextBox 37">
            <a:extLst>
              <a:ext uri="{FF2B5EF4-FFF2-40B4-BE49-F238E27FC236}">
                <a16:creationId xmlns:a16="http://schemas.microsoft.com/office/drawing/2014/main" id="{0C0918ED-A564-4EF1-649B-E6B963ED717D}"/>
              </a:ext>
            </a:extLst>
          </p:cNvPr>
          <p:cNvSpPr txBox="1"/>
          <p:nvPr/>
        </p:nvSpPr>
        <p:spPr>
          <a:xfrm>
            <a:off x="6494982" y="2046537"/>
            <a:ext cx="1175288"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2</a:t>
            </a:r>
          </a:p>
        </p:txBody>
      </p:sp>
      <p:sp>
        <p:nvSpPr>
          <p:cNvPr id="40" name="TextBox 39">
            <a:extLst>
              <a:ext uri="{FF2B5EF4-FFF2-40B4-BE49-F238E27FC236}">
                <a16:creationId xmlns:a16="http://schemas.microsoft.com/office/drawing/2014/main" id="{432D6ED8-72AC-2044-5ABA-1421F58A083B}"/>
              </a:ext>
            </a:extLst>
          </p:cNvPr>
          <p:cNvSpPr txBox="1"/>
          <p:nvPr/>
        </p:nvSpPr>
        <p:spPr>
          <a:xfrm>
            <a:off x="6497324" y="1705584"/>
            <a:ext cx="1175288"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3</a:t>
            </a:r>
          </a:p>
        </p:txBody>
      </p:sp>
      <p:pic>
        <p:nvPicPr>
          <p:cNvPr id="3" name="Picture 2" descr="A yellow folder with a stack of coins&#10;&#10;AI-generated content may be incorrect.">
            <a:extLst>
              <a:ext uri="{FF2B5EF4-FFF2-40B4-BE49-F238E27FC236}">
                <a16:creationId xmlns:a16="http://schemas.microsoft.com/office/drawing/2014/main" id="{B5EDBC49-094C-656A-3174-EC5CC6B7FD12}"/>
              </a:ext>
            </a:extLst>
          </p:cNvPr>
          <p:cNvPicPr>
            <a:picLocks noChangeAspect="1"/>
          </p:cNvPicPr>
          <p:nvPr/>
        </p:nvPicPr>
        <p:blipFill>
          <a:blip r:embed="rId4"/>
          <a:srcRect r="51626"/>
          <a:stretch>
            <a:fillRect/>
          </a:stretch>
        </p:blipFill>
        <p:spPr>
          <a:xfrm>
            <a:off x="1556649" y="3193330"/>
            <a:ext cx="630720" cy="1303845"/>
          </a:xfrm>
          <a:prstGeom prst="rect">
            <a:avLst/>
          </a:prstGeom>
        </p:spPr>
      </p:pic>
      <p:pic>
        <p:nvPicPr>
          <p:cNvPr id="6" name="Picture 5" descr="A yellow folder with a stack of coins&#10;&#10;AI-generated content may be incorrect.">
            <a:extLst>
              <a:ext uri="{FF2B5EF4-FFF2-40B4-BE49-F238E27FC236}">
                <a16:creationId xmlns:a16="http://schemas.microsoft.com/office/drawing/2014/main" id="{1F20F2FE-5C4C-A79B-3CF6-96FCF233182E}"/>
              </a:ext>
            </a:extLst>
          </p:cNvPr>
          <p:cNvPicPr>
            <a:picLocks noChangeAspect="1"/>
          </p:cNvPicPr>
          <p:nvPr/>
        </p:nvPicPr>
        <p:blipFill>
          <a:blip r:embed="rId4"/>
          <a:srcRect l="25454" r="33175"/>
          <a:stretch>
            <a:fillRect/>
          </a:stretch>
        </p:blipFill>
        <p:spPr>
          <a:xfrm>
            <a:off x="4233974" y="3221883"/>
            <a:ext cx="539427" cy="1303845"/>
          </a:xfrm>
          <a:prstGeom prst="rect">
            <a:avLst/>
          </a:prstGeom>
        </p:spPr>
      </p:pic>
      <p:pic>
        <p:nvPicPr>
          <p:cNvPr id="8" name="Picture 7" descr="A yellow folder with a stack of coins&#10;&#10;AI-generated content may be incorrect.">
            <a:extLst>
              <a:ext uri="{FF2B5EF4-FFF2-40B4-BE49-F238E27FC236}">
                <a16:creationId xmlns:a16="http://schemas.microsoft.com/office/drawing/2014/main" id="{7AE6BAB6-CD39-A2BA-3123-799F7BEB87BC}"/>
              </a:ext>
            </a:extLst>
          </p:cNvPr>
          <p:cNvPicPr>
            <a:picLocks noChangeAspect="1"/>
          </p:cNvPicPr>
          <p:nvPr/>
        </p:nvPicPr>
        <p:blipFill>
          <a:blip r:embed="rId4"/>
          <a:srcRect l="61173" r="4093"/>
          <a:stretch>
            <a:fillRect/>
          </a:stretch>
        </p:blipFill>
        <p:spPr>
          <a:xfrm>
            <a:off x="6884049" y="3221884"/>
            <a:ext cx="452880" cy="1303845"/>
          </a:xfrm>
          <a:prstGeom prst="rect">
            <a:avLst/>
          </a:prstGeom>
        </p:spPr>
      </p:pic>
    </p:spTree>
    <p:extLst>
      <p:ext uri="{BB962C8B-B14F-4D97-AF65-F5344CB8AC3E}">
        <p14:creationId xmlns:p14="http://schemas.microsoft.com/office/powerpoint/2010/main" val="615454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19BB8-60C9-F77A-D541-D573C04C3D2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F35303F-B7AB-E313-21D3-CC581228B191}"/>
              </a:ext>
            </a:extLst>
          </p:cNvPr>
          <p:cNvSpPr>
            <a:spLocks noGrp="1"/>
          </p:cNvSpPr>
          <p:nvPr>
            <p:ph type="body" sz="quarter" idx="10"/>
          </p:nvPr>
        </p:nvSpPr>
        <p:spPr/>
        <p:txBody>
          <a:bodyPr>
            <a:normAutofit fontScale="62500" lnSpcReduction="20000"/>
          </a:bodyPr>
          <a:lstStyle/>
          <a:p>
            <a:pPr algn="ctr"/>
            <a:r>
              <a:rPr lang="en-US" sz="5400" dirty="0"/>
              <a:t>During decoding time, how slow is attention computation? </a:t>
            </a:r>
          </a:p>
        </p:txBody>
      </p:sp>
    </p:spTree>
    <p:extLst>
      <p:ext uri="{BB962C8B-B14F-4D97-AF65-F5344CB8AC3E}">
        <p14:creationId xmlns:p14="http://schemas.microsoft.com/office/powerpoint/2010/main" val="92806279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48F5-8672-27DE-E2F8-D88C65EEB728}"/>
              </a:ext>
            </a:extLst>
          </p:cNvPr>
          <p:cNvSpPr>
            <a:spLocks noGrp="1"/>
          </p:cNvSpPr>
          <p:nvPr>
            <p:ph type="title"/>
          </p:nvPr>
        </p:nvSpPr>
        <p:spPr/>
        <p:txBody>
          <a:bodyPr lIns="91440" tIns="45720" rIns="91440" bIns="45720" anchor="b"/>
          <a:lstStyle/>
          <a:p>
            <a:r>
              <a:rPr lang="en-US">
                <a:ea typeface="Tahoma"/>
                <a:cs typeface="Tahoma"/>
              </a:rPr>
              <a:t>What is wrong with Naïve DP </a:t>
            </a:r>
            <a:endParaRPr lang="en-US"/>
          </a:p>
        </p:txBody>
      </p:sp>
      <p:sp>
        <p:nvSpPr>
          <p:cNvPr id="3" name="Text Placeholder 2">
            <a:extLst>
              <a:ext uri="{FF2B5EF4-FFF2-40B4-BE49-F238E27FC236}">
                <a16:creationId xmlns:a16="http://schemas.microsoft.com/office/drawing/2014/main" id="{7A398BE1-3C31-082D-D7DE-FF50BD36E49F}"/>
              </a:ext>
            </a:extLst>
          </p:cNvPr>
          <p:cNvSpPr>
            <a:spLocks noGrp="1"/>
          </p:cNvSpPr>
          <p:nvPr>
            <p:ph type="body" sz="quarter" idx="16"/>
          </p:nvPr>
        </p:nvSpPr>
        <p:spPr>
          <a:xfrm>
            <a:off x="533919" y="1130964"/>
            <a:ext cx="8085415" cy="3077573"/>
          </a:xfrm>
        </p:spPr>
        <p:txBody>
          <a:bodyPr lIns="91440" tIns="45720" rIns="91440" bIns="45720" anchor="t">
            <a:noAutofit/>
          </a:bodyPr>
          <a:lstStyle/>
          <a:p>
            <a:pPr marL="229870" indent="-229870">
              <a:buFont typeface="Calibri" panose="05000000000000000000" pitchFamily="2" charset="2"/>
              <a:buChar char="-"/>
            </a:pPr>
            <a:r>
              <a:rPr lang="en-US" dirty="0"/>
              <a:t>In </a:t>
            </a:r>
            <a:r>
              <a:rPr lang="en-US" i="1" dirty="0"/>
              <a:t>naïve DP</a:t>
            </a:r>
            <a:r>
              <a:rPr lang="en-US" dirty="0"/>
              <a:t>, each GPU holds a </a:t>
            </a:r>
            <a:r>
              <a:rPr lang="en-US" i="1" dirty="0"/>
              <a:t>full copy</a:t>
            </a:r>
            <a:r>
              <a:rPr lang="en-US" dirty="0"/>
              <a:t> of everything </a:t>
            </a:r>
            <a:br>
              <a:rPr lang="en-US" dirty="0"/>
            </a:br>
            <a:r>
              <a:rPr lang="en-US" dirty="0"/>
              <a:t>related to training — not just the model parameters.</a:t>
            </a:r>
          </a:p>
          <a:p>
            <a:pPr marL="229870" indent="-229870">
              <a:buFont typeface="Calibri" panose="05000000000000000000" pitchFamily="2" charset="2"/>
              <a:buChar char="-"/>
            </a:pPr>
            <a:endParaRPr lang="en-US" dirty="0"/>
          </a:p>
          <a:p>
            <a:pPr marL="229870" indent="-229870">
              <a:buFont typeface="Calibri" panose="05000000000000000000" pitchFamily="2" charset="2"/>
              <a:buChar char="-"/>
            </a:pPr>
            <a:endParaRPr lang="en-US" dirty="0"/>
          </a:p>
          <a:p>
            <a:pPr marL="229870" indent="-229870">
              <a:buFont typeface="Calibri" panose="05000000000000000000" pitchFamily="2" charset="2"/>
              <a:buChar char="-"/>
            </a:pPr>
            <a:endParaRPr lang="en-US" dirty="0"/>
          </a:p>
        </p:txBody>
      </p:sp>
      <p:sp>
        <p:nvSpPr>
          <p:cNvPr id="7" name="Rectangle: Rounded Corners 6">
            <a:extLst>
              <a:ext uri="{FF2B5EF4-FFF2-40B4-BE49-F238E27FC236}">
                <a16:creationId xmlns:a16="http://schemas.microsoft.com/office/drawing/2014/main" id="{B18176F0-9D33-E2D5-62BD-414318352A6A}"/>
              </a:ext>
            </a:extLst>
          </p:cNvPr>
          <p:cNvSpPr/>
          <p:nvPr/>
        </p:nvSpPr>
        <p:spPr>
          <a:xfrm>
            <a:off x="6546283" y="574022"/>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mputer graphics card with a fan&#10;&#10;AI-generated content may be incorrect.">
            <a:extLst>
              <a:ext uri="{FF2B5EF4-FFF2-40B4-BE49-F238E27FC236}">
                <a16:creationId xmlns:a16="http://schemas.microsoft.com/office/drawing/2014/main" id="{646A92F0-1689-3144-5AAC-F60F0A18014F}"/>
              </a:ext>
            </a:extLst>
          </p:cNvPr>
          <p:cNvPicPr>
            <a:picLocks noChangeAspect="1"/>
          </p:cNvPicPr>
          <p:nvPr/>
        </p:nvPicPr>
        <p:blipFill>
          <a:blip r:embed="rId2"/>
          <a:stretch>
            <a:fillRect/>
          </a:stretch>
        </p:blipFill>
        <p:spPr>
          <a:xfrm>
            <a:off x="6731598" y="668030"/>
            <a:ext cx="599780" cy="620402"/>
          </a:xfrm>
          <a:prstGeom prst="rect">
            <a:avLst/>
          </a:prstGeom>
        </p:spPr>
      </p:pic>
      <p:sp>
        <p:nvSpPr>
          <p:cNvPr id="11" name="TextBox 10">
            <a:extLst>
              <a:ext uri="{FF2B5EF4-FFF2-40B4-BE49-F238E27FC236}">
                <a16:creationId xmlns:a16="http://schemas.microsoft.com/office/drawing/2014/main" id="{E4EBDBF2-1173-F603-B61D-EF809196FD9C}"/>
              </a:ext>
            </a:extLst>
          </p:cNvPr>
          <p:cNvSpPr txBox="1"/>
          <p:nvPr/>
        </p:nvSpPr>
        <p:spPr>
          <a:xfrm>
            <a:off x="6759835" y="1259546"/>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1</a:t>
            </a:r>
            <a:endParaRPr lang="en-US">
              <a:latin typeface="Corbel"/>
            </a:endParaRPr>
          </a:p>
        </p:txBody>
      </p:sp>
      <p:pic>
        <p:nvPicPr>
          <p:cNvPr id="13" name="Picture 12" descr="A group of colorful circles on a black background&#10;&#10;AI-generated content may be incorrect.">
            <a:extLst>
              <a:ext uri="{FF2B5EF4-FFF2-40B4-BE49-F238E27FC236}">
                <a16:creationId xmlns:a16="http://schemas.microsoft.com/office/drawing/2014/main" id="{488BB299-3E23-6548-D813-0D92E6A67BF6}"/>
              </a:ext>
            </a:extLst>
          </p:cNvPr>
          <p:cNvPicPr>
            <a:picLocks noChangeAspect="1"/>
          </p:cNvPicPr>
          <p:nvPr/>
        </p:nvPicPr>
        <p:blipFill>
          <a:blip r:embed="rId3"/>
          <a:stretch>
            <a:fillRect/>
          </a:stretch>
        </p:blipFill>
        <p:spPr>
          <a:xfrm>
            <a:off x="7924678" y="617951"/>
            <a:ext cx="655753" cy="641023"/>
          </a:xfrm>
          <a:prstGeom prst="rect">
            <a:avLst/>
          </a:prstGeom>
        </p:spPr>
      </p:pic>
      <p:sp>
        <p:nvSpPr>
          <p:cNvPr id="15" name="TextBox 14">
            <a:extLst>
              <a:ext uri="{FF2B5EF4-FFF2-40B4-BE49-F238E27FC236}">
                <a16:creationId xmlns:a16="http://schemas.microsoft.com/office/drawing/2014/main" id="{1DD47A6C-09F6-6253-4F7A-43F3B01372E1}"/>
              </a:ext>
            </a:extLst>
          </p:cNvPr>
          <p:cNvSpPr txBox="1"/>
          <p:nvPr/>
        </p:nvSpPr>
        <p:spPr>
          <a:xfrm>
            <a:off x="7923455" y="1177060"/>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cxnSp>
        <p:nvCxnSpPr>
          <p:cNvPr id="16" name="Straight Arrow Connector 15">
            <a:extLst>
              <a:ext uri="{FF2B5EF4-FFF2-40B4-BE49-F238E27FC236}">
                <a16:creationId xmlns:a16="http://schemas.microsoft.com/office/drawing/2014/main" id="{372C640E-D4F5-8FB8-BDEF-78F73A7D3F28}"/>
              </a:ext>
            </a:extLst>
          </p:cNvPr>
          <p:cNvCxnSpPr>
            <a:cxnSpLocks/>
          </p:cNvCxnSpPr>
          <p:nvPr/>
        </p:nvCxnSpPr>
        <p:spPr>
          <a:xfrm flipV="1">
            <a:off x="8252554" y="1651653"/>
            <a:ext cx="0" cy="6527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7ACABC5D-9CE5-7096-8A54-8FDC6C733302}"/>
              </a:ext>
            </a:extLst>
          </p:cNvPr>
          <p:cNvGraphicFramePr>
            <a:graphicFrameLocks noGrp="1"/>
          </p:cNvGraphicFramePr>
          <p:nvPr>
            <p:extLst>
              <p:ext uri="{D42A27DB-BD31-4B8C-83A1-F6EECF244321}">
                <p14:modId xmlns:p14="http://schemas.microsoft.com/office/powerpoint/2010/main" val="696161414"/>
              </p:ext>
            </p:extLst>
          </p:nvPr>
        </p:nvGraphicFramePr>
        <p:xfrm>
          <a:off x="227060" y="1813121"/>
          <a:ext cx="6210925" cy="3223260"/>
        </p:xfrm>
        <a:graphic>
          <a:graphicData uri="http://schemas.openxmlformats.org/drawingml/2006/table">
            <a:tbl>
              <a:tblPr firstRow="1" bandRow="1">
                <a:tableStyleId>{5C22544A-7EE6-4342-B048-85BDC9FD1C3A}</a:tableStyleId>
              </a:tblPr>
              <a:tblGrid>
                <a:gridCol w="1182267">
                  <a:extLst>
                    <a:ext uri="{9D8B030D-6E8A-4147-A177-3AD203B41FA5}">
                      <a16:colId xmlns:a16="http://schemas.microsoft.com/office/drawing/2014/main" val="803377130"/>
                    </a:ext>
                  </a:extLst>
                </a:gridCol>
                <a:gridCol w="1033220">
                  <a:extLst>
                    <a:ext uri="{9D8B030D-6E8A-4147-A177-3AD203B41FA5}">
                      <a16:colId xmlns:a16="http://schemas.microsoft.com/office/drawing/2014/main" val="115688197"/>
                    </a:ext>
                  </a:extLst>
                </a:gridCol>
                <a:gridCol w="996286">
                  <a:extLst>
                    <a:ext uri="{9D8B030D-6E8A-4147-A177-3AD203B41FA5}">
                      <a16:colId xmlns:a16="http://schemas.microsoft.com/office/drawing/2014/main" val="2704177567"/>
                    </a:ext>
                  </a:extLst>
                </a:gridCol>
                <a:gridCol w="2999152">
                  <a:extLst>
                    <a:ext uri="{9D8B030D-6E8A-4147-A177-3AD203B41FA5}">
                      <a16:colId xmlns:a16="http://schemas.microsoft.com/office/drawing/2014/main" val="268613906"/>
                    </a:ext>
                  </a:extLst>
                </a:gridCol>
              </a:tblGrid>
              <a:tr h="370840">
                <a:tc>
                  <a:txBody>
                    <a:bodyPr/>
                    <a:lstStyle/>
                    <a:p>
                      <a:pPr>
                        <a:buNone/>
                      </a:pPr>
                      <a:r>
                        <a:rPr lang="en-US" dirty="0"/>
                        <a:t>Component</a:t>
                      </a:r>
                    </a:p>
                  </a:txBody>
                  <a:tcPr anchor="ctr"/>
                </a:tc>
                <a:tc>
                  <a:txBody>
                    <a:bodyPr/>
                    <a:lstStyle/>
                    <a:p>
                      <a:pPr>
                        <a:buNone/>
                      </a:pPr>
                      <a:r>
                        <a:rPr lang="en-US" dirty="0"/>
                        <a:t>Precision</a:t>
                      </a:r>
                    </a:p>
                  </a:txBody>
                  <a:tcPr anchor="ctr"/>
                </a:tc>
                <a:tc>
                  <a:txBody>
                    <a:bodyPr/>
                    <a:lstStyle/>
                    <a:p>
                      <a:pPr>
                        <a:buNone/>
                      </a:pPr>
                      <a:r>
                        <a:rPr lang="en-US" dirty="0"/>
                        <a:t>Bytes per param</a:t>
                      </a:r>
                    </a:p>
                  </a:txBody>
                  <a:tcPr anchor="ctr"/>
                </a:tc>
                <a:tc>
                  <a:txBody>
                    <a:bodyPr/>
                    <a:lstStyle/>
                    <a:p>
                      <a:pPr>
                        <a:buNone/>
                      </a:pPr>
                      <a:r>
                        <a:rPr lang="en-US" dirty="0"/>
                        <a:t>Purpose</a:t>
                      </a:r>
                    </a:p>
                  </a:txBody>
                  <a:tcPr anchor="ctr"/>
                </a:tc>
                <a:extLst>
                  <a:ext uri="{0D108BD9-81ED-4DB2-BD59-A6C34878D82A}">
                    <a16:rowId xmlns:a16="http://schemas.microsoft.com/office/drawing/2014/main" val="3297723478"/>
                  </a:ext>
                </a:extLst>
              </a:tr>
              <a:tr h="370840">
                <a:tc>
                  <a:txBody>
                    <a:bodyPr/>
                    <a:lstStyle/>
                    <a:p>
                      <a:pPr>
                        <a:buNone/>
                      </a:pPr>
                      <a:r>
                        <a:rPr lang="en-US"/>
                        <a:t>Model parameters</a:t>
                      </a:r>
                    </a:p>
                  </a:txBody>
                  <a:tcPr anchor="ctr"/>
                </a:tc>
                <a:tc>
                  <a:txBody>
                    <a:bodyPr/>
                    <a:lstStyle/>
                    <a:p>
                      <a:pPr>
                        <a:buNone/>
                      </a:pPr>
                      <a:r>
                        <a:rPr lang="en-US"/>
                        <a:t>FP16/BF16</a:t>
                      </a:r>
                    </a:p>
                  </a:txBody>
                  <a:tcPr anchor="ctr"/>
                </a:tc>
                <a:tc>
                  <a:txBody>
                    <a:bodyPr/>
                    <a:lstStyle/>
                    <a:p>
                      <a:pPr>
                        <a:buNone/>
                      </a:pPr>
                      <a:r>
                        <a:rPr lang="en-US" dirty="0"/>
                        <a:t>2</a:t>
                      </a:r>
                    </a:p>
                  </a:txBody>
                  <a:tcPr anchor="ctr"/>
                </a:tc>
                <a:tc>
                  <a:txBody>
                    <a:bodyPr/>
                    <a:lstStyle/>
                    <a:p>
                      <a:pPr>
                        <a:buNone/>
                      </a:pPr>
                      <a:r>
                        <a:rPr lang="en-US" dirty="0"/>
                        <a:t>The half-precision weights used in forward/backward passes</a:t>
                      </a:r>
                    </a:p>
                  </a:txBody>
                  <a:tcPr anchor="ctr"/>
                </a:tc>
                <a:extLst>
                  <a:ext uri="{0D108BD9-81ED-4DB2-BD59-A6C34878D82A}">
                    <a16:rowId xmlns:a16="http://schemas.microsoft.com/office/drawing/2014/main" val="1972750982"/>
                  </a:ext>
                </a:extLst>
              </a:tr>
              <a:tr h="370840">
                <a:tc>
                  <a:txBody>
                    <a:bodyPr/>
                    <a:lstStyle/>
                    <a:p>
                      <a:pPr>
                        <a:buNone/>
                      </a:pPr>
                      <a:r>
                        <a:rPr lang="en-US"/>
                        <a:t>Gradients</a:t>
                      </a:r>
                    </a:p>
                  </a:txBody>
                  <a:tcPr anchor="ctr"/>
                </a:tc>
                <a:tc>
                  <a:txBody>
                    <a:bodyPr/>
                    <a:lstStyle/>
                    <a:p>
                      <a:pPr>
                        <a:buNone/>
                      </a:pPr>
                      <a:r>
                        <a:rPr lang="en-US"/>
                        <a:t>FP16/BF16</a:t>
                      </a:r>
                    </a:p>
                  </a:txBody>
                  <a:tcPr anchor="ctr"/>
                </a:tc>
                <a:tc>
                  <a:txBody>
                    <a:bodyPr/>
                    <a:lstStyle/>
                    <a:p>
                      <a:pPr>
                        <a:buNone/>
                      </a:pPr>
                      <a:r>
                        <a:rPr lang="en-US"/>
                        <a:t>2</a:t>
                      </a:r>
                    </a:p>
                  </a:txBody>
                  <a:tcPr anchor="ctr"/>
                </a:tc>
                <a:tc>
                  <a:txBody>
                    <a:bodyPr/>
                    <a:lstStyle/>
                    <a:p>
                      <a:pPr>
                        <a:buNone/>
                      </a:pPr>
                      <a:r>
                        <a:rPr lang="en-US"/>
                        <a:t>The half-precision gradients computed during backprop</a:t>
                      </a:r>
                    </a:p>
                  </a:txBody>
                  <a:tcPr anchor="ctr"/>
                </a:tc>
                <a:extLst>
                  <a:ext uri="{0D108BD9-81ED-4DB2-BD59-A6C34878D82A}">
                    <a16:rowId xmlns:a16="http://schemas.microsoft.com/office/drawing/2014/main" val="3512666321"/>
                  </a:ext>
                </a:extLst>
              </a:tr>
              <a:tr h="370840">
                <a:tc>
                  <a:txBody>
                    <a:bodyPr/>
                    <a:lstStyle/>
                    <a:p>
                      <a:pPr>
                        <a:buNone/>
                      </a:pPr>
                      <a:r>
                        <a:rPr lang="en-US"/>
                        <a:t>Master weights</a:t>
                      </a:r>
                    </a:p>
                  </a:txBody>
                  <a:tcPr anchor="ctr"/>
                </a:tc>
                <a:tc>
                  <a:txBody>
                    <a:bodyPr/>
                    <a:lstStyle/>
                    <a:p>
                      <a:pPr>
                        <a:buNone/>
                      </a:pPr>
                      <a:r>
                        <a:rPr lang="en-US"/>
                        <a:t>FP32</a:t>
                      </a:r>
                    </a:p>
                  </a:txBody>
                  <a:tcPr anchor="ctr"/>
                </a:tc>
                <a:tc>
                  <a:txBody>
                    <a:bodyPr/>
                    <a:lstStyle/>
                    <a:p>
                      <a:pPr>
                        <a:buNone/>
                      </a:pPr>
                      <a:r>
                        <a:rPr lang="en-US" dirty="0"/>
                        <a:t>4</a:t>
                      </a:r>
                    </a:p>
                  </a:txBody>
                  <a:tcPr anchor="ctr"/>
                </a:tc>
                <a:tc>
                  <a:txBody>
                    <a:bodyPr/>
                    <a:lstStyle/>
                    <a:p>
                      <a:pPr>
                        <a:buNone/>
                      </a:pPr>
                      <a:r>
                        <a:rPr lang="en-US"/>
                        <a:t>Full-precision version used for stable updates in mixed-precision training</a:t>
                      </a:r>
                    </a:p>
                  </a:txBody>
                  <a:tcPr anchor="ctr"/>
                </a:tc>
                <a:extLst>
                  <a:ext uri="{0D108BD9-81ED-4DB2-BD59-A6C34878D82A}">
                    <a16:rowId xmlns:a16="http://schemas.microsoft.com/office/drawing/2014/main" val="3110787942"/>
                  </a:ext>
                </a:extLst>
              </a:tr>
              <a:tr h="370840">
                <a:tc>
                  <a:txBody>
                    <a:bodyPr/>
                    <a:lstStyle/>
                    <a:p>
                      <a:pPr>
                        <a:buNone/>
                      </a:pPr>
                      <a:r>
                        <a:rPr lang="en-US" dirty="0"/>
                        <a:t>Adam first moment (m)</a:t>
                      </a:r>
                    </a:p>
                  </a:txBody>
                  <a:tcPr anchor="ctr"/>
                </a:tc>
                <a:tc>
                  <a:txBody>
                    <a:bodyPr/>
                    <a:lstStyle/>
                    <a:p>
                      <a:pPr>
                        <a:buNone/>
                      </a:pPr>
                      <a:r>
                        <a:rPr lang="en-US" dirty="0"/>
                        <a:t>FP32</a:t>
                      </a:r>
                    </a:p>
                  </a:txBody>
                  <a:tcPr anchor="ctr"/>
                </a:tc>
                <a:tc>
                  <a:txBody>
                    <a:bodyPr/>
                    <a:lstStyle/>
                    <a:p>
                      <a:pPr>
                        <a:buNone/>
                      </a:pPr>
                      <a:r>
                        <a:rPr lang="en-US" dirty="0"/>
                        <a:t>4</a:t>
                      </a:r>
                    </a:p>
                  </a:txBody>
                  <a:tcPr anchor="ctr"/>
                </a:tc>
                <a:tc>
                  <a:txBody>
                    <a:bodyPr/>
                    <a:lstStyle/>
                    <a:p>
                      <a:pPr>
                        <a:buNone/>
                      </a:pPr>
                      <a:r>
                        <a:rPr lang="en-US"/>
                        <a:t>Tracks running average of gradients</a:t>
                      </a:r>
                    </a:p>
                  </a:txBody>
                  <a:tcPr anchor="ctr"/>
                </a:tc>
                <a:extLst>
                  <a:ext uri="{0D108BD9-81ED-4DB2-BD59-A6C34878D82A}">
                    <a16:rowId xmlns:a16="http://schemas.microsoft.com/office/drawing/2014/main" val="2626874415"/>
                  </a:ext>
                </a:extLst>
              </a:tr>
              <a:tr h="370840">
                <a:tc>
                  <a:txBody>
                    <a:bodyPr/>
                    <a:lstStyle/>
                    <a:p>
                      <a:pPr>
                        <a:buNone/>
                      </a:pPr>
                      <a:r>
                        <a:rPr lang="en-US" dirty="0"/>
                        <a:t>Adam second moment (v)</a:t>
                      </a:r>
                    </a:p>
                  </a:txBody>
                  <a:tcPr anchor="ctr"/>
                </a:tc>
                <a:tc>
                  <a:txBody>
                    <a:bodyPr/>
                    <a:lstStyle/>
                    <a:p>
                      <a:pPr>
                        <a:buNone/>
                      </a:pPr>
                      <a:r>
                        <a:rPr lang="en-US"/>
                        <a:t>FP32</a:t>
                      </a:r>
                    </a:p>
                  </a:txBody>
                  <a:tcPr anchor="ctr"/>
                </a:tc>
                <a:tc>
                  <a:txBody>
                    <a:bodyPr/>
                    <a:lstStyle/>
                    <a:p>
                      <a:pPr>
                        <a:buNone/>
                      </a:pPr>
                      <a:r>
                        <a:rPr lang="en-US"/>
                        <a:t>4</a:t>
                      </a:r>
                    </a:p>
                  </a:txBody>
                  <a:tcPr anchor="ctr"/>
                </a:tc>
                <a:tc>
                  <a:txBody>
                    <a:bodyPr/>
                    <a:lstStyle/>
                    <a:p>
                      <a:pPr>
                        <a:buNone/>
                      </a:pPr>
                      <a:r>
                        <a:rPr lang="en-US" dirty="0"/>
                        <a:t>Tracks running average of squared gradients</a:t>
                      </a:r>
                    </a:p>
                  </a:txBody>
                  <a:tcPr anchor="ctr"/>
                </a:tc>
                <a:extLst>
                  <a:ext uri="{0D108BD9-81ED-4DB2-BD59-A6C34878D82A}">
                    <a16:rowId xmlns:a16="http://schemas.microsoft.com/office/drawing/2014/main" val="655399880"/>
                  </a:ext>
                </a:extLst>
              </a:tr>
            </a:tbl>
          </a:graphicData>
        </a:graphic>
      </p:graphicFrame>
      <p:sp>
        <p:nvSpPr>
          <p:cNvPr id="19" name="TextBox 18">
            <a:extLst>
              <a:ext uri="{FF2B5EF4-FFF2-40B4-BE49-F238E27FC236}">
                <a16:creationId xmlns:a16="http://schemas.microsoft.com/office/drawing/2014/main" id="{98F01952-DF10-7A9D-FE41-58A0951C0625}"/>
              </a:ext>
            </a:extLst>
          </p:cNvPr>
          <p:cNvSpPr txBox="1"/>
          <p:nvPr/>
        </p:nvSpPr>
        <p:spPr>
          <a:xfrm>
            <a:off x="6630940" y="2333651"/>
            <a:ext cx="2513060" cy="954107"/>
          </a:xfrm>
          <a:prstGeom prst="rect">
            <a:avLst/>
          </a:prstGeom>
          <a:noFill/>
        </p:spPr>
        <p:txBody>
          <a:bodyPr wrap="square">
            <a:spAutoFit/>
          </a:bodyPr>
          <a:lstStyle/>
          <a:p>
            <a:r>
              <a:rPr lang="en-US" dirty="0"/>
              <a:t>For each parameter, you actually need </a:t>
            </a:r>
            <a:r>
              <a:rPr lang="en-US" b="1" dirty="0"/>
              <a:t>five versions</a:t>
            </a:r>
            <a:r>
              <a:rPr lang="en-US" dirty="0"/>
              <a:t>, which together take </a:t>
            </a:r>
            <a:r>
              <a:rPr lang="en-US" b="1" dirty="0"/>
              <a:t>16 bytes per parameter! </a:t>
            </a:r>
            <a:endParaRPr lang="en-US" dirty="0"/>
          </a:p>
        </p:txBody>
      </p:sp>
      <p:sp>
        <p:nvSpPr>
          <p:cNvPr id="21" name="TextBox 20">
            <a:extLst>
              <a:ext uri="{FF2B5EF4-FFF2-40B4-BE49-F238E27FC236}">
                <a16:creationId xmlns:a16="http://schemas.microsoft.com/office/drawing/2014/main" id="{73491280-3403-1A7F-BF4B-1460B078ED87}"/>
              </a:ext>
            </a:extLst>
          </p:cNvPr>
          <p:cNvSpPr txBox="1"/>
          <p:nvPr/>
        </p:nvSpPr>
        <p:spPr>
          <a:xfrm>
            <a:off x="6617292" y="3643204"/>
            <a:ext cx="2513060" cy="738664"/>
          </a:xfrm>
          <a:prstGeom prst="rect">
            <a:avLst/>
          </a:prstGeom>
          <a:noFill/>
        </p:spPr>
        <p:txBody>
          <a:bodyPr wrap="square">
            <a:spAutoFit/>
          </a:bodyPr>
          <a:lstStyle/>
          <a:p>
            <a:r>
              <a:rPr lang="en-US"/>
              <a:t>That’s why naïve DP quickly runs out of memory as model size grows</a:t>
            </a:r>
          </a:p>
        </p:txBody>
      </p:sp>
      <p:sp>
        <p:nvSpPr>
          <p:cNvPr id="22" name="TextBox 21">
            <a:extLst>
              <a:ext uri="{FF2B5EF4-FFF2-40B4-BE49-F238E27FC236}">
                <a16:creationId xmlns:a16="http://schemas.microsoft.com/office/drawing/2014/main" id="{21883981-AFAD-3411-D918-795ADAF75130}"/>
              </a:ext>
            </a:extLst>
          </p:cNvPr>
          <p:cNvSpPr txBox="1"/>
          <p:nvPr/>
        </p:nvSpPr>
        <p:spPr>
          <a:xfrm>
            <a:off x="6480228" y="4513161"/>
            <a:ext cx="2663772" cy="523220"/>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orbel"/>
                <a:ea typeface="Calibri"/>
                <a:cs typeface="Calibri"/>
              </a:rPr>
              <a:t>Memory/GPU for a 7.5B model: </a:t>
            </a:r>
            <a:endParaRPr lang="en-US" dirty="0">
              <a:ea typeface="Tahoma"/>
              <a:cs typeface="Tahoma"/>
            </a:endParaRPr>
          </a:p>
          <a:p>
            <a:pPr algn="ctr"/>
            <a:r>
              <a:rPr lang="en-US" dirty="0">
                <a:latin typeface="Corbel"/>
                <a:ea typeface="Calibri"/>
                <a:cs typeface="Calibri"/>
              </a:rPr>
              <a:t>7.5B * 16 bytes = </a:t>
            </a:r>
            <a:r>
              <a:rPr lang="en-US" dirty="0">
                <a:solidFill>
                  <a:srgbClr val="FF0000"/>
                </a:solidFill>
                <a:latin typeface="Corbel"/>
                <a:ea typeface="Calibri"/>
                <a:cs typeface="Calibri"/>
              </a:rPr>
              <a:t>120 GB</a:t>
            </a:r>
            <a:r>
              <a:rPr lang="en-US" dirty="0">
                <a:latin typeface="Corbel"/>
                <a:ea typeface="Calibri"/>
                <a:cs typeface="Calibri"/>
              </a:rPr>
              <a:t>!</a:t>
            </a:r>
            <a:endParaRPr lang="en-US" dirty="0"/>
          </a:p>
        </p:txBody>
      </p:sp>
    </p:spTree>
    <p:extLst>
      <p:ext uri="{BB962C8B-B14F-4D97-AF65-F5344CB8AC3E}">
        <p14:creationId xmlns:p14="http://schemas.microsoft.com/office/powerpoint/2010/main" val="37834265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CF1D-FD4E-32BB-341C-28F88C457C69}"/>
              </a:ext>
            </a:extLst>
          </p:cNvPr>
          <p:cNvSpPr>
            <a:spLocks noGrp="1"/>
          </p:cNvSpPr>
          <p:nvPr>
            <p:ph type="title"/>
          </p:nvPr>
        </p:nvSpPr>
        <p:spPr>
          <a:xfrm>
            <a:off x="533919" y="107119"/>
            <a:ext cx="8085415" cy="857542"/>
          </a:xfrm>
        </p:spPr>
        <p:txBody>
          <a:bodyPr lIns="91440" tIns="45720" rIns="91440" bIns="45720" anchor="b">
            <a:normAutofit/>
          </a:bodyPr>
          <a:lstStyle/>
          <a:p>
            <a:r>
              <a:rPr lang="en-US"/>
              <a:t>What is wrong with Naïve DP</a:t>
            </a:r>
          </a:p>
        </p:txBody>
      </p:sp>
      <p:pic>
        <p:nvPicPr>
          <p:cNvPr id="4" name="Picture 3">
            <a:extLst>
              <a:ext uri="{FF2B5EF4-FFF2-40B4-BE49-F238E27FC236}">
                <a16:creationId xmlns:a16="http://schemas.microsoft.com/office/drawing/2014/main" id="{86B14C21-6772-01FC-C9FC-6A6014DE2ED3}"/>
              </a:ext>
            </a:extLst>
          </p:cNvPr>
          <p:cNvPicPr>
            <a:picLocks noChangeAspect="1"/>
          </p:cNvPicPr>
          <p:nvPr/>
        </p:nvPicPr>
        <p:blipFill>
          <a:blip r:embed="rId2"/>
          <a:stretch>
            <a:fillRect/>
          </a:stretch>
        </p:blipFill>
        <p:spPr>
          <a:xfrm>
            <a:off x="533123" y="1249573"/>
            <a:ext cx="8085416" cy="3234165"/>
          </a:xfrm>
          <a:prstGeom prst="rect">
            <a:avLst/>
          </a:prstGeom>
          <a:noFill/>
        </p:spPr>
      </p:pic>
    </p:spTree>
    <p:extLst>
      <p:ext uri="{BB962C8B-B14F-4D97-AF65-F5344CB8AC3E}">
        <p14:creationId xmlns:p14="http://schemas.microsoft.com/office/powerpoint/2010/main" val="18807056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D24E3-2C37-6A71-A771-A5F5A0D63698}"/>
              </a:ext>
            </a:extLst>
          </p:cNvPr>
          <p:cNvSpPr>
            <a:spLocks noGrp="1"/>
          </p:cNvSpPr>
          <p:nvPr>
            <p:ph type="title"/>
          </p:nvPr>
        </p:nvSpPr>
        <p:spPr/>
        <p:txBody>
          <a:bodyPr/>
          <a:lstStyle/>
          <a:p>
            <a:r>
              <a:rPr lang="en-US" dirty="0">
                <a:ea typeface="Tahoma"/>
                <a:cs typeface="Tahoma"/>
              </a:rPr>
              <a:t>Naïve DP: Summary</a:t>
            </a:r>
            <a:endParaRPr lang="en-US" dirty="0"/>
          </a:p>
        </p:txBody>
      </p:sp>
      <p:sp>
        <p:nvSpPr>
          <p:cNvPr id="3" name="Content Placeholder 2">
            <a:extLst>
              <a:ext uri="{FF2B5EF4-FFF2-40B4-BE49-F238E27FC236}">
                <a16:creationId xmlns:a16="http://schemas.microsoft.com/office/drawing/2014/main" id="{245CB236-3243-98CE-2246-FFBBF030E82E}"/>
              </a:ext>
            </a:extLst>
          </p:cNvPr>
          <p:cNvSpPr>
            <a:spLocks noGrp="1"/>
          </p:cNvSpPr>
          <p:nvPr>
            <p:ph sz="quarter" idx="20"/>
          </p:nvPr>
        </p:nvSpPr>
        <p:spPr/>
        <p:txBody>
          <a:bodyPr/>
          <a:lstStyle/>
          <a:p>
            <a:pPr marL="285750" indent="-285750">
              <a:buFont typeface="Arial" panose="020B0604020202020204" pitchFamily="34" charset="0"/>
              <a:buChar char="•"/>
            </a:pPr>
            <a:r>
              <a:rPr lang="en-US" dirty="0"/>
              <a:t>Each GPU holds a </a:t>
            </a:r>
            <a:r>
              <a:rPr lang="en-US" i="1" dirty="0"/>
              <a:t>full copy</a:t>
            </a:r>
            <a:r>
              <a:rPr lang="en-US" dirty="0"/>
              <a:t> of the model. The training data is split into batches distributed across GPUs; each computes gradients locally, then gradients are averaged (e.g., via all-reduce) before updating model parameters.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Pros:</a:t>
            </a:r>
            <a:r>
              <a:rPr lang="en-US" dirty="0"/>
              <a:t> Simple, widely supported.</a:t>
            </a:r>
          </a:p>
          <a:p>
            <a:pPr marL="285750" indent="-285750">
              <a:buFont typeface="Arial" panose="020B0604020202020204" pitchFamily="34" charset="0"/>
              <a:buChar char="•"/>
            </a:pPr>
            <a:r>
              <a:rPr lang="en-US" b="1" dirty="0"/>
              <a:t>Cons:</a:t>
            </a:r>
            <a:r>
              <a:rPr lang="en-US" dirty="0"/>
              <a:t> Model parameters and optimizer states are fully replicated → high memory cost, limiting scalability.</a:t>
            </a:r>
          </a:p>
        </p:txBody>
      </p:sp>
      <p:sp>
        <p:nvSpPr>
          <p:cNvPr id="4" name="Text Placeholder 3">
            <a:extLst>
              <a:ext uri="{FF2B5EF4-FFF2-40B4-BE49-F238E27FC236}">
                <a16:creationId xmlns:a16="http://schemas.microsoft.com/office/drawing/2014/main" id="{9AE77AEE-E4C8-DD96-A03D-2D029C60D7D9}"/>
              </a:ext>
            </a:extLst>
          </p:cNvPr>
          <p:cNvSpPr>
            <a:spLocks noGrp="1"/>
          </p:cNvSpPr>
          <p:nvPr>
            <p:ph type="body" sz="quarter" idx="19"/>
          </p:nvPr>
        </p:nvSpPr>
        <p:spPr/>
        <p:txBody>
          <a:bodyPr/>
          <a:lstStyle/>
          <a:p>
            <a:endParaRPr lang="en-US"/>
          </a:p>
        </p:txBody>
      </p:sp>
      <p:graphicFrame>
        <p:nvGraphicFramePr>
          <p:cNvPr id="8" name="Table 7">
            <a:extLst>
              <a:ext uri="{FF2B5EF4-FFF2-40B4-BE49-F238E27FC236}">
                <a16:creationId xmlns:a16="http://schemas.microsoft.com/office/drawing/2014/main" id="{56648F64-A6AB-74ED-87C1-316AB445F20A}"/>
              </a:ext>
            </a:extLst>
          </p:cNvPr>
          <p:cNvGraphicFramePr>
            <a:graphicFrameLocks noGrp="1"/>
          </p:cNvGraphicFramePr>
          <p:nvPr>
            <p:extLst>
              <p:ext uri="{D42A27DB-BD31-4B8C-83A1-F6EECF244321}">
                <p14:modId xmlns:p14="http://schemas.microsoft.com/office/powerpoint/2010/main" val="2362862311"/>
              </p:ext>
            </p:extLst>
          </p:nvPr>
        </p:nvGraphicFramePr>
        <p:xfrm>
          <a:off x="674280" y="3760873"/>
          <a:ext cx="8192277" cy="594360"/>
        </p:xfrm>
        <a:graphic>
          <a:graphicData uri="http://schemas.openxmlformats.org/drawingml/2006/table">
            <a:tbl>
              <a:tblPr firstRow="1" bandRow="1">
                <a:tableStyleId>{5C22544A-7EE6-4342-B048-85BDC9FD1C3A}</a:tableStyleId>
              </a:tblPr>
              <a:tblGrid>
                <a:gridCol w="912241">
                  <a:extLst>
                    <a:ext uri="{9D8B030D-6E8A-4147-A177-3AD203B41FA5}">
                      <a16:colId xmlns:a16="http://schemas.microsoft.com/office/drawing/2014/main" val="2628896434"/>
                    </a:ext>
                  </a:extLst>
                </a:gridCol>
                <a:gridCol w="1793638">
                  <a:extLst>
                    <a:ext uri="{9D8B030D-6E8A-4147-A177-3AD203B41FA5}">
                      <a16:colId xmlns:a16="http://schemas.microsoft.com/office/drawing/2014/main" val="3492282006"/>
                    </a:ext>
                  </a:extLst>
                </a:gridCol>
                <a:gridCol w="2192694">
                  <a:extLst>
                    <a:ext uri="{9D8B030D-6E8A-4147-A177-3AD203B41FA5}">
                      <a16:colId xmlns:a16="http://schemas.microsoft.com/office/drawing/2014/main" val="3187547608"/>
                    </a:ext>
                  </a:extLst>
                </a:gridCol>
                <a:gridCol w="3293704">
                  <a:extLst>
                    <a:ext uri="{9D8B030D-6E8A-4147-A177-3AD203B41FA5}">
                      <a16:colId xmlns:a16="http://schemas.microsoft.com/office/drawing/2014/main" val="2565878757"/>
                    </a:ext>
                  </a:extLst>
                </a:gridCol>
              </a:tblGrid>
              <a:tr h="158374">
                <a:tc>
                  <a:txBody>
                    <a:bodyPr/>
                    <a:lstStyle/>
                    <a:p>
                      <a:pPr algn="ctr">
                        <a:buNone/>
                      </a:pPr>
                      <a:r>
                        <a:rPr lang="en-US" dirty="0"/>
                        <a:t>Stage</a:t>
                      </a:r>
                    </a:p>
                  </a:txBody>
                  <a:tcPr anchor="ctr"/>
                </a:tc>
                <a:tc>
                  <a:txBody>
                    <a:bodyPr/>
                    <a:lstStyle/>
                    <a:p>
                      <a:pPr algn="ctr">
                        <a:buNone/>
                      </a:pPr>
                      <a:r>
                        <a:rPr lang="en-US" dirty="0"/>
                        <a:t>What’s Sharded</a:t>
                      </a:r>
                    </a:p>
                  </a:txBody>
                  <a:tcPr anchor="ctr"/>
                </a:tc>
                <a:tc>
                  <a:txBody>
                    <a:bodyPr/>
                    <a:lstStyle/>
                    <a:p>
                      <a:pPr algn="ctr">
                        <a:buNone/>
                      </a:pPr>
                      <a:r>
                        <a:rPr lang="en-US" dirty="0"/>
                        <a:t>Approx bytes / param</a:t>
                      </a:r>
                    </a:p>
                  </a:txBody>
                  <a:tcPr anchor="ctr"/>
                </a:tc>
                <a:tc>
                  <a:txBody>
                    <a:bodyPr/>
                    <a:lstStyle/>
                    <a:p>
                      <a:pPr algn="ctr">
                        <a:buNone/>
                      </a:pPr>
                      <a:r>
                        <a:rPr lang="en-US" dirty="0"/>
                        <a:t>Memory / GPU (7.5 B params)</a:t>
                      </a:r>
                    </a:p>
                  </a:txBody>
                  <a:tcPr anchor="ctr"/>
                </a:tc>
                <a:extLst>
                  <a:ext uri="{0D108BD9-81ED-4DB2-BD59-A6C34878D82A}">
                    <a16:rowId xmlns:a16="http://schemas.microsoft.com/office/drawing/2014/main" val="2802141477"/>
                  </a:ext>
                </a:extLst>
              </a:tr>
              <a:tr h="158374">
                <a:tc>
                  <a:txBody>
                    <a:bodyPr/>
                    <a:lstStyle/>
                    <a:p>
                      <a:pPr algn="ctr">
                        <a:buNone/>
                      </a:pPr>
                      <a:r>
                        <a:rPr lang="en-US"/>
                        <a:t>Naïve DP</a:t>
                      </a:r>
                    </a:p>
                  </a:txBody>
                  <a:tcPr anchor="ctr"/>
                </a:tc>
                <a:tc>
                  <a:txBody>
                    <a:bodyPr/>
                    <a:lstStyle/>
                    <a:p>
                      <a:pPr algn="ctr">
                        <a:buNone/>
                      </a:pPr>
                      <a:r>
                        <a:rPr lang="en-US" dirty="0"/>
                        <a:t>None</a:t>
                      </a:r>
                    </a:p>
                  </a:txBody>
                  <a:tcPr anchor="ctr"/>
                </a:tc>
                <a:tc>
                  <a:txBody>
                    <a:bodyPr/>
                    <a:lstStyle/>
                    <a:p>
                      <a:pPr algn="ctr">
                        <a:buNone/>
                      </a:pPr>
                      <a:r>
                        <a:rPr lang="en-US" dirty="0"/>
                        <a:t>16 B</a:t>
                      </a:r>
                    </a:p>
                  </a:txBody>
                  <a:tcPr anchor="ctr"/>
                </a:tc>
                <a:tc>
                  <a:txBody>
                    <a:bodyPr/>
                    <a:lstStyle/>
                    <a:p>
                      <a:pPr algn="ctr">
                        <a:buNone/>
                      </a:pPr>
                      <a:r>
                        <a:rPr lang="en-US" b="1" dirty="0"/>
                        <a:t>120 GB</a:t>
                      </a:r>
                      <a:endParaRPr lang="en-US" dirty="0"/>
                    </a:p>
                  </a:txBody>
                  <a:tcPr anchor="ctr"/>
                </a:tc>
                <a:extLst>
                  <a:ext uri="{0D108BD9-81ED-4DB2-BD59-A6C34878D82A}">
                    <a16:rowId xmlns:a16="http://schemas.microsoft.com/office/drawing/2014/main" val="2964904385"/>
                  </a:ext>
                </a:extLst>
              </a:tr>
            </a:tbl>
          </a:graphicData>
        </a:graphic>
      </p:graphicFrame>
    </p:spTree>
    <p:extLst>
      <p:ext uri="{BB962C8B-B14F-4D97-AF65-F5344CB8AC3E}">
        <p14:creationId xmlns:p14="http://schemas.microsoft.com/office/powerpoint/2010/main" val="29254971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0967D-C752-7855-AEDC-13E4EF3B8FA7}"/>
              </a:ext>
            </a:extLst>
          </p:cNvPr>
          <p:cNvSpPr>
            <a:spLocks noGrp="1"/>
          </p:cNvSpPr>
          <p:nvPr>
            <p:ph type="title"/>
          </p:nvPr>
        </p:nvSpPr>
        <p:spPr/>
        <p:txBody>
          <a:bodyPr lIns="91440" tIns="45720" rIns="91440" bIns="45720" anchor="b"/>
          <a:lstStyle/>
          <a:p>
            <a:r>
              <a:rPr lang="en-US" dirty="0">
                <a:ea typeface="Tahoma"/>
                <a:cs typeface="Tahoma"/>
              </a:rPr>
              <a:t>Naïve DP – Requires too much memory!</a:t>
            </a:r>
          </a:p>
        </p:txBody>
      </p:sp>
      <p:pic>
        <p:nvPicPr>
          <p:cNvPr id="6" name="Content Placeholder 5" descr="A screenshot of a graph&#10;&#10;AI-generated content may be incorrect.">
            <a:extLst>
              <a:ext uri="{FF2B5EF4-FFF2-40B4-BE49-F238E27FC236}">
                <a16:creationId xmlns:a16="http://schemas.microsoft.com/office/drawing/2014/main" id="{68BAA019-CECD-4893-1338-2267AA1A63E1}"/>
              </a:ext>
            </a:extLst>
          </p:cNvPr>
          <p:cNvPicPr>
            <a:picLocks noGrp="1" noChangeAspect="1"/>
          </p:cNvPicPr>
          <p:nvPr>
            <p:ph sz="quarter" idx="20"/>
          </p:nvPr>
        </p:nvPicPr>
        <p:blipFill>
          <a:blip r:embed="rId2"/>
          <a:stretch>
            <a:fillRect/>
          </a:stretch>
        </p:blipFill>
        <p:spPr>
          <a:xfrm>
            <a:off x="859466" y="1129670"/>
            <a:ext cx="7481160" cy="3396477"/>
          </a:xfrm>
        </p:spPr>
      </p:pic>
      <p:sp>
        <p:nvSpPr>
          <p:cNvPr id="5" name="TextBox 4">
            <a:extLst>
              <a:ext uri="{FF2B5EF4-FFF2-40B4-BE49-F238E27FC236}">
                <a16:creationId xmlns:a16="http://schemas.microsoft.com/office/drawing/2014/main" id="{E1A16C08-F458-5260-7547-363C19D1AD74}"/>
              </a:ext>
            </a:extLst>
          </p:cNvPr>
          <p:cNvSpPr txBox="1"/>
          <p:nvPr/>
        </p:nvSpPr>
        <p:spPr>
          <a:xfrm>
            <a:off x="1928247" y="4803506"/>
            <a:ext cx="655965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3"/>
              </a:rPr>
              <a:t>ZeRO: Memory Optimizations Toward Training Trillion Parameter Models </a:t>
            </a:r>
            <a:r>
              <a:rPr lang="en-US" sz="1200">
                <a:solidFill>
                  <a:srgbClr val="666666"/>
                </a:solidFill>
                <a:latin typeface="Corbel"/>
              </a:rPr>
              <a:t>(Rajbhandari et al., 2019)</a:t>
            </a:r>
          </a:p>
          <a:p>
            <a:endParaRPr lang="en-US"/>
          </a:p>
        </p:txBody>
      </p:sp>
      <p:pic>
        <p:nvPicPr>
          <p:cNvPr id="9" name="Picture 8" descr="A computer graphics card with a fan&#10;&#10;AI-generated content may be incorrect.">
            <a:extLst>
              <a:ext uri="{FF2B5EF4-FFF2-40B4-BE49-F238E27FC236}">
                <a16:creationId xmlns:a16="http://schemas.microsoft.com/office/drawing/2014/main" id="{65E86514-7E0D-34C1-56E3-16385151EE54}"/>
              </a:ext>
            </a:extLst>
          </p:cNvPr>
          <p:cNvPicPr>
            <a:picLocks noChangeAspect="1"/>
          </p:cNvPicPr>
          <p:nvPr/>
        </p:nvPicPr>
        <p:blipFill>
          <a:blip r:embed="rId4"/>
          <a:stretch>
            <a:fillRect/>
          </a:stretch>
        </p:blipFill>
        <p:spPr>
          <a:xfrm>
            <a:off x="1325517" y="4351888"/>
            <a:ext cx="599780" cy="620401"/>
          </a:xfrm>
          <a:prstGeom prst="rect">
            <a:avLst/>
          </a:prstGeom>
        </p:spPr>
      </p:pic>
      <p:pic>
        <p:nvPicPr>
          <p:cNvPr id="26" name="Picture 25" descr="A computer graphics card with a fan&#10;&#10;AI-generated content may be incorrect.">
            <a:extLst>
              <a:ext uri="{FF2B5EF4-FFF2-40B4-BE49-F238E27FC236}">
                <a16:creationId xmlns:a16="http://schemas.microsoft.com/office/drawing/2014/main" id="{D1570E69-86D4-9549-7125-8CA2E10A315C}"/>
              </a:ext>
            </a:extLst>
          </p:cNvPr>
          <p:cNvPicPr>
            <a:picLocks noChangeAspect="1"/>
          </p:cNvPicPr>
          <p:nvPr/>
        </p:nvPicPr>
        <p:blipFill>
          <a:blip r:embed="rId4"/>
          <a:stretch>
            <a:fillRect/>
          </a:stretch>
        </p:blipFill>
        <p:spPr>
          <a:xfrm>
            <a:off x="3175168" y="4351888"/>
            <a:ext cx="599780" cy="620401"/>
          </a:xfrm>
          <a:prstGeom prst="rect">
            <a:avLst/>
          </a:prstGeom>
        </p:spPr>
      </p:pic>
      <p:pic>
        <p:nvPicPr>
          <p:cNvPr id="27" name="Picture 26" descr="A computer graphics card with a fan&#10;&#10;AI-generated content may be incorrect.">
            <a:extLst>
              <a:ext uri="{FF2B5EF4-FFF2-40B4-BE49-F238E27FC236}">
                <a16:creationId xmlns:a16="http://schemas.microsoft.com/office/drawing/2014/main" id="{7383363A-93B2-6000-AD16-E01D7AA3EE8F}"/>
              </a:ext>
            </a:extLst>
          </p:cNvPr>
          <p:cNvPicPr>
            <a:picLocks noChangeAspect="1"/>
          </p:cNvPicPr>
          <p:nvPr/>
        </p:nvPicPr>
        <p:blipFill>
          <a:blip r:embed="rId4"/>
          <a:stretch>
            <a:fillRect/>
          </a:stretch>
        </p:blipFill>
        <p:spPr>
          <a:xfrm>
            <a:off x="5001651" y="4351888"/>
            <a:ext cx="599780" cy="620401"/>
          </a:xfrm>
          <a:prstGeom prst="rect">
            <a:avLst/>
          </a:prstGeom>
        </p:spPr>
      </p:pic>
    </p:spTree>
    <p:extLst>
      <p:ext uri="{BB962C8B-B14F-4D97-AF65-F5344CB8AC3E}">
        <p14:creationId xmlns:p14="http://schemas.microsoft.com/office/powerpoint/2010/main" val="383242055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714EF6B-B6DC-5370-899D-4A15B8F4372A}"/>
              </a:ext>
            </a:extLst>
          </p:cNvPr>
          <p:cNvSpPr>
            <a:spLocks noGrp="1"/>
          </p:cNvSpPr>
          <p:nvPr>
            <p:ph sz="quarter" idx="20"/>
          </p:nvPr>
        </p:nvSpPr>
        <p:spPr>
          <a:xfrm>
            <a:off x="242596" y="1154923"/>
            <a:ext cx="8733452" cy="3423466"/>
          </a:xfrm>
        </p:spPr>
        <p:txBody>
          <a:bodyPr/>
          <a:lstStyle/>
          <a:p>
            <a:pPr marL="285750" indent="-285750">
              <a:buFont typeface="Arial" panose="020B0604020202020204" pitchFamily="34" charset="0"/>
              <a:buChar char="•"/>
            </a:pPr>
            <a:r>
              <a:rPr lang="en-US" b="1" dirty="0" err="1"/>
              <a:t>ZeRO</a:t>
            </a:r>
            <a:r>
              <a:rPr lang="en-US" b="1" dirty="0"/>
              <a:t> (Zero Redundancy Optimizer)</a:t>
            </a:r>
            <a:r>
              <a:rPr lang="en-US" dirty="0"/>
              <a:t> reduces memory use in distributed training by </a:t>
            </a:r>
            <a:r>
              <a:rPr lang="en-US" b="1" dirty="0"/>
              <a:t>sharding</a:t>
            </a:r>
            <a:r>
              <a:rPr lang="en-US" dirty="0"/>
              <a:t> model states across GPUs instead of replicating them.</a:t>
            </a:r>
          </a:p>
          <a:p>
            <a:pPr marL="623887" lvl="1" indent="-285750">
              <a:buFont typeface="Arial" panose="020B0604020202020204" pitchFamily="34" charset="0"/>
              <a:buChar char="•"/>
            </a:pPr>
            <a:r>
              <a:rPr lang="en-US" sz="1600" b="1" dirty="0"/>
              <a:t>Stage 1:</a:t>
            </a:r>
            <a:r>
              <a:rPr lang="en-US" sz="1600" dirty="0"/>
              <a:t> shard optimizer states</a:t>
            </a:r>
          </a:p>
          <a:p>
            <a:pPr marL="623887" lvl="1" indent="-285750">
              <a:buFont typeface="Arial" panose="020B0604020202020204" pitchFamily="34" charset="0"/>
              <a:buChar char="•"/>
            </a:pPr>
            <a:r>
              <a:rPr lang="en-US" sz="1600" b="1" dirty="0"/>
              <a:t>Stage 2:</a:t>
            </a:r>
            <a:r>
              <a:rPr lang="en-US" sz="1600" dirty="0"/>
              <a:t> + shard gradients</a:t>
            </a:r>
          </a:p>
          <a:p>
            <a:pPr marL="623887" lvl="1" indent="-285750">
              <a:buFont typeface="Arial" panose="020B0604020202020204" pitchFamily="34" charset="0"/>
              <a:buChar char="•"/>
            </a:pPr>
            <a:r>
              <a:rPr lang="en-US" sz="1600" b="1" dirty="0"/>
              <a:t>Stage 3:</a:t>
            </a:r>
            <a:r>
              <a:rPr lang="en-US" sz="1600" dirty="0"/>
              <a:t> + shard model parameters</a:t>
            </a:r>
          </a:p>
          <a:p>
            <a:pPr marL="285750" indent="-285750">
              <a:buFont typeface="Arial" panose="020B0604020202020204" pitchFamily="34" charset="0"/>
              <a:buChar char="•"/>
            </a:pPr>
            <a:r>
              <a:rPr lang="en-US" sz="1600" dirty="0"/>
              <a:t>Result: Dramatically reduced memory use. Integrated to </a:t>
            </a:r>
            <a:r>
              <a:rPr lang="en-US" sz="1600" b="1" dirty="0" err="1"/>
              <a:t>DeepSpeed</a:t>
            </a:r>
            <a:r>
              <a:rPr lang="en-US" sz="1600" dirty="0"/>
              <a:t> and </a:t>
            </a:r>
            <a:r>
              <a:rPr lang="en-US" sz="1600" b="1" dirty="0" err="1"/>
              <a:t>PyTorch</a:t>
            </a:r>
            <a:r>
              <a:rPr lang="en-US" sz="1600" b="1" dirty="0"/>
              <a:t> FSDP.</a:t>
            </a:r>
            <a:endParaRPr lang="en-US" sz="1600" dirty="0"/>
          </a:p>
        </p:txBody>
      </p:sp>
      <p:sp>
        <p:nvSpPr>
          <p:cNvPr id="2" name="Title 1">
            <a:extLst>
              <a:ext uri="{FF2B5EF4-FFF2-40B4-BE49-F238E27FC236}">
                <a16:creationId xmlns:a16="http://schemas.microsoft.com/office/drawing/2014/main" id="{EF065DF4-C807-65E2-D5C5-520CA87844B3}"/>
              </a:ext>
            </a:extLst>
          </p:cNvPr>
          <p:cNvSpPr>
            <a:spLocks noGrp="1"/>
          </p:cNvSpPr>
          <p:nvPr>
            <p:ph type="title"/>
          </p:nvPr>
        </p:nvSpPr>
        <p:spPr>
          <a:xfrm>
            <a:off x="533919" y="107119"/>
            <a:ext cx="8085415" cy="857542"/>
          </a:xfrm>
        </p:spPr>
        <p:txBody>
          <a:bodyPr lIns="91440" tIns="45720" rIns="91440" bIns="45720" anchor="b">
            <a:normAutofit/>
          </a:bodyPr>
          <a:lstStyle/>
          <a:p>
            <a:r>
              <a:rPr lang="en-US" dirty="0" err="1"/>
              <a:t>ZeRO</a:t>
            </a:r>
            <a:r>
              <a:rPr lang="en-US" dirty="0"/>
              <a:t>: Sharding Optimizer States</a:t>
            </a:r>
          </a:p>
        </p:txBody>
      </p:sp>
      <p:sp>
        <p:nvSpPr>
          <p:cNvPr id="4" name="TextBox 3">
            <a:extLst>
              <a:ext uri="{FF2B5EF4-FFF2-40B4-BE49-F238E27FC236}">
                <a16:creationId xmlns:a16="http://schemas.microsoft.com/office/drawing/2014/main" id="{E1CE25D0-50F3-7F61-D620-D849C7F495E4}"/>
              </a:ext>
            </a:extLst>
          </p:cNvPr>
          <p:cNvSpPr txBox="1"/>
          <p:nvPr/>
        </p:nvSpPr>
        <p:spPr>
          <a:xfrm>
            <a:off x="1928247" y="4803506"/>
            <a:ext cx="655965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2"/>
              </a:rPr>
              <a:t>ZeRO: Memory Optimizations Toward Training Trillion Parameter Models </a:t>
            </a:r>
            <a:r>
              <a:rPr lang="en-US" sz="1200">
                <a:solidFill>
                  <a:srgbClr val="666666"/>
                </a:solidFill>
                <a:latin typeface="Corbel"/>
              </a:rPr>
              <a:t>(Rajbhandari et al., 2019)</a:t>
            </a:r>
          </a:p>
          <a:p>
            <a:endParaRPr lang="en-US"/>
          </a:p>
        </p:txBody>
      </p:sp>
      <p:graphicFrame>
        <p:nvGraphicFramePr>
          <p:cNvPr id="15" name="Table 14">
            <a:extLst>
              <a:ext uri="{FF2B5EF4-FFF2-40B4-BE49-F238E27FC236}">
                <a16:creationId xmlns:a16="http://schemas.microsoft.com/office/drawing/2014/main" id="{23692BE9-A1D8-0809-F613-67EFA336F850}"/>
              </a:ext>
            </a:extLst>
          </p:cNvPr>
          <p:cNvGraphicFramePr>
            <a:graphicFrameLocks noGrp="1"/>
          </p:cNvGraphicFramePr>
          <p:nvPr>
            <p:extLst>
              <p:ext uri="{D42A27DB-BD31-4B8C-83A1-F6EECF244321}">
                <p14:modId xmlns:p14="http://schemas.microsoft.com/office/powerpoint/2010/main" val="2718901441"/>
              </p:ext>
            </p:extLst>
          </p:nvPr>
        </p:nvGraphicFramePr>
        <p:xfrm>
          <a:off x="690464" y="2999182"/>
          <a:ext cx="8192277" cy="1485900"/>
        </p:xfrm>
        <a:graphic>
          <a:graphicData uri="http://schemas.openxmlformats.org/drawingml/2006/table">
            <a:tbl>
              <a:tblPr firstRow="1" bandRow="1">
                <a:tableStyleId>{5C22544A-7EE6-4342-B048-85BDC9FD1C3A}</a:tableStyleId>
              </a:tblPr>
              <a:tblGrid>
                <a:gridCol w="912241">
                  <a:extLst>
                    <a:ext uri="{9D8B030D-6E8A-4147-A177-3AD203B41FA5}">
                      <a16:colId xmlns:a16="http://schemas.microsoft.com/office/drawing/2014/main" val="2628896434"/>
                    </a:ext>
                  </a:extLst>
                </a:gridCol>
                <a:gridCol w="1793638">
                  <a:extLst>
                    <a:ext uri="{9D8B030D-6E8A-4147-A177-3AD203B41FA5}">
                      <a16:colId xmlns:a16="http://schemas.microsoft.com/office/drawing/2014/main" val="3492282006"/>
                    </a:ext>
                  </a:extLst>
                </a:gridCol>
                <a:gridCol w="2192694">
                  <a:extLst>
                    <a:ext uri="{9D8B030D-6E8A-4147-A177-3AD203B41FA5}">
                      <a16:colId xmlns:a16="http://schemas.microsoft.com/office/drawing/2014/main" val="3187547608"/>
                    </a:ext>
                  </a:extLst>
                </a:gridCol>
                <a:gridCol w="3293704">
                  <a:extLst>
                    <a:ext uri="{9D8B030D-6E8A-4147-A177-3AD203B41FA5}">
                      <a16:colId xmlns:a16="http://schemas.microsoft.com/office/drawing/2014/main" val="2565878757"/>
                    </a:ext>
                  </a:extLst>
                </a:gridCol>
              </a:tblGrid>
              <a:tr h="158374">
                <a:tc>
                  <a:txBody>
                    <a:bodyPr/>
                    <a:lstStyle/>
                    <a:p>
                      <a:pPr algn="ctr">
                        <a:buNone/>
                      </a:pPr>
                      <a:r>
                        <a:rPr lang="en-US" dirty="0"/>
                        <a:t>Stage</a:t>
                      </a:r>
                    </a:p>
                  </a:txBody>
                  <a:tcPr anchor="ctr"/>
                </a:tc>
                <a:tc>
                  <a:txBody>
                    <a:bodyPr/>
                    <a:lstStyle/>
                    <a:p>
                      <a:pPr algn="ctr">
                        <a:buNone/>
                      </a:pPr>
                      <a:r>
                        <a:rPr lang="en-US" dirty="0"/>
                        <a:t>What’s Sharded</a:t>
                      </a:r>
                    </a:p>
                  </a:txBody>
                  <a:tcPr anchor="ctr"/>
                </a:tc>
                <a:tc>
                  <a:txBody>
                    <a:bodyPr/>
                    <a:lstStyle/>
                    <a:p>
                      <a:pPr algn="ctr">
                        <a:buNone/>
                      </a:pPr>
                      <a:r>
                        <a:rPr lang="en-US" dirty="0"/>
                        <a:t>Approx bytes / param</a:t>
                      </a:r>
                    </a:p>
                  </a:txBody>
                  <a:tcPr anchor="ctr"/>
                </a:tc>
                <a:tc>
                  <a:txBody>
                    <a:bodyPr/>
                    <a:lstStyle/>
                    <a:p>
                      <a:pPr algn="ctr">
                        <a:buNone/>
                      </a:pPr>
                      <a:r>
                        <a:rPr lang="en-US" dirty="0"/>
                        <a:t>Memory / GPU (7.5 B params)</a:t>
                      </a:r>
                    </a:p>
                  </a:txBody>
                  <a:tcPr anchor="ctr"/>
                </a:tc>
                <a:extLst>
                  <a:ext uri="{0D108BD9-81ED-4DB2-BD59-A6C34878D82A}">
                    <a16:rowId xmlns:a16="http://schemas.microsoft.com/office/drawing/2014/main" val="2802141477"/>
                  </a:ext>
                </a:extLst>
              </a:tr>
              <a:tr h="158374">
                <a:tc>
                  <a:txBody>
                    <a:bodyPr/>
                    <a:lstStyle/>
                    <a:p>
                      <a:pPr algn="ctr">
                        <a:buNone/>
                      </a:pPr>
                      <a:r>
                        <a:rPr lang="en-US"/>
                        <a:t>Naïve DP</a:t>
                      </a:r>
                    </a:p>
                  </a:txBody>
                  <a:tcPr anchor="ctr"/>
                </a:tc>
                <a:tc>
                  <a:txBody>
                    <a:bodyPr/>
                    <a:lstStyle/>
                    <a:p>
                      <a:pPr algn="ctr">
                        <a:buNone/>
                      </a:pPr>
                      <a:r>
                        <a:rPr lang="en-US"/>
                        <a:t>None</a:t>
                      </a:r>
                    </a:p>
                  </a:txBody>
                  <a:tcPr anchor="ctr"/>
                </a:tc>
                <a:tc>
                  <a:txBody>
                    <a:bodyPr/>
                    <a:lstStyle/>
                    <a:p>
                      <a:pPr algn="ctr">
                        <a:buNone/>
                      </a:pPr>
                      <a:r>
                        <a:rPr lang="en-US" dirty="0"/>
                        <a:t>16 B</a:t>
                      </a:r>
                    </a:p>
                  </a:txBody>
                  <a:tcPr anchor="ctr"/>
                </a:tc>
                <a:tc>
                  <a:txBody>
                    <a:bodyPr/>
                    <a:lstStyle/>
                    <a:p>
                      <a:pPr algn="ctr">
                        <a:buNone/>
                      </a:pPr>
                      <a:r>
                        <a:rPr lang="en-US" b="1" dirty="0"/>
                        <a:t>120 GB</a:t>
                      </a:r>
                      <a:endParaRPr lang="en-US" dirty="0"/>
                    </a:p>
                  </a:txBody>
                  <a:tcPr anchor="ctr"/>
                </a:tc>
                <a:extLst>
                  <a:ext uri="{0D108BD9-81ED-4DB2-BD59-A6C34878D82A}">
                    <a16:rowId xmlns:a16="http://schemas.microsoft.com/office/drawing/2014/main" val="2964904385"/>
                  </a:ext>
                </a:extLst>
              </a:tr>
              <a:tr h="158374">
                <a:tc>
                  <a:txBody>
                    <a:bodyPr/>
                    <a:lstStyle/>
                    <a:p>
                      <a:pPr algn="ctr">
                        <a:buNone/>
                      </a:pPr>
                      <a:r>
                        <a:rPr lang="en-US" dirty="0"/>
                        <a:t>ZeRO-1</a:t>
                      </a:r>
                    </a:p>
                  </a:txBody>
                  <a:tcPr anchor="ctr"/>
                </a:tc>
                <a:tc>
                  <a:txBody>
                    <a:bodyPr/>
                    <a:lstStyle/>
                    <a:p>
                      <a:pPr algn="ctr">
                        <a:buNone/>
                      </a:pPr>
                      <a:r>
                        <a:rPr lang="en-US" dirty="0"/>
                        <a:t>Optimizer states</a:t>
                      </a:r>
                    </a:p>
                  </a:txBody>
                  <a:tcPr anchor="ctr"/>
                </a:tc>
                <a:tc>
                  <a:txBody>
                    <a:bodyPr/>
                    <a:lstStyle/>
                    <a:p>
                      <a:pPr algn="ctr">
                        <a:buNone/>
                      </a:pPr>
                      <a:r>
                        <a:rPr lang="en-US"/>
                        <a:t>≈ 6–7 B</a:t>
                      </a:r>
                    </a:p>
                  </a:txBody>
                  <a:tcPr anchor="ctr"/>
                </a:tc>
                <a:tc>
                  <a:txBody>
                    <a:bodyPr/>
                    <a:lstStyle/>
                    <a:p>
                      <a:pPr algn="ctr">
                        <a:buNone/>
                      </a:pPr>
                      <a:r>
                        <a:rPr lang="en-US" b="1" dirty="0"/>
                        <a:t>50 GB</a:t>
                      </a:r>
                      <a:endParaRPr lang="en-US" dirty="0"/>
                    </a:p>
                  </a:txBody>
                  <a:tcPr anchor="ctr"/>
                </a:tc>
                <a:extLst>
                  <a:ext uri="{0D108BD9-81ED-4DB2-BD59-A6C34878D82A}">
                    <a16:rowId xmlns:a16="http://schemas.microsoft.com/office/drawing/2014/main" val="694597280"/>
                  </a:ext>
                </a:extLst>
              </a:tr>
              <a:tr h="158374">
                <a:tc>
                  <a:txBody>
                    <a:bodyPr/>
                    <a:lstStyle/>
                    <a:p>
                      <a:pPr algn="ctr">
                        <a:buNone/>
                      </a:pPr>
                      <a:r>
                        <a:rPr lang="en-US"/>
                        <a:t>ZeRO-2</a:t>
                      </a:r>
                    </a:p>
                  </a:txBody>
                  <a:tcPr anchor="ctr"/>
                </a:tc>
                <a:tc>
                  <a:txBody>
                    <a:bodyPr/>
                    <a:lstStyle/>
                    <a:p>
                      <a:pPr algn="ctr">
                        <a:buNone/>
                      </a:pPr>
                      <a:r>
                        <a:rPr lang="en-US"/>
                        <a:t>+ Gradients</a:t>
                      </a:r>
                    </a:p>
                  </a:txBody>
                  <a:tcPr anchor="ctr"/>
                </a:tc>
                <a:tc>
                  <a:txBody>
                    <a:bodyPr/>
                    <a:lstStyle/>
                    <a:p>
                      <a:pPr algn="ctr">
                        <a:buNone/>
                      </a:pPr>
                      <a:r>
                        <a:rPr lang="en-US"/>
                        <a:t>≈ 5 B</a:t>
                      </a:r>
                    </a:p>
                  </a:txBody>
                  <a:tcPr anchor="ctr"/>
                </a:tc>
                <a:tc>
                  <a:txBody>
                    <a:bodyPr/>
                    <a:lstStyle/>
                    <a:p>
                      <a:pPr algn="ctr">
                        <a:buNone/>
                      </a:pPr>
                      <a:r>
                        <a:rPr lang="en-US" b="1" dirty="0"/>
                        <a:t>40 GB</a:t>
                      </a:r>
                      <a:endParaRPr lang="en-US" dirty="0"/>
                    </a:p>
                  </a:txBody>
                  <a:tcPr anchor="ctr"/>
                </a:tc>
                <a:extLst>
                  <a:ext uri="{0D108BD9-81ED-4DB2-BD59-A6C34878D82A}">
                    <a16:rowId xmlns:a16="http://schemas.microsoft.com/office/drawing/2014/main" val="507091692"/>
                  </a:ext>
                </a:extLst>
              </a:tr>
              <a:tr h="158374">
                <a:tc>
                  <a:txBody>
                    <a:bodyPr/>
                    <a:lstStyle/>
                    <a:p>
                      <a:pPr algn="ctr">
                        <a:buNone/>
                      </a:pPr>
                      <a:r>
                        <a:rPr lang="en-US"/>
                        <a:t>ZeRO-3</a:t>
                      </a:r>
                    </a:p>
                  </a:txBody>
                  <a:tcPr anchor="ctr"/>
                </a:tc>
                <a:tc>
                  <a:txBody>
                    <a:bodyPr/>
                    <a:lstStyle/>
                    <a:p>
                      <a:pPr algn="ctr">
                        <a:buNone/>
                      </a:pPr>
                      <a:r>
                        <a:rPr lang="en-US"/>
                        <a:t>+ Parameters</a:t>
                      </a:r>
                    </a:p>
                  </a:txBody>
                  <a:tcPr anchor="ctr"/>
                </a:tc>
                <a:tc>
                  <a:txBody>
                    <a:bodyPr/>
                    <a:lstStyle/>
                    <a:p>
                      <a:pPr algn="ctr">
                        <a:buNone/>
                      </a:pPr>
                      <a:r>
                        <a:rPr lang="en-US"/>
                        <a:t>≈ 2 B</a:t>
                      </a:r>
                    </a:p>
                  </a:txBody>
                  <a:tcPr anchor="ctr"/>
                </a:tc>
                <a:tc>
                  <a:txBody>
                    <a:bodyPr/>
                    <a:lstStyle/>
                    <a:p>
                      <a:pPr algn="ctr">
                        <a:buNone/>
                      </a:pPr>
                      <a:r>
                        <a:rPr lang="en-US" b="1" dirty="0"/>
                        <a:t>15 GB</a:t>
                      </a:r>
                      <a:endParaRPr lang="en-US" dirty="0"/>
                    </a:p>
                  </a:txBody>
                  <a:tcPr anchor="ctr"/>
                </a:tc>
                <a:extLst>
                  <a:ext uri="{0D108BD9-81ED-4DB2-BD59-A6C34878D82A}">
                    <a16:rowId xmlns:a16="http://schemas.microsoft.com/office/drawing/2014/main" val="3809036102"/>
                  </a:ext>
                </a:extLst>
              </a:tr>
            </a:tbl>
          </a:graphicData>
        </a:graphic>
      </p:graphicFrame>
      <p:sp>
        <p:nvSpPr>
          <p:cNvPr id="17" name="TextBox 16">
            <a:extLst>
              <a:ext uri="{FF2B5EF4-FFF2-40B4-BE49-F238E27FC236}">
                <a16:creationId xmlns:a16="http://schemas.microsoft.com/office/drawing/2014/main" id="{23D72344-F605-F10D-C581-5AB3D59023F1}"/>
              </a:ext>
            </a:extLst>
          </p:cNvPr>
          <p:cNvSpPr txBox="1"/>
          <p:nvPr/>
        </p:nvSpPr>
        <p:spPr>
          <a:xfrm>
            <a:off x="4926561" y="1923164"/>
            <a:ext cx="4572000" cy="307777"/>
          </a:xfrm>
          <a:prstGeom prst="rect">
            <a:avLst/>
          </a:prstGeom>
          <a:noFill/>
        </p:spPr>
        <p:txBody>
          <a:bodyPr wrap="square">
            <a:spAutoFit/>
          </a:bodyPr>
          <a:lstStyle/>
          <a:p>
            <a:r>
              <a:rPr lang="en-US" b="1" dirty="0"/>
              <a:t>Note: “Stage x”</a:t>
            </a:r>
            <a:r>
              <a:rPr lang="en-US" dirty="0"/>
              <a:t> means a </a:t>
            </a:r>
            <a:r>
              <a:rPr lang="en-US" b="1" dirty="0"/>
              <a:t>variant</a:t>
            </a:r>
            <a:r>
              <a:rPr lang="en-US" dirty="0"/>
              <a:t>, not </a:t>
            </a:r>
            <a:r>
              <a:rPr lang="en-US"/>
              <a:t>a step</a:t>
            </a:r>
            <a:r>
              <a:rPr lang="en-US" dirty="0"/>
              <a:t>!</a:t>
            </a:r>
          </a:p>
        </p:txBody>
      </p:sp>
    </p:spTree>
    <p:extLst>
      <p:ext uri="{BB962C8B-B14F-4D97-AF65-F5344CB8AC3E}">
        <p14:creationId xmlns:p14="http://schemas.microsoft.com/office/powerpoint/2010/main" val="61069250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74AED-F3D2-4B62-2E85-CD7D8C0B37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E4E40-FB14-DB83-5C0D-B6734433F061}"/>
              </a:ext>
            </a:extLst>
          </p:cNvPr>
          <p:cNvSpPr>
            <a:spLocks noGrp="1"/>
          </p:cNvSpPr>
          <p:nvPr>
            <p:ph type="title"/>
          </p:nvPr>
        </p:nvSpPr>
        <p:spPr>
          <a:xfrm>
            <a:off x="533919" y="107119"/>
            <a:ext cx="8085415" cy="857542"/>
          </a:xfrm>
        </p:spPr>
        <p:txBody>
          <a:bodyPr lIns="91440" tIns="45720" rIns="91440" bIns="45720" anchor="b">
            <a:normAutofit/>
          </a:bodyPr>
          <a:lstStyle/>
          <a:p>
            <a:r>
              <a:rPr lang="en-US" err="1"/>
              <a:t>ZeRO</a:t>
            </a:r>
            <a:r>
              <a:rPr lang="en-US"/>
              <a:t> Stage 1: Sharding Optimizer States</a:t>
            </a:r>
          </a:p>
        </p:txBody>
      </p:sp>
      <p:sp>
        <p:nvSpPr>
          <p:cNvPr id="4" name="TextBox 3">
            <a:extLst>
              <a:ext uri="{FF2B5EF4-FFF2-40B4-BE49-F238E27FC236}">
                <a16:creationId xmlns:a16="http://schemas.microsoft.com/office/drawing/2014/main" id="{7F52058F-1737-7D6B-9DE7-50A55504238B}"/>
              </a:ext>
            </a:extLst>
          </p:cNvPr>
          <p:cNvSpPr txBox="1"/>
          <p:nvPr/>
        </p:nvSpPr>
        <p:spPr>
          <a:xfrm>
            <a:off x="1928247" y="4803506"/>
            <a:ext cx="655965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2"/>
              </a:rPr>
              <a:t>ZeRO: Memory Optimizations Toward Training Trillion Parameter Models </a:t>
            </a:r>
            <a:r>
              <a:rPr lang="en-US" sz="1200">
                <a:solidFill>
                  <a:srgbClr val="666666"/>
                </a:solidFill>
                <a:latin typeface="Corbel"/>
              </a:rPr>
              <a:t>(Rajbhandari et al., 2019)</a:t>
            </a:r>
          </a:p>
          <a:p>
            <a:endParaRPr lang="en-US"/>
          </a:p>
        </p:txBody>
      </p:sp>
      <p:sp>
        <p:nvSpPr>
          <p:cNvPr id="8" name="Content Placeholder 7">
            <a:extLst>
              <a:ext uri="{FF2B5EF4-FFF2-40B4-BE49-F238E27FC236}">
                <a16:creationId xmlns:a16="http://schemas.microsoft.com/office/drawing/2014/main" id="{C2FC8ED0-268F-98AC-9B58-2CDF55D2F604}"/>
              </a:ext>
            </a:extLst>
          </p:cNvPr>
          <p:cNvSpPr>
            <a:spLocks noGrp="1"/>
          </p:cNvSpPr>
          <p:nvPr>
            <p:ph sz="quarter" idx="20"/>
          </p:nvPr>
        </p:nvSpPr>
        <p:spPr/>
        <p:txBody>
          <a:bodyPr/>
          <a:lstStyle/>
          <a:p>
            <a:pPr marL="285750" indent="-285750">
              <a:buFont typeface="Arial" panose="020B0604020202020204" pitchFamily="34" charset="0"/>
              <a:buChar char="•"/>
            </a:pPr>
            <a:r>
              <a:rPr lang="en-US" dirty="0"/>
              <a:t>Only </a:t>
            </a:r>
            <a:r>
              <a:rPr lang="en-US" b="1" dirty="0"/>
              <a:t>optimizer states</a:t>
            </a:r>
            <a:r>
              <a:rPr lang="en-US" dirty="0"/>
              <a:t> are </a:t>
            </a:r>
            <a:r>
              <a:rPr lang="en-US" b="1" dirty="0"/>
              <a:t>partitioned (sharded)</a:t>
            </a:r>
            <a:r>
              <a:rPr lang="en-US" dirty="0"/>
              <a:t> among GPUs:</a:t>
            </a:r>
          </a:p>
          <a:p>
            <a:pPr marL="623887" lvl="1" indent="-285750">
              <a:buFont typeface="Arial" panose="020B0604020202020204" pitchFamily="34" charset="0"/>
              <a:buChar char="•"/>
            </a:pPr>
            <a:r>
              <a:rPr lang="en-US" dirty="0"/>
              <a:t>Each GPU keeps just </a:t>
            </a:r>
            <a:r>
              <a:rPr lang="en-US" b="1" dirty="0"/>
              <a:t>1/N of the optimizer states</a:t>
            </a:r>
            <a:r>
              <a:rPr lang="en-US" dirty="0"/>
              <a:t>, where </a:t>
            </a:r>
            <a:r>
              <a:rPr lang="en-US" i="1" dirty="0"/>
              <a:t>N</a:t>
            </a:r>
            <a:r>
              <a:rPr lang="en-US" dirty="0"/>
              <a:t> is the number of GPUs.</a:t>
            </a:r>
          </a:p>
          <a:p>
            <a:pPr marL="285750" indent="-285750">
              <a:buFont typeface="Arial" panose="020B0604020202020204" pitchFamily="34" charset="0"/>
              <a:buChar char="•"/>
            </a:pPr>
            <a:r>
              <a:rPr lang="en-US" dirty="0"/>
              <a:t>Model parameters and gradients are </a:t>
            </a:r>
            <a:r>
              <a:rPr lang="en-US" b="1" dirty="0"/>
              <a:t>not sharded</a:t>
            </a:r>
            <a:r>
              <a:rPr lang="en-US" dirty="0"/>
              <a:t> (as in naïve DP).</a:t>
            </a:r>
          </a:p>
          <a:p>
            <a:pPr marL="285750" indent="-285750">
              <a:buFont typeface="Arial" panose="020B0604020202020204" pitchFamily="34" charset="0"/>
              <a:buChar char="•"/>
            </a:pPr>
            <a:r>
              <a:rPr lang="en-US" dirty="0"/>
              <a:t>When it’s time to update parameters, GPUs </a:t>
            </a:r>
            <a:r>
              <a:rPr lang="en-US" b="1" dirty="0"/>
              <a:t>communicate</a:t>
            </a:r>
            <a:r>
              <a:rPr lang="en-US" dirty="0"/>
              <a:t> to access the parts of the optimizer state they need, apply updates, and synchronize the results.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0996024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15B77-7670-54EE-3850-F12B79E99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5F5D55-02CF-2412-E858-F9209F3EDCA8}"/>
              </a:ext>
            </a:extLst>
          </p:cNvPr>
          <p:cNvSpPr>
            <a:spLocks noGrp="1"/>
          </p:cNvSpPr>
          <p:nvPr>
            <p:ph type="title"/>
          </p:nvPr>
        </p:nvSpPr>
        <p:spPr>
          <a:xfrm>
            <a:off x="533919" y="107119"/>
            <a:ext cx="8085415" cy="857542"/>
          </a:xfrm>
        </p:spPr>
        <p:txBody>
          <a:bodyPr lIns="91440" tIns="45720" rIns="91440" bIns="45720" anchor="b">
            <a:normAutofit/>
          </a:bodyPr>
          <a:lstStyle/>
          <a:p>
            <a:r>
              <a:rPr lang="en-US" err="1"/>
              <a:t>ZeRO</a:t>
            </a:r>
            <a:r>
              <a:rPr lang="en-US"/>
              <a:t> Stage 1: Sharding Optimizer States</a:t>
            </a:r>
          </a:p>
        </p:txBody>
      </p:sp>
      <p:pic>
        <p:nvPicPr>
          <p:cNvPr id="5" name="Content Placeholder 4" descr="A group of squares with different colors&#10;&#10;AI-generated content may be incorrect.">
            <a:extLst>
              <a:ext uri="{FF2B5EF4-FFF2-40B4-BE49-F238E27FC236}">
                <a16:creationId xmlns:a16="http://schemas.microsoft.com/office/drawing/2014/main" id="{6306885F-C9CF-BCD6-4B69-C98FA8E240F4}"/>
              </a:ext>
            </a:extLst>
          </p:cNvPr>
          <p:cNvPicPr>
            <a:picLocks noGrp="1" noChangeAspect="1"/>
          </p:cNvPicPr>
          <p:nvPr>
            <p:ph sz="quarter" idx="20"/>
          </p:nvPr>
        </p:nvPicPr>
        <p:blipFill>
          <a:blip r:embed="rId2"/>
          <a:stretch>
            <a:fillRect/>
          </a:stretch>
        </p:blipFill>
        <p:spPr>
          <a:xfrm>
            <a:off x="834338" y="1154923"/>
            <a:ext cx="7482985" cy="3423466"/>
          </a:xfrm>
          <a:noFill/>
        </p:spPr>
      </p:pic>
      <p:sp>
        <p:nvSpPr>
          <p:cNvPr id="4" name="TextBox 3">
            <a:extLst>
              <a:ext uri="{FF2B5EF4-FFF2-40B4-BE49-F238E27FC236}">
                <a16:creationId xmlns:a16="http://schemas.microsoft.com/office/drawing/2014/main" id="{177D43B1-9757-6149-68C1-D82C4BF9A64F}"/>
              </a:ext>
            </a:extLst>
          </p:cNvPr>
          <p:cNvSpPr txBox="1"/>
          <p:nvPr/>
        </p:nvSpPr>
        <p:spPr>
          <a:xfrm>
            <a:off x="1928247" y="4803506"/>
            <a:ext cx="655965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3"/>
              </a:rPr>
              <a:t>ZeRO: Memory Optimizations Toward Training Trillion Parameter Models </a:t>
            </a:r>
            <a:r>
              <a:rPr lang="en-US" sz="1200">
                <a:solidFill>
                  <a:srgbClr val="666666"/>
                </a:solidFill>
                <a:latin typeface="Corbel"/>
              </a:rPr>
              <a:t>(Rajbhandari et al., 2019)</a:t>
            </a:r>
          </a:p>
          <a:p>
            <a:endParaRPr lang="en-US"/>
          </a:p>
        </p:txBody>
      </p:sp>
      <p:pic>
        <p:nvPicPr>
          <p:cNvPr id="6" name="Picture 5" descr="A computer graphics card with a fan&#10;&#10;AI-generated content may be incorrect.">
            <a:extLst>
              <a:ext uri="{FF2B5EF4-FFF2-40B4-BE49-F238E27FC236}">
                <a16:creationId xmlns:a16="http://schemas.microsoft.com/office/drawing/2014/main" id="{FB6B0DC1-0858-4FDD-0FD9-37307F6E5DD3}"/>
              </a:ext>
            </a:extLst>
          </p:cNvPr>
          <p:cNvPicPr>
            <a:picLocks noChangeAspect="1"/>
          </p:cNvPicPr>
          <p:nvPr/>
        </p:nvPicPr>
        <p:blipFill>
          <a:blip r:embed="rId4"/>
          <a:stretch>
            <a:fillRect/>
          </a:stretch>
        </p:blipFill>
        <p:spPr>
          <a:xfrm>
            <a:off x="1325517" y="4351888"/>
            <a:ext cx="599780" cy="620401"/>
          </a:xfrm>
          <a:prstGeom prst="rect">
            <a:avLst/>
          </a:prstGeom>
        </p:spPr>
      </p:pic>
      <p:pic>
        <p:nvPicPr>
          <p:cNvPr id="9" name="Picture 8" descr="A computer graphics card with a fan&#10;&#10;AI-generated content may be incorrect.">
            <a:extLst>
              <a:ext uri="{FF2B5EF4-FFF2-40B4-BE49-F238E27FC236}">
                <a16:creationId xmlns:a16="http://schemas.microsoft.com/office/drawing/2014/main" id="{F128F6F2-4DE5-AD3A-5533-FA6C9258129F}"/>
              </a:ext>
            </a:extLst>
          </p:cNvPr>
          <p:cNvPicPr>
            <a:picLocks noChangeAspect="1"/>
          </p:cNvPicPr>
          <p:nvPr/>
        </p:nvPicPr>
        <p:blipFill>
          <a:blip r:embed="rId4"/>
          <a:stretch>
            <a:fillRect/>
          </a:stretch>
        </p:blipFill>
        <p:spPr>
          <a:xfrm>
            <a:off x="3175168" y="4351888"/>
            <a:ext cx="599780" cy="620401"/>
          </a:xfrm>
          <a:prstGeom prst="rect">
            <a:avLst/>
          </a:prstGeom>
        </p:spPr>
      </p:pic>
      <p:pic>
        <p:nvPicPr>
          <p:cNvPr id="11" name="Picture 10" descr="A computer graphics card with a fan&#10;&#10;AI-generated content may be incorrect.">
            <a:extLst>
              <a:ext uri="{FF2B5EF4-FFF2-40B4-BE49-F238E27FC236}">
                <a16:creationId xmlns:a16="http://schemas.microsoft.com/office/drawing/2014/main" id="{B477F2D7-82CE-3F09-68BA-3F9AA5760ACC}"/>
              </a:ext>
            </a:extLst>
          </p:cNvPr>
          <p:cNvPicPr>
            <a:picLocks noChangeAspect="1"/>
          </p:cNvPicPr>
          <p:nvPr/>
        </p:nvPicPr>
        <p:blipFill>
          <a:blip r:embed="rId4"/>
          <a:stretch>
            <a:fillRect/>
          </a:stretch>
        </p:blipFill>
        <p:spPr>
          <a:xfrm>
            <a:off x="5001651" y="4351888"/>
            <a:ext cx="599780" cy="620401"/>
          </a:xfrm>
          <a:prstGeom prst="rect">
            <a:avLst/>
          </a:prstGeom>
        </p:spPr>
      </p:pic>
    </p:spTree>
    <p:extLst>
      <p:ext uri="{BB962C8B-B14F-4D97-AF65-F5344CB8AC3E}">
        <p14:creationId xmlns:p14="http://schemas.microsoft.com/office/powerpoint/2010/main" val="29090935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75F56-5B64-A99A-42BB-54AFEE62B5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72F47C-045E-8A17-A149-B675BE1DA40E}"/>
              </a:ext>
            </a:extLst>
          </p:cNvPr>
          <p:cNvSpPr>
            <a:spLocks noGrp="1"/>
          </p:cNvSpPr>
          <p:nvPr>
            <p:ph type="title"/>
          </p:nvPr>
        </p:nvSpPr>
        <p:spPr/>
        <p:txBody>
          <a:bodyPr lIns="91440" tIns="45720" rIns="91440" bIns="45720" anchor="b"/>
          <a:lstStyle/>
          <a:p>
            <a:r>
              <a:rPr lang="en-US" err="1">
                <a:ea typeface="Tahoma"/>
                <a:cs typeface="Tahoma"/>
              </a:rPr>
              <a:t>ZeRO</a:t>
            </a:r>
            <a:r>
              <a:rPr lang="en-US">
                <a:ea typeface="Tahoma"/>
                <a:cs typeface="Tahoma"/>
              </a:rPr>
              <a:t> Stage 1: How it works</a:t>
            </a:r>
            <a:endParaRPr lang="en-US"/>
          </a:p>
        </p:txBody>
      </p:sp>
      <p:sp>
        <p:nvSpPr>
          <p:cNvPr id="5" name="Rectangle: Rounded Corners 4">
            <a:extLst>
              <a:ext uri="{FF2B5EF4-FFF2-40B4-BE49-F238E27FC236}">
                <a16:creationId xmlns:a16="http://schemas.microsoft.com/office/drawing/2014/main" id="{08B5E3CD-64EE-DB5D-FA8F-89174811899E}"/>
              </a:ext>
            </a:extLst>
          </p:cNvPr>
          <p:cNvSpPr/>
          <p:nvPr/>
        </p:nvSpPr>
        <p:spPr>
          <a:xfrm>
            <a:off x="869898" y="3623580"/>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graphics card with a fan&#10;&#10;AI-generated content may be incorrect.">
            <a:extLst>
              <a:ext uri="{FF2B5EF4-FFF2-40B4-BE49-F238E27FC236}">
                <a16:creationId xmlns:a16="http://schemas.microsoft.com/office/drawing/2014/main" id="{2EA237FA-E9D1-DB41-6231-E3CBF5ED6E2B}"/>
              </a:ext>
            </a:extLst>
          </p:cNvPr>
          <p:cNvPicPr>
            <a:picLocks noChangeAspect="1"/>
          </p:cNvPicPr>
          <p:nvPr/>
        </p:nvPicPr>
        <p:blipFill>
          <a:blip r:embed="rId3"/>
          <a:stretch>
            <a:fillRect/>
          </a:stretch>
        </p:blipFill>
        <p:spPr>
          <a:xfrm>
            <a:off x="1055213" y="3717588"/>
            <a:ext cx="599780" cy="620401"/>
          </a:xfrm>
          <a:prstGeom prst="rect">
            <a:avLst/>
          </a:prstGeom>
        </p:spPr>
      </p:pic>
      <p:sp>
        <p:nvSpPr>
          <p:cNvPr id="9" name="TextBox 8">
            <a:extLst>
              <a:ext uri="{FF2B5EF4-FFF2-40B4-BE49-F238E27FC236}">
                <a16:creationId xmlns:a16="http://schemas.microsoft.com/office/drawing/2014/main" id="{18A7672D-B7F4-3400-EA6A-EE73970DC28D}"/>
              </a:ext>
            </a:extLst>
          </p:cNvPr>
          <p:cNvSpPr txBox="1"/>
          <p:nvPr/>
        </p:nvSpPr>
        <p:spPr>
          <a:xfrm>
            <a:off x="1083450" y="4309104"/>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1</a:t>
            </a:r>
            <a:endParaRPr lang="en-US">
              <a:latin typeface="Corbel"/>
            </a:endParaRPr>
          </a:p>
        </p:txBody>
      </p:sp>
      <p:pic>
        <p:nvPicPr>
          <p:cNvPr id="11" name="Picture 10" descr="A group of colorful circles on a black background&#10;&#10;AI-generated content may be incorrect.">
            <a:extLst>
              <a:ext uri="{FF2B5EF4-FFF2-40B4-BE49-F238E27FC236}">
                <a16:creationId xmlns:a16="http://schemas.microsoft.com/office/drawing/2014/main" id="{658D930A-86A9-0868-E0C3-131AB60AE905}"/>
              </a:ext>
            </a:extLst>
          </p:cNvPr>
          <p:cNvPicPr>
            <a:picLocks noChangeAspect="1"/>
          </p:cNvPicPr>
          <p:nvPr/>
        </p:nvPicPr>
        <p:blipFill>
          <a:blip r:embed="rId4"/>
          <a:stretch>
            <a:fillRect/>
          </a:stretch>
        </p:blipFill>
        <p:spPr>
          <a:xfrm>
            <a:off x="2248293" y="3667509"/>
            <a:ext cx="655753" cy="641024"/>
          </a:xfrm>
          <a:prstGeom prst="rect">
            <a:avLst/>
          </a:prstGeom>
        </p:spPr>
      </p:pic>
      <p:sp>
        <p:nvSpPr>
          <p:cNvPr id="13" name="TextBox 12">
            <a:extLst>
              <a:ext uri="{FF2B5EF4-FFF2-40B4-BE49-F238E27FC236}">
                <a16:creationId xmlns:a16="http://schemas.microsoft.com/office/drawing/2014/main" id="{A0DFA1C4-C4C1-70E7-D9FD-EEA3F3021329}"/>
              </a:ext>
            </a:extLst>
          </p:cNvPr>
          <p:cNvSpPr txBox="1"/>
          <p:nvPr/>
        </p:nvSpPr>
        <p:spPr>
          <a:xfrm>
            <a:off x="2247070" y="4226618"/>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5" name="Rectangle: Rounded Corners 14">
            <a:extLst>
              <a:ext uri="{FF2B5EF4-FFF2-40B4-BE49-F238E27FC236}">
                <a16:creationId xmlns:a16="http://schemas.microsoft.com/office/drawing/2014/main" id="{2548CC0D-2630-1728-AE84-CFC92C290681}"/>
              </a:ext>
            </a:extLst>
          </p:cNvPr>
          <p:cNvSpPr/>
          <p:nvPr/>
        </p:nvSpPr>
        <p:spPr>
          <a:xfrm>
            <a:off x="3418080" y="3626525"/>
            <a:ext cx="2261583" cy="103370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omputer graphics card with a fan&#10;&#10;AI-generated content may be incorrect.">
            <a:extLst>
              <a:ext uri="{FF2B5EF4-FFF2-40B4-BE49-F238E27FC236}">
                <a16:creationId xmlns:a16="http://schemas.microsoft.com/office/drawing/2014/main" id="{55856E46-6ED9-8235-F2EE-AD260D78BE46}"/>
              </a:ext>
            </a:extLst>
          </p:cNvPr>
          <p:cNvPicPr>
            <a:picLocks noChangeAspect="1"/>
          </p:cNvPicPr>
          <p:nvPr/>
        </p:nvPicPr>
        <p:blipFill>
          <a:blip r:embed="rId3"/>
          <a:stretch>
            <a:fillRect/>
          </a:stretch>
        </p:blipFill>
        <p:spPr>
          <a:xfrm>
            <a:off x="3603395" y="3720534"/>
            <a:ext cx="599780" cy="620401"/>
          </a:xfrm>
          <a:prstGeom prst="rect">
            <a:avLst/>
          </a:prstGeom>
        </p:spPr>
      </p:pic>
      <p:sp>
        <p:nvSpPr>
          <p:cNvPr id="19" name="TextBox 18">
            <a:extLst>
              <a:ext uri="{FF2B5EF4-FFF2-40B4-BE49-F238E27FC236}">
                <a16:creationId xmlns:a16="http://schemas.microsoft.com/office/drawing/2014/main" id="{C5E600F4-7FAA-2731-8E43-F0CDE7F5CBB7}"/>
              </a:ext>
            </a:extLst>
          </p:cNvPr>
          <p:cNvSpPr txBox="1"/>
          <p:nvPr/>
        </p:nvSpPr>
        <p:spPr>
          <a:xfrm>
            <a:off x="3618717" y="4312049"/>
            <a:ext cx="594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2</a:t>
            </a:r>
            <a:endParaRPr lang="en-US">
              <a:latin typeface="Corbel"/>
            </a:endParaRPr>
          </a:p>
        </p:txBody>
      </p:sp>
      <p:pic>
        <p:nvPicPr>
          <p:cNvPr id="21" name="Picture 20" descr="A group of colorful circles on a black background&#10;&#10;AI-generated content may be incorrect.">
            <a:extLst>
              <a:ext uri="{FF2B5EF4-FFF2-40B4-BE49-F238E27FC236}">
                <a16:creationId xmlns:a16="http://schemas.microsoft.com/office/drawing/2014/main" id="{43C3DE62-AA18-D252-DE0D-72BCA445A90D}"/>
              </a:ext>
            </a:extLst>
          </p:cNvPr>
          <p:cNvPicPr>
            <a:picLocks noChangeAspect="1"/>
          </p:cNvPicPr>
          <p:nvPr/>
        </p:nvPicPr>
        <p:blipFill>
          <a:blip r:embed="rId4"/>
          <a:stretch>
            <a:fillRect/>
          </a:stretch>
        </p:blipFill>
        <p:spPr>
          <a:xfrm>
            <a:off x="4796475" y="3670454"/>
            <a:ext cx="655753" cy="641024"/>
          </a:xfrm>
          <a:prstGeom prst="rect">
            <a:avLst/>
          </a:prstGeom>
        </p:spPr>
      </p:pic>
      <p:sp>
        <p:nvSpPr>
          <p:cNvPr id="23" name="TextBox 22">
            <a:extLst>
              <a:ext uri="{FF2B5EF4-FFF2-40B4-BE49-F238E27FC236}">
                <a16:creationId xmlns:a16="http://schemas.microsoft.com/office/drawing/2014/main" id="{F610A90D-3D11-F678-D083-E4654CB992F2}"/>
              </a:ext>
            </a:extLst>
          </p:cNvPr>
          <p:cNvSpPr txBox="1"/>
          <p:nvPr/>
        </p:nvSpPr>
        <p:spPr>
          <a:xfrm>
            <a:off x="4795252" y="4229563"/>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5" name="Rectangle: Rounded Corners 24">
            <a:extLst>
              <a:ext uri="{FF2B5EF4-FFF2-40B4-BE49-F238E27FC236}">
                <a16:creationId xmlns:a16="http://schemas.microsoft.com/office/drawing/2014/main" id="{68C97616-EB74-D1A4-7520-07FC5E354DAE}"/>
              </a:ext>
            </a:extLst>
          </p:cNvPr>
          <p:cNvSpPr/>
          <p:nvPr/>
        </p:nvSpPr>
        <p:spPr>
          <a:xfrm>
            <a:off x="5998667" y="3623578"/>
            <a:ext cx="2261583" cy="1033702"/>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omputer graphics card with a fan&#10;&#10;AI-generated content may be incorrect.">
            <a:extLst>
              <a:ext uri="{FF2B5EF4-FFF2-40B4-BE49-F238E27FC236}">
                <a16:creationId xmlns:a16="http://schemas.microsoft.com/office/drawing/2014/main" id="{F7B7DC27-40AC-83E0-61BE-8ED6582F04BE}"/>
              </a:ext>
            </a:extLst>
          </p:cNvPr>
          <p:cNvPicPr>
            <a:picLocks noChangeAspect="1"/>
          </p:cNvPicPr>
          <p:nvPr/>
        </p:nvPicPr>
        <p:blipFill>
          <a:blip r:embed="rId3"/>
          <a:stretch>
            <a:fillRect/>
          </a:stretch>
        </p:blipFill>
        <p:spPr>
          <a:xfrm>
            <a:off x="6183982" y="3717587"/>
            <a:ext cx="599780" cy="620401"/>
          </a:xfrm>
          <a:prstGeom prst="rect">
            <a:avLst/>
          </a:prstGeom>
        </p:spPr>
      </p:pic>
      <p:sp>
        <p:nvSpPr>
          <p:cNvPr id="29" name="TextBox 28">
            <a:extLst>
              <a:ext uri="{FF2B5EF4-FFF2-40B4-BE49-F238E27FC236}">
                <a16:creationId xmlns:a16="http://schemas.microsoft.com/office/drawing/2014/main" id="{F7452D8D-D184-5934-24C6-A813D139E1E4}"/>
              </a:ext>
            </a:extLst>
          </p:cNvPr>
          <p:cNvSpPr txBox="1"/>
          <p:nvPr/>
        </p:nvSpPr>
        <p:spPr>
          <a:xfrm>
            <a:off x="6199990" y="4309102"/>
            <a:ext cx="71234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Corbel"/>
              </a:rPr>
              <a:t>GPU 3</a:t>
            </a:r>
            <a:endParaRPr lang="en-US" dirty="0">
              <a:latin typeface="Corbel"/>
            </a:endParaRPr>
          </a:p>
        </p:txBody>
      </p:sp>
      <p:pic>
        <p:nvPicPr>
          <p:cNvPr id="31" name="Picture 30" descr="A group of colorful circles on a black background&#10;&#10;AI-generated content may be incorrect.">
            <a:extLst>
              <a:ext uri="{FF2B5EF4-FFF2-40B4-BE49-F238E27FC236}">
                <a16:creationId xmlns:a16="http://schemas.microsoft.com/office/drawing/2014/main" id="{664A490F-D4DB-1E00-E6B8-42D43826DEC5}"/>
              </a:ext>
            </a:extLst>
          </p:cNvPr>
          <p:cNvPicPr>
            <a:picLocks noChangeAspect="1"/>
          </p:cNvPicPr>
          <p:nvPr/>
        </p:nvPicPr>
        <p:blipFill>
          <a:blip r:embed="rId4"/>
          <a:stretch>
            <a:fillRect/>
          </a:stretch>
        </p:blipFill>
        <p:spPr>
          <a:xfrm>
            <a:off x="7377062" y="3667507"/>
            <a:ext cx="655753" cy="641024"/>
          </a:xfrm>
          <a:prstGeom prst="rect">
            <a:avLst/>
          </a:prstGeom>
        </p:spPr>
      </p:pic>
      <p:sp>
        <p:nvSpPr>
          <p:cNvPr id="33" name="TextBox 32">
            <a:extLst>
              <a:ext uri="{FF2B5EF4-FFF2-40B4-BE49-F238E27FC236}">
                <a16:creationId xmlns:a16="http://schemas.microsoft.com/office/drawing/2014/main" id="{45F60818-C61A-4B31-6997-37E4222AFBD3}"/>
              </a:ext>
            </a:extLst>
          </p:cNvPr>
          <p:cNvSpPr txBox="1"/>
          <p:nvPr/>
        </p:nvSpPr>
        <p:spPr>
          <a:xfrm>
            <a:off x="7375839" y="4226616"/>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3" name="TextBox 2">
            <a:extLst>
              <a:ext uri="{FF2B5EF4-FFF2-40B4-BE49-F238E27FC236}">
                <a16:creationId xmlns:a16="http://schemas.microsoft.com/office/drawing/2014/main" id="{5188D1E3-F4EC-5865-E6AD-F4DA0AA9B261}"/>
              </a:ext>
            </a:extLst>
          </p:cNvPr>
          <p:cNvSpPr txBox="1"/>
          <p:nvPr/>
        </p:nvSpPr>
        <p:spPr>
          <a:xfrm>
            <a:off x="1414320" y="3012251"/>
            <a:ext cx="1175288"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orbel"/>
              </a:rPr>
              <a:t>Gradient 1</a:t>
            </a:r>
          </a:p>
        </p:txBody>
      </p:sp>
      <p:sp>
        <p:nvSpPr>
          <p:cNvPr id="6" name="TextBox 5">
            <a:extLst>
              <a:ext uri="{FF2B5EF4-FFF2-40B4-BE49-F238E27FC236}">
                <a16:creationId xmlns:a16="http://schemas.microsoft.com/office/drawing/2014/main" id="{045BDFEB-0081-9243-336F-02E789C84670}"/>
              </a:ext>
            </a:extLst>
          </p:cNvPr>
          <p:cNvSpPr txBox="1"/>
          <p:nvPr/>
        </p:nvSpPr>
        <p:spPr>
          <a:xfrm>
            <a:off x="3962502" y="3012250"/>
            <a:ext cx="1175288"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2</a:t>
            </a:r>
          </a:p>
        </p:txBody>
      </p:sp>
      <p:sp>
        <p:nvSpPr>
          <p:cNvPr id="8" name="TextBox 7">
            <a:extLst>
              <a:ext uri="{FF2B5EF4-FFF2-40B4-BE49-F238E27FC236}">
                <a16:creationId xmlns:a16="http://schemas.microsoft.com/office/drawing/2014/main" id="{5078F95D-2CF9-C2D6-99DA-CADE05FD2A2A}"/>
              </a:ext>
            </a:extLst>
          </p:cNvPr>
          <p:cNvSpPr txBox="1"/>
          <p:nvPr/>
        </p:nvSpPr>
        <p:spPr>
          <a:xfrm>
            <a:off x="6543089" y="3012249"/>
            <a:ext cx="1175288"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3</a:t>
            </a:r>
          </a:p>
        </p:txBody>
      </p:sp>
      <p:sp>
        <p:nvSpPr>
          <p:cNvPr id="4" name="TextBox 3">
            <a:extLst>
              <a:ext uri="{FF2B5EF4-FFF2-40B4-BE49-F238E27FC236}">
                <a16:creationId xmlns:a16="http://schemas.microsoft.com/office/drawing/2014/main" id="{7E01A89C-C8A4-7E68-47FF-36DD11E31B76}"/>
              </a:ext>
            </a:extLst>
          </p:cNvPr>
          <p:cNvSpPr txBox="1"/>
          <p:nvPr/>
        </p:nvSpPr>
        <p:spPr>
          <a:xfrm>
            <a:off x="3554015" y="979288"/>
            <a:ext cx="19645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orbel"/>
              </a:rPr>
              <a:t>Gradient computation</a:t>
            </a:r>
          </a:p>
        </p:txBody>
      </p:sp>
      <p:sp>
        <p:nvSpPr>
          <p:cNvPr id="16" name="TextBox 15">
            <a:extLst>
              <a:ext uri="{FF2B5EF4-FFF2-40B4-BE49-F238E27FC236}">
                <a16:creationId xmlns:a16="http://schemas.microsoft.com/office/drawing/2014/main" id="{D3303B17-E26B-4B3B-EA1A-BEC4CE8CF185}"/>
              </a:ext>
            </a:extLst>
          </p:cNvPr>
          <p:cNvSpPr txBox="1"/>
          <p:nvPr/>
        </p:nvSpPr>
        <p:spPr>
          <a:xfrm>
            <a:off x="1928247" y="4803506"/>
            <a:ext cx="655965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5"/>
              </a:rPr>
              <a:t>ZeRO: Memory Optimizations Toward Training Trillion Parameter Models </a:t>
            </a:r>
            <a:r>
              <a:rPr lang="en-US" sz="1200">
                <a:solidFill>
                  <a:srgbClr val="666666"/>
                </a:solidFill>
                <a:latin typeface="Corbel"/>
              </a:rPr>
              <a:t>(Rajbhandari et al., 2019)</a:t>
            </a:r>
          </a:p>
          <a:p>
            <a:endParaRPr lang="en-US"/>
          </a:p>
        </p:txBody>
      </p:sp>
      <p:pic>
        <p:nvPicPr>
          <p:cNvPr id="10" name="Picture 9" descr="A yellow folder with a stack of coins&#10;&#10;AI-generated content may be incorrect.">
            <a:extLst>
              <a:ext uri="{FF2B5EF4-FFF2-40B4-BE49-F238E27FC236}">
                <a16:creationId xmlns:a16="http://schemas.microsoft.com/office/drawing/2014/main" id="{781F96FB-E20C-C3BD-9BDA-B8F32EEEC050}"/>
              </a:ext>
            </a:extLst>
          </p:cNvPr>
          <p:cNvPicPr>
            <a:picLocks noChangeAspect="1"/>
          </p:cNvPicPr>
          <p:nvPr/>
        </p:nvPicPr>
        <p:blipFill>
          <a:blip r:embed="rId6"/>
          <a:srcRect r="51626"/>
          <a:stretch>
            <a:fillRect/>
          </a:stretch>
        </p:blipFill>
        <p:spPr>
          <a:xfrm>
            <a:off x="1579320" y="4298269"/>
            <a:ext cx="630720" cy="697668"/>
          </a:xfrm>
          <a:prstGeom prst="rect">
            <a:avLst/>
          </a:prstGeom>
        </p:spPr>
      </p:pic>
      <p:pic>
        <p:nvPicPr>
          <p:cNvPr id="12" name="Picture 11" descr="A yellow folder with a stack of coins&#10;&#10;AI-generated content may be incorrect.">
            <a:extLst>
              <a:ext uri="{FF2B5EF4-FFF2-40B4-BE49-F238E27FC236}">
                <a16:creationId xmlns:a16="http://schemas.microsoft.com/office/drawing/2014/main" id="{C75CADA8-CC41-E36C-394F-BC503181AC4C}"/>
              </a:ext>
            </a:extLst>
          </p:cNvPr>
          <p:cNvPicPr>
            <a:picLocks noChangeAspect="1"/>
          </p:cNvPicPr>
          <p:nvPr/>
        </p:nvPicPr>
        <p:blipFill>
          <a:blip r:embed="rId6"/>
          <a:srcRect l="25454" r="33175"/>
          <a:stretch>
            <a:fillRect/>
          </a:stretch>
        </p:blipFill>
        <p:spPr>
          <a:xfrm>
            <a:off x="4256645" y="4326822"/>
            <a:ext cx="539427" cy="697668"/>
          </a:xfrm>
          <a:prstGeom prst="rect">
            <a:avLst/>
          </a:prstGeom>
        </p:spPr>
      </p:pic>
      <p:pic>
        <p:nvPicPr>
          <p:cNvPr id="14" name="Picture 13" descr="A yellow folder with a stack of coins&#10;&#10;AI-generated content may be incorrect.">
            <a:extLst>
              <a:ext uri="{FF2B5EF4-FFF2-40B4-BE49-F238E27FC236}">
                <a16:creationId xmlns:a16="http://schemas.microsoft.com/office/drawing/2014/main" id="{DB2D9BFF-8D23-B1CE-BA59-DFDDD4E37A21}"/>
              </a:ext>
            </a:extLst>
          </p:cNvPr>
          <p:cNvPicPr>
            <a:picLocks noChangeAspect="1"/>
          </p:cNvPicPr>
          <p:nvPr/>
        </p:nvPicPr>
        <p:blipFill>
          <a:blip r:embed="rId6"/>
          <a:srcRect l="61173" r="4093"/>
          <a:stretch>
            <a:fillRect/>
          </a:stretch>
        </p:blipFill>
        <p:spPr>
          <a:xfrm>
            <a:off x="6906720" y="4326823"/>
            <a:ext cx="452880" cy="697668"/>
          </a:xfrm>
          <a:prstGeom prst="rect">
            <a:avLst/>
          </a:prstGeom>
        </p:spPr>
      </p:pic>
      <p:sp>
        <p:nvSpPr>
          <p:cNvPr id="18" name="TextBox 17">
            <a:extLst>
              <a:ext uri="{FF2B5EF4-FFF2-40B4-BE49-F238E27FC236}">
                <a16:creationId xmlns:a16="http://schemas.microsoft.com/office/drawing/2014/main" id="{98131616-8753-8451-A66C-68F644D6E543}"/>
              </a:ext>
            </a:extLst>
          </p:cNvPr>
          <p:cNvSpPr txBox="1"/>
          <p:nvPr/>
        </p:nvSpPr>
        <p:spPr>
          <a:xfrm>
            <a:off x="1401306" y="1379906"/>
            <a:ext cx="65026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Corbel"/>
              </a:rPr>
              <a:t>Each GPU compute gradient with a single shard of data. </a:t>
            </a:r>
            <a:br>
              <a:rPr lang="en-US" sz="2000" dirty="0">
                <a:latin typeface="Corbel"/>
              </a:rPr>
            </a:br>
            <a:r>
              <a:rPr lang="en-US" sz="2000" dirty="0">
                <a:latin typeface="Corbel"/>
              </a:rPr>
              <a:t>They’re later communicated to other GPUs to accumulate. </a:t>
            </a:r>
          </a:p>
          <a:p>
            <a:pPr algn="ctr"/>
            <a:r>
              <a:rPr lang="en-US" sz="2000" dirty="0">
                <a:latin typeface="Corbel"/>
              </a:rPr>
              <a:t>(The same as naïve DP)</a:t>
            </a:r>
          </a:p>
        </p:txBody>
      </p:sp>
    </p:spTree>
    <p:extLst>
      <p:ext uri="{BB962C8B-B14F-4D97-AF65-F5344CB8AC3E}">
        <p14:creationId xmlns:p14="http://schemas.microsoft.com/office/powerpoint/2010/main" val="23629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extLst>
    <p:ext uri="{6950BFC3-D8DA-4A85-94F7-54DA5524770B}">
      <p188:commentRel xmlns:p188="http://schemas.microsoft.com/office/powerpoint/2018/8/main" r:id="rId2"/>
    </p:ext>
  </p:extLs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86E0C-0EDC-9E68-691D-9DD18AD3D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78A81-8613-B845-8DB0-04FBF9BAE6B0}"/>
              </a:ext>
            </a:extLst>
          </p:cNvPr>
          <p:cNvSpPr>
            <a:spLocks noGrp="1"/>
          </p:cNvSpPr>
          <p:nvPr>
            <p:ph type="title"/>
          </p:nvPr>
        </p:nvSpPr>
        <p:spPr/>
        <p:txBody>
          <a:bodyPr lIns="91440" tIns="45720" rIns="91440" bIns="45720" anchor="b"/>
          <a:lstStyle/>
          <a:p>
            <a:r>
              <a:rPr lang="en-US" err="1">
                <a:ea typeface="Tahoma"/>
                <a:cs typeface="Tahoma"/>
              </a:rPr>
              <a:t>ZeRO</a:t>
            </a:r>
            <a:r>
              <a:rPr lang="en-US">
                <a:ea typeface="Tahoma"/>
                <a:cs typeface="Tahoma"/>
              </a:rPr>
              <a:t> Stage 1: How it works</a:t>
            </a:r>
            <a:endParaRPr lang="en-US"/>
          </a:p>
        </p:txBody>
      </p:sp>
      <p:sp>
        <p:nvSpPr>
          <p:cNvPr id="5" name="Rectangle: Rounded Corners 4">
            <a:extLst>
              <a:ext uri="{FF2B5EF4-FFF2-40B4-BE49-F238E27FC236}">
                <a16:creationId xmlns:a16="http://schemas.microsoft.com/office/drawing/2014/main" id="{5338BCD4-7827-DE34-AC9E-DE4B6EE87862}"/>
              </a:ext>
            </a:extLst>
          </p:cNvPr>
          <p:cNvSpPr/>
          <p:nvPr/>
        </p:nvSpPr>
        <p:spPr>
          <a:xfrm>
            <a:off x="869898" y="3623580"/>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graphics card with a fan&#10;&#10;AI-generated content may be incorrect.">
            <a:extLst>
              <a:ext uri="{FF2B5EF4-FFF2-40B4-BE49-F238E27FC236}">
                <a16:creationId xmlns:a16="http://schemas.microsoft.com/office/drawing/2014/main" id="{AF42E167-32B3-F682-54B1-3055C31A151E}"/>
              </a:ext>
            </a:extLst>
          </p:cNvPr>
          <p:cNvPicPr>
            <a:picLocks noChangeAspect="1"/>
          </p:cNvPicPr>
          <p:nvPr/>
        </p:nvPicPr>
        <p:blipFill>
          <a:blip r:embed="rId3"/>
          <a:stretch>
            <a:fillRect/>
          </a:stretch>
        </p:blipFill>
        <p:spPr>
          <a:xfrm>
            <a:off x="1055213" y="3717588"/>
            <a:ext cx="599780" cy="620401"/>
          </a:xfrm>
          <a:prstGeom prst="rect">
            <a:avLst/>
          </a:prstGeom>
        </p:spPr>
      </p:pic>
      <p:sp>
        <p:nvSpPr>
          <p:cNvPr id="9" name="TextBox 8">
            <a:extLst>
              <a:ext uri="{FF2B5EF4-FFF2-40B4-BE49-F238E27FC236}">
                <a16:creationId xmlns:a16="http://schemas.microsoft.com/office/drawing/2014/main" id="{0ADC099C-7D17-CC8C-AE88-56D73700FDD7}"/>
              </a:ext>
            </a:extLst>
          </p:cNvPr>
          <p:cNvSpPr txBox="1"/>
          <p:nvPr/>
        </p:nvSpPr>
        <p:spPr>
          <a:xfrm>
            <a:off x="1083450" y="4309104"/>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1</a:t>
            </a:r>
            <a:endParaRPr lang="en-US">
              <a:latin typeface="Corbel"/>
            </a:endParaRPr>
          </a:p>
        </p:txBody>
      </p:sp>
      <p:pic>
        <p:nvPicPr>
          <p:cNvPr id="11" name="Picture 10" descr="A group of colorful circles on a black background&#10;&#10;AI-generated content may be incorrect.">
            <a:extLst>
              <a:ext uri="{FF2B5EF4-FFF2-40B4-BE49-F238E27FC236}">
                <a16:creationId xmlns:a16="http://schemas.microsoft.com/office/drawing/2014/main" id="{222941FC-383D-F3DE-304E-DB2E5C56CC14}"/>
              </a:ext>
            </a:extLst>
          </p:cNvPr>
          <p:cNvPicPr>
            <a:picLocks noChangeAspect="1"/>
          </p:cNvPicPr>
          <p:nvPr/>
        </p:nvPicPr>
        <p:blipFill>
          <a:blip r:embed="rId4"/>
          <a:stretch>
            <a:fillRect/>
          </a:stretch>
        </p:blipFill>
        <p:spPr>
          <a:xfrm>
            <a:off x="2248293" y="3667509"/>
            <a:ext cx="655753" cy="641024"/>
          </a:xfrm>
          <a:prstGeom prst="rect">
            <a:avLst/>
          </a:prstGeom>
        </p:spPr>
      </p:pic>
      <p:sp>
        <p:nvSpPr>
          <p:cNvPr id="13" name="TextBox 12">
            <a:extLst>
              <a:ext uri="{FF2B5EF4-FFF2-40B4-BE49-F238E27FC236}">
                <a16:creationId xmlns:a16="http://schemas.microsoft.com/office/drawing/2014/main" id="{29D166FB-6C2A-EA84-8D41-9AC383446B2E}"/>
              </a:ext>
            </a:extLst>
          </p:cNvPr>
          <p:cNvSpPr txBox="1"/>
          <p:nvPr/>
        </p:nvSpPr>
        <p:spPr>
          <a:xfrm>
            <a:off x="2247070" y="4226618"/>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5" name="Rectangle: Rounded Corners 14">
            <a:extLst>
              <a:ext uri="{FF2B5EF4-FFF2-40B4-BE49-F238E27FC236}">
                <a16:creationId xmlns:a16="http://schemas.microsoft.com/office/drawing/2014/main" id="{FB6726C4-93A3-B213-BC33-0174EF6C3363}"/>
              </a:ext>
            </a:extLst>
          </p:cNvPr>
          <p:cNvSpPr/>
          <p:nvPr/>
        </p:nvSpPr>
        <p:spPr>
          <a:xfrm>
            <a:off x="3418080" y="3626525"/>
            <a:ext cx="2261583" cy="103370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omputer graphics card with a fan&#10;&#10;AI-generated content may be incorrect.">
            <a:extLst>
              <a:ext uri="{FF2B5EF4-FFF2-40B4-BE49-F238E27FC236}">
                <a16:creationId xmlns:a16="http://schemas.microsoft.com/office/drawing/2014/main" id="{C5552F12-C108-90D3-AA39-B4BADCBA9B0B}"/>
              </a:ext>
            </a:extLst>
          </p:cNvPr>
          <p:cNvPicPr>
            <a:picLocks noChangeAspect="1"/>
          </p:cNvPicPr>
          <p:nvPr/>
        </p:nvPicPr>
        <p:blipFill>
          <a:blip r:embed="rId3"/>
          <a:stretch>
            <a:fillRect/>
          </a:stretch>
        </p:blipFill>
        <p:spPr>
          <a:xfrm>
            <a:off x="3603395" y="3720534"/>
            <a:ext cx="599780" cy="620401"/>
          </a:xfrm>
          <a:prstGeom prst="rect">
            <a:avLst/>
          </a:prstGeom>
        </p:spPr>
      </p:pic>
      <p:sp>
        <p:nvSpPr>
          <p:cNvPr id="19" name="TextBox 18">
            <a:extLst>
              <a:ext uri="{FF2B5EF4-FFF2-40B4-BE49-F238E27FC236}">
                <a16:creationId xmlns:a16="http://schemas.microsoft.com/office/drawing/2014/main" id="{DF2DD133-9731-2083-CF69-347E13ED5F8E}"/>
              </a:ext>
            </a:extLst>
          </p:cNvPr>
          <p:cNvSpPr txBox="1"/>
          <p:nvPr/>
        </p:nvSpPr>
        <p:spPr>
          <a:xfrm>
            <a:off x="3618717" y="4312049"/>
            <a:ext cx="594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2</a:t>
            </a:r>
            <a:endParaRPr lang="en-US">
              <a:latin typeface="Corbel"/>
            </a:endParaRPr>
          </a:p>
        </p:txBody>
      </p:sp>
      <p:pic>
        <p:nvPicPr>
          <p:cNvPr id="21" name="Picture 20" descr="A group of colorful circles on a black background&#10;&#10;AI-generated content may be incorrect.">
            <a:extLst>
              <a:ext uri="{FF2B5EF4-FFF2-40B4-BE49-F238E27FC236}">
                <a16:creationId xmlns:a16="http://schemas.microsoft.com/office/drawing/2014/main" id="{2EA3D6DC-394B-E740-1A23-FC1867EBDEC1}"/>
              </a:ext>
            </a:extLst>
          </p:cNvPr>
          <p:cNvPicPr>
            <a:picLocks noChangeAspect="1"/>
          </p:cNvPicPr>
          <p:nvPr/>
        </p:nvPicPr>
        <p:blipFill>
          <a:blip r:embed="rId4"/>
          <a:stretch>
            <a:fillRect/>
          </a:stretch>
        </p:blipFill>
        <p:spPr>
          <a:xfrm>
            <a:off x="4796475" y="3670454"/>
            <a:ext cx="655753" cy="641024"/>
          </a:xfrm>
          <a:prstGeom prst="rect">
            <a:avLst/>
          </a:prstGeom>
        </p:spPr>
      </p:pic>
      <p:sp>
        <p:nvSpPr>
          <p:cNvPr id="23" name="TextBox 22">
            <a:extLst>
              <a:ext uri="{FF2B5EF4-FFF2-40B4-BE49-F238E27FC236}">
                <a16:creationId xmlns:a16="http://schemas.microsoft.com/office/drawing/2014/main" id="{6D9F91F2-8B78-D5E8-8FDE-B22FD0F12A0E}"/>
              </a:ext>
            </a:extLst>
          </p:cNvPr>
          <p:cNvSpPr txBox="1"/>
          <p:nvPr/>
        </p:nvSpPr>
        <p:spPr>
          <a:xfrm>
            <a:off x="4795252" y="4229563"/>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5" name="Rectangle: Rounded Corners 24">
            <a:extLst>
              <a:ext uri="{FF2B5EF4-FFF2-40B4-BE49-F238E27FC236}">
                <a16:creationId xmlns:a16="http://schemas.microsoft.com/office/drawing/2014/main" id="{BCDF6972-F023-D32A-D568-4241519FBD66}"/>
              </a:ext>
            </a:extLst>
          </p:cNvPr>
          <p:cNvSpPr/>
          <p:nvPr/>
        </p:nvSpPr>
        <p:spPr>
          <a:xfrm>
            <a:off x="5998667" y="3623578"/>
            <a:ext cx="2261583" cy="1033702"/>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omputer graphics card with a fan&#10;&#10;AI-generated content may be incorrect.">
            <a:extLst>
              <a:ext uri="{FF2B5EF4-FFF2-40B4-BE49-F238E27FC236}">
                <a16:creationId xmlns:a16="http://schemas.microsoft.com/office/drawing/2014/main" id="{8254D18E-98FB-EC53-1C36-626CD310445B}"/>
              </a:ext>
            </a:extLst>
          </p:cNvPr>
          <p:cNvPicPr>
            <a:picLocks noChangeAspect="1"/>
          </p:cNvPicPr>
          <p:nvPr/>
        </p:nvPicPr>
        <p:blipFill>
          <a:blip r:embed="rId3"/>
          <a:stretch>
            <a:fillRect/>
          </a:stretch>
        </p:blipFill>
        <p:spPr>
          <a:xfrm>
            <a:off x="6183982" y="3717587"/>
            <a:ext cx="599780" cy="620401"/>
          </a:xfrm>
          <a:prstGeom prst="rect">
            <a:avLst/>
          </a:prstGeom>
        </p:spPr>
      </p:pic>
      <p:sp>
        <p:nvSpPr>
          <p:cNvPr id="29" name="TextBox 28">
            <a:extLst>
              <a:ext uri="{FF2B5EF4-FFF2-40B4-BE49-F238E27FC236}">
                <a16:creationId xmlns:a16="http://schemas.microsoft.com/office/drawing/2014/main" id="{A8FE66F1-D669-93E2-BA7E-80C2DFF83875}"/>
              </a:ext>
            </a:extLst>
          </p:cNvPr>
          <p:cNvSpPr txBox="1"/>
          <p:nvPr/>
        </p:nvSpPr>
        <p:spPr>
          <a:xfrm>
            <a:off x="6196774" y="4309102"/>
            <a:ext cx="61580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3</a:t>
            </a:r>
            <a:endParaRPr lang="en-US">
              <a:latin typeface="Corbel"/>
            </a:endParaRPr>
          </a:p>
        </p:txBody>
      </p:sp>
      <p:pic>
        <p:nvPicPr>
          <p:cNvPr id="31" name="Picture 30" descr="A group of colorful circles on a black background&#10;&#10;AI-generated content may be incorrect.">
            <a:extLst>
              <a:ext uri="{FF2B5EF4-FFF2-40B4-BE49-F238E27FC236}">
                <a16:creationId xmlns:a16="http://schemas.microsoft.com/office/drawing/2014/main" id="{86098FAB-E7C6-759C-59C1-3F2A36447D8E}"/>
              </a:ext>
            </a:extLst>
          </p:cNvPr>
          <p:cNvPicPr>
            <a:picLocks noChangeAspect="1"/>
          </p:cNvPicPr>
          <p:nvPr/>
        </p:nvPicPr>
        <p:blipFill>
          <a:blip r:embed="rId4"/>
          <a:stretch>
            <a:fillRect/>
          </a:stretch>
        </p:blipFill>
        <p:spPr>
          <a:xfrm>
            <a:off x="7377062" y="3667507"/>
            <a:ext cx="655753" cy="641024"/>
          </a:xfrm>
          <a:prstGeom prst="rect">
            <a:avLst/>
          </a:prstGeom>
        </p:spPr>
      </p:pic>
      <p:sp>
        <p:nvSpPr>
          <p:cNvPr id="33" name="TextBox 32">
            <a:extLst>
              <a:ext uri="{FF2B5EF4-FFF2-40B4-BE49-F238E27FC236}">
                <a16:creationId xmlns:a16="http://schemas.microsoft.com/office/drawing/2014/main" id="{DAD0976A-2891-4CC0-1D7D-C1141BE0466F}"/>
              </a:ext>
            </a:extLst>
          </p:cNvPr>
          <p:cNvSpPr txBox="1"/>
          <p:nvPr/>
        </p:nvSpPr>
        <p:spPr>
          <a:xfrm>
            <a:off x="7375839" y="4226616"/>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0" name="TextBox 9">
            <a:extLst>
              <a:ext uri="{FF2B5EF4-FFF2-40B4-BE49-F238E27FC236}">
                <a16:creationId xmlns:a16="http://schemas.microsoft.com/office/drawing/2014/main" id="{A8F3A584-3463-F5AB-D11F-F797B1B74122}"/>
              </a:ext>
            </a:extLst>
          </p:cNvPr>
          <p:cNvSpPr txBox="1"/>
          <p:nvPr/>
        </p:nvSpPr>
        <p:spPr>
          <a:xfrm>
            <a:off x="1928247" y="4803506"/>
            <a:ext cx="655965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5"/>
              </a:rPr>
              <a:t>ZeRO: Memory Optimizations Toward Training Trillion Parameter Models </a:t>
            </a:r>
            <a:r>
              <a:rPr lang="en-US" sz="1200">
                <a:solidFill>
                  <a:srgbClr val="666666"/>
                </a:solidFill>
                <a:latin typeface="Corbel"/>
              </a:rPr>
              <a:t>(Rajbhandari et al., 2019)</a:t>
            </a:r>
          </a:p>
          <a:p>
            <a:endParaRPr lang="en-US"/>
          </a:p>
        </p:txBody>
      </p:sp>
      <p:sp>
        <p:nvSpPr>
          <p:cNvPr id="4" name="TextBox 3">
            <a:extLst>
              <a:ext uri="{FF2B5EF4-FFF2-40B4-BE49-F238E27FC236}">
                <a16:creationId xmlns:a16="http://schemas.microsoft.com/office/drawing/2014/main" id="{F839B3BE-8548-743E-A606-563904D166BE}"/>
              </a:ext>
            </a:extLst>
          </p:cNvPr>
          <p:cNvSpPr txBox="1"/>
          <p:nvPr/>
        </p:nvSpPr>
        <p:spPr>
          <a:xfrm>
            <a:off x="1735467" y="3886683"/>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12" name="TextBox 11">
            <a:extLst>
              <a:ext uri="{FF2B5EF4-FFF2-40B4-BE49-F238E27FC236}">
                <a16:creationId xmlns:a16="http://schemas.microsoft.com/office/drawing/2014/main" id="{001D6E38-4A3F-B7FE-638B-177780C6F93A}"/>
              </a:ext>
            </a:extLst>
          </p:cNvPr>
          <p:cNvSpPr txBox="1"/>
          <p:nvPr/>
        </p:nvSpPr>
        <p:spPr>
          <a:xfrm>
            <a:off x="4313053" y="3886084"/>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22" name="TextBox 21">
            <a:extLst>
              <a:ext uri="{FF2B5EF4-FFF2-40B4-BE49-F238E27FC236}">
                <a16:creationId xmlns:a16="http://schemas.microsoft.com/office/drawing/2014/main" id="{85833920-96D3-652D-4AB0-3936A0FBADA6}"/>
              </a:ext>
            </a:extLst>
          </p:cNvPr>
          <p:cNvSpPr txBox="1"/>
          <p:nvPr/>
        </p:nvSpPr>
        <p:spPr>
          <a:xfrm>
            <a:off x="6908311" y="3881471"/>
            <a:ext cx="397146" cy="343747"/>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sp>
        <p:nvSpPr>
          <p:cNvPr id="6" name="TextBox 5">
            <a:extLst>
              <a:ext uri="{FF2B5EF4-FFF2-40B4-BE49-F238E27FC236}">
                <a16:creationId xmlns:a16="http://schemas.microsoft.com/office/drawing/2014/main" id="{85F78273-8318-CFAA-97D9-9AB8798F5B27}"/>
              </a:ext>
            </a:extLst>
          </p:cNvPr>
          <p:cNvSpPr txBox="1"/>
          <p:nvPr/>
        </p:nvSpPr>
        <p:spPr>
          <a:xfrm>
            <a:off x="1321904" y="1138680"/>
            <a:ext cx="6328011"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orbel"/>
              </a:rPr>
              <a:t>Upon one round of update, we’ll have optimizer states. </a:t>
            </a:r>
          </a:p>
          <a:p>
            <a:r>
              <a:rPr lang="en-US" sz="2000" dirty="0">
                <a:latin typeface="Corbel"/>
              </a:rPr>
              <a:t>Assuming that </a:t>
            </a:r>
            <a:endParaRPr lang="en-US" dirty="0"/>
          </a:p>
          <a:p>
            <a:pPr marL="342900" indent="-342900">
              <a:buFont typeface="Arial" panose="020B0604020202020204" pitchFamily="34" charset="0"/>
              <a:buChar char="•"/>
            </a:pPr>
            <a:r>
              <a:rPr lang="en-US" sz="1800" dirty="0">
                <a:latin typeface="Corbel"/>
              </a:rPr>
              <a:t>GPU1 stores optimizer states for parameters A, </a:t>
            </a:r>
            <a:endParaRPr lang="en-US" sz="1200" dirty="0"/>
          </a:p>
          <a:p>
            <a:pPr marL="342900" indent="-342900">
              <a:buFont typeface="Arial" panose="020B0604020202020204" pitchFamily="34" charset="0"/>
              <a:buChar char="•"/>
            </a:pPr>
            <a:r>
              <a:rPr lang="en-US" sz="1800" dirty="0">
                <a:latin typeface="Corbel"/>
              </a:rPr>
              <a:t>GPU2 stores optimizer states for params B, </a:t>
            </a:r>
            <a:endParaRPr lang="en-US" sz="1200" dirty="0"/>
          </a:p>
          <a:p>
            <a:pPr marL="342900" indent="-342900">
              <a:buFont typeface="Arial" panose="020B0604020202020204" pitchFamily="34" charset="0"/>
              <a:buChar char="•"/>
            </a:pPr>
            <a:r>
              <a:rPr lang="en-US" sz="1800" dirty="0">
                <a:latin typeface="Corbel"/>
              </a:rPr>
              <a:t>GPU3 stores optimizer states for params C </a:t>
            </a:r>
            <a:endParaRPr lang="en-US" sz="1200" dirty="0"/>
          </a:p>
        </p:txBody>
      </p:sp>
      <p:pic>
        <p:nvPicPr>
          <p:cNvPr id="3" name="Picture 2" descr="A yellow folder with a stack of coins&#10;&#10;AI-generated content may be incorrect.">
            <a:extLst>
              <a:ext uri="{FF2B5EF4-FFF2-40B4-BE49-F238E27FC236}">
                <a16:creationId xmlns:a16="http://schemas.microsoft.com/office/drawing/2014/main" id="{6F9C2A4F-80F8-2E20-364A-38FEACB36E33}"/>
              </a:ext>
            </a:extLst>
          </p:cNvPr>
          <p:cNvPicPr>
            <a:picLocks noChangeAspect="1"/>
          </p:cNvPicPr>
          <p:nvPr/>
        </p:nvPicPr>
        <p:blipFill>
          <a:blip r:embed="rId6"/>
          <a:srcRect r="51626"/>
          <a:stretch>
            <a:fillRect/>
          </a:stretch>
        </p:blipFill>
        <p:spPr>
          <a:xfrm>
            <a:off x="1579320" y="4298269"/>
            <a:ext cx="630720" cy="697668"/>
          </a:xfrm>
          <a:prstGeom prst="rect">
            <a:avLst/>
          </a:prstGeom>
        </p:spPr>
      </p:pic>
      <p:pic>
        <p:nvPicPr>
          <p:cNvPr id="8" name="Picture 7" descr="A yellow folder with a stack of coins&#10;&#10;AI-generated content may be incorrect.">
            <a:extLst>
              <a:ext uri="{FF2B5EF4-FFF2-40B4-BE49-F238E27FC236}">
                <a16:creationId xmlns:a16="http://schemas.microsoft.com/office/drawing/2014/main" id="{A948EF97-1069-84C2-AEC8-B8B93DB8DB1A}"/>
              </a:ext>
            </a:extLst>
          </p:cNvPr>
          <p:cNvPicPr>
            <a:picLocks noChangeAspect="1"/>
          </p:cNvPicPr>
          <p:nvPr/>
        </p:nvPicPr>
        <p:blipFill>
          <a:blip r:embed="rId6"/>
          <a:srcRect l="25454" r="33175"/>
          <a:stretch>
            <a:fillRect/>
          </a:stretch>
        </p:blipFill>
        <p:spPr>
          <a:xfrm>
            <a:off x="4256645" y="4326822"/>
            <a:ext cx="539427" cy="697668"/>
          </a:xfrm>
          <a:prstGeom prst="rect">
            <a:avLst/>
          </a:prstGeom>
        </p:spPr>
      </p:pic>
      <p:pic>
        <p:nvPicPr>
          <p:cNvPr id="16" name="Picture 15" descr="A yellow folder with a stack of coins&#10;&#10;AI-generated content may be incorrect.">
            <a:extLst>
              <a:ext uri="{FF2B5EF4-FFF2-40B4-BE49-F238E27FC236}">
                <a16:creationId xmlns:a16="http://schemas.microsoft.com/office/drawing/2014/main" id="{A230C76A-736B-D806-B6DB-6774BAABD2A0}"/>
              </a:ext>
            </a:extLst>
          </p:cNvPr>
          <p:cNvPicPr>
            <a:picLocks noChangeAspect="1"/>
          </p:cNvPicPr>
          <p:nvPr/>
        </p:nvPicPr>
        <p:blipFill>
          <a:blip r:embed="rId6"/>
          <a:srcRect l="61173" r="4093"/>
          <a:stretch>
            <a:fillRect/>
          </a:stretch>
        </p:blipFill>
        <p:spPr>
          <a:xfrm>
            <a:off x="6906720" y="4326823"/>
            <a:ext cx="452880" cy="697668"/>
          </a:xfrm>
          <a:prstGeom prst="rect">
            <a:avLst/>
          </a:prstGeom>
        </p:spPr>
      </p:pic>
      <p:sp>
        <p:nvSpPr>
          <p:cNvPr id="41" name="TextBox 40">
            <a:extLst>
              <a:ext uri="{FF2B5EF4-FFF2-40B4-BE49-F238E27FC236}">
                <a16:creationId xmlns:a16="http://schemas.microsoft.com/office/drawing/2014/main" id="{D7384A43-436B-8AE9-6A92-BD5A55D950FA}"/>
              </a:ext>
            </a:extLst>
          </p:cNvPr>
          <p:cNvSpPr txBox="1"/>
          <p:nvPr/>
        </p:nvSpPr>
        <p:spPr>
          <a:xfrm>
            <a:off x="1095209" y="3011662"/>
            <a:ext cx="1717161"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orbel"/>
              </a:rPr>
              <a:t>Optimizer States 1</a:t>
            </a:r>
          </a:p>
        </p:txBody>
      </p:sp>
      <p:sp>
        <p:nvSpPr>
          <p:cNvPr id="42" name="TextBox 41">
            <a:extLst>
              <a:ext uri="{FF2B5EF4-FFF2-40B4-BE49-F238E27FC236}">
                <a16:creationId xmlns:a16="http://schemas.microsoft.com/office/drawing/2014/main" id="{87B7F214-38D1-9B0F-17D5-2A50C3E6C138}"/>
              </a:ext>
            </a:extLst>
          </p:cNvPr>
          <p:cNvSpPr txBox="1"/>
          <p:nvPr/>
        </p:nvSpPr>
        <p:spPr>
          <a:xfrm>
            <a:off x="3697356" y="3012250"/>
            <a:ext cx="1754871"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orbel"/>
              </a:rPr>
              <a:t>Optimizer States 2</a:t>
            </a:r>
          </a:p>
        </p:txBody>
      </p:sp>
      <p:sp>
        <p:nvSpPr>
          <p:cNvPr id="43" name="TextBox 42">
            <a:extLst>
              <a:ext uri="{FF2B5EF4-FFF2-40B4-BE49-F238E27FC236}">
                <a16:creationId xmlns:a16="http://schemas.microsoft.com/office/drawing/2014/main" id="{3C1DFD3A-CD7B-3AD8-A6FE-C34C0E19393A}"/>
              </a:ext>
            </a:extLst>
          </p:cNvPr>
          <p:cNvSpPr txBox="1"/>
          <p:nvPr/>
        </p:nvSpPr>
        <p:spPr>
          <a:xfrm>
            <a:off x="6196774" y="3012249"/>
            <a:ext cx="1836041"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orbel"/>
              </a:rPr>
              <a:t>Optimizer States 3</a:t>
            </a:r>
          </a:p>
        </p:txBody>
      </p:sp>
    </p:spTree>
    <p:extLst>
      <p:ext uri="{BB962C8B-B14F-4D97-AF65-F5344CB8AC3E}">
        <p14:creationId xmlns:p14="http://schemas.microsoft.com/office/powerpoint/2010/main" val="27278081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1BFFC-34C6-DA39-CDFA-715959CA42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85345-6038-4640-778E-F06DC3768367}"/>
              </a:ext>
            </a:extLst>
          </p:cNvPr>
          <p:cNvSpPr>
            <a:spLocks noGrp="1"/>
          </p:cNvSpPr>
          <p:nvPr>
            <p:ph type="title"/>
          </p:nvPr>
        </p:nvSpPr>
        <p:spPr/>
        <p:txBody>
          <a:bodyPr lIns="91440" tIns="45720" rIns="91440" bIns="45720" anchor="b"/>
          <a:lstStyle/>
          <a:p>
            <a:r>
              <a:rPr lang="en-US" err="1">
                <a:ea typeface="Tahoma"/>
                <a:cs typeface="Tahoma"/>
              </a:rPr>
              <a:t>ZeRO</a:t>
            </a:r>
            <a:r>
              <a:rPr lang="en-US">
                <a:ea typeface="Tahoma"/>
                <a:cs typeface="Tahoma"/>
              </a:rPr>
              <a:t> Stage 1: How it works</a:t>
            </a:r>
            <a:endParaRPr lang="en-US"/>
          </a:p>
        </p:txBody>
      </p:sp>
      <p:sp>
        <p:nvSpPr>
          <p:cNvPr id="5" name="Rectangle: Rounded Corners 4">
            <a:extLst>
              <a:ext uri="{FF2B5EF4-FFF2-40B4-BE49-F238E27FC236}">
                <a16:creationId xmlns:a16="http://schemas.microsoft.com/office/drawing/2014/main" id="{0FA7EC90-7CA6-1703-C4D4-B30AF24186E8}"/>
              </a:ext>
            </a:extLst>
          </p:cNvPr>
          <p:cNvSpPr/>
          <p:nvPr/>
        </p:nvSpPr>
        <p:spPr>
          <a:xfrm>
            <a:off x="869898" y="3623580"/>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graphics card with a fan&#10;&#10;AI-generated content may be incorrect.">
            <a:extLst>
              <a:ext uri="{FF2B5EF4-FFF2-40B4-BE49-F238E27FC236}">
                <a16:creationId xmlns:a16="http://schemas.microsoft.com/office/drawing/2014/main" id="{608D0F5C-D610-54EA-9D7E-E8E62DAC0AEC}"/>
              </a:ext>
            </a:extLst>
          </p:cNvPr>
          <p:cNvPicPr>
            <a:picLocks noChangeAspect="1"/>
          </p:cNvPicPr>
          <p:nvPr/>
        </p:nvPicPr>
        <p:blipFill>
          <a:blip r:embed="rId2"/>
          <a:stretch>
            <a:fillRect/>
          </a:stretch>
        </p:blipFill>
        <p:spPr>
          <a:xfrm>
            <a:off x="1055213" y="3717588"/>
            <a:ext cx="599780" cy="620401"/>
          </a:xfrm>
          <a:prstGeom prst="rect">
            <a:avLst/>
          </a:prstGeom>
        </p:spPr>
      </p:pic>
      <p:sp>
        <p:nvSpPr>
          <p:cNvPr id="9" name="TextBox 8">
            <a:extLst>
              <a:ext uri="{FF2B5EF4-FFF2-40B4-BE49-F238E27FC236}">
                <a16:creationId xmlns:a16="http://schemas.microsoft.com/office/drawing/2014/main" id="{5F833478-5AA5-057F-01E7-F1654AE1A075}"/>
              </a:ext>
            </a:extLst>
          </p:cNvPr>
          <p:cNvSpPr txBox="1"/>
          <p:nvPr/>
        </p:nvSpPr>
        <p:spPr>
          <a:xfrm>
            <a:off x="1083450" y="4309104"/>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1</a:t>
            </a:r>
            <a:endParaRPr lang="en-US">
              <a:latin typeface="Corbel"/>
            </a:endParaRPr>
          </a:p>
        </p:txBody>
      </p:sp>
      <p:pic>
        <p:nvPicPr>
          <p:cNvPr id="11" name="Picture 10" descr="A group of colorful circles on a black background&#10;&#10;AI-generated content may be incorrect.">
            <a:extLst>
              <a:ext uri="{FF2B5EF4-FFF2-40B4-BE49-F238E27FC236}">
                <a16:creationId xmlns:a16="http://schemas.microsoft.com/office/drawing/2014/main" id="{0B796012-3CFC-5624-D200-ADE7FBC02C27}"/>
              </a:ext>
            </a:extLst>
          </p:cNvPr>
          <p:cNvPicPr>
            <a:picLocks noChangeAspect="1"/>
          </p:cNvPicPr>
          <p:nvPr/>
        </p:nvPicPr>
        <p:blipFill>
          <a:blip r:embed="rId3"/>
          <a:stretch>
            <a:fillRect/>
          </a:stretch>
        </p:blipFill>
        <p:spPr>
          <a:xfrm>
            <a:off x="2248293" y="3667509"/>
            <a:ext cx="655753" cy="641024"/>
          </a:xfrm>
          <a:prstGeom prst="rect">
            <a:avLst/>
          </a:prstGeom>
        </p:spPr>
      </p:pic>
      <p:sp>
        <p:nvSpPr>
          <p:cNvPr id="13" name="TextBox 12">
            <a:extLst>
              <a:ext uri="{FF2B5EF4-FFF2-40B4-BE49-F238E27FC236}">
                <a16:creationId xmlns:a16="http://schemas.microsoft.com/office/drawing/2014/main" id="{09CD5E19-DCBD-4633-388E-50C004808F05}"/>
              </a:ext>
            </a:extLst>
          </p:cNvPr>
          <p:cNvSpPr txBox="1"/>
          <p:nvPr/>
        </p:nvSpPr>
        <p:spPr>
          <a:xfrm>
            <a:off x="2247070" y="4226618"/>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5" name="Rectangle: Rounded Corners 14">
            <a:extLst>
              <a:ext uri="{FF2B5EF4-FFF2-40B4-BE49-F238E27FC236}">
                <a16:creationId xmlns:a16="http://schemas.microsoft.com/office/drawing/2014/main" id="{5330B852-6B47-8F0A-EA9A-9F5B1CFCA248}"/>
              </a:ext>
            </a:extLst>
          </p:cNvPr>
          <p:cNvSpPr/>
          <p:nvPr/>
        </p:nvSpPr>
        <p:spPr>
          <a:xfrm>
            <a:off x="3418080" y="3626525"/>
            <a:ext cx="2261583" cy="103370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omputer graphics card with a fan&#10;&#10;AI-generated content may be incorrect.">
            <a:extLst>
              <a:ext uri="{FF2B5EF4-FFF2-40B4-BE49-F238E27FC236}">
                <a16:creationId xmlns:a16="http://schemas.microsoft.com/office/drawing/2014/main" id="{B1D50AEE-F1BE-A32B-D6EF-EC0D36C8E33C}"/>
              </a:ext>
            </a:extLst>
          </p:cNvPr>
          <p:cNvPicPr>
            <a:picLocks noChangeAspect="1"/>
          </p:cNvPicPr>
          <p:nvPr/>
        </p:nvPicPr>
        <p:blipFill>
          <a:blip r:embed="rId2"/>
          <a:stretch>
            <a:fillRect/>
          </a:stretch>
        </p:blipFill>
        <p:spPr>
          <a:xfrm>
            <a:off x="3603395" y="3720534"/>
            <a:ext cx="599780" cy="620401"/>
          </a:xfrm>
          <a:prstGeom prst="rect">
            <a:avLst/>
          </a:prstGeom>
        </p:spPr>
      </p:pic>
      <p:sp>
        <p:nvSpPr>
          <p:cNvPr id="19" name="TextBox 18">
            <a:extLst>
              <a:ext uri="{FF2B5EF4-FFF2-40B4-BE49-F238E27FC236}">
                <a16:creationId xmlns:a16="http://schemas.microsoft.com/office/drawing/2014/main" id="{9FC9A003-D528-9AB0-9E80-DFF887A4A2D0}"/>
              </a:ext>
            </a:extLst>
          </p:cNvPr>
          <p:cNvSpPr txBox="1"/>
          <p:nvPr/>
        </p:nvSpPr>
        <p:spPr>
          <a:xfrm>
            <a:off x="3618717" y="4312049"/>
            <a:ext cx="594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2</a:t>
            </a:r>
            <a:endParaRPr lang="en-US">
              <a:latin typeface="Corbel"/>
            </a:endParaRPr>
          </a:p>
        </p:txBody>
      </p:sp>
      <p:pic>
        <p:nvPicPr>
          <p:cNvPr id="21" name="Picture 20" descr="A group of colorful circles on a black background&#10;&#10;AI-generated content may be incorrect.">
            <a:extLst>
              <a:ext uri="{FF2B5EF4-FFF2-40B4-BE49-F238E27FC236}">
                <a16:creationId xmlns:a16="http://schemas.microsoft.com/office/drawing/2014/main" id="{27D75721-5168-F180-62B8-1CF198F67F85}"/>
              </a:ext>
            </a:extLst>
          </p:cNvPr>
          <p:cNvPicPr>
            <a:picLocks noChangeAspect="1"/>
          </p:cNvPicPr>
          <p:nvPr/>
        </p:nvPicPr>
        <p:blipFill>
          <a:blip r:embed="rId3"/>
          <a:stretch>
            <a:fillRect/>
          </a:stretch>
        </p:blipFill>
        <p:spPr>
          <a:xfrm>
            <a:off x="4796475" y="3670454"/>
            <a:ext cx="655753" cy="641024"/>
          </a:xfrm>
          <a:prstGeom prst="rect">
            <a:avLst/>
          </a:prstGeom>
        </p:spPr>
      </p:pic>
      <p:sp>
        <p:nvSpPr>
          <p:cNvPr id="23" name="TextBox 22">
            <a:extLst>
              <a:ext uri="{FF2B5EF4-FFF2-40B4-BE49-F238E27FC236}">
                <a16:creationId xmlns:a16="http://schemas.microsoft.com/office/drawing/2014/main" id="{867591DC-05B4-6D6C-26B2-0222DF6ED15E}"/>
              </a:ext>
            </a:extLst>
          </p:cNvPr>
          <p:cNvSpPr txBox="1"/>
          <p:nvPr/>
        </p:nvSpPr>
        <p:spPr>
          <a:xfrm>
            <a:off x="4795252" y="4229563"/>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5" name="Rectangle: Rounded Corners 24">
            <a:extLst>
              <a:ext uri="{FF2B5EF4-FFF2-40B4-BE49-F238E27FC236}">
                <a16:creationId xmlns:a16="http://schemas.microsoft.com/office/drawing/2014/main" id="{A476C0D5-C423-9DED-2AA9-75D1E12F2452}"/>
              </a:ext>
            </a:extLst>
          </p:cNvPr>
          <p:cNvSpPr/>
          <p:nvPr/>
        </p:nvSpPr>
        <p:spPr>
          <a:xfrm>
            <a:off x="5998667" y="3623578"/>
            <a:ext cx="2261583" cy="1033702"/>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omputer graphics card with a fan&#10;&#10;AI-generated content may be incorrect.">
            <a:extLst>
              <a:ext uri="{FF2B5EF4-FFF2-40B4-BE49-F238E27FC236}">
                <a16:creationId xmlns:a16="http://schemas.microsoft.com/office/drawing/2014/main" id="{675499BC-4E38-BE27-5481-4574DF26DB5E}"/>
              </a:ext>
            </a:extLst>
          </p:cNvPr>
          <p:cNvPicPr>
            <a:picLocks noChangeAspect="1"/>
          </p:cNvPicPr>
          <p:nvPr/>
        </p:nvPicPr>
        <p:blipFill>
          <a:blip r:embed="rId2"/>
          <a:stretch>
            <a:fillRect/>
          </a:stretch>
        </p:blipFill>
        <p:spPr>
          <a:xfrm>
            <a:off x="6183982" y="3717587"/>
            <a:ext cx="599780" cy="620401"/>
          </a:xfrm>
          <a:prstGeom prst="rect">
            <a:avLst/>
          </a:prstGeom>
        </p:spPr>
      </p:pic>
      <p:sp>
        <p:nvSpPr>
          <p:cNvPr id="29" name="TextBox 28">
            <a:extLst>
              <a:ext uri="{FF2B5EF4-FFF2-40B4-BE49-F238E27FC236}">
                <a16:creationId xmlns:a16="http://schemas.microsoft.com/office/drawing/2014/main" id="{1B584502-BF32-B716-2685-99A0FBF48B97}"/>
              </a:ext>
            </a:extLst>
          </p:cNvPr>
          <p:cNvSpPr txBox="1"/>
          <p:nvPr/>
        </p:nvSpPr>
        <p:spPr>
          <a:xfrm>
            <a:off x="6196774" y="4309102"/>
            <a:ext cx="6042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3</a:t>
            </a:r>
            <a:endParaRPr lang="en-US">
              <a:latin typeface="Corbel"/>
            </a:endParaRPr>
          </a:p>
        </p:txBody>
      </p:sp>
      <p:pic>
        <p:nvPicPr>
          <p:cNvPr id="31" name="Picture 30" descr="A group of colorful circles on a black background&#10;&#10;AI-generated content may be incorrect.">
            <a:extLst>
              <a:ext uri="{FF2B5EF4-FFF2-40B4-BE49-F238E27FC236}">
                <a16:creationId xmlns:a16="http://schemas.microsoft.com/office/drawing/2014/main" id="{796A5AFD-DBA7-34CD-A4D3-D73CA26BDF7D}"/>
              </a:ext>
            </a:extLst>
          </p:cNvPr>
          <p:cNvPicPr>
            <a:picLocks noChangeAspect="1"/>
          </p:cNvPicPr>
          <p:nvPr/>
        </p:nvPicPr>
        <p:blipFill>
          <a:blip r:embed="rId3"/>
          <a:stretch>
            <a:fillRect/>
          </a:stretch>
        </p:blipFill>
        <p:spPr>
          <a:xfrm>
            <a:off x="7377062" y="3667507"/>
            <a:ext cx="655753" cy="641024"/>
          </a:xfrm>
          <a:prstGeom prst="rect">
            <a:avLst/>
          </a:prstGeom>
        </p:spPr>
      </p:pic>
      <p:sp>
        <p:nvSpPr>
          <p:cNvPr id="33" name="TextBox 32">
            <a:extLst>
              <a:ext uri="{FF2B5EF4-FFF2-40B4-BE49-F238E27FC236}">
                <a16:creationId xmlns:a16="http://schemas.microsoft.com/office/drawing/2014/main" id="{63984D6E-5670-1030-BC3A-4160C6330BD4}"/>
              </a:ext>
            </a:extLst>
          </p:cNvPr>
          <p:cNvSpPr txBox="1"/>
          <p:nvPr/>
        </p:nvSpPr>
        <p:spPr>
          <a:xfrm>
            <a:off x="7375839" y="4226616"/>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0" name="TextBox 9">
            <a:extLst>
              <a:ext uri="{FF2B5EF4-FFF2-40B4-BE49-F238E27FC236}">
                <a16:creationId xmlns:a16="http://schemas.microsoft.com/office/drawing/2014/main" id="{7EE2E99F-1446-0EF6-AB67-BC220F068497}"/>
              </a:ext>
            </a:extLst>
          </p:cNvPr>
          <p:cNvSpPr txBox="1"/>
          <p:nvPr/>
        </p:nvSpPr>
        <p:spPr>
          <a:xfrm>
            <a:off x="1928247" y="4803506"/>
            <a:ext cx="655965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4"/>
              </a:rPr>
              <a:t>ZeRO: Memory Optimizations Toward Training Trillion Parameter Models </a:t>
            </a:r>
            <a:r>
              <a:rPr lang="en-US" sz="1200">
                <a:solidFill>
                  <a:srgbClr val="666666"/>
                </a:solidFill>
                <a:latin typeface="Corbel"/>
              </a:rPr>
              <a:t>(Rajbhandari et al., 2019)</a:t>
            </a:r>
          </a:p>
          <a:p>
            <a:endParaRPr lang="en-US"/>
          </a:p>
        </p:txBody>
      </p:sp>
      <p:sp>
        <p:nvSpPr>
          <p:cNvPr id="4" name="TextBox 3">
            <a:extLst>
              <a:ext uri="{FF2B5EF4-FFF2-40B4-BE49-F238E27FC236}">
                <a16:creationId xmlns:a16="http://schemas.microsoft.com/office/drawing/2014/main" id="{2C8494E9-629F-7B0F-CD7A-ECFBD69A7C11}"/>
              </a:ext>
            </a:extLst>
          </p:cNvPr>
          <p:cNvSpPr txBox="1"/>
          <p:nvPr/>
        </p:nvSpPr>
        <p:spPr>
          <a:xfrm>
            <a:off x="1735467" y="3886683"/>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12" name="TextBox 11">
            <a:extLst>
              <a:ext uri="{FF2B5EF4-FFF2-40B4-BE49-F238E27FC236}">
                <a16:creationId xmlns:a16="http://schemas.microsoft.com/office/drawing/2014/main" id="{8A720E26-0308-669C-D7B9-909831257AC7}"/>
              </a:ext>
            </a:extLst>
          </p:cNvPr>
          <p:cNvSpPr txBox="1"/>
          <p:nvPr/>
        </p:nvSpPr>
        <p:spPr>
          <a:xfrm>
            <a:off x="4313053" y="3886084"/>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22" name="TextBox 21">
            <a:extLst>
              <a:ext uri="{FF2B5EF4-FFF2-40B4-BE49-F238E27FC236}">
                <a16:creationId xmlns:a16="http://schemas.microsoft.com/office/drawing/2014/main" id="{C16E5596-8174-D33C-35DF-40AD93F12B74}"/>
              </a:ext>
            </a:extLst>
          </p:cNvPr>
          <p:cNvSpPr txBox="1"/>
          <p:nvPr/>
        </p:nvSpPr>
        <p:spPr>
          <a:xfrm>
            <a:off x="6908311" y="3881471"/>
            <a:ext cx="397146" cy="343747"/>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sp>
        <p:nvSpPr>
          <p:cNvPr id="6" name="TextBox 5">
            <a:extLst>
              <a:ext uri="{FF2B5EF4-FFF2-40B4-BE49-F238E27FC236}">
                <a16:creationId xmlns:a16="http://schemas.microsoft.com/office/drawing/2014/main" id="{0E2F7B41-AC8D-DC9B-1877-B6099EE70885}"/>
              </a:ext>
            </a:extLst>
          </p:cNvPr>
          <p:cNvSpPr txBox="1"/>
          <p:nvPr/>
        </p:nvSpPr>
        <p:spPr>
          <a:xfrm>
            <a:off x="1439417" y="1691443"/>
            <a:ext cx="62027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Corbel"/>
              </a:rPr>
              <a:t>Split / shard the optimizer states into 3 parts!</a:t>
            </a:r>
          </a:p>
        </p:txBody>
      </p:sp>
      <p:sp>
        <p:nvSpPr>
          <p:cNvPr id="14" name="TextBox 13">
            <a:extLst>
              <a:ext uri="{FF2B5EF4-FFF2-40B4-BE49-F238E27FC236}">
                <a16:creationId xmlns:a16="http://schemas.microsoft.com/office/drawing/2014/main" id="{267B527A-AE62-8B3B-A0A1-4D8D8F4C6BCA}"/>
              </a:ext>
            </a:extLst>
          </p:cNvPr>
          <p:cNvSpPr txBox="1"/>
          <p:nvPr/>
        </p:nvSpPr>
        <p:spPr>
          <a:xfrm>
            <a:off x="1095209" y="3011662"/>
            <a:ext cx="1717161"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orbel"/>
              </a:rPr>
              <a:t>Optimizer States 1</a:t>
            </a:r>
          </a:p>
        </p:txBody>
      </p:sp>
      <p:sp>
        <p:nvSpPr>
          <p:cNvPr id="18" name="TextBox 17">
            <a:extLst>
              <a:ext uri="{FF2B5EF4-FFF2-40B4-BE49-F238E27FC236}">
                <a16:creationId xmlns:a16="http://schemas.microsoft.com/office/drawing/2014/main" id="{ABF16FA3-9E36-4303-872C-BA2AE2D39412}"/>
              </a:ext>
            </a:extLst>
          </p:cNvPr>
          <p:cNvSpPr txBox="1"/>
          <p:nvPr/>
        </p:nvSpPr>
        <p:spPr>
          <a:xfrm>
            <a:off x="3697356" y="3012250"/>
            <a:ext cx="1754871"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orbel"/>
              </a:rPr>
              <a:t>Optimizer States 2</a:t>
            </a:r>
          </a:p>
        </p:txBody>
      </p:sp>
      <p:sp>
        <p:nvSpPr>
          <p:cNvPr id="24" name="TextBox 23">
            <a:extLst>
              <a:ext uri="{FF2B5EF4-FFF2-40B4-BE49-F238E27FC236}">
                <a16:creationId xmlns:a16="http://schemas.microsoft.com/office/drawing/2014/main" id="{36A9C755-25FA-2AC4-EC88-AEF06FEDC272}"/>
              </a:ext>
            </a:extLst>
          </p:cNvPr>
          <p:cNvSpPr txBox="1"/>
          <p:nvPr/>
        </p:nvSpPr>
        <p:spPr>
          <a:xfrm>
            <a:off x="6196774" y="3012249"/>
            <a:ext cx="1836041"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orbel"/>
              </a:rPr>
              <a:t>Optimizer States 3</a:t>
            </a:r>
          </a:p>
        </p:txBody>
      </p:sp>
      <p:sp>
        <p:nvSpPr>
          <p:cNvPr id="8" name="TextBox 7">
            <a:extLst>
              <a:ext uri="{FF2B5EF4-FFF2-40B4-BE49-F238E27FC236}">
                <a16:creationId xmlns:a16="http://schemas.microsoft.com/office/drawing/2014/main" id="{CB1651CB-CD40-9B86-4231-F556B612C047}"/>
              </a:ext>
            </a:extLst>
          </p:cNvPr>
          <p:cNvSpPr txBox="1"/>
          <p:nvPr/>
        </p:nvSpPr>
        <p:spPr>
          <a:xfrm>
            <a:off x="1414965" y="2573778"/>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20" name="TextBox 19">
            <a:extLst>
              <a:ext uri="{FF2B5EF4-FFF2-40B4-BE49-F238E27FC236}">
                <a16:creationId xmlns:a16="http://schemas.microsoft.com/office/drawing/2014/main" id="{0E226283-896A-7E3B-137C-48FA83D87F59}"/>
              </a:ext>
            </a:extLst>
          </p:cNvPr>
          <p:cNvSpPr txBox="1"/>
          <p:nvPr/>
        </p:nvSpPr>
        <p:spPr>
          <a:xfrm>
            <a:off x="1796611" y="2574425"/>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28" name="TextBox 27">
            <a:extLst>
              <a:ext uri="{FF2B5EF4-FFF2-40B4-BE49-F238E27FC236}">
                <a16:creationId xmlns:a16="http://schemas.microsoft.com/office/drawing/2014/main" id="{2BF2C276-5999-996E-0FA2-CA85504DE0F6}"/>
              </a:ext>
            </a:extLst>
          </p:cNvPr>
          <p:cNvSpPr txBox="1"/>
          <p:nvPr/>
        </p:nvSpPr>
        <p:spPr>
          <a:xfrm>
            <a:off x="2178257" y="2575072"/>
            <a:ext cx="397146" cy="343747"/>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sp>
        <p:nvSpPr>
          <p:cNvPr id="32" name="TextBox 31">
            <a:extLst>
              <a:ext uri="{FF2B5EF4-FFF2-40B4-BE49-F238E27FC236}">
                <a16:creationId xmlns:a16="http://schemas.microsoft.com/office/drawing/2014/main" id="{4E7A02C8-98C3-C449-3563-4AF2F349A85D}"/>
              </a:ext>
            </a:extLst>
          </p:cNvPr>
          <p:cNvSpPr txBox="1"/>
          <p:nvPr/>
        </p:nvSpPr>
        <p:spPr>
          <a:xfrm>
            <a:off x="3966161" y="2553224"/>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35" name="TextBox 34">
            <a:extLst>
              <a:ext uri="{FF2B5EF4-FFF2-40B4-BE49-F238E27FC236}">
                <a16:creationId xmlns:a16="http://schemas.microsoft.com/office/drawing/2014/main" id="{AF61AFBA-31A2-962E-1537-F4371117D8B3}"/>
              </a:ext>
            </a:extLst>
          </p:cNvPr>
          <p:cNvSpPr txBox="1"/>
          <p:nvPr/>
        </p:nvSpPr>
        <p:spPr>
          <a:xfrm>
            <a:off x="4347807" y="2553871"/>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37" name="TextBox 36">
            <a:extLst>
              <a:ext uri="{FF2B5EF4-FFF2-40B4-BE49-F238E27FC236}">
                <a16:creationId xmlns:a16="http://schemas.microsoft.com/office/drawing/2014/main" id="{B5ECE9AC-6DCC-3C08-DBDD-D8599429F2CD}"/>
              </a:ext>
            </a:extLst>
          </p:cNvPr>
          <p:cNvSpPr txBox="1"/>
          <p:nvPr/>
        </p:nvSpPr>
        <p:spPr>
          <a:xfrm>
            <a:off x="4729453" y="2554518"/>
            <a:ext cx="397146" cy="343747"/>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sp>
        <p:nvSpPr>
          <p:cNvPr id="39" name="TextBox 38">
            <a:extLst>
              <a:ext uri="{FF2B5EF4-FFF2-40B4-BE49-F238E27FC236}">
                <a16:creationId xmlns:a16="http://schemas.microsoft.com/office/drawing/2014/main" id="{60D58E69-5FEF-DA30-A715-406C77034977}"/>
              </a:ext>
            </a:extLst>
          </p:cNvPr>
          <p:cNvSpPr txBox="1"/>
          <p:nvPr/>
        </p:nvSpPr>
        <p:spPr>
          <a:xfrm>
            <a:off x="6535729" y="2524448"/>
            <a:ext cx="383948" cy="343464"/>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41" name="TextBox 40">
            <a:extLst>
              <a:ext uri="{FF2B5EF4-FFF2-40B4-BE49-F238E27FC236}">
                <a16:creationId xmlns:a16="http://schemas.microsoft.com/office/drawing/2014/main" id="{E27749FC-170F-E4A5-1AAB-EBB91D5BD155}"/>
              </a:ext>
            </a:extLst>
          </p:cNvPr>
          <p:cNvSpPr txBox="1"/>
          <p:nvPr/>
        </p:nvSpPr>
        <p:spPr>
          <a:xfrm>
            <a:off x="6932105" y="2528040"/>
            <a:ext cx="381002"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43" name="TextBox 42">
            <a:extLst>
              <a:ext uri="{FF2B5EF4-FFF2-40B4-BE49-F238E27FC236}">
                <a16:creationId xmlns:a16="http://schemas.microsoft.com/office/drawing/2014/main" id="{02163CE2-3985-E105-842B-2ED47C462CAB}"/>
              </a:ext>
            </a:extLst>
          </p:cNvPr>
          <p:cNvSpPr txBox="1"/>
          <p:nvPr/>
        </p:nvSpPr>
        <p:spPr>
          <a:xfrm>
            <a:off x="7306045" y="2522229"/>
            <a:ext cx="397146" cy="343747"/>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pic>
        <p:nvPicPr>
          <p:cNvPr id="3" name="Picture 2" descr="A yellow folder with a stack of coins&#10;&#10;AI-generated content may be incorrect.">
            <a:extLst>
              <a:ext uri="{FF2B5EF4-FFF2-40B4-BE49-F238E27FC236}">
                <a16:creationId xmlns:a16="http://schemas.microsoft.com/office/drawing/2014/main" id="{2EC73275-0EF8-A06E-8C61-B2ED2D29B383}"/>
              </a:ext>
            </a:extLst>
          </p:cNvPr>
          <p:cNvPicPr>
            <a:picLocks noChangeAspect="1"/>
          </p:cNvPicPr>
          <p:nvPr/>
        </p:nvPicPr>
        <p:blipFill>
          <a:blip r:embed="rId5"/>
          <a:srcRect r="51626"/>
          <a:stretch>
            <a:fillRect/>
          </a:stretch>
        </p:blipFill>
        <p:spPr>
          <a:xfrm>
            <a:off x="1579320" y="4298269"/>
            <a:ext cx="630720" cy="697668"/>
          </a:xfrm>
          <a:prstGeom prst="rect">
            <a:avLst/>
          </a:prstGeom>
        </p:spPr>
      </p:pic>
      <p:pic>
        <p:nvPicPr>
          <p:cNvPr id="16" name="Picture 15" descr="A yellow folder with a stack of coins&#10;&#10;AI-generated content may be incorrect.">
            <a:extLst>
              <a:ext uri="{FF2B5EF4-FFF2-40B4-BE49-F238E27FC236}">
                <a16:creationId xmlns:a16="http://schemas.microsoft.com/office/drawing/2014/main" id="{D301F176-5F20-0582-9C68-3914D44AF411}"/>
              </a:ext>
            </a:extLst>
          </p:cNvPr>
          <p:cNvPicPr>
            <a:picLocks noChangeAspect="1"/>
          </p:cNvPicPr>
          <p:nvPr/>
        </p:nvPicPr>
        <p:blipFill>
          <a:blip r:embed="rId5"/>
          <a:srcRect l="25454" r="33175"/>
          <a:stretch>
            <a:fillRect/>
          </a:stretch>
        </p:blipFill>
        <p:spPr>
          <a:xfrm>
            <a:off x="4256645" y="4326822"/>
            <a:ext cx="539427" cy="697668"/>
          </a:xfrm>
          <a:prstGeom prst="rect">
            <a:avLst/>
          </a:prstGeom>
        </p:spPr>
      </p:pic>
      <p:pic>
        <p:nvPicPr>
          <p:cNvPr id="26" name="Picture 25" descr="A yellow folder with a stack of coins&#10;&#10;AI-generated content may be incorrect.">
            <a:extLst>
              <a:ext uri="{FF2B5EF4-FFF2-40B4-BE49-F238E27FC236}">
                <a16:creationId xmlns:a16="http://schemas.microsoft.com/office/drawing/2014/main" id="{655F6F1E-48D9-CE11-6999-6C17366E5AFC}"/>
              </a:ext>
            </a:extLst>
          </p:cNvPr>
          <p:cNvPicPr>
            <a:picLocks noChangeAspect="1"/>
          </p:cNvPicPr>
          <p:nvPr/>
        </p:nvPicPr>
        <p:blipFill>
          <a:blip r:embed="rId5"/>
          <a:srcRect l="61173" r="4093"/>
          <a:stretch>
            <a:fillRect/>
          </a:stretch>
        </p:blipFill>
        <p:spPr>
          <a:xfrm>
            <a:off x="6906720" y="4326823"/>
            <a:ext cx="452880" cy="697668"/>
          </a:xfrm>
          <a:prstGeom prst="rect">
            <a:avLst/>
          </a:prstGeom>
        </p:spPr>
      </p:pic>
    </p:spTree>
    <p:extLst>
      <p:ext uri="{BB962C8B-B14F-4D97-AF65-F5344CB8AC3E}">
        <p14:creationId xmlns:p14="http://schemas.microsoft.com/office/powerpoint/2010/main" val="1222499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9F6CD-A70C-F4F9-514F-7DC66AC6AD5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758CF23-7D8C-99F3-59BB-8BB4B90F6259}"/>
              </a:ext>
            </a:extLst>
          </p:cNvPr>
          <p:cNvSpPr txBox="1">
            <a:spLocks noGrp="1"/>
          </p:cNvSpPr>
          <p:nvPr>
            <p:ph type="title"/>
          </p:nvPr>
        </p:nvSpPr>
        <p:spPr>
          <a:xfrm>
            <a:off x="533919" y="496872"/>
            <a:ext cx="8085415" cy="467789"/>
          </a:xfrm>
          <a:prstGeom prst="rect">
            <a:avLst/>
          </a:prstGeom>
        </p:spPr>
        <p:txBody>
          <a:bodyPr vert="horz" wrap="square" lIns="0" tIns="6065" rIns="0" bIns="0" rtlCol="0">
            <a:spAutoFit/>
          </a:bodyPr>
          <a:lstStyle/>
          <a:p>
            <a:pPr marL="5776">
              <a:lnSpc>
                <a:spcPct val="100000"/>
              </a:lnSpc>
              <a:spcBef>
                <a:spcPts val="48"/>
              </a:spcBef>
            </a:pPr>
            <a:r>
              <a:rPr lang="en-US" dirty="0"/>
              <a:t>Q: Pulse Check: What is a KV-Cache? </a:t>
            </a:r>
            <a:endParaRPr spc="-5" dirty="0"/>
          </a:p>
        </p:txBody>
      </p:sp>
      <p:sp>
        <p:nvSpPr>
          <p:cNvPr id="24" name="Text Placeholder 23">
            <a:extLst>
              <a:ext uri="{FF2B5EF4-FFF2-40B4-BE49-F238E27FC236}">
                <a16:creationId xmlns:a16="http://schemas.microsoft.com/office/drawing/2014/main" id="{83DBB053-1504-A327-58CA-78D6AF684851}"/>
              </a:ext>
            </a:extLst>
          </p:cNvPr>
          <p:cNvSpPr>
            <a:spLocks noGrp="1"/>
          </p:cNvSpPr>
          <p:nvPr>
            <p:ph type="body" sz="quarter" idx="16"/>
          </p:nvPr>
        </p:nvSpPr>
        <p:spPr/>
        <p:txBody>
          <a:bodyPr/>
          <a:lstStyle/>
          <a:p>
            <a:endParaRPr lang="en-US" dirty="0"/>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7F536C6-A5DA-8581-09FD-1C890C27775B}"/>
                  </a:ext>
                </a:extLst>
              </p:cNvPr>
              <p:cNvSpPr txBox="1"/>
              <p:nvPr/>
            </p:nvSpPr>
            <p:spPr>
              <a:xfrm>
                <a:off x="2543344" y="2083321"/>
                <a:ext cx="3553457" cy="1562031"/>
              </a:xfrm>
              <a:prstGeom prst="rect">
                <a:avLst/>
              </a:prstGeom>
              <a:noFill/>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altLang="zh-TW" sz="1800" b="0" i="1" smtClean="0">
                          <a:solidFill>
                            <a:srgbClr val="7030A0"/>
                          </a:solidFill>
                          <a:latin typeface="Cambria Math" panose="02040503050406030204" pitchFamily="18" charset="0"/>
                        </a:rPr>
                        <m:t>𝑄</m:t>
                      </m:r>
                      <m:r>
                        <a:rPr lang="en-US" altLang="zh-TW" sz="1800">
                          <a:latin typeface="Cambria Math" panose="02040503050406030204" pitchFamily="18" charset="0"/>
                        </a:rPr>
                        <m:t>=</m:t>
                      </m:r>
                      <m:sSup>
                        <m:sSupPr>
                          <m:ctrlPr>
                            <a:rPr lang="en-US" altLang="zh-TW" sz="1800" i="1" smtClean="0">
                              <a:solidFill>
                                <a:srgbClr val="7030A0"/>
                              </a:solidFill>
                              <a:latin typeface="Cambria Math" panose="02040503050406030204" pitchFamily="18" charset="0"/>
                            </a:rPr>
                          </m:ctrlPr>
                        </m:sSupPr>
                        <m:e>
                          <m:r>
                            <a:rPr lang="en-US" altLang="zh-TW" sz="1800" b="1">
                              <a:latin typeface="Cambria Math" panose="02040503050406030204" pitchFamily="18" charset="0"/>
                            </a:rPr>
                            <m:t>𝐱</m:t>
                          </m:r>
                          <m:r>
                            <a:rPr lang="en-US" altLang="zh-TW" sz="1800" b="1" i="0">
                              <a:solidFill>
                                <a:srgbClr val="7030A0"/>
                              </a:solidFill>
                              <a:latin typeface="Cambria Math" panose="02040503050406030204" pitchFamily="18" charset="0"/>
                            </a:rPr>
                            <m:t>𝐖</m:t>
                          </m:r>
                        </m:e>
                        <m:sup>
                          <m:r>
                            <a:rPr lang="en-US" altLang="zh-TW" sz="1800">
                              <a:solidFill>
                                <a:srgbClr val="7030A0"/>
                              </a:solidFill>
                              <a:latin typeface="Cambria Math" panose="02040503050406030204" pitchFamily="18" charset="0"/>
                            </a:rPr>
                            <m:t>𝑞</m:t>
                          </m:r>
                        </m:sup>
                      </m:sSup>
                    </m:oMath>
                  </m:oMathPara>
                </a14:m>
                <a:endParaRPr lang="en-US" altLang="zh-TW" sz="1800" b="1" dirty="0">
                  <a:latin typeface="Corbel" panose="020B0503020204020204" pitchFamily="34" charset="0"/>
                </a:endParaRPr>
              </a:p>
              <a:p>
                <a:pPr marL="114300" indent="0">
                  <a:buNone/>
                </a:pPr>
                <a14:m>
                  <m:oMathPara xmlns:m="http://schemas.openxmlformats.org/officeDocument/2006/math">
                    <m:oMathParaPr>
                      <m:jc m:val="centerGroup"/>
                    </m:oMathParaPr>
                    <m:oMath xmlns:m="http://schemas.openxmlformats.org/officeDocument/2006/math">
                      <m:r>
                        <a:rPr lang="en-US" altLang="zh-TW" sz="1800" b="0" i="1" smtClean="0">
                          <a:solidFill>
                            <a:srgbClr val="C00000"/>
                          </a:solidFill>
                          <a:latin typeface="Cambria Math" panose="02040503050406030204" pitchFamily="18" charset="0"/>
                        </a:rPr>
                        <m:t>𝐾</m:t>
                      </m:r>
                      <m:r>
                        <a:rPr lang="en-US" altLang="zh-TW" sz="1800">
                          <a:latin typeface="Cambria Math" panose="02040503050406030204" pitchFamily="18" charset="0"/>
                        </a:rPr>
                        <m:t>=</m:t>
                      </m:r>
                      <m:sSup>
                        <m:sSupPr>
                          <m:ctrlPr>
                            <a:rPr lang="en-US" altLang="zh-TW" sz="1800" i="1" smtClean="0">
                              <a:solidFill>
                                <a:srgbClr val="C00000"/>
                              </a:solidFill>
                              <a:latin typeface="Cambria Math" panose="02040503050406030204" pitchFamily="18" charset="0"/>
                            </a:rPr>
                          </m:ctrlPr>
                        </m:sSupPr>
                        <m:e>
                          <m:r>
                            <a:rPr lang="en-US" altLang="zh-TW" sz="1800" b="1">
                              <a:latin typeface="Cambria Math" panose="02040503050406030204" pitchFamily="18" charset="0"/>
                            </a:rPr>
                            <m:t>𝐱</m:t>
                          </m:r>
                          <m:r>
                            <a:rPr lang="en-US" altLang="zh-TW" sz="1800" b="1" i="0">
                              <a:solidFill>
                                <a:srgbClr val="C00000"/>
                              </a:solidFill>
                              <a:latin typeface="Cambria Math" panose="02040503050406030204" pitchFamily="18" charset="0"/>
                            </a:rPr>
                            <m:t>𝐖</m:t>
                          </m:r>
                        </m:e>
                        <m:sup>
                          <m:r>
                            <a:rPr lang="en-US" altLang="zh-TW" sz="1800">
                              <a:solidFill>
                                <a:srgbClr val="C00000"/>
                              </a:solidFill>
                              <a:latin typeface="Cambria Math" panose="02040503050406030204" pitchFamily="18" charset="0"/>
                            </a:rPr>
                            <m:t>𝑘</m:t>
                          </m:r>
                        </m:sup>
                      </m:sSup>
                    </m:oMath>
                  </m:oMathPara>
                </a14:m>
                <a:endParaRPr lang="en-US" altLang="zh-TW" sz="1800" b="1" dirty="0">
                  <a:latin typeface="Corbel" panose="020B0503020204020204" pitchFamily="34" charset="0"/>
                </a:endParaRPr>
              </a:p>
              <a:p>
                <a:pPr marL="114300" indent="0">
                  <a:buNone/>
                </a:pPr>
                <a14:m>
                  <m:oMathPara xmlns:m="http://schemas.openxmlformats.org/officeDocument/2006/math">
                    <m:oMathParaPr>
                      <m:jc m:val="centerGroup"/>
                    </m:oMathParaPr>
                    <m:oMath xmlns:m="http://schemas.openxmlformats.org/officeDocument/2006/math">
                      <m:r>
                        <a:rPr lang="en-US" altLang="zh-TW" sz="1800" b="0" i="1" smtClean="0">
                          <a:solidFill>
                            <a:srgbClr val="0070C0"/>
                          </a:solidFill>
                          <a:latin typeface="Cambria Math" panose="02040503050406030204" pitchFamily="18" charset="0"/>
                        </a:rPr>
                        <m:t>𝑉</m:t>
                      </m:r>
                      <m:r>
                        <a:rPr lang="en-US" altLang="zh-TW" sz="1800">
                          <a:latin typeface="Cambria Math" panose="02040503050406030204" pitchFamily="18" charset="0"/>
                        </a:rPr>
                        <m:t>=</m:t>
                      </m:r>
                      <m:sSup>
                        <m:sSupPr>
                          <m:ctrlPr>
                            <a:rPr lang="en-US" altLang="zh-TW" sz="1800" i="1" smtClean="0">
                              <a:solidFill>
                                <a:srgbClr val="0070C0"/>
                              </a:solidFill>
                              <a:latin typeface="Cambria Math" panose="02040503050406030204" pitchFamily="18" charset="0"/>
                            </a:rPr>
                          </m:ctrlPr>
                        </m:sSupPr>
                        <m:e>
                          <m:r>
                            <a:rPr lang="en-US" altLang="zh-TW" sz="1800" b="1">
                              <a:latin typeface="Cambria Math" panose="02040503050406030204" pitchFamily="18" charset="0"/>
                            </a:rPr>
                            <m:t>𝐱</m:t>
                          </m:r>
                          <m:r>
                            <a:rPr lang="en-US" altLang="zh-TW" sz="1800" b="1" i="0">
                              <a:solidFill>
                                <a:srgbClr val="0070C0"/>
                              </a:solidFill>
                              <a:latin typeface="Cambria Math" panose="02040503050406030204" pitchFamily="18" charset="0"/>
                            </a:rPr>
                            <m:t>𝐖</m:t>
                          </m:r>
                        </m:e>
                        <m:sup>
                          <m:r>
                            <a:rPr lang="en-US" altLang="zh-TW" sz="1800">
                              <a:solidFill>
                                <a:srgbClr val="0070C0"/>
                              </a:solidFill>
                              <a:latin typeface="Cambria Math" panose="02040503050406030204" pitchFamily="18" charset="0"/>
                            </a:rPr>
                            <m:t>𝑣</m:t>
                          </m:r>
                        </m:sup>
                      </m:sSup>
                    </m:oMath>
                  </m:oMathPara>
                </a14:m>
                <a:endParaRPr lang="en-US" sz="1800" b="1" dirty="0">
                  <a:latin typeface="Corbel" panose="020B0503020204020204" pitchFamily="34" charset="0"/>
                  <a:cs typeface="Calibri"/>
                </a:endParaRPr>
              </a:p>
              <a:p>
                <a:pPr marL="114300" indent="0">
                  <a:buNone/>
                </a:pPr>
                <a14:m>
                  <m:oMathPara xmlns:m="http://schemas.openxmlformats.org/officeDocument/2006/math">
                    <m:oMathParaPr>
                      <m:jc m:val="centerGroup"/>
                    </m:oMathParaPr>
                    <m:oMath xmlns:m="http://schemas.openxmlformats.org/officeDocument/2006/math">
                      <m:r>
                        <m:rPr>
                          <m:sty m:val="p"/>
                        </m:rPr>
                        <a:rPr lang="en-US" sz="1800" b="0" i="0" smtClean="0">
                          <a:solidFill>
                            <a:srgbClr val="00B050"/>
                          </a:solidFill>
                          <a:latin typeface="Cambria Math" panose="02040503050406030204" pitchFamily="18" charset="0"/>
                        </a:rPr>
                        <m:t>Attention</m:t>
                      </m:r>
                      <m:r>
                        <a:rPr lang="en-US" sz="1800" b="0" i="0" smtClean="0">
                          <a:solidFill>
                            <a:srgbClr val="00B050"/>
                          </a:solidFill>
                          <a:latin typeface="Cambria Math" panose="02040503050406030204" pitchFamily="18" charset="0"/>
                        </a:rPr>
                        <m:t>(</m:t>
                      </m:r>
                      <m:r>
                        <a:rPr lang="en-US" altLang="zh-TW" sz="1800" b="1">
                          <a:latin typeface="Cambria Math" panose="02040503050406030204" pitchFamily="18" charset="0"/>
                        </a:rPr>
                        <m:t>𝐱</m:t>
                      </m:r>
                      <m:r>
                        <a:rPr lang="en-US" sz="1800" b="0" i="0" smtClean="0">
                          <a:solidFill>
                            <a:srgbClr val="00B050"/>
                          </a:solidFill>
                          <a:latin typeface="Cambria Math" panose="02040503050406030204" pitchFamily="18" charset="0"/>
                        </a:rPr>
                        <m:t>)</m:t>
                      </m:r>
                      <m:r>
                        <a:rPr lang="en-US" sz="1800" smtClean="0">
                          <a:latin typeface="Cambria Math" panose="02040503050406030204" pitchFamily="18" charset="0"/>
                        </a:rPr>
                        <m:t>=</m:t>
                      </m:r>
                      <m:r>
                        <m:rPr>
                          <m:sty m:val="p"/>
                        </m:rPr>
                        <a:rPr lang="en-US" sz="1800" smtClean="0">
                          <a:latin typeface="Cambria Math" panose="02040503050406030204" pitchFamily="18" charset="0"/>
                        </a:rPr>
                        <m:t>softmax</m:t>
                      </m:r>
                      <m:d>
                        <m:dPr>
                          <m:ctrlPr>
                            <a:rPr lang="en-US" sz="1800" i="1" smtClean="0">
                              <a:latin typeface="Cambria Math" panose="02040503050406030204" pitchFamily="18" charset="0"/>
                            </a:rPr>
                          </m:ctrlPr>
                        </m:dPr>
                        <m:e>
                          <m:f>
                            <m:fPr>
                              <m:ctrlPr>
                                <a:rPr lang="en-US" sz="1800" i="1" smtClean="0">
                                  <a:latin typeface="Cambria Math" panose="02040503050406030204" pitchFamily="18" charset="0"/>
                                </a:rPr>
                              </m:ctrlPr>
                            </m:fPr>
                            <m:num>
                              <m:sSup>
                                <m:sSupPr>
                                  <m:ctrlPr>
                                    <a:rPr lang="en-US" sz="1800" i="1" smtClean="0">
                                      <a:latin typeface="Cambria Math" panose="02040503050406030204" pitchFamily="18" charset="0"/>
                                    </a:rPr>
                                  </m:ctrlPr>
                                </m:sSupPr>
                                <m:e>
                                  <m:r>
                                    <a:rPr lang="en-US" sz="1800" smtClean="0">
                                      <a:solidFill>
                                        <a:srgbClr val="7030A0"/>
                                      </a:solidFill>
                                      <a:latin typeface="Cambria Math" panose="02040503050406030204" pitchFamily="18" charset="0"/>
                                    </a:rPr>
                                    <m:t>𝑄</m:t>
                                  </m:r>
                                  <m:r>
                                    <a:rPr lang="en-US" sz="1800" smtClean="0">
                                      <a:solidFill>
                                        <a:srgbClr val="C00000"/>
                                      </a:solidFill>
                                      <a:latin typeface="Cambria Math" panose="02040503050406030204" pitchFamily="18" charset="0"/>
                                    </a:rPr>
                                    <m:t>𝐾</m:t>
                                  </m:r>
                                </m:e>
                                <m:sup>
                                  <m:r>
                                    <m:rPr>
                                      <m:sty m:val="p"/>
                                    </m:rPr>
                                    <a:rPr lang="en-US" sz="1800" smtClean="0">
                                      <a:latin typeface="Cambria Math" panose="02040503050406030204" pitchFamily="18" charset="0"/>
                                    </a:rPr>
                                    <m:t>T</m:t>
                                  </m:r>
                                </m:sup>
                              </m:sSup>
                            </m:num>
                            <m:den>
                              <m:r>
                                <a:rPr lang="en-US" sz="1800" b="0" i="1" smtClean="0">
                                  <a:latin typeface="Cambria Math" panose="02040503050406030204" pitchFamily="18" charset="0"/>
                                </a:rPr>
                                <m:t>√</m:t>
                              </m:r>
                              <m:r>
                                <a:rPr lang="en-US" sz="1800" b="0" i="1" smtClean="0">
                                  <a:latin typeface="Cambria Math" panose="02040503050406030204" pitchFamily="18" charset="0"/>
                                </a:rPr>
                                <m:t>𝑑</m:t>
                              </m:r>
                            </m:den>
                          </m:f>
                        </m:e>
                      </m:d>
                      <m:r>
                        <a:rPr lang="en-US" sz="1800" smtClean="0">
                          <a:solidFill>
                            <a:srgbClr val="0070C0"/>
                          </a:solidFill>
                          <a:latin typeface="Cambria Math" panose="02040503050406030204" pitchFamily="18" charset="0"/>
                        </a:rPr>
                        <m:t>𝑉</m:t>
                      </m:r>
                    </m:oMath>
                  </m:oMathPara>
                </a14:m>
                <a:endParaRPr lang="en-US" sz="1800" dirty="0">
                  <a:latin typeface="Corbel" panose="020B0503020204020204" pitchFamily="34" charset="0"/>
                </a:endParaRPr>
              </a:p>
            </p:txBody>
          </p:sp>
        </mc:Choice>
        <mc:Fallback xmlns="">
          <p:sp>
            <p:nvSpPr>
              <p:cNvPr id="26" name="TextBox 25">
                <a:extLst>
                  <a:ext uri="{FF2B5EF4-FFF2-40B4-BE49-F238E27FC236}">
                    <a16:creationId xmlns:a16="http://schemas.microsoft.com/office/drawing/2014/main" id="{07F536C6-A5DA-8581-09FD-1C890C27775B}"/>
                  </a:ext>
                </a:extLst>
              </p:cNvPr>
              <p:cNvSpPr txBox="1">
                <a:spLocks noRot="1" noChangeAspect="1" noMove="1" noResize="1" noEditPoints="1" noAdjustHandles="1" noChangeArrowheads="1" noChangeShapeType="1" noTextEdit="1"/>
              </p:cNvSpPr>
              <p:nvPr/>
            </p:nvSpPr>
            <p:spPr>
              <a:xfrm>
                <a:off x="2543344" y="2083321"/>
                <a:ext cx="3553457" cy="1562031"/>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40189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A87F5-E507-8185-4D49-7A0A42713B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85121-033E-B0E2-13E2-65222220FEA1}"/>
              </a:ext>
            </a:extLst>
          </p:cNvPr>
          <p:cNvSpPr>
            <a:spLocks noGrp="1"/>
          </p:cNvSpPr>
          <p:nvPr>
            <p:ph type="title"/>
          </p:nvPr>
        </p:nvSpPr>
        <p:spPr/>
        <p:txBody>
          <a:bodyPr lIns="91440" tIns="45720" rIns="91440" bIns="45720" anchor="b"/>
          <a:lstStyle/>
          <a:p>
            <a:r>
              <a:rPr lang="en-US" err="1">
                <a:ea typeface="Tahoma"/>
                <a:cs typeface="Tahoma"/>
              </a:rPr>
              <a:t>ZeRO</a:t>
            </a:r>
            <a:r>
              <a:rPr lang="en-US">
                <a:ea typeface="Tahoma"/>
                <a:cs typeface="Tahoma"/>
              </a:rPr>
              <a:t> Stage 1: How it works</a:t>
            </a:r>
            <a:endParaRPr lang="en-US"/>
          </a:p>
        </p:txBody>
      </p:sp>
      <p:sp>
        <p:nvSpPr>
          <p:cNvPr id="5" name="Rectangle: Rounded Corners 4">
            <a:extLst>
              <a:ext uri="{FF2B5EF4-FFF2-40B4-BE49-F238E27FC236}">
                <a16:creationId xmlns:a16="http://schemas.microsoft.com/office/drawing/2014/main" id="{6DF703B2-191F-C08E-5E26-E0A187DCDA2D}"/>
              </a:ext>
            </a:extLst>
          </p:cNvPr>
          <p:cNvSpPr/>
          <p:nvPr/>
        </p:nvSpPr>
        <p:spPr>
          <a:xfrm>
            <a:off x="869898" y="3623580"/>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graphics card with a fan&#10;&#10;AI-generated content may be incorrect.">
            <a:extLst>
              <a:ext uri="{FF2B5EF4-FFF2-40B4-BE49-F238E27FC236}">
                <a16:creationId xmlns:a16="http://schemas.microsoft.com/office/drawing/2014/main" id="{94EF0ADE-2822-5E2D-5C34-B486BED7870B}"/>
              </a:ext>
            </a:extLst>
          </p:cNvPr>
          <p:cNvPicPr>
            <a:picLocks noChangeAspect="1"/>
          </p:cNvPicPr>
          <p:nvPr/>
        </p:nvPicPr>
        <p:blipFill>
          <a:blip r:embed="rId2"/>
          <a:stretch>
            <a:fillRect/>
          </a:stretch>
        </p:blipFill>
        <p:spPr>
          <a:xfrm>
            <a:off x="1055213" y="3717588"/>
            <a:ext cx="599780" cy="620401"/>
          </a:xfrm>
          <a:prstGeom prst="rect">
            <a:avLst/>
          </a:prstGeom>
        </p:spPr>
      </p:pic>
      <p:sp>
        <p:nvSpPr>
          <p:cNvPr id="9" name="TextBox 8">
            <a:extLst>
              <a:ext uri="{FF2B5EF4-FFF2-40B4-BE49-F238E27FC236}">
                <a16:creationId xmlns:a16="http://schemas.microsoft.com/office/drawing/2014/main" id="{9D89879E-A6B1-C5DC-887D-5AF1A9DF617D}"/>
              </a:ext>
            </a:extLst>
          </p:cNvPr>
          <p:cNvSpPr txBox="1"/>
          <p:nvPr/>
        </p:nvSpPr>
        <p:spPr>
          <a:xfrm>
            <a:off x="1083450" y="4309104"/>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1</a:t>
            </a:r>
            <a:endParaRPr lang="en-US">
              <a:latin typeface="Corbel"/>
            </a:endParaRPr>
          </a:p>
        </p:txBody>
      </p:sp>
      <p:pic>
        <p:nvPicPr>
          <p:cNvPr id="11" name="Picture 10" descr="A group of colorful circles on a black background&#10;&#10;AI-generated content may be incorrect.">
            <a:extLst>
              <a:ext uri="{FF2B5EF4-FFF2-40B4-BE49-F238E27FC236}">
                <a16:creationId xmlns:a16="http://schemas.microsoft.com/office/drawing/2014/main" id="{5106DF22-6800-8854-B5E7-43CB6CF43167}"/>
              </a:ext>
            </a:extLst>
          </p:cNvPr>
          <p:cNvPicPr>
            <a:picLocks noChangeAspect="1"/>
          </p:cNvPicPr>
          <p:nvPr/>
        </p:nvPicPr>
        <p:blipFill>
          <a:blip r:embed="rId3"/>
          <a:stretch>
            <a:fillRect/>
          </a:stretch>
        </p:blipFill>
        <p:spPr>
          <a:xfrm>
            <a:off x="2248293" y="3667509"/>
            <a:ext cx="655753" cy="641024"/>
          </a:xfrm>
          <a:prstGeom prst="rect">
            <a:avLst/>
          </a:prstGeom>
        </p:spPr>
      </p:pic>
      <p:sp>
        <p:nvSpPr>
          <p:cNvPr id="13" name="TextBox 12">
            <a:extLst>
              <a:ext uri="{FF2B5EF4-FFF2-40B4-BE49-F238E27FC236}">
                <a16:creationId xmlns:a16="http://schemas.microsoft.com/office/drawing/2014/main" id="{ED71E7B0-29B2-E7B4-FCC7-A2DE4E875EFF}"/>
              </a:ext>
            </a:extLst>
          </p:cNvPr>
          <p:cNvSpPr txBox="1"/>
          <p:nvPr/>
        </p:nvSpPr>
        <p:spPr>
          <a:xfrm>
            <a:off x="2247070" y="4226618"/>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5" name="Rectangle: Rounded Corners 14">
            <a:extLst>
              <a:ext uri="{FF2B5EF4-FFF2-40B4-BE49-F238E27FC236}">
                <a16:creationId xmlns:a16="http://schemas.microsoft.com/office/drawing/2014/main" id="{C0B86A04-18E3-4ADB-BBE3-29ABF864554C}"/>
              </a:ext>
            </a:extLst>
          </p:cNvPr>
          <p:cNvSpPr/>
          <p:nvPr/>
        </p:nvSpPr>
        <p:spPr>
          <a:xfrm>
            <a:off x="3418080" y="3626525"/>
            <a:ext cx="2261583" cy="103370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omputer graphics card with a fan&#10;&#10;AI-generated content may be incorrect.">
            <a:extLst>
              <a:ext uri="{FF2B5EF4-FFF2-40B4-BE49-F238E27FC236}">
                <a16:creationId xmlns:a16="http://schemas.microsoft.com/office/drawing/2014/main" id="{4F577F37-C4DF-6972-E606-342C311F3A0A}"/>
              </a:ext>
            </a:extLst>
          </p:cNvPr>
          <p:cNvPicPr>
            <a:picLocks noChangeAspect="1"/>
          </p:cNvPicPr>
          <p:nvPr/>
        </p:nvPicPr>
        <p:blipFill>
          <a:blip r:embed="rId2"/>
          <a:stretch>
            <a:fillRect/>
          </a:stretch>
        </p:blipFill>
        <p:spPr>
          <a:xfrm>
            <a:off x="3603395" y="3720534"/>
            <a:ext cx="599780" cy="620401"/>
          </a:xfrm>
          <a:prstGeom prst="rect">
            <a:avLst/>
          </a:prstGeom>
        </p:spPr>
      </p:pic>
      <p:sp>
        <p:nvSpPr>
          <p:cNvPr id="19" name="TextBox 18">
            <a:extLst>
              <a:ext uri="{FF2B5EF4-FFF2-40B4-BE49-F238E27FC236}">
                <a16:creationId xmlns:a16="http://schemas.microsoft.com/office/drawing/2014/main" id="{1DDEF4EE-D549-F3E5-994E-6B5E6EBDAD56}"/>
              </a:ext>
            </a:extLst>
          </p:cNvPr>
          <p:cNvSpPr txBox="1"/>
          <p:nvPr/>
        </p:nvSpPr>
        <p:spPr>
          <a:xfrm>
            <a:off x="3618717" y="4312049"/>
            <a:ext cx="594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2</a:t>
            </a:r>
            <a:endParaRPr lang="en-US">
              <a:latin typeface="Corbel"/>
            </a:endParaRPr>
          </a:p>
        </p:txBody>
      </p:sp>
      <p:pic>
        <p:nvPicPr>
          <p:cNvPr id="21" name="Picture 20" descr="A group of colorful circles on a black background&#10;&#10;AI-generated content may be incorrect.">
            <a:extLst>
              <a:ext uri="{FF2B5EF4-FFF2-40B4-BE49-F238E27FC236}">
                <a16:creationId xmlns:a16="http://schemas.microsoft.com/office/drawing/2014/main" id="{C95F1FFD-5909-740B-19BB-93933C409353}"/>
              </a:ext>
            </a:extLst>
          </p:cNvPr>
          <p:cNvPicPr>
            <a:picLocks noChangeAspect="1"/>
          </p:cNvPicPr>
          <p:nvPr/>
        </p:nvPicPr>
        <p:blipFill>
          <a:blip r:embed="rId3"/>
          <a:stretch>
            <a:fillRect/>
          </a:stretch>
        </p:blipFill>
        <p:spPr>
          <a:xfrm>
            <a:off x="4796475" y="3670454"/>
            <a:ext cx="655753" cy="641024"/>
          </a:xfrm>
          <a:prstGeom prst="rect">
            <a:avLst/>
          </a:prstGeom>
        </p:spPr>
      </p:pic>
      <p:sp>
        <p:nvSpPr>
          <p:cNvPr id="23" name="TextBox 22">
            <a:extLst>
              <a:ext uri="{FF2B5EF4-FFF2-40B4-BE49-F238E27FC236}">
                <a16:creationId xmlns:a16="http://schemas.microsoft.com/office/drawing/2014/main" id="{1C90AA9E-4639-EE17-7727-4133C9B58038}"/>
              </a:ext>
            </a:extLst>
          </p:cNvPr>
          <p:cNvSpPr txBox="1"/>
          <p:nvPr/>
        </p:nvSpPr>
        <p:spPr>
          <a:xfrm>
            <a:off x="4795252" y="4229563"/>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5" name="Rectangle: Rounded Corners 24">
            <a:extLst>
              <a:ext uri="{FF2B5EF4-FFF2-40B4-BE49-F238E27FC236}">
                <a16:creationId xmlns:a16="http://schemas.microsoft.com/office/drawing/2014/main" id="{8B923948-435D-E374-7A43-2666B8952D21}"/>
              </a:ext>
            </a:extLst>
          </p:cNvPr>
          <p:cNvSpPr/>
          <p:nvPr/>
        </p:nvSpPr>
        <p:spPr>
          <a:xfrm>
            <a:off x="5998667" y="3623578"/>
            <a:ext cx="2261583" cy="1033702"/>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omputer graphics card with a fan&#10;&#10;AI-generated content may be incorrect.">
            <a:extLst>
              <a:ext uri="{FF2B5EF4-FFF2-40B4-BE49-F238E27FC236}">
                <a16:creationId xmlns:a16="http://schemas.microsoft.com/office/drawing/2014/main" id="{36B3FABE-D92A-E5A1-7656-00CD198614D4}"/>
              </a:ext>
            </a:extLst>
          </p:cNvPr>
          <p:cNvPicPr>
            <a:picLocks noChangeAspect="1"/>
          </p:cNvPicPr>
          <p:nvPr/>
        </p:nvPicPr>
        <p:blipFill>
          <a:blip r:embed="rId2"/>
          <a:stretch>
            <a:fillRect/>
          </a:stretch>
        </p:blipFill>
        <p:spPr>
          <a:xfrm>
            <a:off x="6183982" y="3717587"/>
            <a:ext cx="599780" cy="620401"/>
          </a:xfrm>
          <a:prstGeom prst="rect">
            <a:avLst/>
          </a:prstGeom>
        </p:spPr>
      </p:pic>
      <p:sp>
        <p:nvSpPr>
          <p:cNvPr id="29" name="TextBox 28">
            <a:extLst>
              <a:ext uri="{FF2B5EF4-FFF2-40B4-BE49-F238E27FC236}">
                <a16:creationId xmlns:a16="http://schemas.microsoft.com/office/drawing/2014/main" id="{65A9EEA5-4913-1DA4-193F-B35F20D8D6DA}"/>
              </a:ext>
            </a:extLst>
          </p:cNvPr>
          <p:cNvSpPr txBox="1"/>
          <p:nvPr/>
        </p:nvSpPr>
        <p:spPr>
          <a:xfrm>
            <a:off x="6181328" y="4309102"/>
            <a:ext cx="71234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3</a:t>
            </a:r>
            <a:endParaRPr lang="en-US">
              <a:latin typeface="Corbel"/>
            </a:endParaRPr>
          </a:p>
        </p:txBody>
      </p:sp>
      <p:pic>
        <p:nvPicPr>
          <p:cNvPr id="31" name="Picture 30" descr="A group of colorful circles on a black background&#10;&#10;AI-generated content may be incorrect.">
            <a:extLst>
              <a:ext uri="{FF2B5EF4-FFF2-40B4-BE49-F238E27FC236}">
                <a16:creationId xmlns:a16="http://schemas.microsoft.com/office/drawing/2014/main" id="{5D3B72C1-2645-ADC9-5B75-4A8CDD8B6E95}"/>
              </a:ext>
            </a:extLst>
          </p:cNvPr>
          <p:cNvPicPr>
            <a:picLocks noChangeAspect="1"/>
          </p:cNvPicPr>
          <p:nvPr/>
        </p:nvPicPr>
        <p:blipFill>
          <a:blip r:embed="rId3"/>
          <a:stretch>
            <a:fillRect/>
          </a:stretch>
        </p:blipFill>
        <p:spPr>
          <a:xfrm>
            <a:off x="7377062" y="3667507"/>
            <a:ext cx="655753" cy="641024"/>
          </a:xfrm>
          <a:prstGeom prst="rect">
            <a:avLst/>
          </a:prstGeom>
        </p:spPr>
      </p:pic>
      <p:sp>
        <p:nvSpPr>
          <p:cNvPr id="33" name="TextBox 32">
            <a:extLst>
              <a:ext uri="{FF2B5EF4-FFF2-40B4-BE49-F238E27FC236}">
                <a16:creationId xmlns:a16="http://schemas.microsoft.com/office/drawing/2014/main" id="{C7617E12-544B-C028-5ED6-31485451B4DE}"/>
              </a:ext>
            </a:extLst>
          </p:cNvPr>
          <p:cNvSpPr txBox="1"/>
          <p:nvPr/>
        </p:nvSpPr>
        <p:spPr>
          <a:xfrm>
            <a:off x="7375839" y="4226616"/>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6" name="TextBox 15">
            <a:extLst>
              <a:ext uri="{FF2B5EF4-FFF2-40B4-BE49-F238E27FC236}">
                <a16:creationId xmlns:a16="http://schemas.microsoft.com/office/drawing/2014/main" id="{3D099527-2DB6-BD17-6BB9-BB6514710C01}"/>
              </a:ext>
            </a:extLst>
          </p:cNvPr>
          <p:cNvSpPr txBox="1"/>
          <p:nvPr/>
        </p:nvSpPr>
        <p:spPr>
          <a:xfrm>
            <a:off x="1928247" y="4803506"/>
            <a:ext cx="655965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4"/>
              </a:rPr>
              <a:t>ZeRO: Memory Optimizations Toward Training Trillion Parameter Models </a:t>
            </a:r>
            <a:r>
              <a:rPr lang="en-US" sz="1200">
                <a:solidFill>
                  <a:srgbClr val="666666"/>
                </a:solidFill>
                <a:latin typeface="Corbel"/>
              </a:rPr>
              <a:t>(Rajbhandari et al., 2019)</a:t>
            </a:r>
          </a:p>
          <a:p>
            <a:endParaRPr lang="en-US"/>
          </a:p>
        </p:txBody>
      </p:sp>
      <p:sp>
        <p:nvSpPr>
          <p:cNvPr id="12" name="TextBox 11">
            <a:extLst>
              <a:ext uri="{FF2B5EF4-FFF2-40B4-BE49-F238E27FC236}">
                <a16:creationId xmlns:a16="http://schemas.microsoft.com/office/drawing/2014/main" id="{FFE9A50A-895A-7124-57E7-665496454B02}"/>
              </a:ext>
            </a:extLst>
          </p:cNvPr>
          <p:cNvSpPr txBox="1"/>
          <p:nvPr/>
        </p:nvSpPr>
        <p:spPr>
          <a:xfrm>
            <a:off x="1414965" y="2573778"/>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18" name="TextBox 17">
            <a:extLst>
              <a:ext uri="{FF2B5EF4-FFF2-40B4-BE49-F238E27FC236}">
                <a16:creationId xmlns:a16="http://schemas.microsoft.com/office/drawing/2014/main" id="{7AF01B8D-47E7-A674-0341-EBD498FE97AB}"/>
              </a:ext>
            </a:extLst>
          </p:cNvPr>
          <p:cNvSpPr txBox="1"/>
          <p:nvPr/>
        </p:nvSpPr>
        <p:spPr>
          <a:xfrm>
            <a:off x="4349054" y="2211445"/>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22" name="TextBox 21">
            <a:extLst>
              <a:ext uri="{FF2B5EF4-FFF2-40B4-BE49-F238E27FC236}">
                <a16:creationId xmlns:a16="http://schemas.microsoft.com/office/drawing/2014/main" id="{A09A0458-9E83-9D5A-D65A-666A0D9B33A1}"/>
              </a:ext>
            </a:extLst>
          </p:cNvPr>
          <p:cNvSpPr txBox="1"/>
          <p:nvPr/>
        </p:nvSpPr>
        <p:spPr>
          <a:xfrm>
            <a:off x="7306311" y="2177339"/>
            <a:ext cx="397146" cy="343747"/>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sp>
        <p:nvSpPr>
          <p:cNvPr id="30" name="TextBox 29">
            <a:extLst>
              <a:ext uri="{FF2B5EF4-FFF2-40B4-BE49-F238E27FC236}">
                <a16:creationId xmlns:a16="http://schemas.microsoft.com/office/drawing/2014/main" id="{7093968D-C686-1C6B-2B42-5873E2EE10A5}"/>
              </a:ext>
            </a:extLst>
          </p:cNvPr>
          <p:cNvSpPr txBox="1"/>
          <p:nvPr/>
        </p:nvSpPr>
        <p:spPr>
          <a:xfrm>
            <a:off x="4347807" y="2553871"/>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34" name="TextBox 33">
            <a:extLst>
              <a:ext uri="{FF2B5EF4-FFF2-40B4-BE49-F238E27FC236}">
                <a16:creationId xmlns:a16="http://schemas.microsoft.com/office/drawing/2014/main" id="{27DADF8B-4A3F-1037-6F41-B1D03B4DFB5E}"/>
              </a:ext>
            </a:extLst>
          </p:cNvPr>
          <p:cNvSpPr txBox="1"/>
          <p:nvPr/>
        </p:nvSpPr>
        <p:spPr>
          <a:xfrm>
            <a:off x="7305064" y="2519765"/>
            <a:ext cx="397146" cy="343747"/>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sp>
        <p:nvSpPr>
          <p:cNvPr id="37" name="TextBox 36">
            <a:extLst>
              <a:ext uri="{FF2B5EF4-FFF2-40B4-BE49-F238E27FC236}">
                <a16:creationId xmlns:a16="http://schemas.microsoft.com/office/drawing/2014/main" id="{025A9800-FB3A-FC10-C69E-F01338188AB8}"/>
              </a:ext>
            </a:extLst>
          </p:cNvPr>
          <p:cNvSpPr txBox="1"/>
          <p:nvPr/>
        </p:nvSpPr>
        <p:spPr>
          <a:xfrm>
            <a:off x="1415398" y="1867995"/>
            <a:ext cx="383948" cy="343464"/>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39" name="TextBox 38">
            <a:extLst>
              <a:ext uri="{FF2B5EF4-FFF2-40B4-BE49-F238E27FC236}">
                <a16:creationId xmlns:a16="http://schemas.microsoft.com/office/drawing/2014/main" id="{3C6FA740-40D9-E042-A02D-5A91491B1BE7}"/>
              </a:ext>
            </a:extLst>
          </p:cNvPr>
          <p:cNvSpPr txBox="1"/>
          <p:nvPr/>
        </p:nvSpPr>
        <p:spPr>
          <a:xfrm>
            <a:off x="4344909" y="1871587"/>
            <a:ext cx="381002"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41" name="TextBox 40">
            <a:extLst>
              <a:ext uri="{FF2B5EF4-FFF2-40B4-BE49-F238E27FC236}">
                <a16:creationId xmlns:a16="http://schemas.microsoft.com/office/drawing/2014/main" id="{FDBA1CF6-240B-B757-170A-A30F457A5D7E}"/>
              </a:ext>
            </a:extLst>
          </p:cNvPr>
          <p:cNvSpPr txBox="1"/>
          <p:nvPr/>
        </p:nvSpPr>
        <p:spPr>
          <a:xfrm>
            <a:off x="7306045" y="1834885"/>
            <a:ext cx="397146" cy="343747"/>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sp>
        <p:nvSpPr>
          <p:cNvPr id="42" name="TextBox 41">
            <a:extLst>
              <a:ext uri="{FF2B5EF4-FFF2-40B4-BE49-F238E27FC236}">
                <a16:creationId xmlns:a16="http://schemas.microsoft.com/office/drawing/2014/main" id="{3D150D4A-0D2D-B276-422E-E7C4243FA215}"/>
              </a:ext>
            </a:extLst>
          </p:cNvPr>
          <p:cNvSpPr txBox="1"/>
          <p:nvPr/>
        </p:nvSpPr>
        <p:spPr>
          <a:xfrm>
            <a:off x="1413718" y="2213414"/>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44" name="TextBox 43">
            <a:extLst>
              <a:ext uri="{FF2B5EF4-FFF2-40B4-BE49-F238E27FC236}">
                <a16:creationId xmlns:a16="http://schemas.microsoft.com/office/drawing/2014/main" id="{BC6A17B9-8BDB-F7E7-219E-0F042D94FC8F}"/>
              </a:ext>
            </a:extLst>
          </p:cNvPr>
          <p:cNvSpPr txBox="1"/>
          <p:nvPr/>
        </p:nvSpPr>
        <p:spPr>
          <a:xfrm>
            <a:off x="1158095" y="965045"/>
            <a:ext cx="67497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latin typeface="Corbel"/>
              </a:rPr>
              <a:t>Each GPU accumulates gradients of the params whose optimizer states the GPU is storing (</a:t>
            </a:r>
            <a:r>
              <a:rPr lang="en-US" sz="1800" dirty="0" err="1">
                <a:solidFill>
                  <a:srgbClr val="FF0000"/>
                </a:solidFill>
                <a:latin typeface="Corbel"/>
              </a:rPr>
              <a:t>reduce_scatter</a:t>
            </a:r>
            <a:r>
              <a:rPr lang="en-US" sz="1800" dirty="0">
                <a:solidFill>
                  <a:srgbClr val="FF0000"/>
                </a:solidFill>
                <a:latin typeface="Corbel"/>
              </a:rPr>
              <a:t> </a:t>
            </a:r>
            <a:r>
              <a:rPr lang="en-US" sz="1800" dirty="0">
                <a:solidFill>
                  <a:schemeClr val="tx1"/>
                </a:solidFill>
                <a:latin typeface="Corbel"/>
              </a:rPr>
              <a:t>in </a:t>
            </a:r>
            <a:r>
              <a:rPr lang="en-US" sz="1800" dirty="0" err="1">
                <a:solidFill>
                  <a:schemeClr val="tx1"/>
                </a:solidFill>
                <a:latin typeface="Corbel"/>
              </a:rPr>
              <a:t>torch.distributed</a:t>
            </a:r>
            <a:r>
              <a:rPr lang="en-US" sz="1800" dirty="0">
                <a:solidFill>
                  <a:schemeClr val="tx1"/>
                </a:solidFill>
                <a:latin typeface="Corbel"/>
              </a:rPr>
              <a:t>)</a:t>
            </a:r>
          </a:p>
        </p:txBody>
      </p:sp>
      <p:sp>
        <p:nvSpPr>
          <p:cNvPr id="46" name="TextBox 45">
            <a:extLst>
              <a:ext uri="{FF2B5EF4-FFF2-40B4-BE49-F238E27FC236}">
                <a16:creationId xmlns:a16="http://schemas.microsoft.com/office/drawing/2014/main" id="{E1605075-E6AB-B1AD-FADB-4B1E5B1ABA94}"/>
              </a:ext>
            </a:extLst>
          </p:cNvPr>
          <p:cNvSpPr txBox="1"/>
          <p:nvPr/>
        </p:nvSpPr>
        <p:spPr>
          <a:xfrm>
            <a:off x="1735467" y="3886683"/>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48" name="TextBox 47">
            <a:extLst>
              <a:ext uri="{FF2B5EF4-FFF2-40B4-BE49-F238E27FC236}">
                <a16:creationId xmlns:a16="http://schemas.microsoft.com/office/drawing/2014/main" id="{83CE7566-002B-9C96-0799-F750EB5D0E23}"/>
              </a:ext>
            </a:extLst>
          </p:cNvPr>
          <p:cNvSpPr txBox="1"/>
          <p:nvPr/>
        </p:nvSpPr>
        <p:spPr>
          <a:xfrm>
            <a:off x="4313053" y="3886084"/>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50" name="TextBox 49">
            <a:extLst>
              <a:ext uri="{FF2B5EF4-FFF2-40B4-BE49-F238E27FC236}">
                <a16:creationId xmlns:a16="http://schemas.microsoft.com/office/drawing/2014/main" id="{07DDED81-359B-E9EC-3B77-569994C788F7}"/>
              </a:ext>
            </a:extLst>
          </p:cNvPr>
          <p:cNvSpPr txBox="1"/>
          <p:nvPr/>
        </p:nvSpPr>
        <p:spPr>
          <a:xfrm>
            <a:off x="6908311" y="3881471"/>
            <a:ext cx="397146" cy="343747"/>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pic>
        <p:nvPicPr>
          <p:cNvPr id="4" name="Picture 3" descr="A yellow folder with a stack of coins&#10;&#10;AI-generated content may be incorrect.">
            <a:extLst>
              <a:ext uri="{FF2B5EF4-FFF2-40B4-BE49-F238E27FC236}">
                <a16:creationId xmlns:a16="http://schemas.microsoft.com/office/drawing/2014/main" id="{D3AA57CA-0135-3EF0-39A5-6C022C175E8E}"/>
              </a:ext>
            </a:extLst>
          </p:cNvPr>
          <p:cNvPicPr>
            <a:picLocks noChangeAspect="1"/>
          </p:cNvPicPr>
          <p:nvPr/>
        </p:nvPicPr>
        <p:blipFill>
          <a:blip r:embed="rId5"/>
          <a:srcRect r="51626"/>
          <a:stretch>
            <a:fillRect/>
          </a:stretch>
        </p:blipFill>
        <p:spPr>
          <a:xfrm>
            <a:off x="1579320" y="4298269"/>
            <a:ext cx="630720" cy="697668"/>
          </a:xfrm>
          <a:prstGeom prst="rect">
            <a:avLst/>
          </a:prstGeom>
        </p:spPr>
      </p:pic>
      <p:pic>
        <p:nvPicPr>
          <p:cNvPr id="10" name="Picture 9" descr="A yellow folder with a stack of coins&#10;&#10;AI-generated content may be incorrect.">
            <a:extLst>
              <a:ext uri="{FF2B5EF4-FFF2-40B4-BE49-F238E27FC236}">
                <a16:creationId xmlns:a16="http://schemas.microsoft.com/office/drawing/2014/main" id="{7916BAF1-5147-9091-FA49-E020A825B5BC}"/>
              </a:ext>
            </a:extLst>
          </p:cNvPr>
          <p:cNvPicPr>
            <a:picLocks noChangeAspect="1"/>
          </p:cNvPicPr>
          <p:nvPr/>
        </p:nvPicPr>
        <p:blipFill>
          <a:blip r:embed="rId5"/>
          <a:srcRect l="25454" r="33175"/>
          <a:stretch>
            <a:fillRect/>
          </a:stretch>
        </p:blipFill>
        <p:spPr>
          <a:xfrm>
            <a:off x="4256645" y="4326822"/>
            <a:ext cx="539427" cy="697668"/>
          </a:xfrm>
          <a:prstGeom prst="rect">
            <a:avLst/>
          </a:prstGeom>
        </p:spPr>
      </p:pic>
      <p:pic>
        <p:nvPicPr>
          <p:cNvPr id="14" name="Picture 13" descr="A yellow folder with a stack of coins&#10;&#10;AI-generated content may be incorrect.">
            <a:extLst>
              <a:ext uri="{FF2B5EF4-FFF2-40B4-BE49-F238E27FC236}">
                <a16:creationId xmlns:a16="http://schemas.microsoft.com/office/drawing/2014/main" id="{48B3F153-7C17-1942-AB5E-B4CD025BC8BE}"/>
              </a:ext>
            </a:extLst>
          </p:cNvPr>
          <p:cNvPicPr>
            <a:picLocks noChangeAspect="1"/>
          </p:cNvPicPr>
          <p:nvPr/>
        </p:nvPicPr>
        <p:blipFill>
          <a:blip r:embed="rId5"/>
          <a:srcRect l="61173" r="4093"/>
          <a:stretch>
            <a:fillRect/>
          </a:stretch>
        </p:blipFill>
        <p:spPr>
          <a:xfrm>
            <a:off x="6906720" y="4326823"/>
            <a:ext cx="452880" cy="697668"/>
          </a:xfrm>
          <a:prstGeom prst="rect">
            <a:avLst/>
          </a:prstGeom>
        </p:spPr>
      </p:pic>
    </p:spTree>
    <p:extLst>
      <p:ext uri="{BB962C8B-B14F-4D97-AF65-F5344CB8AC3E}">
        <p14:creationId xmlns:p14="http://schemas.microsoft.com/office/powerpoint/2010/main" val="29557988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353FA-2A21-E59B-CE97-F0F6BF97A8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66EF0B-481C-0271-CC2D-82BAA65CA0B8}"/>
              </a:ext>
            </a:extLst>
          </p:cNvPr>
          <p:cNvSpPr>
            <a:spLocks noGrp="1"/>
          </p:cNvSpPr>
          <p:nvPr>
            <p:ph type="title"/>
          </p:nvPr>
        </p:nvSpPr>
        <p:spPr/>
        <p:txBody>
          <a:bodyPr lIns="91440" tIns="45720" rIns="91440" bIns="45720" anchor="b"/>
          <a:lstStyle/>
          <a:p>
            <a:r>
              <a:rPr lang="en-US" err="1">
                <a:ea typeface="Tahoma"/>
                <a:cs typeface="Tahoma"/>
              </a:rPr>
              <a:t>ZeRO</a:t>
            </a:r>
            <a:r>
              <a:rPr lang="en-US">
                <a:ea typeface="Tahoma"/>
                <a:cs typeface="Tahoma"/>
              </a:rPr>
              <a:t> Stage 1: How it works</a:t>
            </a:r>
            <a:endParaRPr lang="en-US"/>
          </a:p>
        </p:txBody>
      </p:sp>
      <p:sp>
        <p:nvSpPr>
          <p:cNvPr id="5" name="Rectangle: Rounded Corners 4">
            <a:extLst>
              <a:ext uri="{FF2B5EF4-FFF2-40B4-BE49-F238E27FC236}">
                <a16:creationId xmlns:a16="http://schemas.microsoft.com/office/drawing/2014/main" id="{E9E97782-6F1A-565B-35A7-AEE96580F417}"/>
              </a:ext>
            </a:extLst>
          </p:cNvPr>
          <p:cNvSpPr/>
          <p:nvPr/>
        </p:nvSpPr>
        <p:spPr>
          <a:xfrm>
            <a:off x="869898" y="3623580"/>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graphics card with a fan&#10;&#10;AI-generated content may be incorrect.">
            <a:extLst>
              <a:ext uri="{FF2B5EF4-FFF2-40B4-BE49-F238E27FC236}">
                <a16:creationId xmlns:a16="http://schemas.microsoft.com/office/drawing/2014/main" id="{F59D41C6-6990-934D-EF25-A2283BDE972A}"/>
              </a:ext>
            </a:extLst>
          </p:cNvPr>
          <p:cNvPicPr>
            <a:picLocks noChangeAspect="1"/>
          </p:cNvPicPr>
          <p:nvPr/>
        </p:nvPicPr>
        <p:blipFill>
          <a:blip r:embed="rId2"/>
          <a:stretch>
            <a:fillRect/>
          </a:stretch>
        </p:blipFill>
        <p:spPr>
          <a:xfrm>
            <a:off x="1055213" y="3717588"/>
            <a:ext cx="599780" cy="620401"/>
          </a:xfrm>
          <a:prstGeom prst="rect">
            <a:avLst/>
          </a:prstGeom>
        </p:spPr>
      </p:pic>
      <p:sp>
        <p:nvSpPr>
          <p:cNvPr id="9" name="TextBox 8">
            <a:extLst>
              <a:ext uri="{FF2B5EF4-FFF2-40B4-BE49-F238E27FC236}">
                <a16:creationId xmlns:a16="http://schemas.microsoft.com/office/drawing/2014/main" id="{434FFB8B-65E7-103D-4AB4-31B3B6CDBCCE}"/>
              </a:ext>
            </a:extLst>
          </p:cNvPr>
          <p:cNvSpPr txBox="1"/>
          <p:nvPr/>
        </p:nvSpPr>
        <p:spPr>
          <a:xfrm>
            <a:off x="1083450" y="4309104"/>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1</a:t>
            </a:r>
            <a:endParaRPr lang="en-US">
              <a:latin typeface="Corbel"/>
            </a:endParaRPr>
          </a:p>
        </p:txBody>
      </p:sp>
      <p:pic>
        <p:nvPicPr>
          <p:cNvPr id="11" name="Picture 10" descr="A group of colorful circles on a black background&#10;&#10;AI-generated content may be incorrect.">
            <a:extLst>
              <a:ext uri="{FF2B5EF4-FFF2-40B4-BE49-F238E27FC236}">
                <a16:creationId xmlns:a16="http://schemas.microsoft.com/office/drawing/2014/main" id="{DCAA9C9D-FD81-617E-C1C1-F71425B53179}"/>
              </a:ext>
            </a:extLst>
          </p:cNvPr>
          <p:cNvPicPr>
            <a:picLocks noChangeAspect="1"/>
          </p:cNvPicPr>
          <p:nvPr/>
        </p:nvPicPr>
        <p:blipFill>
          <a:blip r:embed="rId3"/>
          <a:stretch>
            <a:fillRect/>
          </a:stretch>
        </p:blipFill>
        <p:spPr>
          <a:xfrm>
            <a:off x="2248293" y="3667509"/>
            <a:ext cx="655753" cy="641024"/>
          </a:xfrm>
          <a:prstGeom prst="rect">
            <a:avLst/>
          </a:prstGeom>
        </p:spPr>
      </p:pic>
      <p:sp>
        <p:nvSpPr>
          <p:cNvPr id="13" name="TextBox 12">
            <a:extLst>
              <a:ext uri="{FF2B5EF4-FFF2-40B4-BE49-F238E27FC236}">
                <a16:creationId xmlns:a16="http://schemas.microsoft.com/office/drawing/2014/main" id="{05BBEB87-A369-18CB-5FF3-4FB56307F820}"/>
              </a:ext>
            </a:extLst>
          </p:cNvPr>
          <p:cNvSpPr txBox="1"/>
          <p:nvPr/>
        </p:nvSpPr>
        <p:spPr>
          <a:xfrm>
            <a:off x="2247070" y="4226618"/>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5" name="Rectangle: Rounded Corners 14">
            <a:extLst>
              <a:ext uri="{FF2B5EF4-FFF2-40B4-BE49-F238E27FC236}">
                <a16:creationId xmlns:a16="http://schemas.microsoft.com/office/drawing/2014/main" id="{BEC8FE27-0E2E-7352-48C8-CA0D099D80FF}"/>
              </a:ext>
            </a:extLst>
          </p:cNvPr>
          <p:cNvSpPr/>
          <p:nvPr/>
        </p:nvSpPr>
        <p:spPr>
          <a:xfrm>
            <a:off x="3418080" y="3626525"/>
            <a:ext cx="2261583" cy="103370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omputer graphics card with a fan&#10;&#10;AI-generated content may be incorrect.">
            <a:extLst>
              <a:ext uri="{FF2B5EF4-FFF2-40B4-BE49-F238E27FC236}">
                <a16:creationId xmlns:a16="http://schemas.microsoft.com/office/drawing/2014/main" id="{3B45006A-2FFC-D4C4-0DCE-E3A74F5B35C6}"/>
              </a:ext>
            </a:extLst>
          </p:cNvPr>
          <p:cNvPicPr>
            <a:picLocks noChangeAspect="1"/>
          </p:cNvPicPr>
          <p:nvPr/>
        </p:nvPicPr>
        <p:blipFill>
          <a:blip r:embed="rId2"/>
          <a:stretch>
            <a:fillRect/>
          </a:stretch>
        </p:blipFill>
        <p:spPr>
          <a:xfrm>
            <a:off x="3603395" y="3720534"/>
            <a:ext cx="599780" cy="620401"/>
          </a:xfrm>
          <a:prstGeom prst="rect">
            <a:avLst/>
          </a:prstGeom>
        </p:spPr>
      </p:pic>
      <p:sp>
        <p:nvSpPr>
          <p:cNvPr id="19" name="TextBox 18">
            <a:extLst>
              <a:ext uri="{FF2B5EF4-FFF2-40B4-BE49-F238E27FC236}">
                <a16:creationId xmlns:a16="http://schemas.microsoft.com/office/drawing/2014/main" id="{3E5782EB-29B6-42E9-11F9-D0C00E43E8DE}"/>
              </a:ext>
            </a:extLst>
          </p:cNvPr>
          <p:cNvSpPr txBox="1"/>
          <p:nvPr/>
        </p:nvSpPr>
        <p:spPr>
          <a:xfrm>
            <a:off x="3618717" y="4312049"/>
            <a:ext cx="594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2</a:t>
            </a:r>
            <a:endParaRPr lang="en-US">
              <a:latin typeface="Corbel"/>
            </a:endParaRPr>
          </a:p>
        </p:txBody>
      </p:sp>
      <p:pic>
        <p:nvPicPr>
          <p:cNvPr id="21" name="Picture 20" descr="A group of colorful circles on a black background&#10;&#10;AI-generated content may be incorrect.">
            <a:extLst>
              <a:ext uri="{FF2B5EF4-FFF2-40B4-BE49-F238E27FC236}">
                <a16:creationId xmlns:a16="http://schemas.microsoft.com/office/drawing/2014/main" id="{468FECD7-4A7A-83B0-FBE2-33A3598B4CEE}"/>
              </a:ext>
            </a:extLst>
          </p:cNvPr>
          <p:cNvPicPr>
            <a:picLocks noChangeAspect="1"/>
          </p:cNvPicPr>
          <p:nvPr/>
        </p:nvPicPr>
        <p:blipFill>
          <a:blip r:embed="rId3"/>
          <a:stretch>
            <a:fillRect/>
          </a:stretch>
        </p:blipFill>
        <p:spPr>
          <a:xfrm>
            <a:off x="4796475" y="3670454"/>
            <a:ext cx="655753" cy="641024"/>
          </a:xfrm>
          <a:prstGeom prst="rect">
            <a:avLst/>
          </a:prstGeom>
        </p:spPr>
      </p:pic>
      <p:sp>
        <p:nvSpPr>
          <p:cNvPr id="23" name="TextBox 22">
            <a:extLst>
              <a:ext uri="{FF2B5EF4-FFF2-40B4-BE49-F238E27FC236}">
                <a16:creationId xmlns:a16="http://schemas.microsoft.com/office/drawing/2014/main" id="{726098C2-8BEB-1EE4-8D40-A34A52A543C2}"/>
              </a:ext>
            </a:extLst>
          </p:cNvPr>
          <p:cNvSpPr txBox="1"/>
          <p:nvPr/>
        </p:nvSpPr>
        <p:spPr>
          <a:xfrm>
            <a:off x="4795252" y="4229563"/>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5" name="Rectangle: Rounded Corners 24">
            <a:extLst>
              <a:ext uri="{FF2B5EF4-FFF2-40B4-BE49-F238E27FC236}">
                <a16:creationId xmlns:a16="http://schemas.microsoft.com/office/drawing/2014/main" id="{A7A12A43-8B8B-C77F-D69A-321850F455D3}"/>
              </a:ext>
            </a:extLst>
          </p:cNvPr>
          <p:cNvSpPr/>
          <p:nvPr/>
        </p:nvSpPr>
        <p:spPr>
          <a:xfrm>
            <a:off x="5998667" y="3623578"/>
            <a:ext cx="2261583" cy="1033702"/>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omputer graphics card with a fan&#10;&#10;AI-generated content may be incorrect.">
            <a:extLst>
              <a:ext uri="{FF2B5EF4-FFF2-40B4-BE49-F238E27FC236}">
                <a16:creationId xmlns:a16="http://schemas.microsoft.com/office/drawing/2014/main" id="{0F31AEDC-4517-3269-F3E7-0F6CC1376213}"/>
              </a:ext>
            </a:extLst>
          </p:cNvPr>
          <p:cNvPicPr>
            <a:picLocks noChangeAspect="1"/>
          </p:cNvPicPr>
          <p:nvPr/>
        </p:nvPicPr>
        <p:blipFill>
          <a:blip r:embed="rId2"/>
          <a:stretch>
            <a:fillRect/>
          </a:stretch>
        </p:blipFill>
        <p:spPr>
          <a:xfrm>
            <a:off x="6183982" y="3717587"/>
            <a:ext cx="599780" cy="620401"/>
          </a:xfrm>
          <a:prstGeom prst="rect">
            <a:avLst/>
          </a:prstGeom>
        </p:spPr>
      </p:pic>
      <p:sp>
        <p:nvSpPr>
          <p:cNvPr id="29" name="TextBox 28">
            <a:extLst>
              <a:ext uri="{FF2B5EF4-FFF2-40B4-BE49-F238E27FC236}">
                <a16:creationId xmlns:a16="http://schemas.microsoft.com/office/drawing/2014/main" id="{2088714D-1A32-FAD7-95F1-3712F61C0FEA}"/>
              </a:ext>
            </a:extLst>
          </p:cNvPr>
          <p:cNvSpPr txBox="1"/>
          <p:nvPr/>
        </p:nvSpPr>
        <p:spPr>
          <a:xfrm>
            <a:off x="6181328" y="4309102"/>
            <a:ext cx="71234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3</a:t>
            </a:r>
            <a:endParaRPr lang="en-US">
              <a:latin typeface="Corbel"/>
            </a:endParaRPr>
          </a:p>
        </p:txBody>
      </p:sp>
      <p:pic>
        <p:nvPicPr>
          <p:cNvPr id="31" name="Picture 30" descr="A group of colorful circles on a black background&#10;&#10;AI-generated content may be incorrect.">
            <a:extLst>
              <a:ext uri="{FF2B5EF4-FFF2-40B4-BE49-F238E27FC236}">
                <a16:creationId xmlns:a16="http://schemas.microsoft.com/office/drawing/2014/main" id="{AF1D2812-F8D4-D51F-9736-E7A7F78EFEFB}"/>
              </a:ext>
            </a:extLst>
          </p:cNvPr>
          <p:cNvPicPr>
            <a:picLocks noChangeAspect="1"/>
          </p:cNvPicPr>
          <p:nvPr/>
        </p:nvPicPr>
        <p:blipFill>
          <a:blip r:embed="rId3"/>
          <a:stretch>
            <a:fillRect/>
          </a:stretch>
        </p:blipFill>
        <p:spPr>
          <a:xfrm>
            <a:off x="7377062" y="3667507"/>
            <a:ext cx="655753" cy="641024"/>
          </a:xfrm>
          <a:prstGeom prst="rect">
            <a:avLst/>
          </a:prstGeom>
        </p:spPr>
      </p:pic>
      <p:sp>
        <p:nvSpPr>
          <p:cNvPr id="33" name="TextBox 32">
            <a:extLst>
              <a:ext uri="{FF2B5EF4-FFF2-40B4-BE49-F238E27FC236}">
                <a16:creationId xmlns:a16="http://schemas.microsoft.com/office/drawing/2014/main" id="{8D4745A4-AF54-E65B-D9CE-B8AD72717008}"/>
              </a:ext>
            </a:extLst>
          </p:cNvPr>
          <p:cNvSpPr txBox="1"/>
          <p:nvPr/>
        </p:nvSpPr>
        <p:spPr>
          <a:xfrm>
            <a:off x="7375839" y="4226616"/>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6" name="TextBox 15">
            <a:extLst>
              <a:ext uri="{FF2B5EF4-FFF2-40B4-BE49-F238E27FC236}">
                <a16:creationId xmlns:a16="http://schemas.microsoft.com/office/drawing/2014/main" id="{7F10A49F-5D2A-F081-8029-6CB134409B0C}"/>
              </a:ext>
            </a:extLst>
          </p:cNvPr>
          <p:cNvSpPr txBox="1"/>
          <p:nvPr/>
        </p:nvSpPr>
        <p:spPr>
          <a:xfrm>
            <a:off x="1928247" y="4803506"/>
            <a:ext cx="655965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4"/>
              </a:rPr>
              <a:t>ZeRO: Memory Optimizations Toward Training Trillion Parameter Models </a:t>
            </a:r>
            <a:r>
              <a:rPr lang="en-US" sz="1200">
                <a:solidFill>
                  <a:srgbClr val="666666"/>
                </a:solidFill>
                <a:latin typeface="Corbel"/>
              </a:rPr>
              <a:t>(Rajbhandari et al., 2019)</a:t>
            </a:r>
          </a:p>
          <a:p>
            <a:endParaRPr lang="en-US"/>
          </a:p>
        </p:txBody>
      </p:sp>
      <p:sp>
        <p:nvSpPr>
          <p:cNvPr id="44" name="TextBox 43">
            <a:extLst>
              <a:ext uri="{FF2B5EF4-FFF2-40B4-BE49-F238E27FC236}">
                <a16:creationId xmlns:a16="http://schemas.microsoft.com/office/drawing/2014/main" id="{0A855385-83FA-E1B0-4D78-3F822BA7CF83}"/>
              </a:ext>
            </a:extLst>
          </p:cNvPr>
          <p:cNvSpPr txBox="1"/>
          <p:nvPr/>
        </p:nvSpPr>
        <p:spPr>
          <a:xfrm>
            <a:off x="2261367" y="1031031"/>
            <a:ext cx="452239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latin typeface="Corbel"/>
              </a:rPr>
              <a:t>GPU1 : update params A; </a:t>
            </a:r>
          </a:p>
          <a:p>
            <a:pPr algn="ctr"/>
            <a:r>
              <a:rPr lang="en-US" sz="1800" dirty="0">
                <a:latin typeface="Corbel"/>
              </a:rPr>
              <a:t>GPU2: Updates Params B; </a:t>
            </a:r>
          </a:p>
          <a:p>
            <a:pPr algn="ctr"/>
            <a:r>
              <a:rPr lang="en-US" sz="1800" dirty="0">
                <a:latin typeface="Corbel"/>
              </a:rPr>
              <a:t>GPU3: updates params C. </a:t>
            </a:r>
            <a:endParaRPr lang="en-US" sz="1800" dirty="0"/>
          </a:p>
        </p:txBody>
      </p:sp>
      <p:sp>
        <p:nvSpPr>
          <p:cNvPr id="46" name="TextBox 45">
            <a:extLst>
              <a:ext uri="{FF2B5EF4-FFF2-40B4-BE49-F238E27FC236}">
                <a16:creationId xmlns:a16="http://schemas.microsoft.com/office/drawing/2014/main" id="{9661ADF3-CFED-A2DA-F965-F4B961693100}"/>
              </a:ext>
            </a:extLst>
          </p:cNvPr>
          <p:cNvSpPr txBox="1"/>
          <p:nvPr/>
        </p:nvSpPr>
        <p:spPr>
          <a:xfrm>
            <a:off x="1735467" y="3886683"/>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48" name="TextBox 47">
            <a:extLst>
              <a:ext uri="{FF2B5EF4-FFF2-40B4-BE49-F238E27FC236}">
                <a16:creationId xmlns:a16="http://schemas.microsoft.com/office/drawing/2014/main" id="{145F3C77-0616-AF63-5B7D-6212086A5F0B}"/>
              </a:ext>
            </a:extLst>
          </p:cNvPr>
          <p:cNvSpPr txBox="1"/>
          <p:nvPr/>
        </p:nvSpPr>
        <p:spPr>
          <a:xfrm>
            <a:off x="4313053" y="3886084"/>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50" name="TextBox 49">
            <a:extLst>
              <a:ext uri="{FF2B5EF4-FFF2-40B4-BE49-F238E27FC236}">
                <a16:creationId xmlns:a16="http://schemas.microsoft.com/office/drawing/2014/main" id="{33C0D19A-0809-13B0-AE5D-CACC6057A765}"/>
              </a:ext>
            </a:extLst>
          </p:cNvPr>
          <p:cNvSpPr txBox="1"/>
          <p:nvPr/>
        </p:nvSpPr>
        <p:spPr>
          <a:xfrm>
            <a:off x="6908311" y="3881471"/>
            <a:ext cx="397146" cy="343747"/>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sp>
        <p:nvSpPr>
          <p:cNvPr id="10" name="Rectangle: Rounded Corners 9">
            <a:extLst>
              <a:ext uri="{FF2B5EF4-FFF2-40B4-BE49-F238E27FC236}">
                <a16:creationId xmlns:a16="http://schemas.microsoft.com/office/drawing/2014/main" id="{866F082F-862C-B21C-C11E-917886786932}"/>
              </a:ext>
            </a:extLst>
          </p:cNvPr>
          <p:cNvSpPr/>
          <p:nvPr/>
        </p:nvSpPr>
        <p:spPr>
          <a:xfrm>
            <a:off x="1428089" y="1876539"/>
            <a:ext cx="1163531" cy="335264"/>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ea typeface="Tahoma"/>
                <a:cs typeface="Tahoma"/>
              </a:rPr>
              <a:t>Updated A</a:t>
            </a:r>
          </a:p>
        </p:txBody>
      </p:sp>
      <p:sp>
        <p:nvSpPr>
          <p:cNvPr id="20" name="Rectangle: Rounded Corners 19">
            <a:extLst>
              <a:ext uri="{FF2B5EF4-FFF2-40B4-BE49-F238E27FC236}">
                <a16:creationId xmlns:a16="http://schemas.microsoft.com/office/drawing/2014/main" id="{91607EF4-B771-F6B4-F5A5-F3789F6ADB29}"/>
              </a:ext>
            </a:extLst>
          </p:cNvPr>
          <p:cNvSpPr/>
          <p:nvPr/>
        </p:nvSpPr>
        <p:spPr>
          <a:xfrm>
            <a:off x="3953774" y="2235190"/>
            <a:ext cx="1163531" cy="335264"/>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ea typeface="Tahoma"/>
                <a:cs typeface="Tahoma"/>
              </a:rPr>
              <a:t>Updated B</a:t>
            </a:r>
          </a:p>
        </p:txBody>
      </p:sp>
      <p:sp>
        <p:nvSpPr>
          <p:cNvPr id="26" name="Rectangle: Rounded Corners 25">
            <a:extLst>
              <a:ext uri="{FF2B5EF4-FFF2-40B4-BE49-F238E27FC236}">
                <a16:creationId xmlns:a16="http://schemas.microsoft.com/office/drawing/2014/main" id="{DE750F5B-2355-4C29-133B-B81967DA9FEE}"/>
              </a:ext>
            </a:extLst>
          </p:cNvPr>
          <p:cNvSpPr/>
          <p:nvPr/>
        </p:nvSpPr>
        <p:spPr>
          <a:xfrm>
            <a:off x="6541583" y="2570660"/>
            <a:ext cx="1163531" cy="335264"/>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ea typeface="Tahoma"/>
                <a:cs typeface="Tahoma"/>
              </a:rPr>
              <a:t>Updated C</a:t>
            </a:r>
          </a:p>
        </p:txBody>
      </p:sp>
      <p:sp>
        <p:nvSpPr>
          <p:cNvPr id="4" name="Rounded Rectangular Callout 3">
            <a:extLst>
              <a:ext uri="{FF2B5EF4-FFF2-40B4-BE49-F238E27FC236}">
                <a16:creationId xmlns:a16="http://schemas.microsoft.com/office/drawing/2014/main" id="{580C14BD-3372-6B86-5E0D-950CCA0AB9FC}"/>
              </a:ext>
            </a:extLst>
          </p:cNvPr>
          <p:cNvSpPr/>
          <p:nvPr/>
        </p:nvSpPr>
        <p:spPr>
          <a:xfrm>
            <a:off x="6445458" y="1079287"/>
            <a:ext cx="2438549" cy="826817"/>
          </a:xfrm>
          <a:prstGeom prst="wedgeRoundRectCallout">
            <a:avLst>
              <a:gd name="adj1" fmla="val -57948"/>
              <a:gd name="adj2" fmla="val 8332"/>
              <a:gd name="adj3" fmla="val 16667"/>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latin typeface="Corbel"/>
              </a:rPr>
              <a:t>GPU1 can only update params A since it only stores optimizer states of params A.</a:t>
            </a:r>
            <a:endParaRPr lang="en-US" dirty="0">
              <a:solidFill>
                <a:schemeClr val="tx1"/>
              </a:solidFill>
            </a:endParaRPr>
          </a:p>
        </p:txBody>
      </p:sp>
      <p:pic>
        <p:nvPicPr>
          <p:cNvPr id="12" name="Picture 11" descr="A yellow folder with a stack of coins&#10;&#10;AI-generated content may be incorrect.">
            <a:extLst>
              <a:ext uri="{FF2B5EF4-FFF2-40B4-BE49-F238E27FC236}">
                <a16:creationId xmlns:a16="http://schemas.microsoft.com/office/drawing/2014/main" id="{78E05514-D3DE-6769-EA68-19DD30CB3D23}"/>
              </a:ext>
            </a:extLst>
          </p:cNvPr>
          <p:cNvPicPr>
            <a:picLocks noChangeAspect="1"/>
          </p:cNvPicPr>
          <p:nvPr/>
        </p:nvPicPr>
        <p:blipFill>
          <a:blip r:embed="rId5"/>
          <a:srcRect r="51626"/>
          <a:stretch>
            <a:fillRect/>
          </a:stretch>
        </p:blipFill>
        <p:spPr>
          <a:xfrm>
            <a:off x="1579320" y="4298269"/>
            <a:ext cx="630720" cy="697668"/>
          </a:xfrm>
          <a:prstGeom prst="rect">
            <a:avLst/>
          </a:prstGeom>
        </p:spPr>
      </p:pic>
      <p:pic>
        <p:nvPicPr>
          <p:cNvPr id="14" name="Picture 13" descr="A yellow folder with a stack of coins&#10;&#10;AI-generated content may be incorrect.">
            <a:extLst>
              <a:ext uri="{FF2B5EF4-FFF2-40B4-BE49-F238E27FC236}">
                <a16:creationId xmlns:a16="http://schemas.microsoft.com/office/drawing/2014/main" id="{D4A577CF-C133-AD80-4296-BE6533CD5AD0}"/>
              </a:ext>
            </a:extLst>
          </p:cNvPr>
          <p:cNvPicPr>
            <a:picLocks noChangeAspect="1"/>
          </p:cNvPicPr>
          <p:nvPr/>
        </p:nvPicPr>
        <p:blipFill>
          <a:blip r:embed="rId5"/>
          <a:srcRect l="25454" r="33175"/>
          <a:stretch>
            <a:fillRect/>
          </a:stretch>
        </p:blipFill>
        <p:spPr>
          <a:xfrm>
            <a:off x="4256645" y="4326822"/>
            <a:ext cx="539427" cy="697668"/>
          </a:xfrm>
          <a:prstGeom prst="rect">
            <a:avLst/>
          </a:prstGeom>
        </p:spPr>
      </p:pic>
      <p:pic>
        <p:nvPicPr>
          <p:cNvPr id="18" name="Picture 17" descr="A yellow folder with a stack of coins&#10;&#10;AI-generated content may be incorrect.">
            <a:extLst>
              <a:ext uri="{FF2B5EF4-FFF2-40B4-BE49-F238E27FC236}">
                <a16:creationId xmlns:a16="http://schemas.microsoft.com/office/drawing/2014/main" id="{03D29FAA-9A8B-F3AD-090B-93200831AF79}"/>
              </a:ext>
            </a:extLst>
          </p:cNvPr>
          <p:cNvPicPr>
            <a:picLocks noChangeAspect="1"/>
          </p:cNvPicPr>
          <p:nvPr/>
        </p:nvPicPr>
        <p:blipFill>
          <a:blip r:embed="rId5"/>
          <a:srcRect l="61173" r="4093"/>
          <a:stretch>
            <a:fillRect/>
          </a:stretch>
        </p:blipFill>
        <p:spPr>
          <a:xfrm>
            <a:off x="6906720" y="4326823"/>
            <a:ext cx="452880" cy="697668"/>
          </a:xfrm>
          <a:prstGeom prst="rect">
            <a:avLst/>
          </a:prstGeom>
        </p:spPr>
      </p:pic>
    </p:spTree>
    <p:extLst>
      <p:ext uri="{BB962C8B-B14F-4D97-AF65-F5344CB8AC3E}">
        <p14:creationId xmlns:p14="http://schemas.microsoft.com/office/powerpoint/2010/main" val="30693436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85531-587C-6218-C8E1-287F92391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7979D7-3A90-B637-1464-AB819593C878}"/>
              </a:ext>
            </a:extLst>
          </p:cNvPr>
          <p:cNvSpPr>
            <a:spLocks noGrp="1"/>
          </p:cNvSpPr>
          <p:nvPr>
            <p:ph type="title"/>
          </p:nvPr>
        </p:nvSpPr>
        <p:spPr/>
        <p:txBody>
          <a:bodyPr lIns="91440" tIns="45720" rIns="91440" bIns="45720" anchor="b"/>
          <a:lstStyle/>
          <a:p>
            <a:r>
              <a:rPr lang="en-US" err="1">
                <a:ea typeface="Tahoma"/>
                <a:cs typeface="Tahoma"/>
              </a:rPr>
              <a:t>ZeRO</a:t>
            </a:r>
            <a:r>
              <a:rPr lang="en-US">
                <a:ea typeface="Tahoma"/>
                <a:cs typeface="Tahoma"/>
              </a:rPr>
              <a:t> Stage 1: How it works</a:t>
            </a:r>
            <a:endParaRPr lang="en-US"/>
          </a:p>
        </p:txBody>
      </p:sp>
      <p:sp>
        <p:nvSpPr>
          <p:cNvPr id="5" name="Rectangle: Rounded Corners 4">
            <a:extLst>
              <a:ext uri="{FF2B5EF4-FFF2-40B4-BE49-F238E27FC236}">
                <a16:creationId xmlns:a16="http://schemas.microsoft.com/office/drawing/2014/main" id="{09877C86-C2B3-4ECB-3FB4-145356122BC6}"/>
              </a:ext>
            </a:extLst>
          </p:cNvPr>
          <p:cNvSpPr/>
          <p:nvPr/>
        </p:nvSpPr>
        <p:spPr>
          <a:xfrm>
            <a:off x="869898" y="3623580"/>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graphics card with a fan&#10;&#10;AI-generated content may be incorrect.">
            <a:extLst>
              <a:ext uri="{FF2B5EF4-FFF2-40B4-BE49-F238E27FC236}">
                <a16:creationId xmlns:a16="http://schemas.microsoft.com/office/drawing/2014/main" id="{EDFA8F6A-FD69-B94C-0D8D-0392F2395823}"/>
              </a:ext>
            </a:extLst>
          </p:cNvPr>
          <p:cNvPicPr>
            <a:picLocks noChangeAspect="1"/>
          </p:cNvPicPr>
          <p:nvPr/>
        </p:nvPicPr>
        <p:blipFill>
          <a:blip r:embed="rId2"/>
          <a:stretch>
            <a:fillRect/>
          </a:stretch>
        </p:blipFill>
        <p:spPr>
          <a:xfrm>
            <a:off x="1055213" y="3717588"/>
            <a:ext cx="599780" cy="620401"/>
          </a:xfrm>
          <a:prstGeom prst="rect">
            <a:avLst/>
          </a:prstGeom>
        </p:spPr>
      </p:pic>
      <p:sp>
        <p:nvSpPr>
          <p:cNvPr id="9" name="TextBox 8">
            <a:extLst>
              <a:ext uri="{FF2B5EF4-FFF2-40B4-BE49-F238E27FC236}">
                <a16:creationId xmlns:a16="http://schemas.microsoft.com/office/drawing/2014/main" id="{30D78ACF-5599-CE4E-3C90-54273E00EE8C}"/>
              </a:ext>
            </a:extLst>
          </p:cNvPr>
          <p:cNvSpPr txBox="1"/>
          <p:nvPr/>
        </p:nvSpPr>
        <p:spPr>
          <a:xfrm>
            <a:off x="1083450" y="4309104"/>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1</a:t>
            </a:r>
            <a:endParaRPr lang="en-US">
              <a:latin typeface="Corbel"/>
            </a:endParaRPr>
          </a:p>
        </p:txBody>
      </p:sp>
      <p:pic>
        <p:nvPicPr>
          <p:cNvPr id="11" name="Picture 10" descr="A group of colorful circles on a black background&#10;&#10;AI-generated content may be incorrect.">
            <a:extLst>
              <a:ext uri="{FF2B5EF4-FFF2-40B4-BE49-F238E27FC236}">
                <a16:creationId xmlns:a16="http://schemas.microsoft.com/office/drawing/2014/main" id="{7DC3E46C-407B-2E93-1DB0-C733A59503E5}"/>
              </a:ext>
            </a:extLst>
          </p:cNvPr>
          <p:cNvPicPr>
            <a:picLocks noChangeAspect="1"/>
          </p:cNvPicPr>
          <p:nvPr/>
        </p:nvPicPr>
        <p:blipFill>
          <a:blip r:embed="rId3"/>
          <a:stretch>
            <a:fillRect/>
          </a:stretch>
        </p:blipFill>
        <p:spPr>
          <a:xfrm>
            <a:off x="2248293" y="3667509"/>
            <a:ext cx="655753" cy="641024"/>
          </a:xfrm>
          <a:prstGeom prst="rect">
            <a:avLst/>
          </a:prstGeom>
        </p:spPr>
      </p:pic>
      <p:sp>
        <p:nvSpPr>
          <p:cNvPr id="13" name="TextBox 12">
            <a:extLst>
              <a:ext uri="{FF2B5EF4-FFF2-40B4-BE49-F238E27FC236}">
                <a16:creationId xmlns:a16="http://schemas.microsoft.com/office/drawing/2014/main" id="{B87CE33A-8C12-66AC-6FDF-A7A74DB36E29}"/>
              </a:ext>
            </a:extLst>
          </p:cNvPr>
          <p:cNvSpPr txBox="1"/>
          <p:nvPr/>
        </p:nvSpPr>
        <p:spPr>
          <a:xfrm>
            <a:off x="2247070" y="4226618"/>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5" name="Rectangle: Rounded Corners 14">
            <a:extLst>
              <a:ext uri="{FF2B5EF4-FFF2-40B4-BE49-F238E27FC236}">
                <a16:creationId xmlns:a16="http://schemas.microsoft.com/office/drawing/2014/main" id="{C6F3E6BD-534B-86FC-D031-D75F9B5A7289}"/>
              </a:ext>
            </a:extLst>
          </p:cNvPr>
          <p:cNvSpPr/>
          <p:nvPr/>
        </p:nvSpPr>
        <p:spPr>
          <a:xfrm>
            <a:off x="3418080" y="3626525"/>
            <a:ext cx="2261583" cy="103370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omputer graphics card with a fan&#10;&#10;AI-generated content may be incorrect.">
            <a:extLst>
              <a:ext uri="{FF2B5EF4-FFF2-40B4-BE49-F238E27FC236}">
                <a16:creationId xmlns:a16="http://schemas.microsoft.com/office/drawing/2014/main" id="{74B9CDB7-0102-7FF6-2E3A-481CF97F51D4}"/>
              </a:ext>
            </a:extLst>
          </p:cNvPr>
          <p:cNvPicPr>
            <a:picLocks noChangeAspect="1"/>
          </p:cNvPicPr>
          <p:nvPr/>
        </p:nvPicPr>
        <p:blipFill>
          <a:blip r:embed="rId2"/>
          <a:stretch>
            <a:fillRect/>
          </a:stretch>
        </p:blipFill>
        <p:spPr>
          <a:xfrm>
            <a:off x="3603395" y="3720534"/>
            <a:ext cx="599780" cy="620401"/>
          </a:xfrm>
          <a:prstGeom prst="rect">
            <a:avLst/>
          </a:prstGeom>
        </p:spPr>
      </p:pic>
      <p:sp>
        <p:nvSpPr>
          <p:cNvPr id="19" name="TextBox 18">
            <a:extLst>
              <a:ext uri="{FF2B5EF4-FFF2-40B4-BE49-F238E27FC236}">
                <a16:creationId xmlns:a16="http://schemas.microsoft.com/office/drawing/2014/main" id="{A9A38836-DF6D-5880-9BAD-23248E9E1F26}"/>
              </a:ext>
            </a:extLst>
          </p:cNvPr>
          <p:cNvSpPr txBox="1"/>
          <p:nvPr/>
        </p:nvSpPr>
        <p:spPr>
          <a:xfrm>
            <a:off x="3618717" y="4312049"/>
            <a:ext cx="594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2</a:t>
            </a:r>
            <a:endParaRPr lang="en-US">
              <a:latin typeface="Corbel"/>
            </a:endParaRPr>
          </a:p>
        </p:txBody>
      </p:sp>
      <p:pic>
        <p:nvPicPr>
          <p:cNvPr id="21" name="Picture 20" descr="A group of colorful circles on a black background&#10;&#10;AI-generated content may be incorrect.">
            <a:extLst>
              <a:ext uri="{FF2B5EF4-FFF2-40B4-BE49-F238E27FC236}">
                <a16:creationId xmlns:a16="http://schemas.microsoft.com/office/drawing/2014/main" id="{FB0B6889-F80E-AF9F-7F7A-700500B6B505}"/>
              </a:ext>
            </a:extLst>
          </p:cNvPr>
          <p:cNvPicPr>
            <a:picLocks noChangeAspect="1"/>
          </p:cNvPicPr>
          <p:nvPr/>
        </p:nvPicPr>
        <p:blipFill>
          <a:blip r:embed="rId3"/>
          <a:stretch>
            <a:fillRect/>
          </a:stretch>
        </p:blipFill>
        <p:spPr>
          <a:xfrm>
            <a:off x="4796475" y="3670454"/>
            <a:ext cx="655753" cy="641024"/>
          </a:xfrm>
          <a:prstGeom prst="rect">
            <a:avLst/>
          </a:prstGeom>
        </p:spPr>
      </p:pic>
      <p:sp>
        <p:nvSpPr>
          <p:cNvPr id="23" name="TextBox 22">
            <a:extLst>
              <a:ext uri="{FF2B5EF4-FFF2-40B4-BE49-F238E27FC236}">
                <a16:creationId xmlns:a16="http://schemas.microsoft.com/office/drawing/2014/main" id="{D4895DB2-109D-5C3D-C7FE-457C5717203B}"/>
              </a:ext>
            </a:extLst>
          </p:cNvPr>
          <p:cNvSpPr txBox="1"/>
          <p:nvPr/>
        </p:nvSpPr>
        <p:spPr>
          <a:xfrm>
            <a:off x="4795252" y="4229563"/>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5" name="Rectangle: Rounded Corners 24">
            <a:extLst>
              <a:ext uri="{FF2B5EF4-FFF2-40B4-BE49-F238E27FC236}">
                <a16:creationId xmlns:a16="http://schemas.microsoft.com/office/drawing/2014/main" id="{331D30CF-A1F7-CA0B-7A11-3B62FA24AF6A}"/>
              </a:ext>
            </a:extLst>
          </p:cNvPr>
          <p:cNvSpPr/>
          <p:nvPr/>
        </p:nvSpPr>
        <p:spPr>
          <a:xfrm>
            <a:off x="5998667" y="3623578"/>
            <a:ext cx="2261583" cy="1033702"/>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omputer graphics card with a fan&#10;&#10;AI-generated content may be incorrect.">
            <a:extLst>
              <a:ext uri="{FF2B5EF4-FFF2-40B4-BE49-F238E27FC236}">
                <a16:creationId xmlns:a16="http://schemas.microsoft.com/office/drawing/2014/main" id="{6932D604-E95D-F681-6726-CF511DF50B45}"/>
              </a:ext>
            </a:extLst>
          </p:cNvPr>
          <p:cNvPicPr>
            <a:picLocks noChangeAspect="1"/>
          </p:cNvPicPr>
          <p:nvPr/>
        </p:nvPicPr>
        <p:blipFill>
          <a:blip r:embed="rId2"/>
          <a:stretch>
            <a:fillRect/>
          </a:stretch>
        </p:blipFill>
        <p:spPr>
          <a:xfrm>
            <a:off x="6183982" y="3717587"/>
            <a:ext cx="599780" cy="620401"/>
          </a:xfrm>
          <a:prstGeom prst="rect">
            <a:avLst/>
          </a:prstGeom>
        </p:spPr>
      </p:pic>
      <p:sp>
        <p:nvSpPr>
          <p:cNvPr id="29" name="TextBox 28">
            <a:extLst>
              <a:ext uri="{FF2B5EF4-FFF2-40B4-BE49-F238E27FC236}">
                <a16:creationId xmlns:a16="http://schemas.microsoft.com/office/drawing/2014/main" id="{4958C234-F32C-B0F3-4464-34EADF784B45}"/>
              </a:ext>
            </a:extLst>
          </p:cNvPr>
          <p:cNvSpPr txBox="1"/>
          <p:nvPr/>
        </p:nvSpPr>
        <p:spPr>
          <a:xfrm>
            <a:off x="6196774" y="4309102"/>
            <a:ext cx="6891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3</a:t>
            </a:r>
            <a:endParaRPr lang="en-US">
              <a:latin typeface="Corbel"/>
            </a:endParaRPr>
          </a:p>
        </p:txBody>
      </p:sp>
      <p:pic>
        <p:nvPicPr>
          <p:cNvPr id="31" name="Picture 30" descr="A group of colorful circles on a black background&#10;&#10;AI-generated content may be incorrect.">
            <a:extLst>
              <a:ext uri="{FF2B5EF4-FFF2-40B4-BE49-F238E27FC236}">
                <a16:creationId xmlns:a16="http://schemas.microsoft.com/office/drawing/2014/main" id="{9794DEEC-6442-8F0F-7776-6A9E942C0814}"/>
              </a:ext>
            </a:extLst>
          </p:cNvPr>
          <p:cNvPicPr>
            <a:picLocks noChangeAspect="1"/>
          </p:cNvPicPr>
          <p:nvPr/>
        </p:nvPicPr>
        <p:blipFill>
          <a:blip r:embed="rId3"/>
          <a:stretch>
            <a:fillRect/>
          </a:stretch>
        </p:blipFill>
        <p:spPr>
          <a:xfrm>
            <a:off x="7377062" y="3667507"/>
            <a:ext cx="655753" cy="641024"/>
          </a:xfrm>
          <a:prstGeom prst="rect">
            <a:avLst/>
          </a:prstGeom>
        </p:spPr>
      </p:pic>
      <p:sp>
        <p:nvSpPr>
          <p:cNvPr id="33" name="TextBox 32">
            <a:extLst>
              <a:ext uri="{FF2B5EF4-FFF2-40B4-BE49-F238E27FC236}">
                <a16:creationId xmlns:a16="http://schemas.microsoft.com/office/drawing/2014/main" id="{5F311741-3C7C-C0CC-4154-A8DF2ACA2F5D}"/>
              </a:ext>
            </a:extLst>
          </p:cNvPr>
          <p:cNvSpPr txBox="1"/>
          <p:nvPr/>
        </p:nvSpPr>
        <p:spPr>
          <a:xfrm>
            <a:off x="7375839" y="4226616"/>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6" name="TextBox 25">
            <a:extLst>
              <a:ext uri="{FF2B5EF4-FFF2-40B4-BE49-F238E27FC236}">
                <a16:creationId xmlns:a16="http://schemas.microsoft.com/office/drawing/2014/main" id="{2345F3A1-1B8E-0A15-997D-A4242CF65EED}"/>
              </a:ext>
            </a:extLst>
          </p:cNvPr>
          <p:cNvSpPr txBox="1"/>
          <p:nvPr/>
        </p:nvSpPr>
        <p:spPr>
          <a:xfrm>
            <a:off x="1928247" y="4803506"/>
            <a:ext cx="655965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4"/>
              </a:rPr>
              <a:t>ZeRO: Memory Optimizations Toward Training Trillion Parameter Models </a:t>
            </a:r>
            <a:r>
              <a:rPr lang="en-US" sz="1200">
                <a:solidFill>
                  <a:srgbClr val="666666"/>
                </a:solidFill>
                <a:latin typeface="Corbel"/>
              </a:rPr>
              <a:t>(Rajbhandari et al., 2019)</a:t>
            </a:r>
          </a:p>
          <a:p>
            <a:endParaRPr lang="en-US"/>
          </a:p>
        </p:txBody>
      </p:sp>
      <p:sp>
        <p:nvSpPr>
          <p:cNvPr id="30" name="Rectangle: Rounded Corners 29">
            <a:extLst>
              <a:ext uri="{FF2B5EF4-FFF2-40B4-BE49-F238E27FC236}">
                <a16:creationId xmlns:a16="http://schemas.microsoft.com/office/drawing/2014/main" id="{C7B1ED57-1131-DD71-62DE-989A5C2A3327}"/>
              </a:ext>
            </a:extLst>
          </p:cNvPr>
          <p:cNvSpPr/>
          <p:nvPr/>
        </p:nvSpPr>
        <p:spPr>
          <a:xfrm>
            <a:off x="1428089" y="1876539"/>
            <a:ext cx="1163531" cy="335264"/>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ea typeface="Tahoma"/>
                <a:cs typeface="Tahoma"/>
              </a:rPr>
              <a:t>Updated A</a:t>
            </a:r>
          </a:p>
        </p:txBody>
      </p:sp>
      <p:sp>
        <p:nvSpPr>
          <p:cNvPr id="48" name="Rectangle: Rounded Corners 47">
            <a:extLst>
              <a:ext uri="{FF2B5EF4-FFF2-40B4-BE49-F238E27FC236}">
                <a16:creationId xmlns:a16="http://schemas.microsoft.com/office/drawing/2014/main" id="{A3493F84-2E3A-57FC-0D2E-00A79D30AFA3}"/>
              </a:ext>
            </a:extLst>
          </p:cNvPr>
          <p:cNvSpPr/>
          <p:nvPr/>
        </p:nvSpPr>
        <p:spPr>
          <a:xfrm>
            <a:off x="1428362" y="2212020"/>
            <a:ext cx="1163531" cy="335264"/>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ea typeface="Tahoma"/>
                <a:cs typeface="Tahoma"/>
              </a:rPr>
              <a:t>Updated B</a:t>
            </a:r>
          </a:p>
        </p:txBody>
      </p:sp>
      <p:sp>
        <p:nvSpPr>
          <p:cNvPr id="49" name="Rectangle: Rounded Corners 48">
            <a:extLst>
              <a:ext uri="{FF2B5EF4-FFF2-40B4-BE49-F238E27FC236}">
                <a16:creationId xmlns:a16="http://schemas.microsoft.com/office/drawing/2014/main" id="{60821F04-1EA6-6EA3-28C9-C0B281E40A60}"/>
              </a:ext>
            </a:extLst>
          </p:cNvPr>
          <p:cNvSpPr/>
          <p:nvPr/>
        </p:nvSpPr>
        <p:spPr>
          <a:xfrm>
            <a:off x="1421252" y="2547491"/>
            <a:ext cx="1163531" cy="335264"/>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ea typeface="Tahoma"/>
                <a:cs typeface="Tahoma"/>
              </a:rPr>
              <a:t>Updated C</a:t>
            </a:r>
          </a:p>
        </p:txBody>
      </p:sp>
      <p:sp>
        <p:nvSpPr>
          <p:cNvPr id="50" name="Rectangle: Rounded Corners 49">
            <a:extLst>
              <a:ext uri="{FF2B5EF4-FFF2-40B4-BE49-F238E27FC236}">
                <a16:creationId xmlns:a16="http://schemas.microsoft.com/office/drawing/2014/main" id="{754877F4-0AE9-D3E6-87B6-4A10267739E4}"/>
              </a:ext>
            </a:extLst>
          </p:cNvPr>
          <p:cNvSpPr/>
          <p:nvPr/>
        </p:nvSpPr>
        <p:spPr>
          <a:xfrm>
            <a:off x="3965085" y="1849509"/>
            <a:ext cx="1163531" cy="335264"/>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ea typeface="Tahoma"/>
                <a:cs typeface="Tahoma"/>
              </a:rPr>
              <a:t>Updated A</a:t>
            </a:r>
          </a:p>
        </p:txBody>
      </p:sp>
      <p:sp>
        <p:nvSpPr>
          <p:cNvPr id="51" name="Rectangle: Rounded Corners 50">
            <a:extLst>
              <a:ext uri="{FF2B5EF4-FFF2-40B4-BE49-F238E27FC236}">
                <a16:creationId xmlns:a16="http://schemas.microsoft.com/office/drawing/2014/main" id="{D90F657B-9E4E-0801-BA4D-5D0CA6E0177C}"/>
              </a:ext>
            </a:extLst>
          </p:cNvPr>
          <p:cNvSpPr/>
          <p:nvPr/>
        </p:nvSpPr>
        <p:spPr>
          <a:xfrm>
            <a:off x="3965358" y="2184989"/>
            <a:ext cx="1163531" cy="335264"/>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ea typeface="Tahoma"/>
                <a:cs typeface="Tahoma"/>
              </a:rPr>
              <a:t>Updated B</a:t>
            </a:r>
          </a:p>
        </p:txBody>
      </p:sp>
      <p:sp>
        <p:nvSpPr>
          <p:cNvPr id="52" name="Rectangle: Rounded Corners 51">
            <a:extLst>
              <a:ext uri="{FF2B5EF4-FFF2-40B4-BE49-F238E27FC236}">
                <a16:creationId xmlns:a16="http://schemas.microsoft.com/office/drawing/2014/main" id="{D6666A67-C3AE-8CFC-8EFA-D1B65BD6A523}"/>
              </a:ext>
            </a:extLst>
          </p:cNvPr>
          <p:cNvSpPr/>
          <p:nvPr/>
        </p:nvSpPr>
        <p:spPr>
          <a:xfrm>
            <a:off x="3958248" y="2520460"/>
            <a:ext cx="1163531" cy="335264"/>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ea typeface="Tahoma"/>
                <a:cs typeface="Tahoma"/>
              </a:rPr>
              <a:t>Updated C</a:t>
            </a:r>
          </a:p>
        </p:txBody>
      </p:sp>
      <p:sp>
        <p:nvSpPr>
          <p:cNvPr id="53" name="Rectangle: Rounded Corners 52">
            <a:extLst>
              <a:ext uri="{FF2B5EF4-FFF2-40B4-BE49-F238E27FC236}">
                <a16:creationId xmlns:a16="http://schemas.microsoft.com/office/drawing/2014/main" id="{20D24186-B549-ABE5-45B6-5E1251BE0F99}"/>
              </a:ext>
            </a:extLst>
          </p:cNvPr>
          <p:cNvSpPr/>
          <p:nvPr/>
        </p:nvSpPr>
        <p:spPr>
          <a:xfrm>
            <a:off x="6563864" y="1837924"/>
            <a:ext cx="1163531" cy="335264"/>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ea typeface="Tahoma"/>
                <a:cs typeface="Tahoma"/>
              </a:rPr>
              <a:t>Updated A</a:t>
            </a:r>
          </a:p>
        </p:txBody>
      </p:sp>
      <p:sp>
        <p:nvSpPr>
          <p:cNvPr id="54" name="Rectangle: Rounded Corners 53">
            <a:extLst>
              <a:ext uri="{FF2B5EF4-FFF2-40B4-BE49-F238E27FC236}">
                <a16:creationId xmlns:a16="http://schemas.microsoft.com/office/drawing/2014/main" id="{BF49F848-7BBB-C8F6-A72E-8146CAB0DE15}"/>
              </a:ext>
            </a:extLst>
          </p:cNvPr>
          <p:cNvSpPr/>
          <p:nvPr/>
        </p:nvSpPr>
        <p:spPr>
          <a:xfrm>
            <a:off x="6564138" y="2173404"/>
            <a:ext cx="1163531" cy="335264"/>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ea typeface="Tahoma"/>
                <a:cs typeface="Tahoma"/>
              </a:rPr>
              <a:t>Updated B</a:t>
            </a:r>
          </a:p>
        </p:txBody>
      </p:sp>
      <p:sp>
        <p:nvSpPr>
          <p:cNvPr id="55" name="Rectangle: Rounded Corners 54">
            <a:extLst>
              <a:ext uri="{FF2B5EF4-FFF2-40B4-BE49-F238E27FC236}">
                <a16:creationId xmlns:a16="http://schemas.microsoft.com/office/drawing/2014/main" id="{FE5B7D21-68CB-0E7B-14E9-94F02C13A712}"/>
              </a:ext>
            </a:extLst>
          </p:cNvPr>
          <p:cNvSpPr/>
          <p:nvPr/>
        </p:nvSpPr>
        <p:spPr>
          <a:xfrm>
            <a:off x="6557028" y="2508875"/>
            <a:ext cx="1163531" cy="335264"/>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ea typeface="Tahoma"/>
                <a:cs typeface="Tahoma"/>
              </a:rPr>
              <a:t>Updated C</a:t>
            </a:r>
          </a:p>
        </p:txBody>
      </p:sp>
      <p:sp>
        <p:nvSpPr>
          <p:cNvPr id="57" name="TextBox 56">
            <a:extLst>
              <a:ext uri="{FF2B5EF4-FFF2-40B4-BE49-F238E27FC236}">
                <a16:creationId xmlns:a16="http://schemas.microsoft.com/office/drawing/2014/main" id="{1F2FB6EF-F80D-9341-B93B-A2DCDF0D13AF}"/>
              </a:ext>
            </a:extLst>
          </p:cNvPr>
          <p:cNvSpPr txBox="1"/>
          <p:nvPr/>
        </p:nvSpPr>
        <p:spPr>
          <a:xfrm>
            <a:off x="576423" y="898890"/>
            <a:ext cx="79683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latin typeface="Corbel"/>
              </a:rPr>
              <a:t>Each GPU sends updated params to every other GPU. </a:t>
            </a:r>
            <a:br>
              <a:rPr lang="en-US" sz="1800" dirty="0">
                <a:latin typeface="Corbel"/>
              </a:rPr>
            </a:br>
            <a:r>
              <a:rPr lang="en-US" sz="1800" dirty="0">
                <a:latin typeface="Corbel"/>
              </a:rPr>
              <a:t>Finishing </a:t>
            </a:r>
            <a:r>
              <a:rPr lang="en-US" sz="1800" dirty="0" err="1">
                <a:latin typeface="Corbel"/>
              </a:rPr>
              <a:t>optimizer.step</a:t>
            </a:r>
            <a:r>
              <a:rPr lang="en-US" sz="1800" dirty="0">
                <a:latin typeface="Corbel"/>
              </a:rPr>
              <a:t>(). (</a:t>
            </a:r>
            <a:r>
              <a:rPr lang="en-US" sz="1800" dirty="0" err="1">
                <a:solidFill>
                  <a:srgbClr val="FF0000"/>
                </a:solidFill>
                <a:latin typeface="Corbel"/>
              </a:rPr>
              <a:t>all_gather</a:t>
            </a:r>
            <a:r>
              <a:rPr lang="en-US" sz="1800" dirty="0">
                <a:solidFill>
                  <a:srgbClr val="FF0000"/>
                </a:solidFill>
                <a:latin typeface="Corbel"/>
              </a:rPr>
              <a:t> </a:t>
            </a:r>
            <a:r>
              <a:rPr lang="en-US" sz="1800" dirty="0">
                <a:solidFill>
                  <a:schemeClr val="tx1"/>
                </a:solidFill>
                <a:latin typeface="Corbel"/>
              </a:rPr>
              <a:t>in </a:t>
            </a:r>
            <a:r>
              <a:rPr lang="en-US" sz="1800" dirty="0" err="1">
                <a:solidFill>
                  <a:schemeClr val="tx1"/>
                </a:solidFill>
                <a:latin typeface="Corbel"/>
              </a:rPr>
              <a:t>torch.distributed</a:t>
            </a:r>
            <a:r>
              <a:rPr lang="en-US" sz="1800" dirty="0">
                <a:solidFill>
                  <a:schemeClr val="tx1"/>
                </a:solidFill>
                <a:latin typeface="Corbel"/>
              </a:rPr>
              <a:t>)</a:t>
            </a:r>
          </a:p>
          <a:p>
            <a:pPr algn="ctr"/>
            <a:r>
              <a:rPr lang="en-US" sz="1800" dirty="0">
                <a:solidFill>
                  <a:schemeClr val="tx1"/>
                </a:solidFill>
                <a:latin typeface="Corbel"/>
              </a:rPr>
              <a:t>After </a:t>
            </a:r>
            <a:r>
              <a:rPr lang="en-US" sz="1800" dirty="0" err="1">
                <a:solidFill>
                  <a:schemeClr val="tx1"/>
                </a:solidFill>
                <a:latin typeface="Corbel"/>
              </a:rPr>
              <a:t>all_gather</a:t>
            </a:r>
            <a:r>
              <a:rPr lang="en-US" sz="1800" dirty="0">
                <a:solidFill>
                  <a:schemeClr val="tx1"/>
                </a:solidFill>
                <a:latin typeface="Corbel"/>
              </a:rPr>
              <a:t>, every GPU has an updated copy of the model</a:t>
            </a:r>
          </a:p>
          <a:p>
            <a:pPr algn="ctr"/>
            <a:endParaRPr lang="en-US" sz="1800" dirty="0">
              <a:solidFill>
                <a:schemeClr val="tx1"/>
              </a:solidFill>
              <a:latin typeface="Corbel"/>
            </a:endParaRPr>
          </a:p>
        </p:txBody>
      </p:sp>
      <p:pic>
        <p:nvPicPr>
          <p:cNvPr id="4" name="Picture 3" descr="A yellow folder with a stack of coins&#10;&#10;AI-generated content may be incorrect.">
            <a:extLst>
              <a:ext uri="{FF2B5EF4-FFF2-40B4-BE49-F238E27FC236}">
                <a16:creationId xmlns:a16="http://schemas.microsoft.com/office/drawing/2014/main" id="{4B9B7D97-5AC3-50CC-D69C-C39E3FD4F20B}"/>
              </a:ext>
            </a:extLst>
          </p:cNvPr>
          <p:cNvPicPr>
            <a:picLocks noChangeAspect="1"/>
          </p:cNvPicPr>
          <p:nvPr/>
        </p:nvPicPr>
        <p:blipFill>
          <a:blip r:embed="rId5"/>
          <a:srcRect r="51626"/>
          <a:stretch>
            <a:fillRect/>
          </a:stretch>
        </p:blipFill>
        <p:spPr>
          <a:xfrm>
            <a:off x="1579320" y="4298269"/>
            <a:ext cx="630720" cy="697668"/>
          </a:xfrm>
          <a:prstGeom prst="rect">
            <a:avLst/>
          </a:prstGeom>
        </p:spPr>
      </p:pic>
      <p:pic>
        <p:nvPicPr>
          <p:cNvPr id="10" name="Picture 9" descr="A yellow folder with a stack of coins&#10;&#10;AI-generated content may be incorrect.">
            <a:extLst>
              <a:ext uri="{FF2B5EF4-FFF2-40B4-BE49-F238E27FC236}">
                <a16:creationId xmlns:a16="http://schemas.microsoft.com/office/drawing/2014/main" id="{70A6ADDF-5A67-015A-2A51-4B30A0F623E3}"/>
              </a:ext>
            </a:extLst>
          </p:cNvPr>
          <p:cNvPicPr>
            <a:picLocks noChangeAspect="1"/>
          </p:cNvPicPr>
          <p:nvPr/>
        </p:nvPicPr>
        <p:blipFill>
          <a:blip r:embed="rId5"/>
          <a:srcRect l="25454" r="33175"/>
          <a:stretch>
            <a:fillRect/>
          </a:stretch>
        </p:blipFill>
        <p:spPr>
          <a:xfrm>
            <a:off x="4256645" y="4326822"/>
            <a:ext cx="539427" cy="697668"/>
          </a:xfrm>
          <a:prstGeom prst="rect">
            <a:avLst/>
          </a:prstGeom>
        </p:spPr>
      </p:pic>
      <p:pic>
        <p:nvPicPr>
          <p:cNvPr id="12" name="Picture 11" descr="A yellow folder with a stack of coins&#10;&#10;AI-generated content may be incorrect.">
            <a:extLst>
              <a:ext uri="{FF2B5EF4-FFF2-40B4-BE49-F238E27FC236}">
                <a16:creationId xmlns:a16="http://schemas.microsoft.com/office/drawing/2014/main" id="{8CFEE63B-A5FF-1822-E99C-AC40016BB3B2}"/>
              </a:ext>
            </a:extLst>
          </p:cNvPr>
          <p:cNvPicPr>
            <a:picLocks noChangeAspect="1"/>
          </p:cNvPicPr>
          <p:nvPr/>
        </p:nvPicPr>
        <p:blipFill>
          <a:blip r:embed="rId5"/>
          <a:srcRect l="61173" r="4093"/>
          <a:stretch>
            <a:fillRect/>
          </a:stretch>
        </p:blipFill>
        <p:spPr>
          <a:xfrm>
            <a:off x="6906720" y="4326823"/>
            <a:ext cx="452880" cy="697668"/>
          </a:xfrm>
          <a:prstGeom prst="rect">
            <a:avLst/>
          </a:prstGeom>
        </p:spPr>
      </p:pic>
    </p:spTree>
    <p:extLst>
      <p:ext uri="{BB962C8B-B14F-4D97-AF65-F5344CB8AC3E}">
        <p14:creationId xmlns:p14="http://schemas.microsoft.com/office/powerpoint/2010/main" val="21422292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2A65-A57F-C993-B7D2-910B1C071A34}"/>
              </a:ext>
            </a:extLst>
          </p:cNvPr>
          <p:cNvSpPr>
            <a:spLocks noGrp="1"/>
          </p:cNvSpPr>
          <p:nvPr>
            <p:ph type="title"/>
          </p:nvPr>
        </p:nvSpPr>
        <p:spPr/>
        <p:txBody>
          <a:bodyPr/>
          <a:lstStyle/>
          <a:p>
            <a:r>
              <a:rPr lang="en-US" dirty="0"/>
              <a:t>How expensive are the communications?</a:t>
            </a:r>
          </a:p>
        </p:txBody>
      </p:sp>
      <p:sp>
        <p:nvSpPr>
          <p:cNvPr id="3" name="Text Placeholder 2">
            <a:extLst>
              <a:ext uri="{FF2B5EF4-FFF2-40B4-BE49-F238E27FC236}">
                <a16:creationId xmlns:a16="http://schemas.microsoft.com/office/drawing/2014/main" id="{0AB32F68-A0F4-25E3-E3A7-B45F84E5A5CA}"/>
              </a:ext>
            </a:extLst>
          </p:cNvPr>
          <p:cNvSpPr>
            <a:spLocks noGrp="1"/>
          </p:cNvSpPr>
          <p:nvPr>
            <p:ph type="body" sz="quarter" idx="16"/>
          </p:nvPr>
        </p:nvSpPr>
        <p:spPr/>
        <p:txBody>
          <a:bodyPr/>
          <a:lstStyle/>
          <a:p>
            <a:r>
              <a:rPr lang="en-US" dirty="0"/>
              <a:t>During the forward and backward passes, </a:t>
            </a:r>
            <a:r>
              <a:rPr lang="en-US" b="1" dirty="0"/>
              <a:t>no extra communication</a:t>
            </a:r>
            <a:r>
              <a:rPr lang="en-US" dirty="0"/>
              <a:t> is needed; GPUs operate independently.</a:t>
            </a:r>
          </a:p>
          <a:p>
            <a:endParaRPr lang="en-US" dirty="0"/>
          </a:p>
          <a:p>
            <a:r>
              <a:rPr lang="en-US" dirty="0"/>
              <a:t>Only the </a:t>
            </a:r>
            <a:r>
              <a:rPr lang="en-US" b="1" dirty="0"/>
              <a:t>optimizer states</a:t>
            </a:r>
            <a:r>
              <a:rPr lang="en-US" dirty="0"/>
              <a:t> are sharded — and they’re </a:t>
            </a:r>
            <a:r>
              <a:rPr lang="en-US" b="1" dirty="0"/>
              <a:t>used infrequently</a:t>
            </a:r>
            <a:r>
              <a:rPr lang="en-US" dirty="0"/>
              <a:t> (once per parameter update).</a:t>
            </a:r>
          </a:p>
          <a:p>
            <a:endParaRPr lang="en-US" dirty="0"/>
          </a:p>
          <a:p>
            <a:r>
              <a:rPr lang="en-US" dirty="0"/>
              <a:t>Communication happens </a:t>
            </a:r>
            <a:r>
              <a:rPr lang="en-US" b="1" dirty="0"/>
              <a:t>only at the update step</a:t>
            </a:r>
            <a:r>
              <a:rPr lang="en-US" dirty="0"/>
              <a:t>, when each GPU briefly exchanges </a:t>
            </a:r>
            <a:r>
              <a:rPr lang="en-US" b="1" dirty="0"/>
              <a:t>the small portions </a:t>
            </a:r>
            <a:r>
              <a:rPr lang="en-US" dirty="0"/>
              <a:t>of optimizer state it owns to apply updates.</a:t>
            </a:r>
          </a:p>
        </p:txBody>
      </p:sp>
    </p:spTree>
    <p:extLst>
      <p:ext uri="{BB962C8B-B14F-4D97-AF65-F5344CB8AC3E}">
        <p14:creationId xmlns:p14="http://schemas.microsoft.com/office/powerpoint/2010/main" val="397564654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C7318-B8B7-46BE-C611-C5EDD26A7F98}"/>
              </a:ext>
            </a:extLst>
          </p:cNvPr>
          <p:cNvSpPr>
            <a:spLocks noGrp="1"/>
          </p:cNvSpPr>
          <p:nvPr>
            <p:ph type="title"/>
          </p:nvPr>
        </p:nvSpPr>
        <p:spPr>
          <a:xfrm>
            <a:off x="533919" y="107119"/>
            <a:ext cx="8458832" cy="857542"/>
          </a:xfrm>
        </p:spPr>
        <p:txBody>
          <a:bodyPr/>
          <a:lstStyle/>
          <a:p>
            <a:r>
              <a:rPr lang="en-US" dirty="0"/>
              <a:t>Inter-GPU Communication </a:t>
            </a:r>
            <a:r>
              <a:rPr lang="en-US" sz="1800" dirty="0"/>
              <a:t>(inter-node vs intra-node)</a:t>
            </a:r>
            <a:r>
              <a:rPr lang="en-US" dirty="0"/>
              <a:t> </a:t>
            </a:r>
          </a:p>
        </p:txBody>
      </p:sp>
      <p:sp>
        <p:nvSpPr>
          <p:cNvPr id="3" name="Text Placeholder 2">
            <a:extLst>
              <a:ext uri="{FF2B5EF4-FFF2-40B4-BE49-F238E27FC236}">
                <a16:creationId xmlns:a16="http://schemas.microsoft.com/office/drawing/2014/main" id="{7939A04C-DE70-0DE7-8B59-842D15760A4E}"/>
              </a:ext>
            </a:extLst>
          </p:cNvPr>
          <p:cNvSpPr>
            <a:spLocks noGrp="1"/>
          </p:cNvSpPr>
          <p:nvPr>
            <p:ph type="body" sz="quarter" idx="16"/>
          </p:nvPr>
        </p:nvSpPr>
        <p:spPr/>
        <p:txBody>
          <a:bodyPr/>
          <a:lstStyle/>
          <a:p>
            <a:endParaRPr lang="en-US"/>
          </a:p>
        </p:txBody>
      </p:sp>
      <p:pic>
        <p:nvPicPr>
          <p:cNvPr id="30722" name="Picture 2" descr="Will it scale to N GPUs ?. Multi-node training &amp; cluster network… | by Jaideep Ray | Better ML | Medium">
            <a:extLst>
              <a:ext uri="{FF2B5EF4-FFF2-40B4-BE49-F238E27FC236}">
                <a16:creationId xmlns:a16="http://schemas.microsoft.com/office/drawing/2014/main" id="{32385E68-5050-E5F8-C7E4-997834ED79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317"/>
          <a:stretch>
            <a:fillRect/>
          </a:stretch>
        </p:blipFill>
        <p:spPr bwMode="auto">
          <a:xfrm>
            <a:off x="431360" y="1111217"/>
            <a:ext cx="8458832" cy="34701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FD1476-5B03-5BDB-A494-31E3B60A2264}"/>
              </a:ext>
            </a:extLst>
          </p:cNvPr>
          <p:cNvSpPr txBox="1"/>
          <p:nvPr/>
        </p:nvSpPr>
        <p:spPr>
          <a:xfrm>
            <a:off x="3937519" y="4562315"/>
            <a:ext cx="2044149" cy="307777"/>
          </a:xfrm>
          <a:prstGeom prst="rect">
            <a:avLst/>
          </a:prstGeom>
          <a:noFill/>
        </p:spPr>
        <p:txBody>
          <a:bodyPr wrap="none" rtlCol="0">
            <a:spAutoFit/>
          </a:bodyPr>
          <a:lstStyle/>
          <a:p>
            <a:r>
              <a:rPr lang="en-US" dirty="0"/>
              <a:t>The numbers are GB/s </a:t>
            </a:r>
          </a:p>
        </p:txBody>
      </p:sp>
    </p:spTree>
    <p:extLst>
      <p:ext uri="{BB962C8B-B14F-4D97-AF65-F5344CB8AC3E}">
        <p14:creationId xmlns:p14="http://schemas.microsoft.com/office/powerpoint/2010/main" val="8765495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8E367-5A9A-3D6C-DF7B-C907B583498C}"/>
              </a:ext>
            </a:extLst>
          </p:cNvPr>
          <p:cNvSpPr>
            <a:spLocks noGrp="1"/>
          </p:cNvSpPr>
          <p:nvPr>
            <p:ph type="title"/>
          </p:nvPr>
        </p:nvSpPr>
        <p:spPr/>
        <p:txBody>
          <a:bodyPr lIns="91440" tIns="45720" rIns="91440" bIns="45720" anchor="b"/>
          <a:lstStyle/>
          <a:p>
            <a:r>
              <a:rPr lang="en-US">
                <a:ea typeface="Tahoma"/>
                <a:cs typeface="Tahoma"/>
              </a:rPr>
              <a:t>Summary: </a:t>
            </a:r>
            <a:r>
              <a:rPr lang="en-US" err="1">
                <a:ea typeface="Tahoma"/>
                <a:cs typeface="Tahoma"/>
              </a:rPr>
              <a:t>ZeRO</a:t>
            </a:r>
            <a:r>
              <a:rPr lang="en-US">
                <a:ea typeface="Tahoma"/>
                <a:cs typeface="Tahoma"/>
              </a:rPr>
              <a:t> 1</a:t>
            </a:r>
            <a:endParaRPr lang="en-US"/>
          </a:p>
        </p:txBody>
      </p:sp>
      <p:sp>
        <p:nvSpPr>
          <p:cNvPr id="3" name="Text Placeholder 2">
            <a:extLst>
              <a:ext uri="{FF2B5EF4-FFF2-40B4-BE49-F238E27FC236}">
                <a16:creationId xmlns:a16="http://schemas.microsoft.com/office/drawing/2014/main" id="{9756D329-778D-4D1D-D1ED-8071BFA46A0D}"/>
              </a:ext>
            </a:extLst>
          </p:cNvPr>
          <p:cNvSpPr>
            <a:spLocks noGrp="1"/>
          </p:cNvSpPr>
          <p:nvPr>
            <p:ph type="body" sz="quarter" idx="16"/>
          </p:nvPr>
        </p:nvSpPr>
        <p:spPr/>
        <p:txBody>
          <a:bodyPr lIns="91440" tIns="45720" rIns="91440" bIns="45720" anchor="t">
            <a:noAutofit/>
          </a:bodyPr>
          <a:lstStyle/>
          <a:p>
            <a:pPr marL="229870" indent="-229870"/>
            <a:r>
              <a:rPr lang="en-US" dirty="0"/>
              <a:t>It shards only the </a:t>
            </a:r>
            <a:r>
              <a:rPr lang="en-US" b="1" dirty="0"/>
              <a:t>optimizer states</a:t>
            </a:r>
            <a:r>
              <a:rPr lang="en-US" dirty="0"/>
              <a:t> (e.g., Adam’s m, v) across GPUs. </a:t>
            </a:r>
          </a:p>
          <a:p>
            <a:pPr marL="229870" indent="-229870"/>
            <a:endParaRPr lang="en-US" dirty="0"/>
          </a:p>
          <a:p>
            <a:pPr marL="229870" indent="-229870"/>
            <a:r>
              <a:rPr lang="en-US" dirty="0"/>
              <a:t>While </a:t>
            </a:r>
            <a:r>
              <a:rPr lang="en-US" b="1" dirty="0"/>
              <a:t>model parameters</a:t>
            </a:r>
            <a:r>
              <a:rPr lang="en-US" dirty="0"/>
              <a:t> and </a:t>
            </a:r>
            <a:r>
              <a:rPr lang="en-US" b="1" dirty="0"/>
              <a:t>gradients</a:t>
            </a:r>
            <a:r>
              <a:rPr lang="en-US" dirty="0"/>
              <a:t> remain fully replicated.</a:t>
            </a:r>
            <a:br>
              <a:rPr lang="en-US" dirty="0"/>
            </a:br>
            <a:endParaRPr lang="en-US" dirty="0"/>
          </a:p>
          <a:p>
            <a:pPr marL="229870" indent="-229870"/>
            <a:r>
              <a:rPr lang="en-US" dirty="0">
                <a:latin typeface="Tahoma"/>
                <a:ea typeface="Tahoma"/>
                <a:cs typeface="Tahoma"/>
              </a:rPr>
              <a:t>Each GPU individually perform gradient updates</a:t>
            </a:r>
            <a:endParaRPr lang="en-US" dirty="0"/>
          </a:p>
          <a:p>
            <a:pPr marL="229870" indent="-229870"/>
            <a:endParaRPr lang="en-US" dirty="0"/>
          </a:p>
          <a:p>
            <a:pPr marL="229870" indent="-229870"/>
            <a:r>
              <a:rPr lang="en-US" dirty="0"/>
              <a:t>This removes redundant copies of the heaviest memory component, giving roughly a </a:t>
            </a:r>
            <a:r>
              <a:rPr lang="en-US" b="1" dirty="0"/>
              <a:t>1 / N reduction</a:t>
            </a:r>
            <a:r>
              <a:rPr lang="en-US" dirty="0"/>
              <a:t> in optimizer-state memory (for N GPUs) with minimal-</a:t>
            </a:r>
            <a:r>
              <a:rPr lang="en-US" dirty="0" err="1"/>
              <a:t>ish</a:t>
            </a:r>
            <a:r>
              <a:rPr lang="en-US" dirty="0"/>
              <a:t> communication overhead.</a:t>
            </a:r>
            <a:endParaRPr lang="en-US" dirty="0">
              <a:solidFill>
                <a:srgbClr val="FF0000"/>
              </a:solidFill>
              <a:latin typeface="Tahoma"/>
              <a:ea typeface="Tahoma"/>
              <a:cs typeface="Tahoma"/>
            </a:endParaRPr>
          </a:p>
          <a:p>
            <a:pPr marL="229870" indent="-229870"/>
            <a:endParaRPr lang="en-US" dirty="0">
              <a:solidFill>
                <a:srgbClr val="FF0000"/>
              </a:solidFill>
              <a:latin typeface="Tahoma"/>
              <a:ea typeface="Tahoma"/>
              <a:cs typeface="Tahoma"/>
            </a:endParaRPr>
          </a:p>
          <a:p>
            <a:pPr marL="229870" indent="-229870"/>
            <a:r>
              <a:rPr lang="en-US" dirty="0">
                <a:latin typeface="Tahoma"/>
                <a:ea typeface="Tahoma"/>
                <a:cs typeface="Tahoma"/>
              </a:rPr>
              <a:t>Basically free! (Compared to Naïve Data Parallelism)</a:t>
            </a:r>
            <a:endParaRPr lang="en-US" dirty="0"/>
          </a:p>
          <a:p>
            <a:pPr marL="229870" indent="-229870"/>
            <a:endParaRPr lang="en-US" dirty="0"/>
          </a:p>
        </p:txBody>
      </p:sp>
    </p:spTree>
    <p:extLst>
      <p:ext uri="{BB962C8B-B14F-4D97-AF65-F5344CB8AC3E}">
        <p14:creationId xmlns:p14="http://schemas.microsoft.com/office/powerpoint/2010/main" val="147691175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90032CC-28DA-6206-7A5D-EB6C0B94F1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AC0EBC-6A44-BAD6-85B7-7A9CB4849AAE}"/>
              </a:ext>
            </a:extLst>
          </p:cNvPr>
          <p:cNvSpPr>
            <a:spLocks noGrp="1"/>
          </p:cNvSpPr>
          <p:nvPr>
            <p:ph type="title"/>
          </p:nvPr>
        </p:nvSpPr>
        <p:spPr/>
        <p:txBody>
          <a:bodyPr lIns="91440" tIns="45720" rIns="91440" bIns="45720" anchor="b"/>
          <a:lstStyle/>
          <a:p>
            <a:r>
              <a:rPr lang="en-US" err="1">
                <a:ea typeface="Tahoma"/>
                <a:cs typeface="Tahoma"/>
              </a:rPr>
              <a:t>ZeRO</a:t>
            </a:r>
            <a:r>
              <a:rPr lang="en-US">
                <a:ea typeface="Tahoma"/>
                <a:cs typeface="Tahoma"/>
              </a:rPr>
              <a:t> Stage 1: How it works</a:t>
            </a:r>
            <a:endParaRPr lang="en-US"/>
          </a:p>
        </p:txBody>
      </p:sp>
      <p:sp>
        <p:nvSpPr>
          <p:cNvPr id="5" name="Rectangle: Rounded Corners 4">
            <a:extLst>
              <a:ext uri="{FF2B5EF4-FFF2-40B4-BE49-F238E27FC236}">
                <a16:creationId xmlns:a16="http://schemas.microsoft.com/office/drawing/2014/main" id="{AC855447-A6EA-4313-0C10-B3873B7001C1}"/>
              </a:ext>
            </a:extLst>
          </p:cNvPr>
          <p:cNvSpPr/>
          <p:nvPr/>
        </p:nvSpPr>
        <p:spPr>
          <a:xfrm>
            <a:off x="869898" y="3623580"/>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graphics card with a fan&#10;&#10;AI-generated content may be incorrect.">
            <a:extLst>
              <a:ext uri="{FF2B5EF4-FFF2-40B4-BE49-F238E27FC236}">
                <a16:creationId xmlns:a16="http://schemas.microsoft.com/office/drawing/2014/main" id="{E0617524-1BE7-7F04-4E6F-C3EEBB3B0D22}"/>
              </a:ext>
            </a:extLst>
          </p:cNvPr>
          <p:cNvPicPr>
            <a:picLocks noChangeAspect="1"/>
          </p:cNvPicPr>
          <p:nvPr/>
        </p:nvPicPr>
        <p:blipFill>
          <a:blip r:embed="rId2"/>
          <a:stretch>
            <a:fillRect/>
          </a:stretch>
        </p:blipFill>
        <p:spPr>
          <a:xfrm>
            <a:off x="1055213" y="3717588"/>
            <a:ext cx="599780" cy="620401"/>
          </a:xfrm>
          <a:prstGeom prst="rect">
            <a:avLst/>
          </a:prstGeom>
        </p:spPr>
      </p:pic>
      <p:sp>
        <p:nvSpPr>
          <p:cNvPr id="9" name="TextBox 8">
            <a:extLst>
              <a:ext uri="{FF2B5EF4-FFF2-40B4-BE49-F238E27FC236}">
                <a16:creationId xmlns:a16="http://schemas.microsoft.com/office/drawing/2014/main" id="{807AEA0D-50F5-D39D-FA03-2B515FE9329E}"/>
              </a:ext>
            </a:extLst>
          </p:cNvPr>
          <p:cNvSpPr txBox="1"/>
          <p:nvPr/>
        </p:nvSpPr>
        <p:spPr>
          <a:xfrm>
            <a:off x="1083450" y="4309104"/>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1</a:t>
            </a:r>
            <a:endParaRPr lang="en-US">
              <a:latin typeface="Corbel"/>
            </a:endParaRPr>
          </a:p>
        </p:txBody>
      </p:sp>
      <p:pic>
        <p:nvPicPr>
          <p:cNvPr id="11" name="Picture 10" descr="A group of colorful circles on a black background&#10;&#10;AI-generated content may be incorrect.">
            <a:extLst>
              <a:ext uri="{FF2B5EF4-FFF2-40B4-BE49-F238E27FC236}">
                <a16:creationId xmlns:a16="http://schemas.microsoft.com/office/drawing/2014/main" id="{225E8FE7-D3EC-0A59-306A-8C2F2A777849}"/>
              </a:ext>
            </a:extLst>
          </p:cNvPr>
          <p:cNvPicPr>
            <a:picLocks noChangeAspect="1"/>
          </p:cNvPicPr>
          <p:nvPr/>
        </p:nvPicPr>
        <p:blipFill>
          <a:blip r:embed="rId3"/>
          <a:stretch>
            <a:fillRect/>
          </a:stretch>
        </p:blipFill>
        <p:spPr>
          <a:xfrm>
            <a:off x="2248293" y="3667509"/>
            <a:ext cx="655753" cy="641024"/>
          </a:xfrm>
          <a:prstGeom prst="rect">
            <a:avLst/>
          </a:prstGeom>
        </p:spPr>
      </p:pic>
      <p:sp>
        <p:nvSpPr>
          <p:cNvPr id="13" name="TextBox 12">
            <a:extLst>
              <a:ext uri="{FF2B5EF4-FFF2-40B4-BE49-F238E27FC236}">
                <a16:creationId xmlns:a16="http://schemas.microsoft.com/office/drawing/2014/main" id="{0729218F-AF8D-DDA9-52BB-EE9DF23144FA}"/>
              </a:ext>
            </a:extLst>
          </p:cNvPr>
          <p:cNvSpPr txBox="1"/>
          <p:nvPr/>
        </p:nvSpPr>
        <p:spPr>
          <a:xfrm>
            <a:off x="2247070" y="4226618"/>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5" name="Rectangle: Rounded Corners 14">
            <a:extLst>
              <a:ext uri="{FF2B5EF4-FFF2-40B4-BE49-F238E27FC236}">
                <a16:creationId xmlns:a16="http://schemas.microsoft.com/office/drawing/2014/main" id="{B3D59701-1129-3912-AFF7-45A30F8464AA}"/>
              </a:ext>
            </a:extLst>
          </p:cNvPr>
          <p:cNvSpPr/>
          <p:nvPr/>
        </p:nvSpPr>
        <p:spPr>
          <a:xfrm>
            <a:off x="3418080" y="3626525"/>
            <a:ext cx="2261583" cy="103370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omputer graphics card with a fan&#10;&#10;AI-generated content may be incorrect.">
            <a:extLst>
              <a:ext uri="{FF2B5EF4-FFF2-40B4-BE49-F238E27FC236}">
                <a16:creationId xmlns:a16="http://schemas.microsoft.com/office/drawing/2014/main" id="{A401B1EC-3A16-4F23-0BDD-4AAF906A2EB5}"/>
              </a:ext>
            </a:extLst>
          </p:cNvPr>
          <p:cNvPicPr>
            <a:picLocks noChangeAspect="1"/>
          </p:cNvPicPr>
          <p:nvPr/>
        </p:nvPicPr>
        <p:blipFill>
          <a:blip r:embed="rId2"/>
          <a:stretch>
            <a:fillRect/>
          </a:stretch>
        </p:blipFill>
        <p:spPr>
          <a:xfrm>
            <a:off x="3603395" y="3720534"/>
            <a:ext cx="599780" cy="620401"/>
          </a:xfrm>
          <a:prstGeom prst="rect">
            <a:avLst/>
          </a:prstGeom>
        </p:spPr>
      </p:pic>
      <p:sp>
        <p:nvSpPr>
          <p:cNvPr id="19" name="TextBox 18">
            <a:extLst>
              <a:ext uri="{FF2B5EF4-FFF2-40B4-BE49-F238E27FC236}">
                <a16:creationId xmlns:a16="http://schemas.microsoft.com/office/drawing/2014/main" id="{8B1D0BED-6BFF-CB63-12B3-72F36B987872}"/>
              </a:ext>
            </a:extLst>
          </p:cNvPr>
          <p:cNvSpPr txBox="1"/>
          <p:nvPr/>
        </p:nvSpPr>
        <p:spPr>
          <a:xfrm>
            <a:off x="3618717" y="4312049"/>
            <a:ext cx="594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2</a:t>
            </a:r>
            <a:endParaRPr lang="en-US">
              <a:latin typeface="Corbel"/>
            </a:endParaRPr>
          </a:p>
        </p:txBody>
      </p:sp>
      <p:pic>
        <p:nvPicPr>
          <p:cNvPr id="21" name="Picture 20" descr="A group of colorful circles on a black background&#10;&#10;AI-generated content may be incorrect.">
            <a:extLst>
              <a:ext uri="{FF2B5EF4-FFF2-40B4-BE49-F238E27FC236}">
                <a16:creationId xmlns:a16="http://schemas.microsoft.com/office/drawing/2014/main" id="{A8F67E10-3796-5A1B-7291-A28B3AB37121}"/>
              </a:ext>
            </a:extLst>
          </p:cNvPr>
          <p:cNvPicPr>
            <a:picLocks noChangeAspect="1"/>
          </p:cNvPicPr>
          <p:nvPr/>
        </p:nvPicPr>
        <p:blipFill>
          <a:blip r:embed="rId3"/>
          <a:stretch>
            <a:fillRect/>
          </a:stretch>
        </p:blipFill>
        <p:spPr>
          <a:xfrm>
            <a:off x="4796475" y="3670454"/>
            <a:ext cx="655753" cy="641024"/>
          </a:xfrm>
          <a:prstGeom prst="rect">
            <a:avLst/>
          </a:prstGeom>
        </p:spPr>
      </p:pic>
      <p:sp>
        <p:nvSpPr>
          <p:cNvPr id="23" name="TextBox 22">
            <a:extLst>
              <a:ext uri="{FF2B5EF4-FFF2-40B4-BE49-F238E27FC236}">
                <a16:creationId xmlns:a16="http://schemas.microsoft.com/office/drawing/2014/main" id="{D93EB3A1-D1D9-A29E-CF33-92721BA6F429}"/>
              </a:ext>
            </a:extLst>
          </p:cNvPr>
          <p:cNvSpPr txBox="1"/>
          <p:nvPr/>
        </p:nvSpPr>
        <p:spPr>
          <a:xfrm>
            <a:off x="4795252" y="4229563"/>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5" name="Rectangle: Rounded Corners 24">
            <a:extLst>
              <a:ext uri="{FF2B5EF4-FFF2-40B4-BE49-F238E27FC236}">
                <a16:creationId xmlns:a16="http://schemas.microsoft.com/office/drawing/2014/main" id="{DBB4CD73-71B0-FBFF-7311-CACCDCD6A711}"/>
              </a:ext>
            </a:extLst>
          </p:cNvPr>
          <p:cNvSpPr/>
          <p:nvPr/>
        </p:nvSpPr>
        <p:spPr>
          <a:xfrm>
            <a:off x="5998667" y="3623578"/>
            <a:ext cx="2261583" cy="1033702"/>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omputer graphics card with a fan&#10;&#10;AI-generated content may be incorrect.">
            <a:extLst>
              <a:ext uri="{FF2B5EF4-FFF2-40B4-BE49-F238E27FC236}">
                <a16:creationId xmlns:a16="http://schemas.microsoft.com/office/drawing/2014/main" id="{081DD7DF-D42A-CEBE-FF79-5FEC60CB6201}"/>
              </a:ext>
            </a:extLst>
          </p:cNvPr>
          <p:cNvPicPr>
            <a:picLocks noChangeAspect="1"/>
          </p:cNvPicPr>
          <p:nvPr/>
        </p:nvPicPr>
        <p:blipFill>
          <a:blip r:embed="rId2"/>
          <a:stretch>
            <a:fillRect/>
          </a:stretch>
        </p:blipFill>
        <p:spPr>
          <a:xfrm>
            <a:off x="6183982" y="3717587"/>
            <a:ext cx="599780" cy="620401"/>
          </a:xfrm>
          <a:prstGeom prst="rect">
            <a:avLst/>
          </a:prstGeom>
        </p:spPr>
      </p:pic>
      <p:sp>
        <p:nvSpPr>
          <p:cNvPr id="29" name="TextBox 28">
            <a:extLst>
              <a:ext uri="{FF2B5EF4-FFF2-40B4-BE49-F238E27FC236}">
                <a16:creationId xmlns:a16="http://schemas.microsoft.com/office/drawing/2014/main" id="{A35E332A-237D-6814-3BCA-E3DBEEA434EC}"/>
              </a:ext>
            </a:extLst>
          </p:cNvPr>
          <p:cNvSpPr txBox="1"/>
          <p:nvPr/>
        </p:nvSpPr>
        <p:spPr>
          <a:xfrm>
            <a:off x="6196774" y="4309102"/>
            <a:ext cx="6891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3</a:t>
            </a:r>
            <a:endParaRPr lang="en-US">
              <a:latin typeface="Corbel"/>
            </a:endParaRPr>
          </a:p>
        </p:txBody>
      </p:sp>
      <p:pic>
        <p:nvPicPr>
          <p:cNvPr id="31" name="Picture 30" descr="A group of colorful circles on a black background&#10;&#10;AI-generated content may be incorrect.">
            <a:extLst>
              <a:ext uri="{FF2B5EF4-FFF2-40B4-BE49-F238E27FC236}">
                <a16:creationId xmlns:a16="http://schemas.microsoft.com/office/drawing/2014/main" id="{06616927-6BCD-3FE3-5075-10B4AF14BDAE}"/>
              </a:ext>
            </a:extLst>
          </p:cNvPr>
          <p:cNvPicPr>
            <a:picLocks noChangeAspect="1"/>
          </p:cNvPicPr>
          <p:nvPr/>
        </p:nvPicPr>
        <p:blipFill>
          <a:blip r:embed="rId3"/>
          <a:stretch>
            <a:fillRect/>
          </a:stretch>
        </p:blipFill>
        <p:spPr>
          <a:xfrm>
            <a:off x="7377062" y="3667507"/>
            <a:ext cx="655753" cy="641024"/>
          </a:xfrm>
          <a:prstGeom prst="rect">
            <a:avLst/>
          </a:prstGeom>
        </p:spPr>
      </p:pic>
      <p:sp>
        <p:nvSpPr>
          <p:cNvPr id="33" name="TextBox 32">
            <a:extLst>
              <a:ext uri="{FF2B5EF4-FFF2-40B4-BE49-F238E27FC236}">
                <a16:creationId xmlns:a16="http://schemas.microsoft.com/office/drawing/2014/main" id="{39096C78-7E86-B51B-A096-ECEEB0E6F3D9}"/>
              </a:ext>
            </a:extLst>
          </p:cNvPr>
          <p:cNvSpPr txBox="1"/>
          <p:nvPr/>
        </p:nvSpPr>
        <p:spPr>
          <a:xfrm>
            <a:off x="7375839" y="4226616"/>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3" name="TextBox 2">
            <a:extLst>
              <a:ext uri="{FF2B5EF4-FFF2-40B4-BE49-F238E27FC236}">
                <a16:creationId xmlns:a16="http://schemas.microsoft.com/office/drawing/2014/main" id="{9F7F1FC4-910B-9E7D-E2F3-420A82771B29}"/>
              </a:ext>
            </a:extLst>
          </p:cNvPr>
          <p:cNvSpPr txBox="1"/>
          <p:nvPr/>
        </p:nvSpPr>
        <p:spPr>
          <a:xfrm>
            <a:off x="1414320" y="3012251"/>
            <a:ext cx="1175288"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Gradient 1</a:t>
            </a:r>
          </a:p>
        </p:txBody>
      </p:sp>
      <p:sp>
        <p:nvSpPr>
          <p:cNvPr id="26" name="TextBox 25">
            <a:extLst>
              <a:ext uri="{FF2B5EF4-FFF2-40B4-BE49-F238E27FC236}">
                <a16:creationId xmlns:a16="http://schemas.microsoft.com/office/drawing/2014/main" id="{D0FF1D16-A5A9-9142-BE2F-64C2AD33A040}"/>
              </a:ext>
            </a:extLst>
          </p:cNvPr>
          <p:cNvSpPr txBox="1"/>
          <p:nvPr/>
        </p:nvSpPr>
        <p:spPr>
          <a:xfrm>
            <a:off x="1928247" y="4803506"/>
            <a:ext cx="655965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4"/>
              </a:rPr>
              <a:t>ZeRO: Memory Optimizations Toward Training Trillion Parameter Models </a:t>
            </a:r>
            <a:r>
              <a:rPr lang="en-US" sz="1200">
                <a:solidFill>
                  <a:srgbClr val="666666"/>
                </a:solidFill>
                <a:latin typeface="Corbel"/>
              </a:rPr>
              <a:t>(Rajbhandari et al., 2019)</a:t>
            </a:r>
          </a:p>
          <a:p>
            <a:endParaRPr lang="en-US"/>
          </a:p>
        </p:txBody>
      </p:sp>
      <p:sp>
        <p:nvSpPr>
          <p:cNvPr id="57" name="TextBox 56">
            <a:extLst>
              <a:ext uri="{FF2B5EF4-FFF2-40B4-BE49-F238E27FC236}">
                <a16:creationId xmlns:a16="http://schemas.microsoft.com/office/drawing/2014/main" id="{DB967907-632E-AFC7-7035-E4C59274C5C8}"/>
              </a:ext>
            </a:extLst>
          </p:cNvPr>
          <p:cNvSpPr txBox="1"/>
          <p:nvPr/>
        </p:nvSpPr>
        <p:spPr>
          <a:xfrm>
            <a:off x="1224930" y="1059213"/>
            <a:ext cx="643832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solidFill>
                <a:latin typeface="Corbel"/>
              </a:rPr>
              <a:t>Notice: Aside from the forward pass, GPU 1 only needs gradients A, but in fact it stores A and B and C</a:t>
            </a:r>
          </a:p>
        </p:txBody>
      </p:sp>
      <p:sp>
        <p:nvSpPr>
          <p:cNvPr id="10" name="TextBox 9">
            <a:extLst>
              <a:ext uri="{FF2B5EF4-FFF2-40B4-BE49-F238E27FC236}">
                <a16:creationId xmlns:a16="http://schemas.microsoft.com/office/drawing/2014/main" id="{3278A7DD-EBE9-5178-7403-EB5A2B5EF674}"/>
              </a:ext>
            </a:extLst>
          </p:cNvPr>
          <p:cNvSpPr txBox="1"/>
          <p:nvPr/>
        </p:nvSpPr>
        <p:spPr>
          <a:xfrm>
            <a:off x="1414965" y="2573778"/>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14" name="TextBox 13">
            <a:extLst>
              <a:ext uri="{FF2B5EF4-FFF2-40B4-BE49-F238E27FC236}">
                <a16:creationId xmlns:a16="http://schemas.microsoft.com/office/drawing/2014/main" id="{9DA58421-04DD-CC13-5FA6-9185EED56D09}"/>
              </a:ext>
            </a:extLst>
          </p:cNvPr>
          <p:cNvSpPr txBox="1"/>
          <p:nvPr/>
        </p:nvSpPr>
        <p:spPr>
          <a:xfrm>
            <a:off x="1415398" y="1887478"/>
            <a:ext cx="383948" cy="343464"/>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18" name="TextBox 17">
            <a:extLst>
              <a:ext uri="{FF2B5EF4-FFF2-40B4-BE49-F238E27FC236}">
                <a16:creationId xmlns:a16="http://schemas.microsoft.com/office/drawing/2014/main" id="{8230922C-C8BE-8A7B-6664-B47581E31AA6}"/>
              </a:ext>
            </a:extLst>
          </p:cNvPr>
          <p:cNvSpPr txBox="1"/>
          <p:nvPr/>
        </p:nvSpPr>
        <p:spPr>
          <a:xfrm>
            <a:off x="1410471" y="2232897"/>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20" name="TextBox 19">
            <a:extLst>
              <a:ext uri="{FF2B5EF4-FFF2-40B4-BE49-F238E27FC236}">
                <a16:creationId xmlns:a16="http://schemas.microsoft.com/office/drawing/2014/main" id="{7DCDC9C0-758B-A88C-FC08-DBF5106AD346}"/>
              </a:ext>
            </a:extLst>
          </p:cNvPr>
          <p:cNvSpPr txBox="1"/>
          <p:nvPr/>
        </p:nvSpPr>
        <p:spPr>
          <a:xfrm>
            <a:off x="2153618" y="2981531"/>
            <a:ext cx="64383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a:solidFill>
                  <a:schemeClr val="tx1"/>
                </a:solidFill>
                <a:latin typeface="Corbel"/>
              </a:rPr>
              <a:t>Hey GPU1, you don't need this (can be large)</a:t>
            </a:r>
          </a:p>
        </p:txBody>
      </p:sp>
      <p:cxnSp>
        <p:nvCxnSpPr>
          <p:cNvPr id="22" name="Straight Arrow Connector 21">
            <a:extLst>
              <a:ext uri="{FF2B5EF4-FFF2-40B4-BE49-F238E27FC236}">
                <a16:creationId xmlns:a16="http://schemas.microsoft.com/office/drawing/2014/main" id="{363EC0DC-9D35-BB0F-E0C8-8BDA0455F451}"/>
              </a:ext>
            </a:extLst>
          </p:cNvPr>
          <p:cNvCxnSpPr/>
          <p:nvPr/>
        </p:nvCxnSpPr>
        <p:spPr>
          <a:xfrm flipH="1" flipV="1">
            <a:off x="2662671" y="3188709"/>
            <a:ext cx="980641" cy="324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D107F2F-7191-9055-C438-B13D15D283C9}"/>
              </a:ext>
            </a:extLst>
          </p:cNvPr>
          <p:cNvSpPr txBox="1"/>
          <p:nvPr/>
        </p:nvSpPr>
        <p:spPr>
          <a:xfrm>
            <a:off x="1575623" y="2221695"/>
            <a:ext cx="64383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solidFill>
                <a:latin typeface="Corbel"/>
              </a:rPr>
              <a:t>You only need these</a:t>
            </a:r>
          </a:p>
        </p:txBody>
      </p:sp>
      <p:cxnSp>
        <p:nvCxnSpPr>
          <p:cNvPr id="28" name="Straight Arrow Connector 27">
            <a:extLst>
              <a:ext uri="{FF2B5EF4-FFF2-40B4-BE49-F238E27FC236}">
                <a16:creationId xmlns:a16="http://schemas.microsoft.com/office/drawing/2014/main" id="{86A9532F-0264-687F-182F-E48623523035}"/>
              </a:ext>
            </a:extLst>
          </p:cNvPr>
          <p:cNvCxnSpPr>
            <a:cxnSpLocks/>
          </p:cNvCxnSpPr>
          <p:nvPr/>
        </p:nvCxnSpPr>
        <p:spPr>
          <a:xfrm flipH="1">
            <a:off x="2013239" y="2402508"/>
            <a:ext cx="1500185" cy="688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12252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88F27-9741-C83B-B8C3-B0D250617C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BC4CD1-6DF8-8729-CAE3-6DAF9AE52A54}"/>
              </a:ext>
            </a:extLst>
          </p:cNvPr>
          <p:cNvSpPr>
            <a:spLocks noGrp="1"/>
          </p:cNvSpPr>
          <p:nvPr>
            <p:ph type="title"/>
          </p:nvPr>
        </p:nvSpPr>
        <p:spPr>
          <a:xfrm>
            <a:off x="533919" y="107119"/>
            <a:ext cx="8085415" cy="857542"/>
          </a:xfrm>
        </p:spPr>
        <p:txBody>
          <a:bodyPr lIns="91440" tIns="45720" rIns="91440" bIns="45720" anchor="b">
            <a:normAutofit/>
          </a:bodyPr>
          <a:lstStyle/>
          <a:p>
            <a:r>
              <a:rPr lang="en-US" err="1"/>
              <a:t>ZeRO</a:t>
            </a:r>
            <a:r>
              <a:rPr lang="en-US"/>
              <a:t> Stage 2: Sharding Gradients</a:t>
            </a:r>
          </a:p>
        </p:txBody>
      </p:sp>
      <p:pic>
        <p:nvPicPr>
          <p:cNvPr id="6" name="Picture 5" descr="A group of squares with different colors&#10;&#10;AI-generated content may be incorrect.">
            <a:extLst>
              <a:ext uri="{FF2B5EF4-FFF2-40B4-BE49-F238E27FC236}">
                <a16:creationId xmlns:a16="http://schemas.microsoft.com/office/drawing/2014/main" id="{DF47A8DB-2ED5-9259-66D9-436633F6EDBC}"/>
              </a:ext>
            </a:extLst>
          </p:cNvPr>
          <p:cNvPicPr>
            <a:picLocks noChangeAspect="1"/>
          </p:cNvPicPr>
          <p:nvPr/>
        </p:nvPicPr>
        <p:blipFill>
          <a:blip r:embed="rId2"/>
          <a:stretch>
            <a:fillRect/>
          </a:stretch>
        </p:blipFill>
        <p:spPr>
          <a:xfrm>
            <a:off x="834338" y="1154923"/>
            <a:ext cx="7482985" cy="3423466"/>
          </a:xfrm>
          <a:prstGeom prst="rect">
            <a:avLst/>
          </a:prstGeom>
          <a:noFill/>
        </p:spPr>
      </p:pic>
      <p:sp>
        <p:nvSpPr>
          <p:cNvPr id="4" name="TextBox 3">
            <a:extLst>
              <a:ext uri="{FF2B5EF4-FFF2-40B4-BE49-F238E27FC236}">
                <a16:creationId xmlns:a16="http://schemas.microsoft.com/office/drawing/2014/main" id="{7D406F5A-1F6B-861A-5EC5-26A51BB6594C}"/>
              </a:ext>
            </a:extLst>
          </p:cNvPr>
          <p:cNvSpPr txBox="1"/>
          <p:nvPr/>
        </p:nvSpPr>
        <p:spPr>
          <a:xfrm>
            <a:off x="1928247" y="4803506"/>
            <a:ext cx="655965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3"/>
              </a:rPr>
              <a:t>ZeRO: Memory Optimizations Toward Training Trillion Parameter Models </a:t>
            </a:r>
            <a:r>
              <a:rPr lang="en-US" sz="1200">
                <a:solidFill>
                  <a:srgbClr val="666666"/>
                </a:solidFill>
                <a:latin typeface="Corbel"/>
              </a:rPr>
              <a:t>(Rajbhandari et al., 2019)</a:t>
            </a:r>
          </a:p>
          <a:p>
            <a:endParaRPr lang="en-US"/>
          </a:p>
        </p:txBody>
      </p:sp>
      <p:pic>
        <p:nvPicPr>
          <p:cNvPr id="5" name="Picture 4" descr="A computer graphics card with a fan&#10;&#10;AI-generated content may be incorrect.">
            <a:extLst>
              <a:ext uri="{FF2B5EF4-FFF2-40B4-BE49-F238E27FC236}">
                <a16:creationId xmlns:a16="http://schemas.microsoft.com/office/drawing/2014/main" id="{69CDDA0F-6180-C878-5FD3-BE7F63F75F8B}"/>
              </a:ext>
            </a:extLst>
          </p:cNvPr>
          <p:cNvPicPr>
            <a:picLocks noChangeAspect="1"/>
          </p:cNvPicPr>
          <p:nvPr/>
        </p:nvPicPr>
        <p:blipFill>
          <a:blip r:embed="rId4"/>
          <a:stretch>
            <a:fillRect/>
          </a:stretch>
        </p:blipFill>
        <p:spPr>
          <a:xfrm>
            <a:off x="1325517" y="4351888"/>
            <a:ext cx="599780" cy="620401"/>
          </a:xfrm>
          <a:prstGeom prst="rect">
            <a:avLst/>
          </a:prstGeom>
        </p:spPr>
      </p:pic>
      <p:pic>
        <p:nvPicPr>
          <p:cNvPr id="8" name="Picture 7" descr="A computer graphics card with a fan&#10;&#10;AI-generated content may be incorrect.">
            <a:extLst>
              <a:ext uri="{FF2B5EF4-FFF2-40B4-BE49-F238E27FC236}">
                <a16:creationId xmlns:a16="http://schemas.microsoft.com/office/drawing/2014/main" id="{0F095F11-0AD0-BE53-74DD-0D191F4285FF}"/>
              </a:ext>
            </a:extLst>
          </p:cNvPr>
          <p:cNvPicPr>
            <a:picLocks noChangeAspect="1"/>
          </p:cNvPicPr>
          <p:nvPr/>
        </p:nvPicPr>
        <p:blipFill>
          <a:blip r:embed="rId4"/>
          <a:stretch>
            <a:fillRect/>
          </a:stretch>
        </p:blipFill>
        <p:spPr>
          <a:xfrm>
            <a:off x="3175168" y="4351888"/>
            <a:ext cx="599780" cy="620401"/>
          </a:xfrm>
          <a:prstGeom prst="rect">
            <a:avLst/>
          </a:prstGeom>
        </p:spPr>
      </p:pic>
      <p:pic>
        <p:nvPicPr>
          <p:cNvPr id="11" name="Picture 10" descr="A computer graphics card with a fan&#10;&#10;AI-generated content may be incorrect.">
            <a:extLst>
              <a:ext uri="{FF2B5EF4-FFF2-40B4-BE49-F238E27FC236}">
                <a16:creationId xmlns:a16="http://schemas.microsoft.com/office/drawing/2014/main" id="{C03F2BF4-FFEF-54E8-33E8-85BAEFA3879B}"/>
              </a:ext>
            </a:extLst>
          </p:cNvPr>
          <p:cNvPicPr>
            <a:picLocks noChangeAspect="1"/>
          </p:cNvPicPr>
          <p:nvPr/>
        </p:nvPicPr>
        <p:blipFill>
          <a:blip r:embed="rId4"/>
          <a:stretch>
            <a:fillRect/>
          </a:stretch>
        </p:blipFill>
        <p:spPr>
          <a:xfrm>
            <a:off x="5001651" y="4351888"/>
            <a:ext cx="599780" cy="620401"/>
          </a:xfrm>
          <a:prstGeom prst="rect">
            <a:avLst/>
          </a:prstGeom>
        </p:spPr>
      </p:pic>
    </p:spTree>
    <p:extLst>
      <p:ext uri="{BB962C8B-B14F-4D97-AF65-F5344CB8AC3E}">
        <p14:creationId xmlns:p14="http://schemas.microsoft.com/office/powerpoint/2010/main" val="135267391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6C7F1-9625-C3F4-4082-7212ABDBB3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B0CDD6-EE08-F64F-9365-459D3A419CAA}"/>
              </a:ext>
            </a:extLst>
          </p:cNvPr>
          <p:cNvSpPr>
            <a:spLocks noGrp="1"/>
          </p:cNvSpPr>
          <p:nvPr>
            <p:ph type="title"/>
          </p:nvPr>
        </p:nvSpPr>
        <p:spPr/>
        <p:txBody>
          <a:bodyPr lIns="91440" tIns="45720" rIns="91440" bIns="45720" anchor="b"/>
          <a:lstStyle/>
          <a:p>
            <a:r>
              <a:rPr lang="en-US" err="1">
                <a:ea typeface="Tahoma"/>
                <a:cs typeface="Tahoma"/>
              </a:rPr>
              <a:t>ZeRO</a:t>
            </a:r>
            <a:r>
              <a:rPr lang="en-US">
                <a:ea typeface="Tahoma"/>
                <a:cs typeface="Tahoma"/>
              </a:rPr>
              <a:t> Stage 2: How it works</a:t>
            </a:r>
            <a:endParaRPr lang="en-US"/>
          </a:p>
        </p:txBody>
      </p:sp>
      <p:sp>
        <p:nvSpPr>
          <p:cNvPr id="5" name="Rectangle: Rounded Corners 4">
            <a:extLst>
              <a:ext uri="{FF2B5EF4-FFF2-40B4-BE49-F238E27FC236}">
                <a16:creationId xmlns:a16="http://schemas.microsoft.com/office/drawing/2014/main" id="{18E87B0E-0BC5-8F35-EAED-3570D4815E2E}"/>
              </a:ext>
            </a:extLst>
          </p:cNvPr>
          <p:cNvSpPr/>
          <p:nvPr/>
        </p:nvSpPr>
        <p:spPr>
          <a:xfrm>
            <a:off x="869898" y="3623580"/>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graphics card with a fan&#10;&#10;AI-generated content may be incorrect.">
            <a:extLst>
              <a:ext uri="{FF2B5EF4-FFF2-40B4-BE49-F238E27FC236}">
                <a16:creationId xmlns:a16="http://schemas.microsoft.com/office/drawing/2014/main" id="{81DA0FD1-272E-D39B-46C6-EF2C6718EC19}"/>
              </a:ext>
            </a:extLst>
          </p:cNvPr>
          <p:cNvPicPr>
            <a:picLocks noChangeAspect="1"/>
          </p:cNvPicPr>
          <p:nvPr/>
        </p:nvPicPr>
        <p:blipFill>
          <a:blip r:embed="rId2"/>
          <a:stretch>
            <a:fillRect/>
          </a:stretch>
        </p:blipFill>
        <p:spPr>
          <a:xfrm>
            <a:off x="1055213" y="3717588"/>
            <a:ext cx="599780" cy="620401"/>
          </a:xfrm>
          <a:prstGeom prst="rect">
            <a:avLst/>
          </a:prstGeom>
        </p:spPr>
      </p:pic>
      <p:sp>
        <p:nvSpPr>
          <p:cNvPr id="9" name="TextBox 8">
            <a:extLst>
              <a:ext uri="{FF2B5EF4-FFF2-40B4-BE49-F238E27FC236}">
                <a16:creationId xmlns:a16="http://schemas.microsoft.com/office/drawing/2014/main" id="{50A52C8D-A498-EB7F-24F2-8588C81C5562}"/>
              </a:ext>
            </a:extLst>
          </p:cNvPr>
          <p:cNvSpPr txBox="1"/>
          <p:nvPr/>
        </p:nvSpPr>
        <p:spPr>
          <a:xfrm>
            <a:off x="1083450" y="4309104"/>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1</a:t>
            </a:r>
            <a:endParaRPr lang="en-US">
              <a:latin typeface="Corbel"/>
            </a:endParaRPr>
          </a:p>
        </p:txBody>
      </p:sp>
      <p:pic>
        <p:nvPicPr>
          <p:cNvPr id="11" name="Picture 10" descr="A group of colorful circles on a black background&#10;&#10;AI-generated content may be incorrect.">
            <a:extLst>
              <a:ext uri="{FF2B5EF4-FFF2-40B4-BE49-F238E27FC236}">
                <a16:creationId xmlns:a16="http://schemas.microsoft.com/office/drawing/2014/main" id="{6B5A72EE-FE2E-329A-F5C2-28D1E11134AB}"/>
              </a:ext>
            </a:extLst>
          </p:cNvPr>
          <p:cNvPicPr>
            <a:picLocks noChangeAspect="1"/>
          </p:cNvPicPr>
          <p:nvPr/>
        </p:nvPicPr>
        <p:blipFill>
          <a:blip r:embed="rId3"/>
          <a:stretch>
            <a:fillRect/>
          </a:stretch>
        </p:blipFill>
        <p:spPr>
          <a:xfrm>
            <a:off x="2248293" y="3667509"/>
            <a:ext cx="655753" cy="641024"/>
          </a:xfrm>
          <a:prstGeom prst="rect">
            <a:avLst/>
          </a:prstGeom>
        </p:spPr>
      </p:pic>
      <p:sp>
        <p:nvSpPr>
          <p:cNvPr id="13" name="TextBox 12">
            <a:extLst>
              <a:ext uri="{FF2B5EF4-FFF2-40B4-BE49-F238E27FC236}">
                <a16:creationId xmlns:a16="http://schemas.microsoft.com/office/drawing/2014/main" id="{D2CDE645-0F3D-9B59-881F-DF383E5297B1}"/>
              </a:ext>
            </a:extLst>
          </p:cNvPr>
          <p:cNvSpPr txBox="1"/>
          <p:nvPr/>
        </p:nvSpPr>
        <p:spPr>
          <a:xfrm>
            <a:off x="2247070" y="4226618"/>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5" name="Rectangle: Rounded Corners 14">
            <a:extLst>
              <a:ext uri="{FF2B5EF4-FFF2-40B4-BE49-F238E27FC236}">
                <a16:creationId xmlns:a16="http://schemas.microsoft.com/office/drawing/2014/main" id="{D6C37A2E-184D-2790-D3FB-D5B33857FE13}"/>
              </a:ext>
            </a:extLst>
          </p:cNvPr>
          <p:cNvSpPr/>
          <p:nvPr/>
        </p:nvSpPr>
        <p:spPr>
          <a:xfrm>
            <a:off x="3418080" y="3626525"/>
            <a:ext cx="2261583" cy="103370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omputer graphics card with a fan&#10;&#10;AI-generated content may be incorrect.">
            <a:extLst>
              <a:ext uri="{FF2B5EF4-FFF2-40B4-BE49-F238E27FC236}">
                <a16:creationId xmlns:a16="http://schemas.microsoft.com/office/drawing/2014/main" id="{DCD0D816-B7CB-44CE-700A-FBB4B5E4967C}"/>
              </a:ext>
            </a:extLst>
          </p:cNvPr>
          <p:cNvPicPr>
            <a:picLocks noChangeAspect="1"/>
          </p:cNvPicPr>
          <p:nvPr/>
        </p:nvPicPr>
        <p:blipFill>
          <a:blip r:embed="rId2"/>
          <a:stretch>
            <a:fillRect/>
          </a:stretch>
        </p:blipFill>
        <p:spPr>
          <a:xfrm>
            <a:off x="3603395" y="3720534"/>
            <a:ext cx="599780" cy="620401"/>
          </a:xfrm>
          <a:prstGeom prst="rect">
            <a:avLst/>
          </a:prstGeom>
        </p:spPr>
      </p:pic>
      <p:sp>
        <p:nvSpPr>
          <p:cNvPr id="19" name="TextBox 18">
            <a:extLst>
              <a:ext uri="{FF2B5EF4-FFF2-40B4-BE49-F238E27FC236}">
                <a16:creationId xmlns:a16="http://schemas.microsoft.com/office/drawing/2014/main" id="{94A503F9-55A9-4417-BDD2-E52921F6B4DD}"/>
              </a:ext>
            </a:extLst>
          </p:cNvPr>
          <p:cNvSpPr txBox="1"/>
          <p:nvPr/>
        </p:nvSpPr>
        <p:spPr>
          <a:xfrm>
            <a:off x="3618717" y="4312049"/>
            <a:ext cx="594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2</a:t>
            </a:r>
            <a:endParaRPr lang="en-US">
              <a:latin typeface="Corbel"/>
            </a:endParaRPr>
          </a:p>
        </p:txBody>
      </p:sp>
      <p:pic>
        <p:nvPicPr>
          <p:cNvPr id="21" name="Picture 20" descr="A group of colorful circles on a black background&#10;&#10;AI-generated content may be incorrect.">
            <a:extLst>
              <a:ext uri="{FF2B5EF4-FFF2-40B4-BE49-F238E27FC236}">
                <a16:creationId xmlns:a16="http://schemas.microsoft.com/office/drawing/2014/main" id="{029874D1-70FB-6851-22CD-05D6B449AAF4}"/>
              </a:ext>
            </a:extLst>
          </p:cNvPr>
          <p:cNvPicPr>
            <a:picLocks noChangeAspect="1"/>
          </p:cNvPicPr>
          <p:nvPr/>
        </p:nvPicPr>
        <p:blipFill>
          <a:blip r:embed="rId3"/>
          <a:stretch>
            <a:fillRect/>
          </a:stretch>
        </p:blipFill>
        <p:spPr>
          <a:xfrm>
            <a:off x="4796475" y="3670454"/>
            <a:ext cx="655753" cy="641024"/>
          </a:xfrm>
          <a:prstGeom prst="rect">
            <a:avLst/>
          </a:prstGeom>
        </p:spPr>
      </p:pic>
      <p:sp>
        <p:nvSpPr>
          <p:cNvPr id="23" name="TextBox 22">
            <a:extLst>
              <a:ext uri="{FF2B5EF4-FFF2-40B4-BE49-F238E27FC236}">
                <a16:creationId xmlns:a16="http://schemas.microsoft.com/office/drawing/2014/main" id="{6B8A6B13-865D-AF8A-1BC2-4FE41E5E4339}"/>
              </a:ext>
            </a:extLst>
          </p:cNvPr>
          <p:cNvSpPr txBox="1"/>
          <p:nvPr/>
        </p:nvSpPr>
        <p:spPr>
          <a:xfrm>
            <a:off x="4795252" y="4229563"/>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5" name="Rectangle: Rounded Corners 24">
            <a:extLst>
              <a:ext uri="{FF2B5EF4-FFF2-40B4-BE49-F238E27FC236}">
                <a16:creationId xmlns:a16="http://schemas.microsoft.com/office/drawing/2014/main" id="{870CC870-769A-18F9-A6FA-21EBFF5FC3BF}"/>
              </a:ext>
            </a:extLst>
          </p:cNvPr>
          <p:cNvSpPr/>
          <p:nvPr/>
        </p:nvSpPr>
        <p:spPr>
          <a:xfrm>
            <a:off x="5998667" y="3623578"/>
            <a:ext cx="2261583" cy="1033702"/>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omputer graphics card with a fan&#10;&#10;AI-generated content may be incorrect.">
            <a:extLst>
              <a:ext uri="{FF2B5EF4-FFF2-40B4-BE49-F238E27FC236}">
                <a16:creationId xmlns:a16="http://schemas.microsoft.com/office/drawing/2014/main" id="{8A5A1A58-ED02-8454-0ED1-7D68EA3ED5BB}"/>
              </a:ext>
            </a:extLst>
          </p:cNvPr>
          <p:cNvPicPr>
            <a:picLocks noChangeAspect="1"/>
          </p:cNvPicPr>
          <p:nvPr/>
        </p:nvPicPr>
        <p:blipFill>
          <a:blip r:embed="rId2"/>
          <a:stretch>
            <a:fillRect/>
          </a:stretch>
        </p:blipFill>
        <p:spPr>
          <a:xfrm>
            <a:off x="6183982" y="3717587"/>
            <a:ext cx="599780" cy="620401"/>
          </a:xfrm>
          <a:prstGeom prst="rect">
            <a:avLst/>
          </a:prstGeom>
        </p:spPr>
      </p:pic>
      <p:sp>
        <p:nvSpPr>
          <p:cNvPr id="29" name="TextBox 28">
            <a:extLst>
              <a:ext uri="{FF2B5EF4-FFF2-40B4-BE49-F238E27FC236}">
                <a16:creationId xmlns:a16="http://schemas.microsoft.com/office/drawing/2014/main" id="{DC59676E-4E50-70B1-23E5-F10625E4884F}"/>
              </a:ext>
            </a:extLst>
          </p:cNvPr>
          <p:cNvSpPr txBox="1"/>
          <p:nvPr/>
        </p:nvSpPr>
        <p:spPr>
          <a:xfrm>
            <a:off x="6212219" y="4309102"/>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3</a:t>
            </a:r>
            <a:endParaRPr lang="en-US">
              <a:latin typeface="Corbel"/>
            </a:endParaRPr>
          </a:p>
        </p:txBody>
      </p:sp>
      <p:pic>
        <p:nvPicPr>
          <p:cNvPr id="31" name="Picture 30" descr="A group of colorful circles on a black background&#10;&#10;AI-generated content may be incorrect.">
            <a:extLst>
              <a:ext uri="{FF2B5EF4-FFF2-40B4-BE49-F238E27FC236}">
                <a16:creationId xmlns:a16="http://schemas.microsoft.com/office/drawing/2014/main" id="{9185792B-43C0-0A2F-E8C7-F147661F9454}"/>
              </a:ext>
            </a:extLst>
          </p:cNvPr>
          <p:cNvPicPr>
            <a:picLocks noChangeAspect="1"/>
          </p:cNvPicPr>
          <p:nvPr/>
        </p:nvPicPr>
        <p:blipFill>
          <a:blip r:embed="rId3"/>
          <a:stretch>
            <a:fillRect/>
          </a:stretch>
        </p:blipFill>
        <p:spPr>
          <a:xfrm>
            <a:off x="7377062" y="3667507"/>
            <a:ext cx="655753" cy="641024"/>
          </a:xfrm>
          <a:prstGeom prst="rect">
            <a:avLst/>
          </a:prstGeom>
        </p:spPr>
      </p:pic>
      <p:sp>
        <p:nvSpPr>
          <p:cNvPr id="33" name="TextBox 32">
            <a:extLst>
              <a:ext uri="{FF2B5EF4-FFF2-40B4-BE49-F238E27FC236}">
                <a16:creationId xmlns:a16="http://schemas.microsoft.com/office/drawing/2014/main" id="{F6DBE5E2-E134-5BD7-039A-004E7EF49474}"/>
              </a:ext>
            </a:extLst>
          </p:cNvPr>
          <p:cNvSpPr txBox="1"/>
          <p:nvPr/>
        </p:nvSpPr>
        <p:spPr>
          <a:xfrm>
            <a:off x="7375839" y="4226616"/>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8" name="TextBox 7">
            <a:extLst>
              <a:ext uri="{FF2B5EF4-FFF2-40B4-BE49-F238E27FC236}">
                <a16:creationId xmlns:a16="http://schemas.microsoft.com/office/drawing/2014/main" id="{C62638BC-31C0-155A-41BA-00F93617D9D0}"/>
              </a:ext>
            </a:extLst>
          </p:cNvPr>
          <p:cNvSpPr txBox="1"/>
          <p:nvPr/>
        </p:nvSpPr>
        <p:spPr>
          <a:xfrm>
            <a:off x="3919103" y="3267540"/>
            <a:ext cx="1305794" cy="306467"/>
          </a:xfrm>
          <a:prstGeom prst="roundRect">
            <a:avLst/>
          </a:prstGeom>
          <a:solidFill>
            <a:schemeClr val="bg1"/>
          </a:solidFill>
          <a:ln>
            <a:solidFill>
              <a:schemeClr val="tx1"/>
            </a:solidFill>
          </a:ln>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lgn="ctr"/>
            <a:r>
              <a:rPr lang="en-US" sz="1200" dirty="0">
                <a:latin typeface="Corbel"/>
              </a:rPr>
              <a:t>Forward activations</a:t>
            </a:r>
          </a:p>
        </p:txBody>
      </p:sp>
      <p:sp>
        <p:nvSpPr>
          <p:cNvPr id="30" name="TextBox 29">
            <a:extLst>
              <a:ext uri="{FF2B5EF4-FFF2-40B4-BE49-F238E27FC236}">
                <a16:creationId xmlns:a16="http://schemas.microsoft.com/office/drawing/2014/main" id="{E5106820-FF1F-6122-6ACE-DC1695D63279}"/>
              </a:ext>
            </a:extLst>
          </p:cNvPr>
          <p:cNvSpPr txBox="1"/>
          <p:nvPr/>
        </p:nvSpPr>
        <p:spPr>
          <a:xfrm>
            <a:off x="1384864" y="3268941"/>
            <a:ext cx="1305794" cy="306467"/>
          </a:xfrm>
          <a:prstGeom prst="roundRect">
            <a:avLst/>
          </a:prstGeom>
          <a:solidFill>
            <a:schemeClr val="bg1"/>
          </a:solidFill>
          <a:ln>
            <a:solidFill>
              <a:schemeClr val="tx1"/>
            </a:solidFill>
          </a:ln>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lgn="ctr"/>
            <a:r>
              <a:rPr lang="en-US" sz="1200" dirty="0">
                <a:latin typeface="Corbel"/>
              </a:rPr>
              <a:t>Forward activations</a:t>
            </a:r>
          </a:p>
        </p:txBody>
      </p:sp>
      <p:sp>
        <p:nvSpPr>
          <p:cNvPr id="35" name="TextBox 34">
            <a:extLst>
              <a:ext uri="{FF2B5EF4-FFF2-40B4-BE49-F238E27FC236}">
                <a16:creationId xmlns:a16="http://schemas.microsoft.com/office/drawing/2014/main" id="{8DDB9E95-3E53-E333-5504-55886A1A656D}"/>
              </a:ext>
            </a:extLst>
          </p:cNvPr>
          <p:cNvSpPr txBox="1"/>
          <p:nvPr/>
        </p:nvSpPr>
        <p:spPr>
          <a:xfrm>
            <a:off x="6513634" y="3263809"/>
            <a:ext cx="1305794" cy="306467"/>
          </a:xfrm>
          <a:prstGeom prst="roundRect">
            <a:avLst/>
          </a:prstGeom>
          <a:solidFill>
            <a:schemeClr val="bg1"/>
          </a:solidFill>
          <a:ln>
            <a:solidFill>
              <a:schemeClr val="tx1"/>
            </a:solidFill>
          </a:ln>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lgn="ctr"/>
            <a:r>
              <a:rPr lang="en-US" sz="1200" dirty="0">
                <a:latin typeface="Corbel"/>
              </a:rPr>
              <a:t>Forward activations</a:t>
            </a:r>
          </a:p>
        </p:txBody>
      </p:sp>
      <p:sp>
        <p:nvSpPr>
          <p:cNvPr id="6" name="TextBox 5">
            <a:extLst>
              <a:ext uri="{FF2B5EF4-FFF2-40B4-BE49-F238E27FC236}">
                <a16:creationId xmlns:a16="http://schemas.microsoft.com/office/drawing/2014/main" id="{F52A91AE-39E6-C212-BBDE-A3443F12EBF0}"/>
              </a:ext>
            </a:extLst>
          </p:cNvPr>
          <p:cNvSpPr txBox="1"/>
          <p:nvPr/>
        </p:nvSpPr>
        <p:spPr>
          <a:xfrm>
            <a:off x="1928247" y="4803506"/>
            <a:ext cx="655965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4"/>
              </a:rPr>
              <a:t>ZeRO: Memory Optimizations Toward Training Trillion Parameter Models </a:t>
            </a:r>
            <a:r>
              <a:rPr lang="en-US" sz="1200">
                <a:solidFill>
                  <a:srgbClr val="666666"/>
                </a:solidFill>
                <a:latin typeface="Corbel"/>
              </a:rPr>
              <a:t>(Rajbhandari et al., 2019)</a:t>
            </a:r>
          </a:p>
          <a:p>
            <a:endParaRPr lang="en-US"/>
          </a:p>
        </p:txBody>
      </p:sp>
      <p:sp>
        <p:nvSpPr>
          <p:cNvPr id="14" name="TextBox 13">
            <a:extLst>
              <a:ext uri="{FF2B5EF4-FFF2-40B4-BE49-F238E27FC236}">
                <a16:creationId xmlns:a16="http://schemas.microsoft.com/office/drawing/2014/main" id="{AF69D611-9CA9-D977-148A-F03F53177B95}"/>
              </a:ext>
            </a:extLst>
          </p:cNvPr>
          <p:cNvSpPr txBox="1"/>
          <p:nvPr/>
        </p:nvSpPr>
        <p:spPr>
          <a:xfrm>
            <a:off x="708655" y="1428833"/>
            <a:ext cx="7910679" cy="738664"/>
          </a:xfrm>
          <a:prstGeom prst="rect">
            <a:avLst/>
          </a:prstGeom>
          <a:noFill/>
        </p:spPr>
        <p:txBody>
          <a:bodyPr wrap="square">
            <a:spAutoFit/>
          </a:bodyPr>
          <a:lstStyle/>
          <a:p>
            <a:pPr marL="285750" indent="-285750">
              <a:buFont typeface="Arial" panose="020B0604020202020204" pitchFamily="34" charset="0"/>
              <a:buChar char="•"/>
            </a:pPr>
            <a:r>
              <a:rPr lang="en-US" altLang="en-US" dirty="0"/>
              <a:t>Model params are replicated. But we’re going to shard gradients + optimizer states. </a:t>
            </a:r>
          </a:p>
          <a:p>
            <a:pPr marL="285750" indent="-285750">
              <a:buFont typeface="Arial" panose="020B0604020202020204" pitchFamily="34" charset="0"/>
              <a:buChar char="•"/>
            </a:pPr>
            <a:r>
              <a:rPr lang="en-US" altLang="en-US" b="1" dirty="0"/>
              <a:t>Forward pass:  </a:t>
            </a:r>
            <a:r>
              <a:rPr lang="en-US" altLang="en-US" dirty="0">
                <a:latin typeface="Arial" panose="020B0604020202020204" pitchFamily="34" charset="0"/>
              </a:rPr>
              <a:t>Each GPU holds a full copy of the model parameters (as in Stage 1). No extra communication happens here.</a:t>
            </a:r>
          </a:p>
        </p:txBody>
      </p:sp>
      <p:pic>
        <p:nvPicPr>
          <p:cNvPr id="18" name="Picture 17" descr="A yellow folder with a stack of coins&#10;&#10;AI-generated content may be incorrect.">
            <a:extLst>
              <a:ext uri="{FF2B5EF4-FFF2-40B4-BE49-F238E27FC236}">
                <a16:creationId xmlns:a16="http://schemas.microsoft.com/office/drawing/2014/main" id="{B61C4C71-4618-88FD-27CB-BAA84C4EDEB6}"/>
              </a:ext>
            </a:extLst>
          </p:cNvPr>
          <p:cNvPicPr>
            <a:picLocks noChangeAspect="1"/>
          </p:cNvPicPr>
          <p:nvPr/>
        </p:nvPicPr>
        <p:blipFill>
          <a:blip r:embed="rId5"/>
          <a:srcRect r="51626"/>
          <a:stretch>
            <a:fillRect/>
          </a:stretch>
        </p:blipFill>
        <p:spPr>
          <a:xfrm>
            <a:off x="1579320" y="4298269"/>
            <a:ext cx="630720" cy="697668"/>
          </a:xfrm>
          <a:prstGeom prst="rect">
            <a:avLst/>
          </a:prstGeom>
        </p:spPr>
      </p:pic>
      <p:pic>
        <p:nvPicPr>
          <p:cNvPr id="20" name="Picture 19" descr="A yellow folder with a stack of coins&#10;&#10;AI-generated content may be incorrect.">
            <a:extLst>
              <a:ext uri="{FF2B5EF4-FFF2-40B4-BE49-F238E27FC236}">
                <a16:creationId xmlns:a16="http://schemas.microsoft.com/office/drawing/2014/main" id="{F665C408-E110-63CB-7FC7-F585FF98C04C}"/>
              </a:ext>
            </a:extLst>
          </p:cNvPr>
          <p:cNvPicPr>
            <a:picLocks noChangeAspect="1"/>
          </p:cNvPicPr>
          <p:nvPr/>
        </p:nvPicPr>
        <p:blipFill>
          <a:blip r:embed="rId5"/>
          <a:srcRect l="25454" r="33175"/>
          <a:stretch>
            <a:fillRect/>
          </a:stretch>
        </p:blipFill>
        <p:spPr>
          <a:xfrm>
            <a:off x="4256645" y="4326822"/>
            <a:ext cx="539427" cy="697668"/>
          </a:xfrm>
          <a:prstGeom prst="rect">
            <a:avLst/>
          </a:prstGeom>
        </p:spPr>
      </p:pic>
      <p:pic>
        <p:nvPicPr>
          <p:cNvPr id="22" name="Picture 21" descr="A yellow folder with a stack of coins&#10;&#10;AI-generated content may be incorrect.">
            <a:extLst>
              <a:ext uri="{FF2B5EF4-FFF2-40B4-BE49-F238E27FC236}">
                <a16:creationId xmlns:a16="http://schemas.microsoft.com/office/drawing/2014/main" id="{B78C2803-493F-9EAD-3204-86E44B0657AC}"/>
              </a:ext>
            </a:extLst>
          </p:cNvPr>
          <p:cNvPicPr>
            <a:picLocks noChangeAspect="1"/>
          </p:cNvPicPr>
          <p:nvPr/>
        </p:nvPicPr>
        <p:blipFill>
          <a:blip r:embed="rId5"/>
          <a:srcRect l="61173" r="4093"/>
          <a:stretch>
            <a:fillRect/>
          </a:stretch>
        </p:blipFill>
        <p:spPr>
          <a:xfrm>
            <a:off x="6906720" y="4326823"/>
            <a:ext cx="452880" cy="697668"/>
          </a:xfrm>
          <a:prstGeom prst="rect">
            <a:avLst/>
          </a:prstGeom>
        </p:spPr>
      </p:pic>
    </p:spTree>
    <p:extLst>
      <p:ext uri="{BB962C8B-B14F-4D97-AF65-F5344CB8AC3E}">
        <p14:creationId xmlns:p14="http://schemas.microsoft.com/office/powerpoint/2010/main" val="28596406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E29D2-4DAF-6ABD-82F4-FC708FE7CD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30DF15-94E4-1546-62BA-70649322E055}"/>
              </a:ext>
            </a:extLst>
          </p:cNvPr>
          <p:cNvSpPr>
            <a:spLocks noGrp="1"/>
          </p:cNvSpPr>
          <p:nvPr>
            <p:ph type="title"/>
          </p:nvPr>
        </p:nvSpPr>
        <p:spPr/>
        <p:txBody>
          <a:bodyPr lIns="91440" tIns="45720" rIns="91440" bIns="45720" anchor="b"/>
          <a:lstStyle/>
          <a:p>
            <a:r>
              <a:rPr lang="en-US" err="1">
                <a:ea typeface="Tahoma"/>
                <a:cs typeface="Tahoma"/>
              </a:rPr>
              <a:t>ZeRO</a:t>
            </a:r>
            <a:r>
              <a:rPr lang="en-US">
                <a:ea typeface="Tahoma"/>
                <a:cs typeface="Tahoma"/>
              </a:rPr>
              <a:t> Stage 2: How it works</a:t>
            </a:r>
            <a:endParaRPr lang="en-US"/>
          </a:p>
        </p:txBody>
      </p:sp>
      <p:sp>
        <p:nvSpPr>
          <p:cNvPr id="5" name="Rectangle: Rounded Corners 4">
            <a:extLst>
              <a:ext uri="{FF2B5EF4-FFF2-40B4-BE49-F238E27FC236}">
                <a16:creationId xmlns:a16="http://schemas.microsoft.com/office/drawing/2014/main" id="{D992797B-9F7F-DB62-0C4B-7B94D1D211D4}"/>
              </a:ext>
            </a:extLst>
          </p:cNvPr>
          <p:cNvSpPr/>
          <p:nvPr/>
        </p:nvSpPr>
        <p:spPr>
          <a:xfrm>
            <a:off x="869898" y="3623580"/>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graphics card with a fan&#10;&#10;AI-generated content may be incorrect.">
            <a:extLst>
              <a:ext uri="{FF2B5EF4-FFF2-40B4-BE49-F238E27FC236}">
                <a16:creationId xmlns:a16="http://schemas.microsoft.com/office/drawing/2014/main" id="{57F63FCF-E94B-0FFD-6BFE-BDEBA7A55CD8}"/>
              </a:ext>
            </a:extLst>
          </p:cNvPr>
          <p:cNvPicPr>
            <a:picLocks noChangeAspect="1"/>
          </p:cNvPicPr>
          <p:nvPr/>
        </p:nvPicPr>
        <p:blipFill>
          <a:blip r:embed="rId2"/>
          <a:stretch>
            <a:fillRect/>
          </a:stretch>
        </p:blipFill>
        <p:spPr>
          <a:xfrm>
            <a:off x="1055213" y="3717588"/>
            <a:ext cx="599780" cy="620401"/>
          </a:xfrm>
          <a:prstGeom prst="rect">
            <a:avLst/>
          </a:prstGeom>
        </p:spPr>
      </p:pic>
      <p:sp>
        <p:nvSpPr>
          <p:cNvPr id="9" name="TextBox 8">
            <a:extLst>
              <a:ext uri="{FF2B5EF4-FFF2-40B4-BE49-F238E27FC236}">
                <a16:creationId xmlns:a16="http://schemas.microsoft.com/office/drawing/2014/main" id="{4215F055-05E5-D469-A8B1-13969839E3A5}"/>
              </a:ext>
            </a:extLst>
          </p:cNvPr>
          <p:cNvSpPr txBox="1"/>
          <p:nvPr/>
        </p:nvSpPr>
        <p:spPr>
          <a:xfrm>
            <a:off x="1083450" y="4309104"/>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1</a:t>
            </a:r>
            <a:endParaRPr lang="en-US">
              <a:latin typeface="Corbel"/>
            </a:endParaRPr>
          </a:p>
        </p:txBody>
      </p:sp>
      <p:pic>
        <p:nvPicPr>
          <p:cNvPr id="11" name="Picture 10" descr="A group of colorful circles on a black background&#10;&#10;AI-generated content may be incorrect.">
            <a:extLst>
              <a:ext uri="{FF2B5EF4-FFF2-40B4-BE49-F238E27FC236}">
                <a16:creationId xmlns:a16="http://schemas.microsoft.com/office/drawing/2014/main" id="{CF6B1D28-92FF-F737-3196-88C137432F94}"/>
              </a:ext>
            </a:extLst>
          </p:cNvPr>
          <p:cNvPicPr>
            <a:picLocks noChangeAspect="1"/>
          </p:cNvPicPr>
          <p:nvPr/>
        </p:nvPicPr>
        <p:blipFill>
          <a:blip r:embed="rId3"/>
          <a:stretch>
            <a:fillRect/>
          </a:stretch>
        </p:blipFill>
        <p:spPr>
          <a:xfrm>
            <a:off x="2248293" y="3667509"/>
            <a:ext cx="655753" cy="641024"/>
          </a:xfrm>
          <a:prstGeom prst="rect">
            <a:avLst/>
          </a:prstGeom>
        </p:spPr>
      </p:pic>
      <p:sp>
        <p:nvSpPr>
          <p:cNvPr id="13" name="TextBox 12">
            <a:extLst>
              <a:ext uri="{FF2B5EF4-FFF2-40B4-BE49-F238E27FC236}">
                <a16:creationId xmlns:a16="http://schemas.microsoft.com/office/drawing/2014/main" id="{A1076902-0B50-0AE4-75FA-F58068AC9AC2}"/>
              </a:ext>
            </a:extLst>
          </p:cNvPr>
          <p:cNvSpPr txBox="1"/>
          <p:nvPr/>
        </p:nvSpPr>
        <p:spPr>
          <a:xfrm>
            <a:off x="2247070" y="4226618"/>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5" name="Rectangle: Rounded Corners 14">
            <a:extLst>
              <a:ext uri="{FF2B5EF4-FFF2-40B4-BE49-F238E27FC236}">
                <a16:creationId xmlns:a16="http://schemas.microsoft.com/office/drawing/2014/main" id="{FC47537C-666F-6B5C-5CDA-2E24478378FC}"/>
              </a:ext>
            </a:extLst>
          </p:cNvPr>
          <p:cNvSpPr/>
          <p:nvPr/>
        </p:nvSpPr>
        <p:spPr>
          <a:xfrm>
            <a:off x="3418080" y="3626525"/>
            <a:ext cx="2261583" cy="103370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omputer graphics card with a fan&#10;&#10;AI-generated content may be incorrect.">
            <a:extLst>
              <a:ext uri="{FF2B5EF4-FFF2-40B4-BE49-F238E27FC236}">
                <a16:creationId xmlns:a16="http://schemas.microsoft.com/office/drawing/2014/main" id="{2BC17372-FD14-E431-7E83-D72AB2D9AE34}"/>
              </a:ext>
            </a:extLst>
          </p:cNvPr>
          <p:cNvPicPr>
            <a:picLocks noChangeAspect="1"/>
          </p:cNvPicPr>
          <p:nvPr/>
        </p:nvPicPr>
        <p:blipFill>
          <a:blip r:embed="rId2"/>
          <a:stretch>
            <a:fillRect/>
          </a:stretch>
        </p:blipFill>
        <p:spPr>
          <a:xfrm>
            <a:off x="3603395" y="3720534"/>
            <a:ext cx="599780" cy="620401"/>
          </a:xfrm>
          <a:prstGeom prst="rect">
            <a:avLst/>
          </a:prstGeom>
        </p:spPr>
      </p:pic>
      <p:sp>
        <p:nvSpPr>
          <p:cNvPr id="19" name="TextBox 18">
            <a:extLst>
              <a:ext uri="{FF2B5EF4-FFF2-40B4-BE49-F238E27FC236}">
                <a16:creationId xmlns:a16="http://schemas.microsoft.com/office/drawing/2014/main" id="{99009D45-35F4-5382-06E1-FF4A3DD44068}"/>
              </a:ext>
            </a:extLst>
          </p:cNvPr>
          <p:cNvSpPr txBox="1"/>
          <p:nvPr/>
        </p:nvSpPr>
        <p:spPr>
          <a:xfrm>
            <a:off x="3618717" y="4312049"/>
            <a:ext cx="594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2</a:t>
            </a:r>
            <a:endParaRPr lang="en-US">
              <a:latin typeface="Corbel"/>
            </a:endParaRPr>
          </a:p>
        </p:txBody>
      </p:sp>
      <p:pic>
        <p:nvPicPr>
          <p:cNvPr id="21" name="Picture 20" descr="A group of colorful circles on a black background&#10;&#10;AI-generated content may be incorrect.">
            <a:extLst>
              <a:ext uri="{FF2B5EF4-FFF2-40B4-BE49-F238E27FC236}">
                <a16:creationId xmlns:a16="http://schemas.microsoft.com/office/drawing/2014/main" id="{F0118704-9CCD-D0D6-A51C-E14864B4C16E}"/>
              </a:ext>
            </a:extLst>
          </p:cNvPr>
          <p:cNvPicPr>
            <a:picLocks noChangeAspect="1"/>
          </p:cNvPicPr>
          <p:nvPr/>
        </p:nvPicPr>
        <p:blipFill>
          <a:blip r:embed="rId3"/>
          <a:stretch>
            <a:fillRect/>
          </a:stretch>
        </p:blipFill>
        <p:spPr>
          <a:xfrm>
            <a:off x="4796475" y="3670454"/>
            <a:ext cx="655753" cy="641024"/>
          </a:xfrm>
          <a:prstGeom prst="rect">
            <a:avLst/>
          </a:prstGeom>
        </p:spPr>
      </p:pic>
      <p:sp>
        <p:nvSpPr>
          <p:cNvPr id="23" name="TextBox 22">
            <a:extLst>
              <a:ext uri="{FF2B5EF4-FFF2-40B4-BE49-F238E27FC236}">
                <a16:creationId xmlns:a16="http://schemas.microsoft.com/office/drawing/2014/main" id="{E81B8E57-6DD2-2312-ACC6-41BBBEB5E23C}"/>
              </a:ext>
            </a:extLst>
          </p:cNvPr>
          <p:cNvSpPr txBox="1"/>
          <p:nvPr/>
        </p:nvSpPr>
        <p:spPr>
          <a:xfrm>
            <a:off x="4795252" y="4229563"/>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5" name="Rectangle: Rounded Corners 24">
            <a:extLst>
              <a:ext uri="{FF2B5EF4-FFF2-40B4-BE49-F238E27FC236}">
                <a16:creationId xmlns:a16="http://schemas.microsoft.com/office/drawing/2014/main" id="{E5CEC052-A3BE-489D-62CB-8F030689C92C}"/>
              </a:ext>
            </a:extLst>
          </p:cNvPr>
          <p:cNvSpPr/>
          <p:nvPr/>
        </p:nvSpPr>
        <p:spPr>
          <a:xfrm>
            <a:off x="5998667" y="3623578"/>
            <a:ext cx="2261583" cy="1033702"/>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omputer graphics card with a fan&#10;&#10;AI-generated content may be incorrect.">
            <a:extLst>
              <a:ext uri="{FF2B5EF4-FFF2-40B4-BE49-F238E27FC236}">
                <a16:creationId xmlns:a16="http://schemas.microsoft.com/office/drawing/2014/main" id="{DB7DC7E8-65DD-CAE3-9BDA-69EEDF08A486}"/>
              </a:ext>
            </a:extLst>
          </p:cNvPr>
          <p:cNvPicPr>
            <a:picLocks noChangeAspect="1"/>
          </p:cNvPicPr>
          <p:nvPr/>
        </p:nvPicPr>
        <p:blipFill>
          <a:blip r:embed="rId2"/>
          <a:stretch>
            <a:fillRect/>
          </a:stretch>
        </p:blipFill>
        <p:spPr>
          <a:xfrm>
            <a:off x="6183982" y="3717587"/>
            <a:ext cx="599780" cy="620401"/>
          </a:xfrm>
          <a:prstGeom prst="rect">
            <a:avLst/>
          </a:prstGeom>
        </p:spPr>
      </p:pic>
      <p:sp>
        <p:nvSpPr>
          <p:cNvPr id="29" name="TextBox 28">
            <a:extLst>
              <a:ext uri="{FF2B5EF4-FFF2-40B4-BE49-F238E27FC236}">
                <a16:creationId xmlns:a16="http://schemas.microsoft.com/office/drawing/2014/main" id="{B766EEE3-218C-C29F-874D-EB959EEFF05A}"/>
              </a:ext>
            </a:extLst>
          </p:cNvPr>
          <p:cNvSpPr txBox="1"/>
          <p:nvPr/>
        </p:nvSpPr>
        <p:spPr>
          <a:xfrm>
            <a:off x="6212219" y="4309102"/>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3</a:t>
            </a:r>
            <a:endParaRPr lang="en-US">
              <a:latin typeface="Corbel"/>
            </a:endParaRPr>
          </a:p>
        </p:txBody>
      </p:sp>
      <p:pic>
        <p:nvPicPr>
          <p:cNvPr id="31" name="Picture 30" descr="A group of colorful circles on a black background&#10;&#10;AI-generated content may be incorrect.">
            <a:extLst>
              <a:ext uri="{FF2B5EF4-FFF2-40B4-BE49-F238E27FC236}">
                <a16:creationId xmlns:a16="http://schemas.microsoft.com/office/drawing/2014/main" id="{FCDE2936-E72C-DF24-2378-ADF68F65ECBC}"/>
              </a:ext>
            </a:extLst>
          </p:cNvPr>
          <p:cNvPicPr>
            <a:picLocks noChangeAspect="1"/>
          </p:cNvPicPr>
          <p:nvPr/>
        </p:nvPicPr>
        <p:blipFill>
          <a:blip r:embed="rId3"/>
          <a:stretch>
            <a:fillRect/>
          </a:stretch>
        </p:blipFill>
        <p:spPr>
          <a:xfrm>
            <a:off x="7377062" y="3667507"/>
            <a:ext cx="655753" cy="641024"/>
          </a:xfrm>
          <a:prstGeom prst="rect">
            <a:avLst/>
          </a:prstGeom>
        </p:spPr>
      </p:pic>
      <p:sp>
        <p:nvSpPr>
          <p:cNvPr id="33" name="TextBox 32">
            <a:extLst>
              <a:ext uri="{FF2B5EF4-FFF2-40B4-BE49-F238E27FC236}">
                <a16:creationId xmlns:a16="http://schemas.microsoft.com/office/drawing/2014/main" id="{CA6D65A8-B711-5DC6-0778-C00A514660C3}"/>
              </a:ext>
            </a:extLst>
          </p:cNvPr>
          <p:cNvSpPr txBox="1"/>
          <p:nvPr/>
        </p:nvSpPr>
        <p:spPr>
          <a:xfrm>
            <a:off x="7375839" y="4226616"/>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8" name="TextBox 7">
            <a:extLst>
              <a:ext uri="{FF2B5EF4-FFF2-40B4-BE49-F238E27FC236}">
                <a16:creationId xmlns:a16="http://schemas.microsoft.com/office/drawing/2014/main" id="{5B15594F-2581-B6DD-D241-EF2E26294445}"/>
              </a:ext>
            </a:extLst>
          </p:cNvPr>
          <p:cNvSpPr txBox="1"/>
          <p:nvPr/>
        </p:nvSpPr>
        <p:spPr>
          <a:xfrm>
            <a:off x="3919103" y="3267540"/>
            <a:ext cx="1305794" cy="306467"/>
          </a:xfrm>
          <a:prstGeom prst="roundRect">
            <a:avLst/>
          </a:prstGeom>
          <a:solidFill>
            <a:schemeClr val="bg1"/>
          </a:solidFill>
          <a:ln>
            <a:solidFill>
              <a:schemeClr val="tx1"/>
            </a:solidFill>
          </a:ln>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lgn="ctr"/>
            <a:r>
              <a:rPr lang="en-US" sz="1200">
                <a:latin typeface="Corbel"/>
              </a:rPr>
              <a:t>Gradient of layer X</a:t>
            </a:r>
          </a:p>
        </p:txBody>
      </p:sp>
      <p:sp>
        <p:nvSpPr>
          <p:cNvPr id="30" name="TextBox 29">
            <a:extLst>
              <a:ext uri="{FF2B5EF4-FFF2-40B4-BE49-F238E27FC236}">
                <a16:creationId xmlns:a16="http://schemas.microsoft.com/office/drawing/2014/main" id="{B5EFD3BC-40C0-19D0-34D6-9BB25F4591C1}"/>
              </a:ext>
            </a:extLst>
          </p:cNvPr>
          <p:cNvSpPr txBox="1"/>
          <p:nvPr/>
        </p:nvSpPr>
        <p:spPr>
          <a:xfrm>
            <a:off x="1384864" y="3268941"/>
            <a:ext cx="1305794" cy="306467"/>
          </a:xfrm>
          <a:prstGeom prst="roundRect">
            <a:avLst/>
          </a:prstGeom>
          <a:solidFill>
            <a:schemeClr val="bg1"/>
          </a:solidFill>
          <a:ln>
            <a:solidFill>
              <a:schemeClr val="tx1"/>
            </a:solidFill>
          </a:ln>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lgn="ctr"/>
            <a:r>
              <a:rPr lang="en-US" sz="1200" dirty="0">
                <a:latin typeface="Corbel"/>
              </a:rPr>
              <a:t>Gradient of layer X</a:t>
            </a:r>
          </a:p>
        </p:txBody>
      </p:sp>
      <p:sp>
        <p:nvSpPr>
          <p:cNvPr id="35" name="TextBox 34">
            <a:extLst>
              <a:ext uri="{FF2B5EF4-FFF2-40B4-BE49-F238E27FC236}">
                <a16:creationId xmlns:a16="http://schemas.microsoft.com/office/drawing/2014/main" id="{176B39D2-DE9D-DC92-89A9-901D80D325B0}"/>
              </a:ext>
            </a:extLst>
          </p:cNvPr>
          <p:cNvSpPr txBox="1"/>
          <p:nvPr/>
        </p:nvSpPr>
        <p:spPr>
          <a:xfrm>
            <a:off x="6513634" y="3263809"/>
            <a:ext cx="1305794" cy="306467"/>
          </a:xfrm>
          <a:prstGeom prst="roundRect">
            <a:avLst/>
          </a:prstGeom>
          <a:solidFill>
            <a:schemeClr val="bg1"/>
          </a:solidFill>
          <a:ln>
            <a:solidFill>
              <a:schemeClr val="tx1"/>
            </a:solidFill>
          </a:ln>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lgn="ctr"/>
            <a:r>
              <a:rPr lang="en-US" sz="1200">
                <a:latin typeface="Corbel"/>
              </a:rPr>
              <a:t>Gradient of layer X</a:t>
            </a:r>
          </a:p>
        </p:txBody>
      </p:sp>
      <p:sp>
        <p:nvSpPr>
          <p:cNvPr id="6" name="TextBox 5">
            <a:extLst>
              <a:ext uri="{FF2B5EF4-FFF2-40B4-BE49-F238E27FC236}">
                <a16:creationId xmlns:a16="http://schemas.microsoft.com/office/drawing/2014/main" id="{B1DE959C-2014-09B4-FB83-89544DAE77B2}"/>
              </a:ext>
            </a:extLst>
          </p:cNvPr>
          <p:cNvSpPr txBox="1"/>
          <p:nvPr/>
        </p:nvSpPr>
        <p:spPr>
          <a:xfrm>
            <a:off x="1928247" y="4803506"/>
            <a:ext cx="655965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4"/>
              </a:rPr>
              <a:t>ZeRO: Memory Optimizations Toward Training Trillion Parameter Models </a:t>
            </a:r>
            <a:r>
              <a:rPr lang="en-US" sz="1200">
                <a:solidFill>
                  <a:srgbClr val="666666"/>
                </a:solidFill>
                <a:latin typeface="Corbel"/>
              </a:rPr>
              <a:t>(Rajbhandari et al., 2019)</a:t>
            </a:r>
          </a:p>
          <a:p>
            <a:endParaRPr lang="en-US"/>
          </a:p>
        </p:txBody>
      </p:sp>
      <p:sp>
        <p:nvSpPr>
          <p:cNvPr id="3" name="TextBox 2">
            <a:extLst>
              <a:ext uri="{FF2B5EF4-FFF2-40B4-BE49-F238E27FC236}">
                <a16:creationId xmlns:a16="http://schemas.microsoft.com/office/drawing/2014/main" id="{E5C9FBC6-FDFA-755C-702A-E451AF63AD95}"/>
              </a:ext>
            </a:extLst>
          </p:cNvPr>
          <p:cNvSpPr txBox="1"/>
          <p:nvPr/>
        </p:nvSpPr>
        <p:spPr>
          <a:xfrm>
            <a:off x="6994837" y="2833233"/>
            <a:ext cx="381002"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10" name="TextBox 9">
            <a:extLst>
              <a:ext uri="{FF2B5EF4-FFF2-40B4-BE49-F238E27FC236}">
                <a16:creationId xmlns:a16="http://schemas.microsoft.com/office/drawing/2014/main" id="{77A37E56-EE1B-CF5D-0977-5AB519586C04}"/>
              </a:ext>
            </a:extLst>
          </p:cNvPr>
          <p:cNvSpPr txBox="1"/>
          <p:nvPr/>
        </p:nvSpPr>
        <p:spPr>
          <a:xfrm>
            <a:off x="1855760" y="2829332"/>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12" name="TextBox 11">
            <a:extLst>
              <a:ext uri="{FF2B5EF4-FFF2-40B4-BE49-F238E27FC236}">
                <a16:creationId xmlns:a16="http://schemas.microsoft.com/office/drawing/2014/main" id="{B55DD085-6915-95D3-ACA4-71F0FDDAD654}"/>
              </a:ext>
            </a:extLst>
          </p:cNvPr>
          <p:cNvSpPr txBox="1"/>
          <p:nvPr/>
        </p:nvSpPr>
        <p:spPr>
          <a:xfrm>
            <a:off x="4388017" y="2821310"/>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16" name="TextBox 15">
            <a:extLst>
              <a:ext uri="{FF2B5EF4-FFF2-40B4-BE49-F238E27FC236}">
                <a16:creationId xmlns:a16="http://schemas.microsoft.com/office/drawing/2014/main" id="{46EA5495-E08E-011A-AD41-7BFC614BA813}"/>
              </a:ext>
            </a:extLst>
          </p:cNvPr>
          <p:cNvSpPr txBox="1"/>
          <p:nvPr/>
        </p:nvSpPr>
        <p:spPr>
          <a:xfrm>
            <a:off x="7455372" y="2821310"/>
            <a:ext cx="381002"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orbel"/>
              </a:rPr>
              <a:t>C</a:t>
            </a:r>
          </a:p>
        </p:txBody>
      </p:sp>
      <p:sp>
        <p:nvSpPr>
          <p:cNvPr id="24" name="TextBox 23">
            <a:extLst>
              <a:ext uri="{FF2B5EF4-FFF2-40B4-BE49-F238E27FC236}">
                <a16:creationId xmlns:a16="http://schemas.microsoft.com/office/drawing/2014/main" id="{D7A1E7B2-9344-4826-4817-1A975EE1D2F1}"/>
              </a:ext>
            </a:extLst>
          </p:cNvPr>
          <p:cNvSpPr txBox="1"/>
          <p:nvPr/>
        </p:nvSpPr>
        <p:spPr>
          <a:xfrm>
            <a:off x="2324379" y="2829333"/>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sp>
        <p:nvSpPr>
          <p:cNvPr id="26" name="TextBox 25">
            <a:extLst>
              <a:ext uri="{FF2B5EF4-FFF2-40B4-BE49-F238E27FC236}">
                <a16:creationId xmlns:a16="http://schemas.microsoft.com/office/drawing/2014/main" id="{3A24A094-67C5-204C-412F-E94B8EF948DC}"/>
              </a:ext>
            </a:extLst>
          </p:cNvPr>
          <p:cNvSpPr txBox="1"/>
          <p:nvPr/>
        </p:nvSpPr>
        <p:spPr>
          <a:xfrm>
            <a:off x="4855190" y="2817726"/>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sp>
        <p:nvSpPr>
          <p:cNvPr id="28" name="TextBox 27">
            <a:extLst>
              <a:ext uri="{FF2B5EF4-FFF2-40B4-BE49-F238E27FC236}">
                <a16:creationId xmlns:a16="http://schemas.microsoft.com/office/drawing/2014/main" id="{2B15A92B-D37F-4025-4217-C408C6781C84}"/>
              </a:ext>
            </a:extLst>
          </p:cNvPr>
          <p:cNvSpPr txBox="1"/>
          <p:nvPr/>
        </p:nvSpPr>
        <p:spPr>
          <a:xfrm>
            <a:off x="3915675" y="2836721"/>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32" name="TextBox 31">
            <a:extLst>
              <a:ext uri="{FF2B5EF4-FFF2-40B4-BE49-F238E27FC236}">
                <a16:creationId xmlns:a16="http://schemas.microsoft.com/office/drawing/2014/main" id="{DF864A66-F049-4C7C-D686-A5943A677FDD}"/>
              </a:ext>
            </a:extLst>
          </p:cNvPr>
          <p:cNvSpPr txBox="1"/>
          <p:nvPr/>
        </p:nvSpPr>
        <p:spPr>
          <a:xfrm>
            <a:off x="1384864" y="2836721"/>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34" name="TextBox 33">
            <a:extLst>
              <a:ext uri="{FF2B5EF4-FFF2-40B4-BE49-F238E27FC236}">
                <a16:creationId xmlns:a16="http://schemas.microsoft.com/office/drawing/2014/main" id="{5927AF4B-9A19-75E6-AB62-AF8B2B8E82CA}"/>
              </a:ext>
            </a:extLst>
          </p:cNvPr>
          <p:cNvSpPr txBox="1"/>
          <p:nvPr/>
        </p:nvSpPr>
        <p:spPr>
          <a:xfrm>
            <a:off x="6513634" y="2836721"/>
            <a:ext cx="381002"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36" name="TextBox 35">
            <a:extLst>
              <a:ext uri="{FF2B5EF4-FFF2-40B4-BE49-F238E27FC236}">
                <a16:creationId xmlns:a16="http://schemas.microsoft.com/office/drawing/2014/main" id="{5F567221-D5BB-06FD-1B07-AE4367138861}"/>
              </a:ext>
            </a:extLst>
          </p:cNvPr>
          <p:cNvSpPr txBox="1"/>
          <p:nvPr/>
        </p:nvSpPr>
        <p:spPr>
          <a:xfrm>
            <a:off x="860568" y="1078080"/>
            <a:ext cx="781690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en-US" b="1" dirty="0">
                <a:latin typeface="Tahoma" panose="020B0604030504040204" pitchFamily="34" charset="0"/>
                <a:ea typeface="Tahoma" panose="020B0604030504040204" pitchFamily="34" charset="0"/>
                <a:cs typeface="Tahoma" panose="020B0604030504040204" pitchFamily="34" charset="0"/>
              </a:rPr>
              <a:t>Backward pass: </a:t>
            </a:r>
          </a:p>
          <a:p>
            <a:pPr marL="285750" indent="-285750">
              <a:buFont typeface="Arial" panose="020B0604020202020204" pitchFamily="34" charset="0"/>
              <a:buChar char="•"/>
            </a:pPr>
            <a:r>
              <a:rPr lang="en-US" altLang="en-US" dirty="0">
                <a:latin typeface="Tahoma" panose="020B0604030504040204" pitchFamily="34" charset="0"/>
                <a:ea typeface="Tahoma" panose="020B0604030504040204" pitchFamily="34" charset="0"/>
                <a:cs typeface="Tahoma" panose="020B0604030504040204" pitchFamily="34" charset="0"/>
              </a:rPr>
              <a:t>Each GPU computes gradients for its local batch.</a:t>
            </a:r>
          </a:p>
          <a:p>
            <a:pPr marL="285750" lvl="1" indent="-285750">
              <a:buFont typeface="Arial" panose="020B0604020202020204" pitchFamily="34" charset="0"/>
              <a:buChar char="•"/>
            </a:pPr>
            <a:r>
              <a:rPr lang="en-US" altLang="en-US" dirty="0">
                <a:latin typeface="Tahoma" panose="020B0604030504040204" pitchFamily="34" charset="0"/>
                <a:ea typeface="Tahoma" panose="020B0604030504040204" pitchFamily="34" charset="0"/>
                <a:cs typeface="Tahoma" panose="020B0604030504040204" pitchFamily="34" charset="0"/>
              </a:rPr>
              <a:t>Instead of storing </a:t>
            </a:r>
            <a:r>
              <a:rPr lang="en-US" altLang="en-US" i="1" dirty="0">
                <a:latin typeface="Tahoma" panose="020B0604030504040204" pitchFamily="34" charset="0"/>
                <a:ea typeface="Tahoma" panose="020B0604030504040204" pitchFamily="34" charset="0"/>
                <a:cs typeface="Tahoma" panose="020B0604030504040204" pitchFamily="34" charset="0"/>
              </a:rPr>
              <a:t>all</a:t>
            </a:r>
            <a:r>
              <a:rPr lang="en-US" altLang="en-US" dirty="0">
                <a:latin typeface="Tahoma" panose="020B0604030504040204" pitchFamily="34" charset="0"/>
                <a:ea typeface="Tahoma" panose="020B0604030504040204" pitchFamily="34" charset="0"/>
                <a:cs typeface="Tahoma" panose="020B0604030504040204" pitchFamily="34" charset="0"/>
              </a:rPr>
              <a:t> gradients, each GPU keeps </a:t>
            </a:r>
            <a:r>
              <a:rPr lang="en-US" altLang="en-US" b="1" dirty="0">
                <a:latin typeface="Tahoma" panose="020B0604030504040204" pitchFamily="34" charset="0"/>
                <a:ea typeface="Tahoma" panose="020B0604030504040204" pitchFamily="34" charset="0"/>
                <a:cs typeface="Tahoma" panose="020B0604030504040204" pitchFamily="34" charset="0"/>
              </a:rPr>
              <a:t>only its shard</a:t>
            </a:r>
            <a:r>
              <a:rPr lang="en-US" altLang="en-US" dirty="0">
                <a:latin typeface="Tahoma" panose="020B0604030504040204" pitchFamily="34" charset="0"/>
                <a:ea typeface="Tahoma" panose="020B0604030504040204" pitchFamily="34" charset="0"/>
                <a:cs typeface="Tahoma" panose="020B0604030504040204" pitchFamily="34" charset="0"/>
              </a:rPr>
              <a:t> of the gradient.</a:t>
            </a:r>
          </a:p>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As soon as the gradients of layer X are computed during backprop, shard them across GPUs.</a:t>
            </a:r>
          </a:p>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This uses reduce-scatter operation. </a:t>
            </a:r>
          </a:p>
        </p:txBody>
      </p:sp>
      <p:pic>
        <p:nvPicPr>
          <p:cNvPr id="37" name="Picture 36" descr="A yellow folder with a stack of coins&#10;&#10;AI-generated content may be incorrect.">
            <a:extLst>
              <a:ext uri="{FF2B5EF4-FFF2-40B4-BE49-F238E27FC236}">
                <a16:creationId xmlns:a16="http://schemas.microsoft.com/office/drawing/2014/main" id="{2578FB49-F41A-C8A7-205A-5A4D98027E3F}"/>
              </a:ext>
            </a:extLst>
          </p:cNvPr>
          <p:cNvPicPr>
            <a:picLocks noChangeAspect="1"/>
          </p:cNvPicPr>
          <p:nvPr/>
        </p:nvPicPr>
        <p:blipFill>
          <a:blip r:embed="rId5"/>
          <a:srcRect r="51626"/>
          <a:stretch>
            <a:fillRect/>
          </a:stretch>
        </p:blipFill>
        <p:spPr>
          <a:xfrm>
            <a:off x="1579320" y="4298269"/>
            <a:ext cx="630720" cy="697668"/>
          </a:xfrm>
          <a:prstGeom prst="rect">
            <a:avLst/>
          </a:prstGeom>
        </p:spPr>
      </p:pic>
      <p:pic>
        <p:nvPicPr>
          <p:cNvPr id="38" name="Picture 37" descr="A yellow folder with a stack of coins&#10;&#10;AI-generated content may be incorrect.">
            <a:extLst>
              <a:ext uri="{FF2B5EF4-FFF2-40B4-BE49-F238E27FC236}">
                <a16:creationId xmlns:a16="http://schemas.microsoft.com/office/drawing/2014/main" id="{A10D5BA8-0012-6C7E-FCB0-34148EC190B8}"/>
              </a:ext>
            </a:extLst>
          </p:cNvPr>
          <p:cNvPicPr>
            <a:picLocks noChangeAspect="1"/>
          </p:cNvPicPr>
          <p:nvPr/>
        </p:nvPicPr>
        <p:blipFill>
          <a:blip r:embed="rId5"/>
          <a:srcRect l="25454" r="33175"/>
          <a:stretch>
            <a:fillRect/>
          </a:stretch>
        </p:blipFill>
        <p:spPr>
          <a:xfrm>
            <a:off x="4256645" y="4326822"/>
            <a:ext cx="539427" cy="697668"/>
          </a:xfrm>
          <a:prstGeom prst="rect">
            <a:avLst/>
          </a:prstGeom>
        </p:spPr>
      </p:pic>
      <p:pic>
        <p:nvPicPr>
          <p:cNvPr id="39" name="Picture 38" descr="A yellow folder with a stack of coins&#10;&#10;AI-generated content may be incorrect.">
            <a:extLst>
              <a:ext uri="{FF2B5EF4-FFF2-40B4-BE49-F238E27FC236}">
                <a16:creationId xmlns:a16="http://schemas.microsoft.com/office/drawing/2014/main" id="{1E659D82-E2D2-8DA5-32E6-C6D62874DB9B}"/>
              </a:ext>
            </a:extLst>
          </p:cNvPr>
          <p:cNvPicPr>
            <a:picLocks noChangeAspect="1"/>
          </p:cNvPicPr>
          <p:nvPr/>
        </p:nvPicPr>
        <p:blipFill>
          <a:blip r:embed="rId5"/>
          <a:srcRect l="61173" r="4093"/>
          <a:stretch>
            <a:fillRect/>
          </a:stretch>
        </p:blipFill>
        <p:spPr>
          <a:xfrm>
            <a:off x="6906720" y="4326823"/>
            <a:ext cx="452880" cy="697668"/>
          </a:xfrm>
          <a:prstGeom prst="rect">
            <a:avLst/>
          </a:prstGeom>
        </p:spPr>
      </p:pic>
    </p:spTree>
    <p:extLst>
      <p:ext uri="{BB962C8B-B14F-4D97-AF65-F5344CB8AC3E}">
        <p14:creationId xmlns:p14="http://schemas.microsoft.com/office/powerpoint/2010/main" val="358759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 grpId="0" animBg="1"/>
      <p:bldP spid="35" grpId="0" animBg="1"/>
      <p:bldP spid="3" grpId="0" animBg="1"/>
      <p:bldP spid="10" grpId="0" animBg="1"/>
      <p:bldP spid="12" grpId="0" animBg="1"/>
      <p:bldP spid="16" grpId="0" animBg="1"/>
      <p:bldP spid="24" grpId="0" animBg="1"/>
      <p:bldP spid="26" grpId="0" animBg="1"/>
      <p:bldP spid="28" grpId="0" animBg="1"/>
      <p:bldP spid="32"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F6BA7-E1B8-8B83-5A19-D388172880B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5CA49B3-B183-849A-900C-343F05AB6856}"/>
              </a:ext>
            </a:extLst>
          </p:cNvPr>
          <p:cNvSpPr txBox="1">
            <a:spLocks noGrp="1"/>
          </p:cNvSpPr>
          <p:nvPr>
            <p:ph type="title"/>
          </p:nvPr>
        </p:nvSpPr>
        <p:spPr>
          <a:xfrm>
            <a:off x="533919" y="496872"/>
            <a:ext cx="8085415" cy="467789"/>
          </a:xfrm>
          <a:prstGeom prst="rect">
            <a:avLst/>
          </a:prstGeom>
        </p:spPr>
        <p:txBody>
          <a:bodyPr vert="horz" wrap="square" lIns="0" tIns="6065" rIns="0" bIns="0" rtlCol="0">
            <a:spAutoFit/>
          </a:bodyPr>
          <a:lstStyle/>
          <a:p>
            <a:pPr marL="5776">
              <a:lnSpc>
                <a:spcPct val="100000"/>
              </a:lnSpc>
              <a:spcBef>
                <a:spcPts val="48"/>
              </a:spcBef>
            </a:pPr>
            <a:r>
              <a:rPr lang="en-US" dirty="0"/>
              <a:t>Self-Attention During Inference </a:t>
            </a:r>
            <a:endParaRPr spc="-5" dirty="0"/>
          </a:p>
        </p:txBody>
      </p:sp>
      <p:sp>
        <p:nvSpPr>
          <p:cNvPr id="24" name="Text Placeholder 23">
            <a:extLst>
              <a:ext uri="{FF2B5EF4-FFF2-40B4-BE49-F238E27FC236}">
                <a16:creationId xmlns:a16="http://schemas.microsoft.com/office/drawing/2014/main" id="{DA295BD5-7CC2-2701-ABBB-046DEACA9CBF}"/>
              </a:ext>
            </a:extLst>
          </p:cNvPr>
          <p:cNvSpPr>
            <a:spLocks noGrp="1"/>
          </p:cNvSpPr>
          <p:nvPr>
            <p:ph type="body" sz="quarter" idx="16"/>
          </p:nvPr>
        </p:nvSpPr>
        <p:spPr/>
        <p:txBody>
          <a:bodyPr/>
          <a:lstStyle/>
          <a:p>
            <a:endParaRPr lang="en-US"/>
          </a:p>
        </p:txBody>
      </p:sp>
      <p:grpSp>
        <p:nvGrpSpPr>
          <p:cNvPr id="3" name="object 3">
            <a:extLst>
              <a:ext uri="{FF2B5EF4-FFF2-40B4-BE49-F238E27FC236}">
                <a16:creationId xmlns:a16="http://schemas.microsoft.com/office/drawing/2014/main" id="{52AFECE8-1175-B617-1252-69B65D04328E}"/>
              </a:ext>
            </a:extLst>
          </p:cNvPr>
          <p:cNvGrpSpPr/>
          <p:nvPr/>
        </p:nvGrpSpPr>
        <p:grpSpPr>
          <a:xfrm>
            <a:off x="3797011" y="1487303"/>
            <a:ext cx="1214397" cy="242013"/>
            <a:chOff x="8348029" y="3270231"/>
            <a:chExt cx="2670175" cy="532130"/>
          </a:xfrm>
        </p:grpSpPr>
        <p:sp>
          <p:nvSpPr>
            <p:cNvPr id="4" name="object 4">
              <a:extLst>
                <a:ext uri="{FF2B5EF4-FFF2-40B4-BE49-F238E27FC236}">
                  <a16:creationId xmlns:a16="http://schemas.microsoft.com/office/drawing/2014/main" id="{66680B1C-3805-4690-672B-71B8F8A2A973}"/>
                </a:ext>
              </a:extLst>
            </p:cNvPr>
            <p:cNvSpPr/>
            <p:nvPr/>
          </p:nvSpPr>
          <p:spPr>
            <a:xfrm>
              <a:off x="8384971" y="3308799"/>
              <a:ext cx="2592705" cy="453390"/>
            </a:xfrm>
            <a:custGeom>
              <a:avLst/>
              <a:gdLst/>
              <a:ahLst/>
              <a:cxnLst/>
              <a:rect l="l" t="t" r="r" b="b"/>
              <a:pathLst>
                <a:path w="2592704" h="453389">
                  <a:moveTo>
                    <a:pt x="2592361" y="0"/>
                  </a:moveTo>
                  <a:lnTo>
                    <a:pt x="0" y="0"/>
                  </a:lnTo>
                  <a:lnTo>
                    <a:pt x="0" y="453029"/>
                  </a:lnTo>
                  <a:lnTo>
                    <a:pt x="2592361" y="453029"/>
                  </a:lnTo>
                  <a:lnTo>
                    <a:pt x="2592361" y="0"/>
                  </a:lnTo>
                  <a:close/>
                </a:path>
              </a:pathLst>
            </a:custGeom>
            <a:solidFill>
              <a:srgbClr val="00A1FF"/>
            </a:solidFill>
          </p:spPr>
          <p:txBody>
            <a:bodyPr wrap="square" lIns="0" tIns="0" rIns="0" bIns="0" rtlCol="0"/>
            <a:lstStyle/>
            <a:p>
              <a:endParaRPr sz="637"/>
            </a:p>
          </p:txBody>
        </p:sp>
        <p:pic>
          <p:nvPicPr>
            <p:cNvPr id="5" name="object 5">
              <a:extLst>
                <a:ext uri="{FF2B5EF4-FFF2-40B4-BE49-F238E27FC236}">
                  <a16:creationId xmlns:a16="http://schemas.microsoft.com/office/drawing/2014/main" id="{3C993D1B-9647-701A-A1AF-DAF30C31D453}"/>
                </a:ext>
              </a:extLst>
            </p:cNvPr>
            <p:cNvPicPr/>
            <p:nvPr/>
          </p:nvPicPr>
          <p:blipFill>
            <a:blip r:embed="rId2" cstate="print"/>
            <a:stretch>
              <a:fillRect/>
            </a:stretch>
          </p:blipFill>
          <p:spPr>
            <a:xfrm>
              <a:off x="8348029" y="3270231"/>
              <a:ext cx="2669886" cy="532130"/>
            </a:xfrm>
            <a:prstGeom prst="rect">
              <a:avLst/>
            </a:prstGeom>
          </p:spPr>
        </p:pic>
      </p:grpSp>
      <p:grpSp>
        <p:nvGrpSpPr>
          <p:cNvPr id="6" name="object 6">
            <a:extLst>
              <a:ext uri="{FF2B5EF4-FFF2-40B4-BE49-F238E27FC236}">
                <a16:creationId xmlns:a16="http://schemas.microsoft.com/office/drawing/2014/main" id="{53ED19C8-3E31-960F-48F1-457453A93F42}"/>
              </a:ext>
            </a:extLst>
          </p:cNvPr>
          <p:cNvGrpSpPr/>
          <p:nvPr/>
        </p:nvGrpSpPr>
        <p:grpSpPr>
          <a:xfrm>
            <a:off x="1706453" y="2348832"/>
            <a:ext cx="3310496" cy="1374103"/>
            <a:chOff x="3751383" y="5164530"/>
            <a:chExt cx="7279005" cy="3021330"/>
          </a:xfrm>
        </p:grpSpPr>
        <p:pic>
          <p:nvPicPr>
            <p:cNvPr id="7" name="object 7">
              <a:extLst>
                <a:ext uri="{FF2B5EF4-FFF2-40B4-BE49-F238E27FC236}">
                  <a16:creationId xmlns:a16="http://schemas.microsoft.com/office/drawing/2014/main" id="{852F803B-D4C9-95E9-9BF4-CFC2ECD62B5F}"/>
                </a:ext>
              </a:extLst>
            </p:cNvPr>
            <p:cNvPicPr/>
            <p:nvPr/>
          </p:nvPicPr>
          <p:blipFill>
            <a:blip r:embed="rId3" cstate="print"/>
            <a:stretch>
              <a:fillRect/>
            </a:stretch>
          </p:blipFill>
          <p:spPr>
            <a:xfrm>
              <a:off x="3751383" y="5164530"/>
              <a:ext cx="2671450" cy="533400"/>
            </a:xfrm>
            <a:prstGeom prst="rect">
              <a:avLst/>
            </a:prstGeom>
          </p:spPr>
        </p:pic>
        <p:pic>
          <p:nvPicPr>
            <p:cNvPr id="8" name="object 8">
              <a:extLst>
                <a:ext uri="{FF2B5EF4-FFF2-40B4-BE49-F238E27FC236}">
                  <a16:creationId xmlns:a16="http://schemas.microsoft.com/office/drawing/2014/main" id="{EC20F837-0BF4-2E78-1B91-C699FC6B9011}"/>
                </a:ext>
              </a:extLst>
            </p:cNvPr>
            <p:cNvPicPr/>
            <p:nvPr/>
          </p:nvPicPr>
          <p:blipFill>
            <a:blip r:embed="rId4" cstate="print"/>
            <a:stretch>
              <a:fillRect/>
            </a:stretch>
          </p:blipFill>
          <p:spPr>
            <a:xfrm>
              <a:off x="8358495" y="5175778"/>
              <a:ext cx="2671266" cy="3009900"/>
            </a:xfrm>
            <a:prstGeom prst="rect">
              <a:avLst/>
            </a:prstGeom>
          </p:spPr>
        </p:pic>
      </p:grpSp>
      <p:sp>
        <p:nvSpPr>
          <p:cNvPr id="9" name="object 9">
            <a:extLst>
              <a:ext uri="{FF2B5EF4-FFF2-40B4-BE49-F238E27FC236}">
                <a16:creationId xmlns:a16="http://schemas.microsoft.com/office/drawing/2014/main" id="{4D9D81FD-D96D-68A5-FCDC-F7B7235353C5}"/>
              </a:ext>
            </a:extLst>
          </p:cNvPr>
          <p:cNvSpPr txBox="1"/>
          <p:nvPr/>
        </p:nvSpPr>
        <p:spPr>
          <a:xfrm>
            <a:off x="4321344" y="2883430"/>
            <a:ext cx="174723" cy="294000"/>
          </a:xfrm>
          <a:prstGeom prst="rect">
            <a:avLst/>
          </a:prstGeom>
        </p:spPr>
        <p:txBody>
          <a:bodyPr vert="horz" wrap="square" lIns="0" tIns="6931" rIns="0" bIns="0" rtlCol="0">
            <a:spAutoFit/>
          </a:bodyPr>
          <a:lstStyle/>
          <a:p>
            <a:pPr marL="5776">
              <a:spcBef>
                <a:spcPts val="55"/>
              </a:spcBef>
            </a:pPr>
            <a:r>
              <a:rPr sz="1865" spc="39" dirty="0"/>
              <a:t>K</a:t>
            </a:r>
            <a:endParaRPr sz="1865"/>
          </a:p>
        </p:txBody>
      </p:sp>
      <p:pic>
        <p:nvPicPr>
          <p:cNvPr id="10" name="object 10">
            <a:extLst>
              <a:ext uri="{FF2B5EF4-FFF2-40B4-BE49-F238E27FC236}">
                <a16:creationId xmlns:a16="http://schemas.microsoft.com/office/drawing/2014/main" id="{642397E4-C106-7168-F582-1E590B9FE425}"/>
              </a:ext>
            </a:extLst>
          </p:cNvPr>
          <p:cNvPicPr/>
          <p:nvPr/>
        </p:nvPicPr>
        <p:blipFill>
          <a:blip r:embed="rId5" cstate="print"/>
          <a:stretch>
            <a:fillRect/>
          </a:stretch>
        </p:blipFill>
        <p:spPr>
          <a:xfrm>
            <a:off x="5911634" y="2356163"/>
            <a:ext cx="1596541" cy="1074330"/>
          </a:xfrm>
          <a:prstGeom prst="rect">
            <a:avLst/>
          </a:prstGeom>
        </p:spPr>
      </p:pic>
      <p:sp>
        <p:nvSpPr>
          <p:cNvPr id="11" name="object 11">
            <a:extLst>
              <a:ext uri="{FF2B5EF4-FFF2-40B4-BE49-F238E27FC236}">
                <a16:creationId xmlns:a16="http://schemas.microsoft.com/office/drawing/2014/main" id="{DD13FCEB-A8F3-EAF3-00BD-2C7603D5940E}"/>
              </a:ext>
            </a:extLst>
          </p:cNvPr>
          <p:cNvSpPr txBox="1"/>
          <p:nvPr/>
        </p:nvSpPr>
        <p:spPr>
          <a:xfrm>
            <a:off x="6630785" y="2735802"/>
            <a:ext cx="157106" cy="294000"/>
          </a:xfrm>
          <a:prstGeom prst="rect">
            <a:avLst/>
          </a:prstGeom>
        </p:spPr>
        <p:txBody>
          <a:bodyPr vert="horz" wrap="square" lIns="0" tIns="6931" rIns="0" bIns="0" rtlCol="0">
            <a:spAutoFit/>
          </a:bodyPr>
          <a:lstStyle/>
          <a:p>
            <a:pPr marL="5776">
              <a:spcBef>
                <a:spcPts val="55"/>
              </a:spcBef>
            </a:pPr>
            <a:r>
              <a:rPr sz="1865" spc="-100" dirty="0"/>
              <a:t>V</a:t>
            </a:r>
            <a:endParaRPr sz="1865"/>
          </a:p>
        </p:txBody>
      </p:sp>
      <p:pic>
        <p:nvPicPr>
          <p:cNvPr id="12" name="object 12">
            <a:extLst>
              <a:ext uri="{FF2B5EF4-FFF2-40B4-BE49-F238E27FC236}">
                <a16:creationId xmlns:a16="http://schemas.microsoft.com/office/drawing/2014/main" id="{E1BADC6C-4B61-1EB7-DEA2-4E8FCCF595FC}"/>
              </a:ext>
            </a:extLst>
          </p:cNvPr>
          <p:cNvPicPr/>
          <p:nvPr/>
        </p:nvPicPr>
        <p:blipFill>
          <a:blip r:embed="rId6" cstate="print"/>
          <a:stretch>
            <a:fillRect/>
          </a:stretch>
        </p:blipFill>
        <p:spPr>
          <a:xfrm>
            <a:off x="2395704" y="1776490"/>
            <a:ext cx="4104158" cy="597168"/>
          </a:xfrm>
          <a:prstGeom prst="rect">
            <a:avLst/>
          </a:prstGeom>
        </p:spPr>
      </p:pic>
      <p:sp>
        <p:nvSpPr>
          <p:cNvPr id="13" name="object 13">
            <a:extLst>
              <a:ext uri="{FF2B5EF4-FFF2-40B4-BE49-F238E27FC236}">
                <a16:creationId xmlns:a16="http://schemas.microsoft.com/office/drawing/2014/main" id="{68526BA0-B708-E47C-A395-07D06FDE8FA0}"/>
              </a:ext>
            </a:extLst>
          </p:cNvPr>
          <p:cNvSpPr txBox="1"/>
          <p:nvPr/>
        </p:nvSpPr>
        <p:spPr>
          <a:xfrm>
            <a:off x="1439365" y="2299817"/>
            <a:ext cx="166925" cy="322897"/>
          </a:xfrm>
          <a:prstGeom prst="rect">
            <a:avLst/>
          </a:prstGeom>
        </p:spPr>
        <p:txBody>
          <a:bodyPr vert="horz" wrap="square" lIns="0" tIns="7798" rIns="0" bIns="0" rtlCol="0">
            <a:spAutoFit/>
          </a:bodyPr>
          <a:lstStyle/>
          <a:p>
            <a:pPr marL="5776">
              <a:spcBef>
                <a:spcPts val="61"/>
              </a:spcBef>
            </a:pPr>
            <a:r>
              <a:rPr sz="2047" spc="84" dirty="0">
                <a:solidFill>
                  <a:srgbClr val="5E5E5E"/>
                </a:solidFill>
              </a:rPr>
              <a:t>q</a:t>
            </a:r>
            <a:endParaRPr sz="2047"/>
          </a:p>
        </p:txBody>
      </p:sp>
      <p:sp>
        <p:nvSpPr>
          <p:cNvPr id="14" name="object 14">
            <a:extLst>
              <a:ext uri="{FF2B5EF4-FFF2-40B4-BE49-F238E27FC236}">
                <a16:creationId xmlns:a16="http://schemas.microsoft.com/office/drawing/2014/main" id="{F492C1DB-B7CC-1A6B-D692-24AB964C6B4B}"/>
              </a:ext>
            </a:extLst>
          </p:cNvPr>
          <p:cNvSpPr txBox="1"/>
          <p:nvPr/>
        </p:nvSpPr>
        <p:spPr>
          <a:xfrm>
            <a:off x="3588037" y="1441327"/>
            <a:ext cx="144977" cy="317328"/>
          </a:xfrm>
          <a:prstGeom prst="rect">
            <a:avLst/>
          </a:prstGeom>
        </p:spPr>
        <p:txBody>
          <a:bodyPr vert="horz" wrap="square" lIns="0" tIns="5776" rIns="0" bIns="0" rtlCol="0">
            <a:spAutoFit/>
          </a:bodyPr>
          <a:lstStyle/>
          <a:p>
            <a:pPr marL="5776">
              <a:spcBef>
                <a:spcPts val="45"/>
              </a:spcBef>
            </a:pPr>
            <a:r>
              <a:rPr sz="2024" spc="36" dirty="0">
                <a:solidFill>
                  <a:srgbClr val="5E5E5E"/>
                </a:solidFill>
              </a:rPr>
              <a:t>x</a:t>
            </a:r>
            <a:endParaRPr sz="2024"/>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4A54F5A-4362-5E0D-2F44-D9CD5833EF6B}"/>
                  </a:ext>
                </a:extLst>
              </p:cNvPr>
              <p:cNvSpPr txBox="1"/>
              <p:nvPr/>
            </p:nvSpPr>
            <p:spPr>
              <a:xfrm>
                <a:off x="6045382" y="823689"/>
                <a:ext cx="3553457" cy="1235275"/>
              </a:xfrm>
              <a:prstGeom prst="rect">
                <a:avLst/>
              </a:prstGeom>
              <a:noFill/>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7030A0"/>
                          </a:solidFill>
                          <a:latin typeface="Cambria Math" panose="02040503050406030204" pitchFamily="18" charset="0"/>
                        </a:rPr>
                        <m:t>𝑄</m:t>
                      </m:r>
                      <m:r>
                        <a:rPr lang="en-US" altLang="zh-TW" sz="1400">
                          <a:latin typeface="Cambria Math" panose="02040503050406030204" pitchFamily="18" charset="0"/>
                        </a:rPr>
                        <m:t>=</m:t>
                      </m:r>
                      <m:sSup>
                        <m:sSupPr>
                          <m:ctrlPr>
                            <a:rPr lang="en-US" altLang="zh-TW" sz="1400" i="1" smtClean="0">
                              <a:solidFill>
                                <a:srgbClr val="7030A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7030A0"/>
                              </a:solidFill>
                              <a:latin typeface="Cambria Math" panose="02040503050406030204" pitchFamily="18" charset="0"/>
                            </a:rPr>
                            <m:t>𝐖</m:t>
                          </m:r>
                        </m:e>
                        <m:sup>
                          <m:r>
                            <a:rPr lang="en-US" altLang="zh-TW" sz="1400">
                              <a:solidFill>
                                <a:srgbClr val="7030A0"/>
                              </a:solidFill>
                              <a:latin typeface="Cambria Math" panose="02040503050406030204" pitchFamily="18" charset="0"/>
                            </a:rPr>
                            <m:t>𝑞</m:t>
                          </m:r>
                        </m:sup>
                      </m:sSup>
                    </m:oMath>
                  </m:oMathPara>
                </a14:m>
                <a:endParaRPr lang="en-US" altLang="zh-TW" sz="1400" b="1" dirty="0">
                  <a:latin typeface="Corbel" panose="020B0503020204020204" pitchFamily="34" charset="0"/>
                </a:endParaRPr>
              </a:p>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C00000"/>
                          </a:solidFill>
                          <a:latin typeface="Cambria Math" panose="02040503050406030204" pitchFamily="18" charset="0"/>
                        </a:rPr>
                        <m:t>𝐾</m:t>
                      </m:r>
                      <m:r>
                        <a:rPr lang="en-US" altLang="zh-TW" sz="1400">
                          <a:latin typeface="Cambria Math" panose="02040503050406030204" pitchFamily="18" charset="0"/>
                        </a:rPr>
                        <m:t>=</m:t>
                      </m:r>
                      <m:sSup>
                        <m:sSupPr>
                          <m:ctrlPr>
                            <a:rPr lang="en-US" altLang="zh-TW" sz="1400" i="1" smtClean="0">
                              <a:solidFill>
                                <a:srgbClr val="C0000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C00000"/>
                              </a:solidFill>
                              <a:latin typeface="Cambria Math" panose="02040503050406030204" pitchFamily="18" charset="0"/>
                            </a:rPr>
                            <m:t>𝐖</m:t>
                          </m:r>
                        </m:e>
                        <m:sup>
                          <m:r>
                            <a:rPr lang="en-US" altLang="zh-TW" sz="1400">
                              <a:solidFill>
                                <a:srgbClr val="C00000"/>
                              </a:solidFill>
                              <a:latin typeface="Cambria Math" panose="02040503050406030204" pitchFamily="18" charset="0"/>
                            </a:rPr>
                            <m:t>𝑘</m:t>
                          </m:r>
                        </m:sup>
                      </m:sSup>
                    </m:oMath>
                  </m:oMathPara>
                </a14:m>
                <a:endParaRPr lang="en-US" altLang="zh-TW" sz="1400" b="1" dirty="0">
                  <a:latin typeface="Corbel" panose="020B0503020204020204" pitchFamily="34" charset="0"/>
                </a:endParaRPr>
              </a:p>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0070C0"/>
                          </a:solidFill>
                          <a:latin typeface="Cambria Math" panose="02040503050406030204" pitchFamily="18" charset="0"/>
                        </a:rPr>
                        <m:t>𝑉</m:t>
                      </m:r>
                      <m:r>
                        <a:rPr lang="en-US" altLang="zh-TW" sz="1400">
                          <a:latin typeface="Cambria Math" panose="02040503050406030204" pitchFamily="18" charset="0"/>
                        </a:rPr>
                        <m:t>=</m:t>
                      </m:r>
                      <m:sSup>
                        <m:sSupPr>
                          <m:ctrlPr>
                            <a:rPr lang="en-US" altLang="zh-TW" sz="1400" i="1" smtClean="0">
                              <a:solidFill>
                                <a:srgbClr val="0070C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0070C0"/>
                              </a:solidFill>
                              <a:latin typeface="Cambria Math" panose="02040503050406030204" pitchFamily="18" charset="0"/>
                            </a:rPr>
                            <m:t>𝐖</m:t>
                          </m:r>
                        </m:e>
                        <m:sup>
                          <m:r>
                            <a:rPr lang="en-US" altLang="zh-TW" sz="1400">
                              <a:solidFill>
                                <a:srgbClr val="0070C0"/>
                              </a:solidFill>
                              <a:latin typeface="Cambria Math" panose="02040503050406030204" pitchFamily="18" charset="0"/>
                            </a:rPr>
                            <m:t>𝑣</m:t>
                          </m:r>
                        </m:sup>
                      </m:sSup>
                    </m:oMath>
                  </m:oMathPara>
                </a14:m>
                <a:endParaRPr lang="en-US" b="1" dirty="0">
                  <a:latin typeface="Corbel" panose="020B0503020204020204" pitchFamily="34" charset="0"/>
                  <a:cs typeface="Calibri"/>
                </a:endParaRPr>
              </a:p>
              <a:p>
                <a:pPr marL="114300" indent="0">
                  <a:buNone/>
                </a:pPr>
                <a14:m>
                  <m:oMathPara xmlns:m="http://schemas.openxmlformats.org/officeDocument/2006/math">
                    <m:oMathParaPr>
                      <m:jc m:val="centerGroup"/>
                    </m:oMathParaPr>
                    <m:oMath xmlns:m="http://schemas.openxmlformats.org/officeDocument/2006/math">
                      <m:r>
                        <m:rPr>
                          <m:sty m:val="p"/>
                        </m:rPr>
                        <a:rPr lang="en-US" sz="1400" b="0" i="0" smtClean="0">
                          <a:solidFill>
                            <a:srgbClr val="00B050"/>
                          </a:solidFill>
                          <a:latin typeface="Cambria Math" panose="02040503050406030204" pitchFamily="18" charset="0"/>
                        </a:rPr>
                        <m:t>Attention</m:t>
                      </m:r>
                      <m:r>
                        <a:rPr lang="en-US" sz="1400" b="0" i="0" smtClean="0">
                          <a:solidFill>
                            <a:srgbClr val="00B050"/>
                          </a:solidFill>
                          <a:latin typeface="Cambria Math" panose="02040503050406030204" pitchFamily="18" charset="0"/>
                        </a:rPr>
                        <m:t>(</m:t>
                      </m:r>
                      <m:r>
                        <a:rPr lang="en-US" altLang="zh-TW" b="1">
                          <a:latin typeface="Cambria Math" panose="02040503050406030204" pitchFamily="18" charset="0"/>
                        </a:rPr>
                        <m:t>𝐱</m:t>
                      </m:r>
                      <m:r>
                        <a:rPr lang="en-US" sz="1400" b="0" i="0" smtClean="0">
                          <a:solidFill>
                            <a:srgbClr val="00B050"/>
                          </a:solidFill>
                          <a:latin typeface="Cambria Math" panose="02040503050406030204" pitchFamily="18" charset="0"/>
                        </a:rPr>
                        <m:t>)</m:t>
                      </m:r>
                      <m:r>
                        <a:rPr lang="en-US" sz="1400" smtClean="0">
                          <a:latin typeface="Cambria Math" panose="02040503050406030204" pitchFamily="18" charset="0"/>
                        </a:rPr>
                        <m:t>=</m:t>
                      </m:r>
                      <m:r>
                        <m:rPr>
                          <m:sty m:val="p"/>
                        </m:rPr>
                        <a:rPr lang="en-US" sz="1400" smtClean="0">
                          <a:latin typeface="Cambria Math" panose="02040503050406030204" pitchFamily="18" charset="0"/>
                        </a:rPr>
                        <m:t>softmax</m:t>
                      </m:r>
                      <m:d>
                        <m:dPr>
                          <m:ctrlPr>
                            <a:rPr lang="en-US" sz="1400" i="1" smtClean="0">
                              <a:latin typeface="Cambria Math" panose="02040503050406030204" pitchFamily="18" charset="0"/>
                            </a:rPr>
                          </m:ctrlPr>
                        </m:dPr>
                        <m:e>
                          <m:f>
                            <m:fPr>
                              <m:ctrlPr>
                                <a:rPr lang="en-US" sz="1400" i="1" smtClean="0">
                                  <a:latin typeface="Cambria Math" panose="02040503050406030204" pitchFamily="18" charset="0"/>
                                </a:rPr>
                              </m:ctrlPr>
                            </m:fPr>
                            <m:num>
                              <m:sSup>
                                <m:sSupPr>
                                  <m:ctrlPr>
                                    <a:rPr lang="en-US" sz="1400" i="1" smtClean="0">
                                      <a:latin typeface="Cambria Math" panose="02040503050406030204" pitchFamily="18" charset="0"/>
                                    </a:rPr>
                                  </m:ctrlPr>
                                </m:sSupPr>
                                <m:e>
                                  <m:r>
                                    <a:rPr lang="en-US" sz="1400" smtClean="0">
                                      <a:solidFill>
                                        <a:srgbClr val="7030A0"/>
                                      </a:solidFill>
                                      <a:latin typeface="Cambria Math" panose="02040503050406030204" pitchFamily="18" charset="0"/>
                                    </a:rPr>
                                    <m:t>𝑄</m:t>
                                  </m:r>
                                  <m:r>
                                    <a:rPr lang="en-US" sz="1400" smtClean="0">
                                      <a:solidFill>
                                        <a:srgbClr val="C00000"/>
                                      </a:solidFill>
                                      <a:latin typeface="Cambria Math" panose="02040503050406030204" pitchFamily="18" charset="0"/>
                                    </a:rPr>
                                    <m:t>𝐾</m:t>
                                  </m:r>
                                </m:e>
                                <m:sup>
                                  <m:r>
                                    <m:rPr>
                                      <m:sty m:val="p"/>
                                    </m:rPr>
                                    <a:rPr lang="en-US" sz="1400" smtClean="0">
                                      <a:latin typeface="Cambria Math" panose="02040503050406030204" pitchFamily="18" charset="0"/>
                                    </a:rPr>
                                    <m:t>T</m:t>
                                  </m:r>
                                </m:sup>
                              </m:sSup>
                            </m:num>
                            <m:den>
                              <m:r>
                                <a:rPr lang="en-US" sz="1400" b="0" i="1" smtClean="0">
                                  <a:latin typeface="Cambria Math" panose="02040503050406030204" pitchFamily="18" charset="0"/>
                                </a:rPr>
                                <m:t>√</m:t>
                              </m:r>
                              <m:r>
                                <a:rPr lang="en-US" sz="1400" b="0" i="1" smtClean="0">
                                  <a:latin typeface="Cambria Math" panose="02040503050406030204" pitchFamily="18" charset="0"/>
                                </a:rPr>
                                <m:t>𝑑</m:t>
                              </m:r>
                            </m:den>
                          </m:f>
                        </m:e>
                      </m:d>
                      <m:r>
                        <a:rPr lang="en-US" sz="1400" smtClean="0">
                          <a:solidFill>
                            <a:srgbClr val="0070C0"/>
                          </a:solidFill>
                          <a:latin typeface="Cambria Math" panose="02040503050406030204" pitchFamily="18" charset="0"/>
                        </a:rPr>
                        <m:t>𝑉</m:t>
                      </m:r>
                    </m:oMath>
                  </m:oMathPara>
                </a14:m>
                <a:endParaRPr lang="en-US" sz="1400" dirty="0">
                  <a:latin typeface="Corbel" panose="020B0503020204020204" pitchFamily="34" charset="0"/>
                </a:endParaRPr>
              </a:p>
            </p:txBody>
          </p:sp>
        </mc:Choice>
        <mc:Fallback xmlns="">
          <p:sp>
            <p:nvSpPr>
              <p:cNvPr id="26" name="TextBox 25">
                <a:extLst>
                  <a:ext uri="{FF2B5EF4-FFF2-40B4-BE49-F238E27FC236}">
                    <a16:creationId xmlns:a16="http://schemas.microsoft.com/office/drawing/2014/main" id="{54A54F5A-4362-5E0D-2F44-D9CD5833EF6B}"/>
                  </a:ext>
                </a:extLst>
              </p:cNvPr>
              <p:cNvSpPr txBox="1">
                <a:spLocks noRot="1" noChangeAspect="1" noMove="1" noResize="1" noEditPoints="1" noAdjustHandles="1" noChangeArrowheads="1" noChangeShapeType="1" noTextEdit="1"/>
              </p:cNvSpPr>
              <p:nvPr/>
            </p:nvSpPr>
            <p:spPr>
              <a:xfrm>
                <a:off x="6045382" y="823689"/>
                <a:ext cx="3553457" cy="1235275"/>
              </a:xfrm>
              <a:prstGeom prst="rect">
                <a:avLst/>
              </a:prstGeom>
              <a:blipFill>
                <a:blip r:embed="rId7"/>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06AE1F28-967E-C9E8-EF2E-546FC48023E2}"/>
              </a:ext>
            </a:extLst>
          </p:cNvPr>
          <p:cNvSpPr txBox="1"/>
          <p:nvPr/>
        </p:nvSpPr>
        <p:spPr>
          <a:xfrm>
            <a:off x="7139941" y="4496289"/>
            <a:ext cx="2117270" cy="261610"/>
          </a:xfrm>
          <a:prstGeom prst="rect">
            <a:avLst/>
          </a:prstGeom>
          <a:noFill/>
        </p:spPr>
        <p:txBody>
          <a:bodyPr wrap="square">
            <a:spAutoFit/>
          </a:bodyPr>
          <a:lstStyle/>
          <a:p>
            <a:pPr algn="ctr"/>
            <a:r>
              <a:rPr lang="en-US" sz="1100" dirty="0">
                <a:solidFill>
                  <a:schemeClr val="bg1">
                    <a:lumMod val="50000"/>
                  </a:schemeClr>
                </a:solidFill>
                <a:latin typeface="Corbel" panose="020B0503020204020204" pitchFamily="34" charset="0"/>
                <a:ea typeface="Tahoma" panose="020B0604030504040204" pitchFamily="34" charset="0"/>
                <a:cs typeface="Tahoma" panose="020B0604030504040204" pitchFamily="34" charset="0"/>
              </a:rPr>
              <a:t>[Slide credit: Arman Cohan]</a:t>
            </a:r>
          </a:p>
        </p:txBody>
      </p:sp>
    </p:spTree>
    <p:extLst>
      <p:ext uri="{BB962C8B-B14F-4D97-AF65-F5344CB8AC3E}">
        <p14:creationId xmlns:p14="http://schemas.microsoft.com/office/powerpoint/2010/main" val="11847338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36607-D248-FF23-14CB-75CD3F9858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1A25D0-CFD3-97CC-AD3F-F45EA60823D0}"/>
              </a:ext>
            </a:extLst>
          </p:cNvPr>
          <p:cNvSpPr>
            <a:spLocks noGrp="1"/>
          </p:cNvSpPr>
          <p:nvPr>
            <p:ph type="title"/>
          </p:nvPr>
        </p:nvSpPr>
        <p:spPr/>
        <p:txBody>
          <a:bodyPr lIns="91440" tIns="45720" rIns="91440" bIns="45720" anchor="b"/>
          <a:lstStyle/>
          <a:p>
            <a:r>
              <a:rPr lang="en-US" err="1">
                <a:ea typeface="Tahoma"/>
                <a:cs typeface="Tahoma"/>
              </a:rPr>
              <a:t>ZeRO</a:t>
            </a:r>
            <a:r>
              <a:rPr lang="en-US">
                <a:ea typeface="Tahoma"/>
                <a:cs typeface="Tahoma"/>
              </a:rPr>
              <a:t> Stage 2: How it works</a:t>
            </a:r>
            <a:endParaRPr lang="en-US"/>
          </a:p>
        </p:txBody>
      </p:sp>
      <p:sp>
        <p:nvSpPr>
          <p:cNvPr id="5" name="Rectangle: Rounded Corners 4">
            <a:extLst>
              <a:ext uri="{FF2B5EF4-FFF2-40B4-BE49-F238E27FC236}">
                <a16:creationId xmlns:a16="http://schemas.microsoft.com/office/drawing/2014/main" id="{CAF7D752-8870-9132-968C-67F14C473DD8}"/>
              </a:ext>
            </a:extLst>
          </p:cNvPr>
          <p:cNvSpPr/>
          <p:nvPr/>
        </p:nvSpPr>
        <p:spPr>
          <a:xfrm>
            <a:off x="869898" y="3623580"/>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graphics card with a fan&#10;&#10;AI-generated content may be incorrect.">
            <a:extLst>
              <a:ext uri="{FF2B5EF4-FFF2-40B4-BE49-F238E27FC236}">
                <a16:creationId xmlns:a16="http://schemas.microsoft.com/office/drawing/2014/main" id="{E64E51C2-D31E-7EB9-14FE-C8C196768DA8}"/>
              </a:ext>
            </a:extLst>
          </p:cNvPr>
          <p:cNvPicPr>
            <a:picLocks noChangeAspect="1"/>
          </p:cNvPicPr>
          <p:nvPr/>
        </p:nvPicPr>
        <p:blipFill>
          <a:blip r:embed="rId2"/>
          <a:stretch>
            <a:fillRect/>
          </a:stretch>
        </p:blipFill>
        <p:spPr>
          <a:xfrm>
            <a:off x="1055213" y="3717588"/>
            <a:ext cx="599780" cy="620401"/>
          </a:xfrm>
          <a:prstGeom prst="rect">
            <a:avLst/>
          </a:prstGeom>
        </p:spPr>
      </p:pic>
      <p:sp>
        <p:nvSpPr>
          <p:cNvPr id="9" name="TextBox 8">
            <a:extLst>
              <a:ext uri="{FF2B5EF4-FFF2-40B4-BE49-F238E27FC236}">
                <a16:creationId xmlns:a16="http://schemas.microsoft.com/office/drawing/2014/main" id="{2DF91AD8-DE3E-CFD4-C261-3CEB03D93AE7}"/>
              </a:ext>
            </a:extLst>
          </p:cNvPr>
          <p:cNvSpPr txBox="1"/>
          <p:nvPr/>
        </p:nvSpPr>
        <p:spPr>
          <a:xfrm>
            <a:off x="1083450" y="4309104"/>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1</a:t>
            </a:r>
            <a:endParaRPr lang="en-US">
              <a:latin typeface="Corbel"/>
            </a:endParaRPr>
          </a:p>
        </p:txBody>
      </p:sp>
      <p:pic>
        <p:nvPicPr>
          <p:cNvPr id="11" name="Picture 10" descr="A group of colorful circles on a black background&#10;&#10;AI-generated content may be incorrect.">
            <a:extLst>
              <a:ext uri="{FF2B5EF4-FFF2-40B4-BE49-F238E27FC236}">
                <a16:creationId xmlns:a16="http://schemas.microsoft.com/office/drawing/2014/main" id="{E1AFE7A5-6664-35C8-7F0E-13D22186D632}"/>
              </a:ext>
            </a:extLst>
          </p:cNvPr>
          <p:cNvPicPr>
            <a:picLocks noChangeAspect="1"/>
          </p:cNvPicPr>
          <p:nvPr/>
        </p:nvPicPr>
        <p:blipFill>
          <a:blip r:embed="rId3"/>
          <a:stretch>
            <a:fillRect/>
          </a:stretch>
        </p:blipFill>
        <p:spPr>
          <a:xfrm>
            <a:off x="2248293" y="3667509"/>
            <a:ext cx="655753" cy="641024"/>
          </a:xfrm>
          <a:prstGeom prst="rect">
            <a:avLst/>
          </a:prstGeom>
        </p:spPr>
      </p:pic>
      <p:sp>
        <p:nvSpPr>
          <p:cNvPr id="13" name="TextBox 12">
            <a:extLst>
              <a:ext uri="{FF2B5EF4-FFF2-40B4-BE49-F238E27FC236}">
                <a16:creationId xmlns:a16="http://schemas.microsoft.com/office/drawing/2014/main" id="{96CCD14A-A87A-78FF-8F38-4CABAC0A986A}"/>
              </a:ext>
            </a:extLst>
          </p:cNvPr>
          <p:cNvSpPr txBox="1"/>
          <p:nvPr/>
        </p:nvSpPr>
        <p:spPr>
          <a:xfrm>
            <a:off x="2247070" y="4226618"/>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5" name="Rectangle: Rounded Corners 14">
            <a:extLst>
              <a:ext uri="{FF2B5EF4-FFF2-40B4-BE49-F238E27FC236}">
                <a16:creationId xmlns:a16="http://schemas.microsoft.com/office/drawing/2014/main" id="{9815E9D3-41B1-8447-CCAD-E4498F242BE0}"/>
              </a:ext>
            </a:extLst>
          </p:cNvPr>
          <p:cNvSpPr/>
          <p:nvPr/>
        </p:nvSpPr>
        <p:spPr>
          <a:xfrm>
            <a:off x="3418080" y="3626525"/>
            <a:ext cx="2261583" cy="103370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omputer graphics card with a fan&#10;&#10;AI-generated content may be incorrect.">
            <a:extLst>
              <a:ext uri="{FF2B5EF4-FFF2-40B4-BE49-F238E27FC236}">
                <a16:creationId xmlns:a16="http://schemas.microsoft.com/office/drawing/2014/main" id="{D42703AD-24A6-0782-747F-8BE0105B600C}"/>
              </a:ext>
            </a:extLst>
          </p:cNvPr>
          <p:cNvPicPr>
            <a:picLocks noChangeAspect="1"/>
          </p:cNvPicPr>
          <p:nvPr/>
        </p:nvPicPr>
        <p:blipFill>
          <a:blip r:embed="rId2"/>
          <a:stretch>
            <a:fillRect/>
          </a:stretch>
        </p:blipFill>
        <p:spPr>
          <a:xfrm>
            <a:off x="3603395" y="3720534"/>
            <a:ext cx="599780" cy="620401"/>
          </a:xfrm>
          <a:prstGeom prst="rect">
            <a:avLst/>
          </a:prstGeom>
        </p:spPr>
      </p:pic>
      <p:sp>
        <p:nvSpPr>
          <p:cNvPr id="19" name="TextBox 18">
            <a:extLst>
              <a:ext uri="{FF2B5EF4-FFF2-40B4-BE49-F238E27FC236}">
                <a16:creationId xmlns:a16="http://schemas.microsoft.com/office/drawing/2014/main" id="{F0BFAA68-D2E8-5DB6-6CBD-6EECE4A4CC1D}"/>
              </a:ext>
            </a:extLst>
          </p:cNvPr>
          <p:cNvSpPr txBox="1"/>
          <p:nvPr/>
        </p:nvSpPr>
        <p:spPr>
          <a:xfrm>
            <a:off x="3618717" y="4312049"/>
            <a:ext cx="594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2</a:t>
            </a:r>
            <a:endParaRPr lang="en-US">
              <a:latin typeface="Corbel"/>
            </a:endParaRPr>
          </a:p>
        </p:txBody>
      </p:sp>
      <p:pic>
        <p:nvPicPr>
          <p:cNvPr id="21" name="Picture 20" descr="A group of colorful circles on a black background&#10;&#10;AI-generated content may be incorrect.">
            <a:extLst>
              <a:ext uri="{FF2B5EF4-FFF2-40B4-BE49-F238E27FC236}">
                <a16:creationId xmlns:a16="http://schemas.microsoft.com/office/drawing/2014/main" id="{A89C2D69-8BFA-893B-3A61-0AEA2D0AF72F}"/>
              </a:ext>
            </a:extLst>
          </p:cNvPr>
          <p:cNvPicPr>
            <a:picLocks noChangeAspect="1"/>
          </p:cNvPicPr>
          <p:nvPr/>
        </p:nvPicPr>
        <p:blipFill>
          <a:blip r:embed="rId3"/>
          <a:stretch>
            <a:fillRect/>
          </a:stretch>
        </p:blipFill>
        <p:spPr>
          <a:xfrm>
            <a:off x="4796475" y="3670454"/>
            <a:ext cx="655753" cy="641024"/>
          </a:xfrm>
          <a:prstGeom prst="rect">
            <a:avLst/>
          </a:prstGeom>
        </p:spPr>
      </p:pic>
      <p:sp>
        <p:nvSpPr>
          <p:cNvPr id="23" name="TextBox 22">
            <a:extLst>
              <a:ext uri="{FF2B5EF4-FFF2-40B4-BE49-F238E27FC236}">
                <a16:creationId xmlns:a16="http://schemas.microsoft.com/office/drawing/2014/main" id="{4C5677B4-8ACD-6838-2AC1-4C6DC5F4AC80}"/>
              </a:ext>
            </a:extLst>
          </p:cNvPr>
          <p:cNvSpPr txBox="1"/>
          <p:nvPr/>
        </p:nvSpPr>
        <p:spPr>
          <a:xfrm>
            <a:off x="4795252" y="4229563"/>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5" name="Rectangle: Rounded Corners 24">
            <a:extLst>
              <a:ext uri="{FF2B5EF4-FFF2-40B4-BE49-F238E27FC236}">
                <a16:creationId xmlns:a16="http://schemas.microsoft.com/office/drawing/2014/main" id="{1491961D-33D9-F424-6BF3-39306345AEF0}"/>
              </a:ext>
            </a:extLst>
          </p:cNvPr>
          <p:cNvSpPr/>
          <p:nvPr/>
        </p:nvSpPr>
        <p:spPr>
          <a:xfrm>
            <a:off x="5998667" y="3623578"/>
            <a:ext cx="2261583" cy="1033702"/>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omputer graphics card with a fan&#10;&#10;AI-generated content may be incorrect.">
            <a:extLst>
              <a:ext uri="{FF2B5EF4-FFF2-40B4-BE49-F238E27FC236}">
                <a16:creationId xmlns:a16="http://schemas.microsoft.com/office/drawing/2014/main" id="{8F2FD35D-C2FD-4B58-0934-3CE050B4262B}"/>
              </a:ext>
            </a:extLst>
          </p:cNvPr>
          <p:cNvPicPr>
            <a:picLocks noChangeAspect="1"/>
          </p:cNvPicPr>
          <p:nvPr/>
        </p:nvPicPr>
        <p:blipFill>
          <a:blip r:embed="rId2"/>
          <a:stretch>
            <a:fillRect/>
          </a:stretch>
        </p:blipFill>
        <p:spPr>
          <a:xfrm>
            <a:off x="6183982" y="3717587"/>
            <a:ext cx="599780" cy="620401"/>
          </a:xfrm>
          <a:prstGeom prst="rect">
            <a:avLst/>
          </a:prstGeom>
        </p:spPr>
      </p:pic>
      <p:sp>
        <p:nvSpPr>
          <p:cNvPr id="29" name="TextBox 28">
            <a:extLst>
              <a:ext uri="{FF2B5EF4-FFF2-40B4-BE49-F238E27FC236}">
                <a16:creationId xmlns:a16="http://schemas.microsoft.com/office/drawing/2014/main" id="{FE33EAE4-3602-F376-87D8-F274EC0FE1B6}"/>
              </a:ext>
            </a:extLst>
          </p:cNvPr>
          <p:cNvSpPr txBox="1"/>
          <p:nvPr/>
        </p:nvSpPr>
        <p:spPr>
          <a:xfrm>
            <a:off x="6212219" y="4309102"/>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3</a:t>
            </a:r>
            <a:endParaRPr lang="en-US">
              <a:latin typeface="Corbel"/>
            </a:endParaRPr>
          </a:p>
        </p:txBody>
      </p:sp>
      <p:pic>
        <p:nvPicPr>
          <p:cNvPr id="31" name="Picture 30" descr="A group of colorful circles on a black background&#10;&#10;AI-generated content may be incorrect.">
            <a:extLst>
              <a:ext uri="{FF2B5EF4-FFF2-40B4-BE49-F238E27FC236}">
                <a16:creationId xmlns:a16="http://schemas.microsoft.com/office/drawing/2014/main" id="{63FC1CA6-1832-BF5E-17B6-DA24C554445C}"/>
              </a:ext>
            </a:extLst>
          </p:cNvPr>
          <p:cNvPicPr>
            <a:picLocks noChangeAspect="1"/>
          </p:cNvPicPr>
          <p:nvPr/>
        </p:nvPicPr>
        <p:blipFill>
          <a:blip r:embed="rId3"/>
          <a:stretch>
            <a:fillRect/>
          </a:stretch>
        </p:blipFill>
        <p:spPr>
          <a:xfrm>
            <a:off x="7377062" y="3667507"/>
            <a:ext cx="655753" cy="641024"/>
          </a:xfrm>
          <a:prstGeom prst="rect">
            <a:avLst/>
          </a:prstGeom>
        </p:spPr>
      </p:pic>
      <p:sp>
        <p:nvSpPr>
          <p:cNvPr id="33" name="TextBox 32">
            <a:extLst>
              <a:ext uri="{FF2B5EF4-FFF2-40B4-BE49-F238E27FC236}">
                <a16:creationId xmlns:a16="http://schemas.microsoft.com/office/drawing/2014/main" id="{0C25598A-909A-C389-554B-563FDCCBFA83}"/>
              </a:ext>
            </a:extLst>
          </p:cNvPr>
          <p:cNvSpPr txBox="1"/>
          <p:nvPr/>
        </p:nvSpPr>
        <p:spPr>
          <a:xfrm>
            <a:off x="7375839" y="4226616"/>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4" name="TextBox 3">
            <a:extLst>
              <a:ext uri="{FF2B5EF4-FFF2-40B4-BE49-F238E27FC236}">
                <a16:creationId xmlns:a16="http://schemas.microsoft.com/office/drawing/2014/main" id="{CCEC0521-4F26-6345-838F-59A12839A4EB}"/>
              </a:ext>
            </a:extLst>
          </p:cNvPr>
          <p:cNvSpPr txBox="1"/>
          <p:nvPr/>
        </p:nvSpPr>
        <p:spPr>
          <a:xfrm>
            <a:off x="860568" y="1078080"/>
            <a:ext cx="7816902"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en-US" b="1" dirty="0">
                <a:latin typeface="Tahoma" panose="020B0604030504040204" pitchFamily="34" charset="0"/>
                <a:ea typeface="Tahoma" panose="020B0604030504040204" pitchFamily="34" charset="0"/>
                <a:cs typeface="Tahoma" panose="020B0604030504040204" pitchFamily="34" charset="0"/>
              </a:rPr>
              <a:t>Backward pass: </a:t>
            </a:r>
          </a:p>
          <a:p>
            <a:pPr marL="285750" indent="-285750">
              <a:buFont typeface="Arial" panose="020B0604020202020204" pitchFamily="34" charset="0"/>
              <a:buChar char="•"/>
            </a:pPr>
            <a:r>
              <a:rPr lang="en-US" altLang="en-US" dirty="0">
                <a:latin typeface="Tahoma" panose="020B0604030504040204" pitchFamily="34" charset="0"/>
                <a:ea typeface="Tahoma" panose="020B0604030504040204" pitchFamily="34" charset="0"/>
                <a:cs typeface="Tahoma" panose="020B0604030504040204" pitchFamily="34" charset="0"/>
              </a:rPr>
              <a:t>Each GPU computes gradients for its local batch.</a:t>
            </a:r>
          </a:p>
          <a:p>
            <a:pPr marL="285750" lvl="1" indent="-285750">
              <a:buFont typeface="Arial" panose="020B0604020202020204" pitchFamily="34" charset="0"/>
              <a:buChar char="•"/>
            </a:pPr>
            <a:r>
              <a:rPr lang="en-US" altLang="en-US" dirty="0">
                <a:latin typeface="Tahoma" panose="020B0604030504040204" pitchFamily="34" charset="0"/>
                <a:ea typeface="Tahoma" panose="020B0604030504040204" pitchFamily="34" charset="0"/>
                <a:cs typeface="Tahoma" panose="020B0604030504040204" pitchFamily="34" charset="0"/>
              </a:rPr>
              <a:t>Instead of storing </a:t>
            </a:r>
            <a:r>
              <a:rPr lang="en-US" altLang="en-US" i="1" dirty="0">
                <a:latin typeface="Tahoma" panose="020B0604030504040204" pitchFamily="34" charset="0"/>
                <a:ea typeface="Tahoma" panose="020B0604030504040204" pitchFamily="34" charset="0"/>
                <a:cs typeface="Tahoma" panose="020B0604030504040204" pitchFamily="34" charset="0"/>
              </a:rPr>
              <a:t>all</a:t>
            </a:r>
            <a:r>
              <a:rPr lang="en-US" altLang="en-US" dirty="0">
                <a:latin typeface="Tahoma" panose="020B0604030504040204" pitchFamily="34" charset="0"/>
                <a:ea typeface="Tahoma" panose="020B0604030504040204" pitchFamily="34" charset="0"/>
                <a:cs typeface="Tahoma" panose="020B0604030504040204" pitchFamily="34" charset="0"/>
              </a:rPr>
              <a:t> gradients, each GPU keeps </a:t>
            </a:r>
            <a:r>
              <a:rPr lang="en-US" altLang="en-US" b="1" dirty="0">
                <a:latin typeface="Tahoma" panose="020B0604030504040204" pitchFamily="34" charset="0"/>
                <a:ea typeface="Tahoma" panose="020B0604030504040204" pitchFamily="34" charset="0"/>
                <a:cs typeface="Tahoma" panose="020B0604030504040204" pitchFamily="34" charset="0"/>
              </a:rPr>
              <a:t>only its shard</a:t>
            </a:r>
            <a:r>
              <a:rPr lang="en-US" altLang="en-US" dirty="0">
                <a:latin typeface="Tahoma" panose="020B0604030504040204" pitchFamily="34" charset="0"/>
                <a:ea typeface="Tahoma" panose="020B0604030504040204" pitchFamily="34" charset="0"/>
                <a:cs typeface="Tahoma" panose="020B0604030504040204" pitchFamily="34" charset="0"/>
              </a:rPr>
              <a:t> of the gradient.</a:t>
            </a:r>
          </a:p>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As soon as the gradients of layer X are computed during backprop, shard them across GPUs.</a:t>
            </a:r>
          </a:p>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This uses reduce-scatter operation </a:t>
            </a:r>
            <a:r>
              <a:rPr lang="en-US" b="1" dirty="0">
                <a:latin typeface="Tahoma" panose="020B0604030504040204" pitchFamily="34" charset="0"/>
                <a:ea typeface="Tahoma" panose="020B0604030504040204" pitchFamily="34" charset="0"/>
                <a:cs typeface="Tahoma" panose="020B0604030504040204" pitchFamily="34" charset="0"/>
              </a:rPr>
              <a:t>incrementally during backpropagation</a:t>
            </a:r>
            <a:r>
              <a:rPr lang="en-US" dirty="0">
                <a:latin typeface="Tahoma" panose="020B0604030504040204" pitchFamily="34" charset="0"/>
                <a:ea typeface="Tahoma" panose="020B0604030504040204" pitchFamily="34" charset="0"/>
                <a:cs typeface="Tahoma" panose="020B0604030504040204" pitchFamily="34" charset="0"/>
              </a:rPr>
              <a:t>, layer by layer, rather than all at once.</a:t>
            </a:r>
          </a:p>
          <a:p>
            <a:pPr marL="285750" indent="-28575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A6E04CC1-32AA-508A-0501-4A9C360BC286}"/>
              </a:ext>
            </a:extLst>
          </p:cNvPr>
          <p:cNvSpPr txBox="1"/>
          <p:nvPr/>
        </p:nvSpPr>
        <p:spPr>
          <a:xfrm>
            <a:off x="1928247" y="4803506"/>
            <a:ext cx="655965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4"/>
              </a:rPr>
              <a:t>ZeRO: Memory Optimizations Toward Training Trillion Parameter Models </a:t>
            </a:r>
            <a:r>
              <a:rPr lang="en-US" sz="1200">
                <a:solidFill>
                  <a:srgbClr val="666666"/>
                </a:solidFill>
                <a:latin typeface="Corbel"/>
              </a:rPr>
              <a:t>(Rajbhandari et al., 2019)</a:t>
            </a:r>
          </a:p>
          <a:p>
            <a:endParaRPr lang="en-US"/>
          </a:p>
        </p:txBody>
      </p:sp>
      <p:sp>
        <p:nvSpPr>
          <p:cNvPr id="14" name="TextBox 13">
            <a:extLst>
              <a:ext uri="{FF2B5EF4-FFF2-40B4-BE49-F238E27FC236}">
                <a16:creationId xmlns:a16="http://schemas.microsoft.com/office/drawing/2014/main" id="{F9D07CEE-EAE3-F16A-B006-7001CDAE7B4B}"/>
              </a:ext>
            </a:extLst>
          </p:cNvPr>
          <p:cNvSpPr txBox="1"/>
          <p:nvPr/>
        </p:nvSpPr>
        <p:spPr>
          <a:xfrm>
            <a:off x="1855464" y="2877104"/>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18" name="TextBox 17">
            <a:extLst>
              <a:ext uri="{FF2B5EF4-FFF2-40B4-BE49-F238E27FC236}">
                <a16:creationId xmlns:a16="http://schemas.microsoft.com/office/drawing/2014/main" id="{E7111380-0751-72B7-3CF1-4314BCF4396B}"/>
              </a:ext>
            </a:extLst>
          </p:cNvPr>
          <p:cNvSpPr txBox="1"/>
          <p:nvPr/>
        </p:nvSpPr>
        <p:spPr>
          <a:xfrm>
            <a:off x="1401538" y="2861929"/>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20" name="TextBox 19">
            <a:extLst>
              <a:ext uri="{FF2B5EF4-FFF2-40B4-BE49-F238E27FC236}">
                <a16:creationId xmlns:a16="http://schemas.microsoft.com/office/drawing/2014/main" id="{AA0C97B9-0096-A0DB-BBA4-023637AF0620}"/>
              </a:ext>
            </a:extLst>
          </p:cNvPr>
          <p:cNvSpPr txBox="1"/>
          <p:nvPr/>
        </p:nvSpPr>
        <p:spPr>
          <a:xfrm>
            <a:off x="2309390" y="2878778"/>
            <a:ext cx="381002"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22" name="TextBox 21">
            <a:extLst>
              <a:ext uri="{FF2B5EF4-FFF2-40B4-BE49-F238E27FC236}">
                <a16:creationId xmlns:a16="http://schemas.microsoft.com/office/drawing/2014/main" id="{B9817CA9-E05B-72FD-C776-95351A02562C}"/>
              </a:ext>
            </a:extLst>
          </p:cNvPr>
          <p:cNvSpPr txBox="1"/>
          <p:nvPr/>
        </p:nvSpPr>
        <p:spPr>
          <a:xfrm>
            <a:off x="4855182" y="2853907"/>
            <a:ext cx="381002"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36" name="TextBox 35">
            <a:extLst>
              <a:ext uri="{FF2B5EF4-FFF2-40B4-BE49-F238E27FC236}">
                <a16:creationId xmlns:a16="http://schemas.microsoft.com/office/drawing/2014/main" id="{59A786EE-4959-AA32-336B-437EA9F0130B}"/>
              </a:ext>
            </a:extLst>
          </p:cNvPr>
          <p:cNvSpPr txBox="1"/>
          <p:nvPr/>
        </p:nvSpPr>
        <p:spPr>
          <a:xfrm>
            <a:off x="3908018" y="2861928"/>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37" name="TextBox 36">
            <a:extLst>
              <a:ext uri="{FF2B5EF4-FFF2-40B4-BE49-F238E27FC236}">
                <a16:creationId xmlns:a16="http://schemas.microsoft.com/office/drawing/2014/main" id="{65E1FF3E-F839-D464-7723-09D2BBAC76B5}"/>
              </a:ext>
            </a:extLst>
          </p:cNvPr>
          <p:cNvSpPr txBox="1"/>
          <p:nvPr/>
        </p:nvSpPr>
        <p:spPr>
          <a:xfrm>
            <a:off x="4388998" y="2853908"/>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38" name="TextBox 37">
            <a:extLst>
              <a:ext uri="{FF2B5EF4-FFF2-40B4-BE49-F238E27FC236}">
                <a16:creationId xmlns:a16="http://schemas.microsoft.com/office/drawing/2014/main" id="{F5198FDC-BFCF-EF37-FD32-30FF2876B13D}"/>
              </a:ext>
            </a:extLst>
          </p:cNvPr>
          <p:cNvSpPr txBox="1"/>
          <p:nvPr/>
        </p:nvSpPr>
        <p:spPr>
          <a:xfrm>
            <a:off x="7438426" y="2855954"/>
            <a:ext cx="381002"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orbel"/>
              </a:rPr>
              <a:t>C</a:t>
            </a:r>
          </a:p>
        </p:txBody>
      </p:sp>
      <p:sp>
        <p:nvSpPr>
          <p:cNvPr id="39" name="TextBox 38">
            <a:extLst>
              <a:ext uri="{FF2B5EF4-FFF2-40B4-BE49-F238E27FC236}">
                <a16:creationId xmlns:a16="http://schemas.microsoft.com/office/drawing/2014/main" id="{0741BEFD-78E2-0BC9-ACBB-6545E11D0A4F}"/>
              </a:ext>
            </a:extLst>
          </p:cNvPr>
          <p:cNvSpPr txBox="1"/>
          <p:nvPr/>
        </p:nvSpPr>
        <p:spPr>
          <a:xfrm>
            <a:off x="6514476" y="2864419"/>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sp>
        <p:nvSpPr>
          <p:cNvPr id="40" name="TextBox 39">
            <a:extLst>
              <a:ext uri="{FF2B5EF4-FFF2-40B4-BE49-F238E27FC236}">
                <a16:creationId xmlns:a16="http://schemas.microsoft.com/office/drawing/2014/main" id="{A528A3D9-A1B4-F18C-4F16-5F5C299388D1}"/>
              </a:ext>
            </a:extLst>
          </p:cNvPr>
          <p:cNvSpPr txBox="1"/>
          <p:nvPr/>
        </p:nvSpPr>
        <p:spPr>
          <a:xfrm>
            <a:off x="6984381" y="2861927"/>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pic>
        <p:nvPicPr>
          <p:cNvPr id="44" name="Picture 43" descr="A yellow folder with a stack of coins&#10;&#10;AI-generated content may be incorrect.">
            <a:extLst>
              <a:ext uri="{FF2B5EF4-FFF2-40B4-BE49-F238E27FC236}">
                <a16:creationId xmlns:a16="http://schemas.microsoft.com/office/drawing/2014/main" id="{5A385C70-4D7A-DF4F-2BDA-DB0D5D959682}"/>
              </a:ext>
            </a:extLst>
          </p:cNvPr>
          <p:cNvPicPr>
            <a:picLocks noChangeAspect="1"/>
          </p:cNvPicPr>
          <p:nvPr/>
        </p:nvPicPr>
        <p:blipFill>
          <a:blip r:embed="rId5"/>
          <a:srcRect r="51626"/>
          <a:stretch>
            <a:fillRect/>
          </a:stretch>
        </p:blipFill>
        <p:spPr>
          <a:xfrm>
            <a:off x="1579320" y="4298269"/>
            <a:ext cx="630720" cy="697668"/>
          </a:xfrm>
          <a:prstGeom prst="rect">
            <a:avLst/>
          </a:prstGeom>
        </p:spPr>
      </p:pic>
      <p:pic>
        <p:nvPicPr>
          <p:cNvPr id="45" name="Picture 44" descr="A yellow folder with a stack of coins&#10;&#10;AI-generated content may be incorrect.">
            <a:extLst>
              <a:ext uri="{FF2B5EF4-FFF2-40B4-BE49-F238E27FC236}">
                <a16:creationId xmlns:a16="http://schemas.microsoft.com/office/drawing/2014/main" id="{B5AE43D6-A0C4-D30C-52E1-ADB564BC88BE}"/>
              </a:ext>
            </a:extLst>
          </p:cNvPr>
          <p:cNvPicPr>
            <a:picLocks noChangeAspect="1"/>
          </p:cNvPicPr>
          <p:nvPr/>
        </p:nvPicPr>
        <p:blipFill>
          <a:blip r:embed="rId5"/>
          <a:srcRect l="25454" r="33175"/>
          <a:stretch>
            <a:fillRect/>
          </a:stretch>
        </p:blipFill>
        <p:spPr>
          <a:xfrm>
            <a:off x="4256645" y="4326822"/>
            <a:ext cx="539427" cy="697668"/>
          </a:xfrm>
          <a:prstGeom prst="rect">
            <a:avLst/>
          </a:prstGeom>
        </p:spPr>
      </p:pic>
      <p:pic>
        <p:nvPicPr>
          <p:cNvPr id="46" name="Picture 45" descr="A yellow folder with a stack of coins&#10;&#10;AI-generated content may be incorrect.">
            <a:extLst>
              <a:ext uri="{FF2B5EF4-FFF2-40B4-BE49-F238E27FC236}">
                <a16:creationId xmlns:a16="http://schemas.microsoft.com/office/drawing/2014/main" id="{C67482CA-4C5C-23BC-DDB3-C7585D144876}"/>
              </a:ext>
            </a:extLst>
          </p:cNvPr>
          <p:cNvPicPr>
            <a:picLocks noChangeAspect="1"/>
          </p:cNvPicPr>
          <p:nvPr/>
        </p:nvPicPr>
        <p:blipFill>
          <a:blip r:embed="rId5"/>
          <a:srcRect l="61173" r="4093"/>
          <a:stretch>
            <a:fillRect/>
          </a:stretch>
        </p:blipFill>
        <p:spPr>
          <a:xfrm>
            <a:off x="6906720" y="4326823"/>
            <a:ext cx="452880" cy="697668"/>
          </a:xfrm>
          <a:prstGeom prst="rect">
            <a:avLst/>
          </a:prstGeom>
        </p:spPr>
      </p:pic>
    </p:spTree>
    <p:extLst>
      <p:ext uri="{BB962C8B-B14F-4D97-AF65-F5344CB8AC3E}">
        <p14:creationId xmlns:p14="http://schemas.microsoft.com/office/powerpoint/2010/main" val="186493791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AB8D5-147A-8A9D-A5E4-3C131A5F23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A5C22-9F4B-9606-E8EE-1EB670940AC2}"/>
              </a:ext>
            </a:extLst>
          </p:cNvPr>
          <p:cNvSpPr>
            <a:spLocks noGrp="1"/>
          </p:cNvSpPr>
          <p:nvPr>
            <p:ph type="title"/>
          </p:nvPr>
        </p:nvSpPr>
        <p:spPr/>
        <p:txBody>
          <a:bodyPr lIns="91440" tIns="45720" rIns="91440" bIns="45720" anchor="b"/>
          <a:lstStyle/>
          <a:p>
            <a:r>
              <a:rPr lang="en-US" err="1">
                <a:ea typeface="Tahoma"/>
                <a:cs typeface="Tahoma"/>
              </a:rPr>
              <a:t>ZeRO</a:t>
            </a:r>
            <a:r>
              <a:rPr lang="en-US">
                <a:ea typeface="Tahoma"/>
                <a:cs typeface="Tahoma"/>
              </a:rPr>
              <a:t> Stage 2: How it works</a:t>
            </a:r>
            <a:endParaRPr lang="en-US"/>
          </a:p>
        </p:txBody>
      </p:sp>
      <p:sp>
        <p:nvSpPr>
          <p:cNvPr id="5" name="Rectangle: Rounded Corners 4">
            <a:extLst>
              <a:ext uri="{FF2B5EF4-FFF2-40B4-BE49-F238E27FC236}">
                <a16:creationId xmlns:a16="http://schemas.microsoft.com/office/drawing/2014/main" id="{FA81F8AD-0670-13C9-B662-FF6AE391A1DC}"/>
              </a:ext>
            </a:extLst>
          </p:cNvPr>
          <p:cNvSpPr/>
          <p:nvPr/>
        </p:nvSpPr>
        <p:spPr>
          <a:xfrm>
            <a:off x="869898" y="3623580"/>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graphics card with a fan&#10;&#10;AI-generated content may be incorrect.">
            <a:extLst>
              <a:ext uri="{FF2B5EF4-FFF2-40B4-BE49-F238E27FC236}">
                <a16:creationId xmlns:a16="http://schemas.microsoft.com/office/drawing/2014/main" id="{3FDC3643-6942-91E0-8019-15D6CE50A824}"/>
              </a:ext>
            </a:extLst>
          </p:cNvPr>
          <p:cNvPicPr>
            <a:picLocks noChangeAspect="1"/>
          </p:cNvPicPr>
          <p:nvPr/>
        </p:nvPicPr>
        <p:blipFill>
          <a:blip r:embed="rId2"/>
          <a:stretch>
            <a:fillRect/>
          </a:stretch>
        </p:blipFill>
        <p:spPr>
          <a:xfrm>
            <a:off x="1055213" y="3717588"/>
            <a:ext cx="599780" cy="620401"/>
          </a:xfrm>
          <a:prstGeom prst="rect">
            <a:avLst/>
          </a:prstGeom>
        </p:spPr>
      </p:pic>
      <p:sp>
        <p:nvSpPr>
          <p:cNvPr id="9" name="TextBox 8">
            <a:extLst>
              <a:ext uri="{FF2B5EF4-FFF2-40B4-BE49-F238E27FC236}">
                <a16:creationId xmlns:a16="http://schemas.microsoft.com/office/drawing/2014/main" id="{03F53944-6DFA-8A61-44E6-337025D10A79}"/>
              </a:ext>
            </a:extLst>
          </p:cNvPr>
          <p:cNvSpPr txBox="1"/>
          <p:nvPr/>
        </p:nvSpPr>
        <p:spPr>
          <a:xfrm>
            <a:off x="1083450" y="4309104"/>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1</a:t>
            </a:r>
            <a:endParaRPr lang="en-US">
              <a:latin typeface="Corbel"/>
            </a:endParaRPr>
          </a:p>
        </p:txBody>
      </p:sp>
      <p:pic>
        <p:nvPicPr>
          <p:cNvPr id="11" name="Picture 10" descr="A group of colorful circles on a black background&#10;&#10;AI-generated content may be incorrect.">
            <a:extLst>
              <a:ext uri="{FF2B5EF4-FFF2-40B4-BE49-F238E27FC236}">
                <a16:creationId xmlns:a16="http://schemas.microsoft.com/office/drawing/2014/main" id="{AE569B61-8E21-8737-874F-E3A9E86DED3B}"/>
              </a:ext>
            </a:extLst>
          </p:cNvPr>
          <p:cNvPicPr>
            <a:picLocks noChangeAspect="1"/>
          </p:cNvPicPr>
          <p:nvPr/>
        </p:nvPicPr>
        <p:blipFill>
          <a:blip r:embed="rId3"/>
          <a:stretch>
            <a:fillRect/>
          </a:stretch>
        </p:blipFill>
        <p:spPr>
          <a:xfrm>
            <a:off x="2248293" y="3667509"/>
            <a:ext cx="655753" cy="641024"/>
          </a:xfrm>
          <a:prstGeom prst="rect">
            <a:avLst/>
          </a:prstGeom>
        </p:spPr>
      </p:pic>
      <p:sp>
        <p:nvSpPr>
          <p:cNvPr id="13" name="TextBox 12">
            <a:extLst>
              <a:ext uri="{FF2B5EF4-FFF2-40B4-BE49-F238E27FC236}">
                <a16:creationId xmlns:a16="http://schemas.microsoft.com/office/drawing/2014/main" id="{D5A0AF52-944D-E5FA-699B-C585C02ED8F5}"/>
              </a:ext>
            </a:extLst>
          </p:cNvPr>
          <p:cNvSpPr txBox="1"/>
          <p:nvPr/>
        </p:nvSpPr>
        <p:spPr>
          <a:xfrm>
            <a:off x="2247070" y="4226618"/>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5" name="Rectangle: Rounded Corners 14">
            <a:extLst>
              <a:ext uri="{FF2B5EF4-FFF2-40B4-BE49-F238E27FC236}">
                <a16:creationId xmlns:a16="http://schemas.microsoft.com/office/drawing/2014/main" id="{67355F26-78F0-E2D4-3113-ECD6B85327D7}"/>
              </a:ext>
            </a:extLst>
          </p:cNvPr>
          <p:cNvSpPr/>
          <p:nvPr/>
        </p:nvSpPr>
        <p:spPr>
          <a:xfrm>
            <a:off x="3418080" y="3626525"/>
            <a:ext cx="2261583" cy="103370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omputer graphics card with a fan&#10;&#10;AI-generated content may be incorrect.">
            <a:extLst>
              <a:ext uri="{FF2B5EF4-FFF2-40B4-BE49-F238E27FC236}">
                <a16:creationId xmlns:a16="http://schemas.microsoft.com/office/drawing/2014/main" id="{C115B78F-73B0-AF99-3703-9DF8EFF8DEFE}"/>
              </a:ext>
            </a:extLst>
          </p:cNvPr>
          <p:cNvPicPr>
            <a:picLocks noChangeAspect="1"/>
          </p:cNvPicPr>
          <p:nvPr/>
        </p:nvPicPr>
        <p:blipFill>
          <a:blip r:embed="rId2"/>
          <a:stretch>
            <a:fillRect/>
          </a:stretch>
        </p:blipFill>
        <p:spPr>
          <a:xfrm>
            <a:off x="3603395" y="3720534"/>
            <a:ext cx="599780" cy="620401"/>
          </a:xfrm>
          <a:prstGeom prst="rect">
            <a:avLst/>
          </a:prstGeom>
        </p:spPr>
      </p:pic>
      <p:sp>
        <p:nvSpPr>
          <p:cNvPr id="19" name="TextBox 18">
            <a:extLst>
              <a:ext uri="{FF2B5EF4-FFF2-40B4-BE49-F238E27FC236}">
                <a16:creationId xmlns:a16="http://schemas.microsoft.com/office/drawing/2014/main" id="{5D2340C5-2973-BB4F-F52E-7EFE4BC4B8F9}"/>
              </a:ext>
            </a:extLst>
          </p:cNvPr>
          <p:cNvSpPr txBox="1"/>
          <p:nvPr/>
        </p:nvSpPr>
        <p:spPr>
          <a:xfrm>
            <a:off x="3618717" y="4312049"/>
            <a:ext cx="594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2</a:t>
            </a:r>
            <a:endParaRPr lang="en-US">
              <a:latin typeface="Corbel"/>
            </a:endParaRPr>
          </a:p>
        </p:txBody>
      </p:sp>
      <p:pic>
        <p:nvPicPr>
          <p:cNvPr id="21" name="Picture 20" descr="A group of colorful circles on a black background&#10;&#10;AI-generated content may be incorrect.">
            <a:extLst>
              <a:ext uri="{FF2B5EF4-FFF2-40B4-BE49-F238E27FC236}">
                <a16:creationId xmlns:a16="http://schemas.microsoft.com/office/drawing/2014/main" id="{D5FF34B0-9AD4-81CD-4D02-2EEF5FB1C0DB}"/>
              </a:ext>
            </a:extLst>
          </p:cNvPr>
          <p:cNvPicPr>
            <a:picLocks noChangeAspect="1"/>
          </p:cNvPicPr>
          <p:nvPr/>
        </p:nvPicPr>
        <p:blipFill>
          <a:blip r:embed="rId3"/>
          <a:stretch>
            <a:fillRect/>
          </a:stretch>
        </p:blipFill>
        <p:spPr>
          <a:xfrm>
            <a:off x="4796475" y="3670454"/>
            <a:ext cx="655753" cy="641024"/>
          </a:xfrm>
          <a:prstGeom prst="rect">
            <a:avLst/>
          </a:prstGeom>
        </p:spPr>
      </p:pic>
      <p:sp>
        <p:nvSpPr>
          <p:cNvPr id="23" name="TextBox 22">
            <a:extLst>
              <a:ext uri="{FF2B5EF4-FFF2-40B4-BE49-F238E27FC236}">
                <a16:creationId xmlns:a16="http://schemas.microsoft.com/office/drawing/2014/main" id="{79FBB89B-6B01-02AA-CC5D-56F00D9F1829}"/>
              </a:ext>
            </a:extLst>
          </p:cNvPr>
          <p:cNvSpPr txBox="1"/>
          <p:nvPr/>
        </p:nvSpPr>
        <p:spPr>
          <a:xfrm>
            <a:off x="4795252" y="4229563"/>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5" name="Rectangle: Rounded Corners 24">
            <a:extLst>
              <a:ext uri="{FF2B5EF4-FFF2-40B4-BE49-F238E27FC236}">
                <a16:creationId xmlns:a16="http://schemas.microsoft.com/office/drawing/2014/main" id="{7B64AF62-9AC2-F62E-A244-A413A8503BED}"/>
              </a:ext>
            </a:extLst>
          </p:cNvPr>
          <p:cNvSpPr/>
          <p:nvPr/>
        </p:nvSpPr>
        <p:spPr>
          <a:xfrm>
            <a:off x="5998667" y="3623578"/>
            <a:ext cx="2261583" cy="1033702"/>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omputer graphics card with a fan&#10;&#10;AI-generated content may be incorrect.">
            <a:extLst>
              <a:ext uri="{FF2B5EF4-FFF2-40B4-BE49-F238E27FC236}">
                <a16:creationId xmlns:a16="http://schemas.microsoft.com/office/drawing/2014/main" id="{98EA448A-167C-1204-8923-4F3BF3EA3A67}"/>
              </a:ext>
            </a:extLst>
          </p:cNvPr>
          <p:cNvPicPr>
            <a:picLocks noChangeAspect="1"/>
          </p:cNvPicPr>
          <p:nvPr/>
        </p:nvPicPr>
        <p:blipFill>
          <a:blip r:embed="rId2"/>
          <a:stretch>
            <a:fillRect/>
          </a:stretch>
        </p:blipFill>
        <p:spPr>
          <a:xfrm>
            <a:off x="6183982" y="3717587"/>
            <a:ext cx="599780" cy="620401"/>
          </a:xfrm>
          <a:prstGeom prst="rect">
            <a:avLst/>
          </a:prstGeom>
        </p:spPr>
      </p:pic>
      <p:sp>
        <p:nvSpPr>
          <p:cNvPr id="29" name="TextBox 28">
            <a:extLst>
              <a:ext uri="{FF2B5EF4-FFF2-40B4-BE49-F238E27FC236}">
                <a16:creationId xmlns:a16="http://schemas.microsoft.com/office/drawing/2014/main" id="{7EBA5034-AC96-2DE8-6A9C-AE23326E878A}"/>
              </a:ext>
            </a:extLst>
          </p:cNvPr>
          <p:cNvSpPr txBox="1"/>
          <p:nvPr/>
        </p:nvSpPr>
        <p:spPr>
          <a:xfrm>
            <a:off x="6212219" y="4309102"/>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3</a:t>
            </a:r>
            <a:endParaRPr lang="en-US">
              <a:latin typeface="Corbel"/>
            </a:endParaRPr>
          </a:p>
        </p:txBody>
      </p:sp>
      <p:pic>
        <p:nvPicPr>
          <p:cNvPr id="31" name="Picture 30" descr="A group of colorful circles on a black background&#10;&#10;AI-generated content may be incorrect.">
            <a:extLst>
              <a:ext uri="{FF2B5EF4-FFF2-40B4-BE49-F238E27FC236}">
                <a16:creationId xmlns:a16="http://schemas.microsoft.com/office/drawing/2014/main" id="{40C77F07-AD85-A63A-EDA8-213BBEF85399}"/>
              </a:ext>
            </a:extLst>
          </p:cNvPr>
          <p:cNvPicPr>
            <a:picLocks noChangeAspect="1"/>
          </p:cNvPicPr>
          <p:nvPr/>
        </p:nvPicPr>
        <p:blipFill>
          <a:blip r:embed="rId3"/>
          <a:stretch>
            <a:fillRect/>
          </a:stretch>
        </p:blipFill>
        <p:spPr>
          <a:xfrm>
            <a:off x="7377062" y="3667507"/>
            <a:ext cx="655753" cy="641024"/>
          </a:xfrm>
          <a:prstGeom prst="rect">
            <a:avLst/>
          </a:prstGeom>
        </p:spPr>
      </p:pic>
      <p:sp>
        <p:nvSpPr>
          <p:cNvPr id="33" name="TextBox 32">
            <a:extLst>
              <a:ext uri="{FF2B5EF4-FFF2-40B4-BE49-F238E27FC236}">
                <a16:creationId xmlns:a16="http://schemas.microsoft.com/office/drawing/2014/main" id="{C94506FE-BFC0-0409-4C29-8C322115FA36}"/>
              </a:ext>
            </a:extLst>
          </p:cNvPr>
          <p:cNvSpPr txBox="1"/>
          <p:nvPr/>
        </p:nvSpPr>
        <p:spPr>
          <a:xfrm>
            <a:off x="7375839" y="4226616"/>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6" name="TextBox 25">
            <a:extLst>
              <a:ext uri="{FF2B5EF4-FFF2-40B4-BE49-F238E27FC236}">
                <a16:creationId xmlns:a16="http://schemas.microsoft.com/office/drawing/2014/main" id="{D07ED891-01B5-06AC-3B97-B764427076E2}"/>
              </a:ext>
            </a:extLst>
          </p:cNvPr>
          <p:cNvSpPr txBox="1"/>
          <p:nvPr/>
        </p:nvSpPr>
        <p:spPr>
          <a:xfrm>
            <a:off x="1928247" y="4803506"/>
            <a:ext cx="655965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4"/>
              </a:rPr>
              <a:t>ZeRO: Memory Optimizations Toward Training Trillion Parameter Models </a:t>
            </a:r>
            <a:r>
              <a:rPr lang="en-US" sz="1200">
                <a:solidFill>
                  <a:srgbClr val="666666"/>
                </a:solidFill>
                <a:latin typeface="Corbel"/>
              </a:rPr>
              <a:t>(Rajbhandari et al., 2019)</a:t>
            </a:r>
          </a:p>
          <a:p>
            <a:endParaRPr lang="en-US"/>
          </a:p>
        </p:txBody>
      </p:sp>
      <p:sp>
        <p:nvSpPr>
          <p:cNvPr id="30" name="TextBox 29">
            <a:extLst>
              <a:ext uri="{FF2B5EF4-FFF2-40B4-BE49-F238E27FC236}">
                <a16:creationId xmlns:a16="http://schemas.microsoft.com/office/drawing/2014/main" id="{433C6091-48C3-E188-2000-A1BB31B60BAD}"/>
              </a:ext>
            </a:extLst>
          </p:cNvPr>
          <p:cNvSpPr txBox="1"/>
          <p:nvPr/>
        </p:nvSpPr>
        <p:spPr>
          <a:xfrm>
            <a:off x="577224" y="1220130"/>
            <a:ext cx="7910679" cy="523220"/>
          </a:xfrm>
          <a:prstGeom prst="rect">
            <a:avLst/>
          </a:prstGeom>
          <a:noFill/>
        </p:spPr>
        <p:txBody>
          <a:bodyPr wrap="square">
            <a:spAutoFit/>
          </a:bodyPr>
          <a:lstStyle/>
          <a:p>
            <a:r>
              <a:rPr lang="en-US" altLang="en-US" b="1" dirty="0">
                <a:latin typeface="Arial" panose="020B0604020202020204" pitchFamily="34" charset="0"/>
              </a:rPr>
              <a:t>Optimizer step:</a:t>
            </a:r>
            <a:endParaRPr lang="en-US" altLang="en-US" dirty="0">
              <a:latin typeface="Arial" panose="020B0604020202020204" pitchFamily="34" charset="0"/>
            </a:endParaRPr>
          </a:p>
          <a:p>
            <a:pPr marL="342900" lvl="1" indent="-342900">
              <a:buFont typeface="Arial" panose="020B0604020202020204" pitchFamily="34" charset="0"/>
              <a:buChar char="•"/>
            </a:pPr>
            <a:r>
              <a:rPr lang="en-US" altLang="en-US" dirty="0">
                <a:latin typeface="Arial" panose="020B0604020202020204" pitchFamily="34" charset="0"/>
              </a:rPr>
              <a:t>It updates only its own parameter using </a:t>
            </a:r>
            <a:r>
              <a:rPr lang="en-US" dirty="0"/>
              <a:t>its shard of grads + optimizer states.</a:t>
            </a:r>
            <a:endParaRPr lang="en-US" altLang="en-US" dirty="0">
              <a:latin typeface="Arial" panose="020B0604020202020204" pitchFamily="34" charset="0"/>
            </a:endParaRPr>
          </a:p>
        </p:txBody>
      </p:sp>
      <p:sp>
        <p:nvSpPr>
          <p:cNvPr id="77" name="TextBox 76">
            <a:extLst>
              <a:ext uri="{FF2B5EF4-FFF2-40B4-BE49-F238E27FC236}">
                <a16:creationId xmlns:a16="http://schemas.microsoft.com/office/drawing/2014/main" id="{02BC7652-2558-AE1F-11A4-88A8E6BD77D6}"/>
              </a:ext>
            </a:extLst>
          </p:cNvPr>
          <p:cNvSpPr txBox="1"/>
          <p:nvPr/>
        </p:nvSpPr>
        <p:spPr>
          <a:xfrm>
            <a:off x="1855464" y="2877104"/>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78" name="TextBox 77">
            <a:extLst>
              <a:ext uri="{FF2B5EF4-FFF2-40B4-BE49-F238E27FC236}">
                <a16:creationId xmlns:a16="http://schemas.microsoft.com/office/drawing/2014/main" id="{71C24C16-ED2B-678D-6006-814C28E4B423}"/>
              </a:ext>
            </a:extLst>
          </p:cNvPr>
          <p:cNvSpPr txBox="1"/>
          <p:nvPr/>
        </p:nvSpPr>
        <p:spPr>
          <a:xfrm>
            <a:off x="1401538" y="2861929"/>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79" name="TextBox 78">
            <a:extLst>
              <a:ext uri="{FF2B5EF4-FFF2-40B4-BE49-F238E27FC236}">
                <a16:creationId xmlns:a16="http://schemas.microsoft.com/office/drawing/2014/main" id="{790BF132-4DA8-C31A-60C3-8EEC4B9C0C9D}"/>
              </a:ext>
            </a:extLst>
          </p:cNvPr>
          <p:cNvSpPr txBox="1"/>
          <p:nvPr/>
        </p:nvSpPr>
        <p:spPr>
          <a:xfrm>
            <a:off x="2309390" y="2878778"/>
            <a:ext cx="381002"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80" name="TextBox 79">
            <a:extLst>
              <a:ext uri="{FF2B5EF4-FFF2-40B4-BE49-F238E27FC236}">
                <a16:creationId xmlns:a16="http://schemas.microsoft.com/office/drawing/2014/main" id="{CBFDA758-7D9C-589E-27C7-B80646F35F31}"/>
              </a:ext>
            </a:extLst>
          </p:cNvPr>
          <p:cNvSpPr txBox="1"/>
          <p:nvPr/>
        </p:nvSpPr>
        <p:spPr>
          <a:xfrm>
            <a:off x="4855182" y="2853907"/>
            <a:ext cx="381002"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81" name="TextBox 80">
            <a:extLst>
              <a:ext uri="{FF2B5EF4-FFF2-40B4-BE49-F238E27FC236}">
                <a16:creationId xmlns:a16="http://schemas.microsoft.com/office/drawing/2014/main" id="{DCE1B87F-39A1-213D-7752-C6B42EBCDD45}"/>
              </a:ext>
            </a:extLst>
          </p:cNvPr>
          <p:cNvSpPr txBox="1"/>
          <p:nvPr/>
        </p:nvSpPr>
        <p:spPr>
          <a:xfrm>
            <a:off x="3908018" y="2861928"/>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82" name="TextBox 81">
            <a:extLst>
              <a:ext uri="{FF2B5EF4-FFF2-40B4-BE49-F238E27FC236}">
                <a16:creationId xmlns:a16="http://schemas.microsoft.com/office/drawing/2014/main" id="{F2499450-D6A9-C6BA-BC36-E17612E19381}"/>
              </a:ext>
            </a:extLst>
          </p:cNvPr>
          <p:cNvSpPr txBox="1"/>
          <p:nvPr/>
        </p:nvSpPr>
        <p:spPr>
          <a:xfrm>
            <a:off x="4388998" y="2853908"/>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83" name="TextBox 82">
            <a:extLst>
              <a:ext uri="{FF2B5EF4-FFF2-40B4-BE49-F238E27FC236}">
                <a16:creationId xmlns:a16="http://schemas.microsoft.com/office/drawing/2014/main" id="{276E280E-FA5D-D85E-0FA8-A1E496F7573D}"/>
              </a:ext>
            </a:extLst>
          </p:cNvPr>
          <p:cNvSpPr txBox="1"/>
          <p:nvPr/>
        </p:nvSpPr>
        <p:spPr>
          <a:xfrm>
            <a:off x="7438426" y="2855954"/>
            <a:ext cx="381002"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orbel"/>
              </a:rPr>
              <a:t>C</a:t>
            </a:r>
          </a:p>
        </p:txBody>
      </p:sp>
      <p:sp>
        <p:nvSpPr>
          <p:cNvPr id="84" name="TextBox 83">
            <a:extLst>
              <a:ext uri="{FF2B5EF4-FFF2-40B4-BE49-F238E27FC236}">
                <a16:creationId xmlns:a16="http://schemas.microsoft.com/office/drawing/2014/main" id="{1430E07C-68E1-B244-039C-9BA359F661D8}"/>
              </a:ext>
            </a:extLst>
          </p:cNvPr>
          <p:cNvSpPr txBox="1"/>
          <p:nvPr/>
        </p:nvSpPr>
        <p:spPr>
          <a:xfrm>
            <a:off x="6514476" y="2864419"/>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sp>
        <p:nvSpPr>
          <p:cNvPr id="85" name="TextBox 84">
            <a:extLst>
              <a:ext uri="{FF2B5EF4-FFF2-40B4-BE49-F238E27FC236}">
                <a16:creationId xmlns:a16="http://schemas.microsoft.com/office/drawing/2014/main" id="{E7E02862-78D9-5A3E-D6C5-B90F1675B2E3}"/>
              </a:ext>
            </a:extLst>
          </p:cNvPr>
          <p:cNvSpPr txBox="1"/>
          <p:nvPr/>
        </p:nvSpPr>
        <p:spPr>
          <a:xfrm>
            <a:off x="6984381" y="2861927"/>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sp>
        <p:nvSpPr>
          <p:cNvPr id="89" name="Rectangle: Rounded Corners 15">
            <a:extLst>
              <a:ext uri="{FF2B5EF4-FFF2-40B4-BE49-F238E27FC236}">
                <a16:creationId xmlns:a16="http://schemas.microsoft.com/office/drawing/2014/main" id="{50ECEF3F-1F9B-764C-C377-55954830D5CC}"/>
              </a:ext>
            </a:extLst>
          </p:cNvPr>
          <p:cNvSpPr/>
          <p:nvPr/>
        </p:nvSpPr>
        <p:spPr>
          <a:xfrm>
            <a:off x="1474259" y="2182608"/>
            <a:ext cx="1019578" cy="19792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chemeClr val="tx1"/>
                </a:solidFill>
                <a:ea typeface="Tahoma"/>
                <a:cs typeface="Tahoma"/>
              </a:rPr>
              <a:t>Params A</a:t>
            </a:r>
          </a:p>
        </p:txBody>
      </p:sp>
      <p:sp>
        <p:nvSpPr>
          <p:cNvPr id="90" name="Rectangle: Rounded Corners 17">
            <a:extLst>
              <a:ext uri="{FF2B5EF4-FFF2-40B4-BE49-F238E27FC236}">
                <a16:creationId xmlns:a16="http://schemas.microsoft.com/office/drawing/2014/main" id="{5AC54DDB-4B64-5708-B434-F755A57F97BE}"/>
              </a:ext>
            </a:extLst>
          </p:cNvPr>
          <p:cNvSpPr/>
          <p:nvPr/>
        </p:nvSpPr>
        <p:spPr>
          <a:xfrm>
            <a:off x="1471313" y="2405149"/>
            <a:ext cx="1019578" cy="19792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ea typeface="Tahoma"/>
                <a:cs typeface="Tahoma"/>
              </a:rPr>
              <a:t>Params B</a:t>
            </a:r>
          </a:p>
        </p:txBody>
      </p:sp>
      <p:sp>
        <p:nvSpPr>
          <p:cNvPr id="91" name="Rectangle: Rounded Corners 19">
            <a:extLst>
              <a:ext uri="{FF2B5EF4-FFF2-40B4-BE49-F238E27FC236}">
                <a16:creationId xmlns:a16="http://schemas.microsoft.com/office/drawing/2014/main" id="{5F5EDB3A-6F0E-8499-01D7-8EF994D8A7E7}"/>
              </a:ext>
            </a:extLst>
          </p:cNvPr>
          <p:cNvSpPr/>
          <p:nvPr/>
        </p:nvSpPr>
        <p:spPr>
          <a:xfrm>
            <a:off x="1471404" y="2623885"/>
            <a:ext cx="1019578" cy="19792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dirty="0">
                <a:solidFill>
                  <a:schemeClr val="tx1"/>
                </a:solidFill>
                <a:ea typeface="Tahoma"/>
                <a:cs typeface="Tahoma"/>
              </a:rPr>
              <a:t>Params C</a:t>
            </a:r>
          </a:p>
        </p:txBody>
      </p:sp>
      <p:sp>
        <p:nvSpPr>
          <p:cNvPr id="92" name="Rectangle: Rounded Corners 15">
            <a:extLst>
              <a:ext uri="{FF2B5EF4-FFF2-40B4-BE49-F238E27FC236}">
                <a16:creationId xmlns:a16="http://schemas.microsoft.com/office/drawing/2014/main" id="{272F8B4B-8F52-F32C-B623-F3E3EAEEC245}"/>
              </a:ext>
            </a:extLst>
          </p:cNvPr>
          <p:cNvSpPr/>
          <p:nvPr/>
        </p:nvSpPr>
        <p:spPr>
          <a:xfrm>
            <a:off x="4046027" y="2163862"/>
            <a:ext cx="1019578" cy="19792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chemeClr val="tx1"/>
                </a:solidFill>
                <a:ea typeface="Tahoma"/>
                <a:cs typeface="Tahoma"/>
              </a:rPr>
              <a:t>Params A</a:t>
            </a:r>
          </a:p>
        </p:txBody>
      </p:sp>
      <p:sp>
        <p:nvSpPr>
          <p:cNvPr id="93" name="Rectangle: Rounded Corners 17">
            <a:extLst>
              <a:ext uri="{FF2B5EF4-FFF2-40B4-BE49-F238E27FC236}">
                <a16:creationId xmlns:a16="http://schemas.microsoft.com/office/drawing/2014/main" id="{8B86476A-6BE6-D807-4495-D9DBBE0751B4}"/>
              </a:ext>
            </a:extLst>
          </p:cNvPr>
          <p:cNvSpPr/>
          <p:nvPr/>
        </p:nvSpPr>
        <p:spPr>
          <a:xfrm>
            <a:off x="4043081" y="2386403"/>
            <a:ext cx="1019578" cy="19792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ea typeface="Tahoma"/>
                <a:cs typeface="Tahoma"/>
              </a:rPr>
              <a:t>Params B</a:t>
            </a:r>
          </a:p>
        </p:txBody>
      </p:sp>
      <p:sp>
        <p:nvSpPr>
          <p:cNvPr id="94" name="Rectangle: Rounded Corners 19">
            <a:extLst>
              <a:ext uri="{FF2B5EF4-FFF2-40B4-BE49-F238E27FC236}">
                <a16:creationId xmlns:a16="http://schemas.microsoft.com/office/drawing/2014/main" id="{47CBBD54-0584-FEFA-8527-A93A95544B11}"/>
              </a:ext>
            </a:extLst>
          </p:cNvPr>
          <p:cNvSpPr/>
          <p:nvPr/>
        </p:nvSpPr>
        <p:spPr>
          <a:xfrm>
            <a:off x="4043172" y="2605139"/>
            <a:ext cx="1019578" cy="19792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dirty="0">
                <a:solidFill>
                  <a:schemeClr val="tx1"/>
                </a:solidFill>
                <a:ea typeface="Tahoma"/>
                <a:cs typeface="Tahoma"/>
              </a:rPr>
              <a:t>Params C</a:t>
            </a:r>
          </a:p>
        </p:txBody>
      </p:sp>
      <p:sp>
        <p:nvSpPr>
          <p:cNvPr id="95" name="Rectangle: Rounded Corners 15">
            <a:extLst>
              <a:ext uri="{FF2B5EF4-FFF2-40B4-BE49-F238E27FC236}">
                <a16:creationId xmlns:a16="http://schemas.microsoft.com/office/drawing/2014/main" id="{9734E55C-E327-3B21-E62C-A83969B5C6BB}"/>
              </a:ext>
            </a:extLst>
          </p:cNvPr>
          <p:cNvSpPr/>
          <p:nvPr/>
        </p:nvSpPr>
        <p:spPr>
          <a:xfrm>
            <a:off x="6609664" y="2163862"/>
            <a:ext cx="1019578" cy="19792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chemeClr val="tx1"/>
                </a:solidFill>
                <a:ea typeface="Tahoma"/>
                <a:cs typeface="Tahoma"/>
              </a:rPr>
              <a:t>Params A</a:t>
            </a:r>
          </a:p>
        </p:txBody>
      </p:sp>
      <p:sp>
        <p:nvSpPr>
          <p:cNvPr id="96" name="Rectangle: Rounded Corners 17">
            <a:extLst>
              <a:ext uri="{FF2B5EF4-FFF2-40B4-BE49-F238E27FC236}">
                <a16:creationId xmlns:a16="http://schemas.microsoft.com/office/drawing/2014/main" id="{1F6ABBD3-9257-40F0-653F-68018A16A23C}"/>
              </a:ext>
            </a:extLst>
          </p:cNvPr>
          <p:cNvSpPr/>
          <p:nvPr/>
        </p:nvSpPr>
        <p:spPr>
          <a:xfrm>
            <a:off x="6606718" y="2386403"/>
            <a:ext cx="1019578" cy="19792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ea typeface="Tahoma"/>
                <a:cs typeface="Tahoma"/>
              </a:rPr>
              <a:t>Params B</a:t>
            </a:r>
          </a:p>
        </p:txBody>
      </p:sp>
      <p:sp>
        <p:nvSpPr>
          <p:cNvPr id="97" name="Rectangle: Rounded Corners 19">
            <a:extLst>
              <a:ext uri="{FF2B5EF4-FFF2-40B4-BE49-F238E27FC236}">
                <a16:creationId xmlns:a16="http://schemas.microsoft.com/office/drawing/2014/main" id="{78852E94-B256-99C1-6971-EE0A284391F0}"/>
              </a:ext>
            </a:extLst>
          </p:cNvPr>
          <p:cNvSpPr/>
          <p:nvPr/>
        </p:nvSpPr>
        <p:spPr>
          <a:xfrm>
            <a:off x="6606809" y="2605139"/>
            <a:ext cx="1019578" cy="19792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dirty="0">
                <a:solidFill>
                  <a:schemeClr val="tx1"/>
                </a:solidFill>
                <a:ea typeface="Tahoma"/>
                <a:cs typeface="Tahoma"/>
              </a:rPr>
              <a:t>Params C</a:t>
            </a:r>
          </a:p>
        </p:txBody>
      </p:sp>
      <p:pic>
        <p:nvPicPr>
          <p:cNvPr id="98" name="Picture 97" descr="A yellow folder with a stack of coins&#10;&#10;AI-generated content may be incorrect.">
            <a:extLst>
              <a:ext uri="{FF2B5EF4-FFF2-40B4-BE49-F238E27FC236}">
                <a16:creationId xmlns:a16="http://schemas.microsoft.com/office/drawing/2014/main" id="{5AAFD035-A04D-34BF-0DFC-AA30E7B907EE}"/>
              </a:ext>
            </a:extLst>
          </p:cNvPr>
          <p:cNvPicPr>
            <a:picLocks noChangeAspect="1"/>
          </p:cNvPicPr>
          <p:nvPr/>
        </p:nvPicPr>
        <p:blipFill>
          <a:blip r:embed="rId5"/>
          <a:srcRect r="51626"/>
          <a:stretch>
            <a:fillRect/>
          </a:stretch>
        </p:blipFill>
        <p:spPr>
          <a:xfrm>
            <a:off x="1579320" y="4298269"/>
            <a:ext cx="630720" cy="697668"/>
          </a:xfrm>
          <a:prstGeom prst="rect">
            <a:avLst/>
          </a:prstGeom>
        </p:spPr>
      </p:pic>
      <p:pic>
        <p:nvPicPr>
          <p:cNvPr id="99" name="Picture 98" descr="A yellow folder with a stack of coins&#10;&#10;AI-generated content may be incorrect.">
            <a:extLst>
              <a:ext uri="{FF2B5EF4-FFF2-40B4-BE49-F238E27FC236}">
                <a16:creationId xmlns:a16="http://schemas.microsoft.com/office/drawing/2014/main" id="{4DFE1255-BEB8-D546-A7A9-9C18B812F6E8}"/>
              </a:ext>
            </a:extLst>
          </p:cNvPr>
          <p:cNvPicPr>
            <a:picLocks noChangeAspect="1"/>
          </p:cNvPicPr>
          <p:nvPr/>
        </p:nvPicPr>
        <p:blipFill>
          <a:blip r:embed="rId5"/>
          <a:srcRect l="25454" r="33175"/>
          <a:stretch>
            <a:fillRect/>
          </a:stretch>
        </p:blipFill>
        <p:spPr>
          <a:xfrm>
            <a:off x="4256645" y="4326822"/>
            <a:ext cx="539427" cy="697668"/>
          </a:xfrm>
          <a:prstGeom prst="rect">
            <a:avLst/>
          </a:prstGeom>
        </p:spPr>
      </p:pic>
      <p:pic>
        <p:nvPicPr>
          <p:cNvPr id="100" name="Picture 99" descr="A yellow folder with a stack of coins&#10;&#10;AI-generated content may be incorrect.">
            <a:extLst>
              <a:ext uri="{FF2B5EF4-FFF2-40B4-BE49-F238E27FC236}">
                <a16:creationId xmlns:a16="http://schemas.microsoft.com/office/drawing/2014/main" id="{FC499C11-7AA2-7499-20EF-D5F6FFC9BFD3}"/>
              </a:ext>
            </a:extLst>
          </p:cNvPr>
          <p:cNvPicPr>
            <a:picLocks noChangeAspect="1"/>
          </p:cNvPicPr>
          <p:nvPr/>
        </p:nvPicPr>
        <p:blipFill>
          <a:blip r:embed="rId5"/>
          <a:srcRect l="61173" r="4093"/>
          <a:stretch>
            <a:fillRect/>
          </a:stretch>
        </p:blipFill>
        <p:spPr>
          <a:xfrm>
            <a:off x="6906720" y="4326823"/>
            <a:ext cx="452880" cy="697668"/>
          </a:xfrm>
          <a:prstGeom prst="rect">
            <a:avLst/>
          </a:prstGeom>
        </p:spPr>
      </p:pic>
    </p:spTree>
    <p:extLst>
      <p:ext uri="{BB962C8B-B14F-4D97-AF65-F5344CB8AC3E}">
        <p14:creationId xmlns:p14="http://schemas.microsoft.com/office/powerpoint/2010/main" val="8901933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7ADB5-EAFF-7F35-CF2C-6371E570CA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35635-F21C-15EC-E92A-1A08A156E3D3}"/>
              </a:ext>
            </a:extLst>
          </p:cNvPr>
          <p:cNvSpPr>
            <a:spLocks noGrp="1"/>
          </p:cNvSpPr>
          <p:nvPr>
            <p:ph type="title"/>
          </p:nvPr>
        </p:nvSpPr>
        <p:spPr/>
        <p:txBody>
          <a:bodyPr lIns="91440" tIns="45720" rIns="91440" bIns="45720" anchor="b"/>
          <a:lstStyle/>
          <a:p>
            <a:r>
              <a:rPr lang="en-US" err="1">
                <a:ea typeface="Tahoma"/>
                <a:cs typeface="Tahoma"/>
              </a:rPr>
              <a:t>ZeRO</a:t>
            </a:r>
            <a:r>
              <a:rPr lang="en-US">
                <a:ea typeface="Tahoma"/>
                <a:cs typeface="Tahoma"/>
              </a:rPr>
              <a:t> Stage 2: How it works</a:t>
            </a:r>
            <a:endParaRPr lang="en-US"/>
          </a:p>
        </p:txBody>
      </p:sp>
      <p:sp>
        <p:nvSpPr>
          <p:cNvPr id="5" name="Rectangle: Rounded Corners 4">
            <a:extLst>
              <a:ext uri="{FF2B5EF4-FFF2-40B4-BE49-F238E27FC236}">
                <a16:creationId xmlns:a16="http://schemas.microsoft.com/office/drawing/2014/main" id="{879B8E0F-25B9-1BE4-8DDF-918F7A8AD28E}"/>
              </a:ext>
            </a:extLst>
          </p:cNvPr>
          <p:cNvSpPr/>
          <p:nvPr/>
        </p:nvSpPr>
        <p:spPr>
          <a:xfrm>
            <a:off x="869898" y="3623580"/>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graphics card with a fan&#10;&#10;AI-generated content may be incorrect.">
            <a:extLst>
              <a:ext uri="{FF2B5EF4-FFF2-40B4-BE49-F238E27FC236}">
                <a16:creationId xmlns:a16="http://schemas.microsoft.com/office/drawing/2014/main" id="{32CA57B5-E3B2-CFBC-582A-EF78EFC41BDD}"/>
              </a:ext>
            </a:extLst>
          </p:cNvPr>
          <p:cNvPicPr>
            <a:picLocks noChangeAspect="1"/>
          </p:cNvPicPr>
          <p:nvPr/>
        </p:nvPicPr>
        <p:blipFill>
          <a:blip r:embed="rId2"/>
          <a:stretch>
            <a:fillRect/>
          </a:stretch>
        </p:blipFill>
        <p:spPr>
          <a:xfrm>
            <a:off x="1055213" y="3717588"/>
            <a:ext cx="599780" cy="620401"/>
          </a:xfrm>
          <a:prstGeom prst="rect">
            <a:avLst/>
          </a:prstGeom>
        </p:spPr>
      </p:pic>
      <p:sp>
        <p:nvSpPr>
          <p:cNvPr id="9" name="TextBox 8">
            <a:extLst>
              <a:ext uri="{FF2B5EF4-FFF2-40B4-BE49-F238E27FC236}">
                <a16:creationId xmlns:a16="http://schemas.microsoft.com/office/drawing/2014/main" id="{3699BD2B-2569-844F-B02D-BD820150AC0D}"/>
              </a:ext>
            </a:extLst>
          </p:cNvPr>
          <p:cNvSpPr txBox="1"/>
          <p:nvPr/>
        </p:nvSpPr>
        <p:spPr>
          <a:xfrm>
            <a:off x="1083450" y="4309104"/>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1</a:t>
            </a:r>
            <a:endParaRPr lang="en-US">
              <a:latin typeface="Corbel"/>
            </a:endParaRPr>
          </a:p>
        </p:txBody>
      </p:sp>
      <p:pic>
        <p:nvPicPr>
          <p:cNvPr id="11" name="Picture 10" descr="A group of colorful circles on a black background&#10;&#10;AI-generated content may be incorrect.">
            <a:extLst>
              <a:ext uri="{FF2B5EF4-FFF2-40B4-BE49-F238E27FC236}">
                <a16:creationId xmlns:a16="http://schemas.microsoft.com/office/drawing/2014/main" id="{C6A88A9C-93F0-ADAB-022E-F8C432CD56C1}"/>
              </a:ext>
            </a:extLst>
          </p:cNvPr>
          <p:cNvPicPr>
            <a:picLocks noChangeAspect="1"/>
          </p:cNvPicPr>
          <p:nvPr/>
        </p:nvPicPr>
        <p:blipFill>
          <a:blip r:embed="rId3"/>
          <a:stretch>
            <a:fillRect/>
          </a:stretch>
        </p:blipFill>
        <p:spPr>
          <a:xfrm>
            <a:off x="2248293" y="3667509"/>
            <a:ext cx="655753" cy="641024"/>
          </a:xfrm>
          <a:prstGeom prst="rect">
            <a:avLst/>
          </a:prstGeom>
        </p:spPr>
      </p:pic>
      <p:sp>
        <p:nvSpPr>
          <p:cNvPr id="13" name="TextBox 12">
            <a:extLst>
              <a:ext uri="{FF2B5EF4-FFF2-40B4-BE49-F238E27FC236}">
                <a16:creationId xmlns:a16="http://schemas.microsoft.com/office/drawing/2014/main" id="{E4B33A0E-DA0E-471B-9802-E3291C9BC656}"/>
              </a:ext>
            </a:extLst>
          </p:cNvPr>
          <p:cNvSpPr txBox="1"/>
          <p:nvPr/>
        </p:nvSpPr>
        <p:spPr>
          <a:xfrm>
            <a:off x="2247070" y="4226618"/>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5" name="Rectangle: Rounded Corners 14">
            <a:extLst>
              <a:ext uri="{FF2B5EF4-FFF2-40B4-BE49-F238E27FC236}">
                <a16:creationId xmlns:a16="http://schemas.microsoft.com/office/drawing/2014/main" id="{319628A7-7005-2509-121D-6C1EE964D29B}"/>
              </a:ext>
            </a:extLst>
          </p:cNvPr>
          <p:cNvSpPr/>
          <p:nvPr/>
        </p:nvSpPr>
        <p:spPr>
          <a:xfrm>
            <a:off x="3418080" y="3626525"/>
            <a:ext cx="2261583" cy="103370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omputer graphics card with a fan&#10;&#10;AI-generated content may be incorrect.">
            <a:extLst>
              <a:ext uri="{FF2B5EF4-FFF2-40B4-BE49-F238E27FC236}">
                <a16:creationId xmlns:a16="http://schemas.microsoft.com/office/drawing/2014/main" id="{149DB96F-5281-B2D1-D195-ACE7C440C242}"/>
              </a:ext>
            </a:extLst>
          </p:cNvPr>
          <p:cNvPicPr>
            <a:picLocks noChangeAspect="1"/>
          </p:cNvPicPr>
          <p:nvPr/>
        </p:nvPicPr>
        <p:blipFill>
          <a:blip r:embed="rId2"/>
          <a:stretch>
            <a:fillRect/>
          </a:stretch>
        </p:blipFill>
        <p:spPr>
          <a:xfrm>
            <a:off x="3603395" y="3720534"/>
            <a:ext cx="599780" cy="620401"/>
          </a:xfrm>
          <a:prstGeom prst="rect">
            <a:avLst/>
          </a:prstGeom>
        </p:spPr>
      </p:pic>
      <p:sp>
        <p:nvSpPr>
          <p:cNvPr id="19" name="TextBox 18">
            <a:extLst>
              <a:ext uri="{FF2B5EF4-FFF2-40B4-BE49-F238E27FC236}">
                <a16:creationId xmlns:a16="http://schemas.microsoft.com/office/drawing/2014/main" id="{0BF35B7F-9840-744A-7474-7C2CA04D3615}"/>
              </a:ext>
            </a:extLst>
          </p:cNvPr>
          <p:cNvSpPr txBox="1"/>
          <p:nvPr/>
        </p:nvSpPr>
        <p:spPr>
          <a:xfrm>
            <a:off x="3618717" y="4312049"/>
            <a:ext cx="594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2</a:t>
            </a:r>
            <a:endParaRPr lang="en-US">
              <a:latin typeface="Corbel"/>
            </a:endParaRPr>
          </a:p>
        </p:txBody>
      </p:sp>
      <p:pic>
        <p:nvPicPr>
          <p:cNvPr id="21" name="Picture 20" descr="A group of colorful circles on a black background&#10;&#10;AI-generated content may be incorrect.">
            <a:extLst>
              <a:ext uri="{FF2B5EF4-FFF2-40B4-BE49-F238E27FC236}">
                <a16:creationId xmlns:a16="http://schemas.microsoft.com/office/drawing/2014/main" id="{DB61DCDC-4A22-AF15-6E53-702B318E1744}"/>
              </a:ext>
            </a:extLst>
          </p:cNvPr>
          <p:cNvPicPr>
            <a:picLocks noChangeAspect="1"/>
          </p:cNvPicPr>
          <p:nvPr/>
        </p:nvPicPr>
        <p:blipFill>
          <a:blip r:embed="rId3"/>
          <a:stretch>
            <a:fillRect/>
          </a:stretch>
        </p:blipFill>
        <p:spPr>
          <a:xfrm>
            <a:off x="4796475" y="3670454"/>
            <a:ext cx="655753" cy="641024"/>
          </a:xfrm>
          <a:prstGeom prst="rect">
            <a:avLst/>
          </a:prstGeom>
        </p:spPr>
      </p:pic>
      <p:sp>
        <p:nvSpPr>
          <p:cNvPr id="23" name="TextBox 22">
            <a:extLst>
              <a:ext uri="{FF2B5EF4-FFF2-40B4-BE49-F238E27FC236}">
                <a16:creationId xmlns:a16="http://schemas.microsoft.com/office/drawing/2014/main" id="{4BB5AEB5-AE4A-9F12-B1B8-825E9EC424A1}"/>
              </a:ext>
            </a:extLst>
          </p:cNvPr>
          <p:cNvSpPr txBox="1"/>
          <p:nvPr/>
        </p:nvSpPr>
        <p:spPr>
          <a:xfrm>
            <a:off x="4795252" y="4229563"/>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5" name="Rectangle: Rounded Corners 24">
            <a:extLst>
              <a:ext uri="{FF2B5EF4-FFF2-40B4-BE49-F238E27FC236}">
                <a16:creationId xmlns:a16="http://schemas.microsoft.com/office/drawing/2014/main" id="{FA7AE555-376D-4B4E-513A-6C108F2CA3C0}"/>
              </a:ext>
            </a:extLst>
          </p:cNvPr>
          <p:cNvSpPr/>
          <p:nvPr/>
        </p:nvSpPr>
        <p:spPr>
          <a:xfrm>
            <a:off x="5998667" y="3623578"/>
            <a:ext cx="2261583" cy="1033702"/>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omputer graphics card with a fan&#10;&#10;AI-generated content may be incorrect.">
            <a:extLst>
              <a:ext uri="{FF2B5EF4-FFF2-40B4-BE49-F238E27FC236}">
                <a16:creationId xmlns:a16="http://schemas.microsoft.com/office/drawing/2014/main" id="{49F57EE6-E491-79BE-C801-86E765637386}"/>
              </a:ext>
            </a:extLst>
          </p:cNvPr>
          <p:cNvPicPr>
            <a:picLocks noChangeAspect="1"/>
          </p:cNvPicPr>
          <p:nvPr/>
        </p:nvPicPr>
        <p:blipFill>
          <a:blip r:embed="rId2"/>
          <a:stretch>
            <a:fillRect/>
          </a:stretch>
        </p:blipFill>
        <p:spPr>
          <a:xfrm>
            <a:off x="6183982" y="3717587"/>
            <a:ext cx="599780" cy="620401"/>
          </a:xfrm>
          <a:prstGeom prst="rect">
            <a:avLst/>
          </a:prstGeom>
        </p:spPr>
      </p:pic>
      <p:sp>
        <p:nvSpPr>
          <p:cNvPr id="29" name="TextBox 28">
            <a:extLst>
              <a:ext uri="{FF2B5EF4-FFF2-40B4-BE49-F238E27FC236}">
                <a16:creationId xmlns:a16="http://schemas.microsoft.com/office/drawing/2014/main" id="{FA8A1091-F5DC-EB87-8AAE-6F6B3A0E6DCE}"/>
              </a:ext>
            </a:extLst>
          </p:cNvPr>
          <p:cNvSpPr txBox="1"/>
          <p:nvPr/>
        </p:nvSpPr>
        <p:spPr>
          <a:xfrm>
            <a:off x="6212219" y="4309102"/>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3</a:t>
            </a:r>
            <a:endParaRPr lang="en-US">
              <a:latin typeface="Corbel"/>
            </a:endParaRPr>
          </a:p>
        </p:txBody>
      </p:sp>
      <p:pic>
        <p:nvPicPr>
          <p:cNvPr id="31" name="Picture 30" descr="A group of colorful circles on a black background&#10;&#10;AI-generated content may be incorrect.">
            <a:extLst>
              <a:ext uri="{FF2B5EF4-FFF2-40B4-BE49-F238E27FC236}">
                <a16:creationId xmlns:a16="http://schemas.microsoft.com/office/drawing/2014/main" id="{3E286A11-DF0C-8912-75CE-0B7E608CA8B8}"/>
              </a:ext>
            </a:extLst>
          </p:cNvPr>
          <p:cNvPicPr>
            <a:picLocks noChangeAspect="1"/>
          </p:cNvPicPr>
          <p:nvPr/>
        </p:nvPicPr>
        <p:blipFill>
          <a:blip r:embed="rId3"/>
          <a:stretch>
            <a:fillRect/>
          </a:stretch>
        </p:blipFill>
        <p:spPr>
          <a:xfrm>
            <a:off x="7377062" y="3667507"/>
            <a:ext cx="655753" cy="641024"/>
          </a:xfrm>
          <a:prstGeom prst="rect">
            <a:avLst/>
          </a:prstGeom>
        </p:spPr>
      </p:pic>
      <p:sp>
        <p:nvSpPr>
          <p:cNvPr id="33" name="TextBox 32">
            <a:extLst>
              <a:ext uri="{FF2B5EF4-FFF2-40B4-BE49-F238E27FC236}">
                <a16:creationId xmlns:a16="http://schemas.microsoft.com/office/drawing/2014/main" id="{B5353D2B-8513-D0EA-0DFC-F0F4E2ADADB1}"/>
              </a:ext>
            </a:extLst>
          </p:cNvPr>
          <p:cNvSpPr txBox="1"/>
          <p:nvPr/>
        </p:nvSpPr>
        <p:spPr>
          <a:xfrm>
            <a:off x="7375839" y="4226616"/>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6" name="TextBox 25">
            <a:extLst>
              <a:ext uri="{FF2B5EF4-FFF2-40B4-BE49-F238E27FC236}">
                <a16:creationId xmlns:a16="http://schemas.microsoft.com/office/drawing/2014/main" id="{A0ACC9EB-BA49-40B9-1976-BA1B95B848AE}"/>
              </a:ext>
            </a:extLst>
          </p:cNvPr>
          <p:cNvSpPr txBox="1"/>
          <p:nvPr/>
        </p:nvSpPr>
        <p:spPr>
          <a:xfrm>
            <a:off x="1928247" y="4803506"/>
            <a:ext cx="655965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4"/>
              </a:rPr>
              <a:t>ZeRO: Memory Optimizations Toward Training Trillion Parameter Models </a:t>
            </a:r>
            <a:r>
              <a:rPr lang="en-US" sz="1200">
                <a:solidFill>
                  <a:srgbClr val="666666"/>
                </a:solidFill>
                <a:latin typeface="Corbel"/>
              </a:rPr>
              <a:t>(Rajbhandari et al., 2019)</a:t>
            </a:r>
          </a:p>
          <a:p>
            <a:endParaRPr lang="en-US"/>
          </a:p>
        </p:txBody>
      </p:sp>
      <p:sp>
        <p:nvSpPr>
          <p:cNvPr id="30" name="TextBox 29">
            <a:extLst>
              <a:ext uri="{FF2B5EF4-FFF2-40B4-BE49-F238E27FC236}">
                <a16:creationId xmlns:a16="http://schemas.microsoft.com/office/drawing/2014/main" id="{F80DE907-06EB-95D0-5476-3A7A504D2CB0}"/>
              </a:ext>
            </a:extLst>
          </p:cNvPr>
          <p:cNvSpPr txBox="1"/>
          <p:nvPr/>
        </p:nvSpPr>
        <p:spPr>
          <a:xfrm>
            <a:off x="577224" y="1220130"/>
            <a:ext cx="7910679" cy="523220"/>
          </a:xfrm>
          <a:prstGeom prst="rect">
            <a:avLst/>
          </a:prstGeom>
          <a:noFill/>
        </p:spPr>
        <p:txBody>
          <a:bodyPr wrap="square">
            <a:spAutoFit/>
          </a:bodyPr>
          <a:lstStyle/>
          <a:p>
            <a:r>
              <a:rPr lang="en-US" altLang="en-US" b="1" dirty="0">
                <a:latin typeface="Arial" panose="020B0604020202020204" pitchFamily="34" charset="0"/>
              </a:rPr>
              <a:t>Optimizer step:</a:t>
            </a:r>
            <a:endParaRPr lang="en-US" altLang="en-US" dirty="0">
              <a:latin typeface="Arial" panose="020B0604020202020204" pitchFamily="34" charset="0"/>
            </a:endParaRPr>
          </a:p>
          <a:p>
            <a:pPr marL="342900" lvl="1" indent="-342900">
              <a:buFont typeface="Arial" panose="020B0604020202020204" pitchFamily="34" charset="0"/>
              <a:buChar char="•"/>
            </a:pPr>
            <a:r>
              <a:rPr lang="en-US" altLang="en-US" dirty="0">
                <a:latin typeface="Arial" panose="020B0604020202020204" pitchFamily="34" charset="0"/>
              </a:rPr>
              <a:t>It updates only its own parameter using </a:t>
            </a:r>
            <a:r>
              <a:rPr lang="en-US" dirty="0"/>
              <a:t>its shard of grads + optimizer states.</a:t>
            </a:r>
            <a:endParaRPr lang="en-US" altLang="en-US" dirty="0">
              <a:latin typeface="Arial" panose="020B0604020202020204" pitchFamily="34" charset="0"/>
            </a:endParaRPr>
          </a:p>
        </p:txBody>
      </p:sp>
      <p:sp>
        <p:nvSpPr>
          <p:cNvPr id="77" name="TextBox 76">
            <a:extLst>
              <a:ext uri="{FF2B5EF4-FFF2-40B4-BE49-F238E27FC236}">
                <a16:creationId xmlns:a16="http://schemas.microsoft.com/office/drawing/2014/main" id="{8EDDE036-96A7-9EB7-288E-1083DC6D71B7}"/>
              </a:ext>
            </a:extLst>
          </p:cNvPr>
          <p:cNvSpPr txBox="1"/>
          <p:nvPr/>
        </p:nvSpPr>
        <p:spPr>
          <a:xfrm>
            <a:off x="1855464" y="2877104"/>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78" name="TextBox 77">
            <a:extLst>
              <a:ext uri="{FF2B5EF4-FFF2-40B4-BE49-F238E27FC236}">
                <a16:creationId xmlns:a16="http://schemas.microsoft.com/office/drawing/2014/main" id="{8BB0A210-A87D-D9CA-C12C-2101869F4BC5}"/>
              </a:ext>
            </a:extLst>
          </p:cNvPr>
          <p:cNvSpPr txBox="1"/>
          <p:nvPr/>
        </p:nvSpPr>
        <p:spPr>
          <a:xfrm>
            <a:off x="1401538" y="2861929"/>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79" name="TextBox 78">
            <a:extLst>
              <a:ext uri="{FF2B5EF4-FFF2-40B4-BE49-F238E27FC236}">
                <a16:creationId xmlns:a16="http://schemas.microsoft.com/office/drawing/2014/main" id="{9CBCBEAD-9B2A-0EC4-41E8-A5856B291DF4}"/>
              </a:ext>
            </a:extLst>
          </p:cNvPr>
          <p:cNvSpPr txBox="1"/>
          <p:nvPr/>
        </p:nvSpPr>
        <p:spPr>
          <a:xfrm>
            <a:off x="2309390" y="2878778"/>
            <a:ext cx="381002"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80" name="TextBox 79">
            <a:extLst>
              <a:ext uri="{FF2B5EF4-FFF2-40B4-BE49-F238E27FC236}">
                <a16:creationId xmlns:a16="http://schemas.microsoft.com/office/drawing/2014/main" id="{AC8C8C04-BCBD-C94A-9BE6-D414E271B524}"/>
              </a:ext>
            </a:extLst>
          </p:cNvPr>
          <p:cNvSpPr txBox="1"/>
          <p:nvPr/>
        </p:nvSpPr>
        <p:spPr>
          <a:xfrm>
            <a:off x="4855182" y="2853907"/>
            <a:ext cx="381002"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81" name="TextBox 80">
            <a:extLst>
              <a:ext uri="{FF2B5EF4-FFF2-40B4-BE49-F238E27FC236}">
                <a16:creationId xmlns:a16="http://schemas.microsoft.com/office/drawing/2014/main" id="{9215E9E5-F589-A3EA-77A5-11E139F7BD8A}"/>
              </a:ext>
            </a:extLst>
          </p:cNvPr>
          <p:cNvSpPr txBox="1"/>
          <p:nvPr/>
        </p:nvSpPr>
        <p:spPr>
          <a:xfrm>
            <a:off x="3908018" y="2861928"/>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82" name="TextBox 81">
            <a:extLst>
              <a:ext uri="{FF2B5EF4-FFF2-40B4-BE49-F238E27FC236}">
                <a16:creationId xmlns:a16="http://schemas.microsoft.com/office/drawing/2014/main" id="{DE0C7A04-98F4-F494-6F95-AB8D47B4FD2C}"/>
              </a:ext>
            </a:extLst>
          </p:cNvPr>
          <p:cNvSpPr txBox="1"/>
          <p:nvPr/>
        </p:nvSpPr>
        <p:spPr>
          <a:xfrm>
            <a:off x="4388998" y="2853908"/>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83" name="TextBox 82">
            <a:extLst>
              <a:ext uri="{FF2B5EF4-FFF2-40B4-BE49-F238E27FC236}">
                <a16:creationId xmlns:a16="http://schemas.microsoft.com/office/drawing/2014/main" id="{12FDB860-5252-BCC1-CA94-6C1AC1D8373A}"/>
              </a:ext>
            </a:extLst>
          </p:cNvPr>
          <p:cNvSpPr txBox="1"/>
          <p:nvPr/>
        </p:nvSpPr>
        <p:spPr>
          <a:xfrm>
            <a:off x="7438426" y="2855954"/>
            <a:ext cx="381002"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orbel"/>
              </a:rPr>
              <a:t>C</a:t>
            </a:r>
          </a:p>
        </p:txBody>
      </p:sp>
      <p:sp>
        <p:nvSpPr>
          <p:cNvPr id="84" name="TextBox 83">
            <a:extLst>
              <a:ext uri="{FF2B5EF4-FFF2-40B4-BE49-F238E27FC236}">
                <a16:creationId xmlns:a16="http://schemas.microsoft.com/office/drawing/2014/main" id="{457705DE-805A-AA3D-1B21-2A7F00CDBB60}"/>
              </a:ext>
            </a:extLst>
          </p:cNvPr>
          <p:cNvSpPr txBox="1"/>
          <p:nvPr/>
        </p:nvSpPr>
        <p:spPr>
          <a:xfrm>
            <a:off x="6514476" y="2864419"/>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sp>
        <p:nvSpPr>
          <p:cNvPr id="85" name="TextBox 84">
            <a:extLst>
              <a:ext uri="{FF2B5EF4-FFF2-40B4-BE49-F238E27FC236}">
                <a16:creationId xmlns:a16="http://schemas.microsoft.com/office/drawing/2014/main" id="{CAF58D68-6DD2-9926-1681-058CFDB3520F}"/>
              </a:ext>
            </a:extLst>
          </p:cNvPr>
          <p:cNvSpPr txBox="1"/>
          <p:nvPr/>
        </p:nvSpPr>
        <p:spPr>
          <a:xfrm>
            <a:off x="6984381" y="2861927"/>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sp>
        <p:nvSpPr>
          <p:cNvPr id="89" name="Rectangle: Rounded Corners 15">
            <a:extLst>
              <a:ext uri="{FF2B5EF4-FFF2-40B4-BE49-F238E27FC236}">
                <a16:creationId xmlns:a16="http://schemas.microsoft.com/office/drawing/2014/main" id="{64FAD6A7-C99E-9A13-F90C-F45193172C2F}"/>
              </a:ext>
            </a:extLst>
          </p:cNvPr>
          <p:cNvSpPr/>
          <p:nvPr/>
        </p:nvSpPr>
        <p:spPr>
          <a:xfrm>
            <a:off x="1474259" y="2182608"/>
            <a:ext cx="1019578" cy="197925"/>
          </a:xfrm>
          <a:prstGeom prst="round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chemeClr val="tx1"/>
                </a:solidFill>
                <a:ea typeface="Tahoma"/>
                <a:cs typeface="Tahoma"/>
              </a:rPr>
              <a:t>Params A</a:t>
            </a:r>
          </a:p>
        </p:txBody>
      </p:sp>
      <p:sp>
        <p:nvSpPr>
          <p:cNvPr id="90" name="Rectangle: Rounded Corners 17">
            <a:extLst>
              <a:ext uri="{FF2B5EF4-FFF2-40B4-BE49-F238E27FC236}">
                <a16:creationId xmlns:a16="http://schemas.microsoft.com/office/drawing/2014/main" id="{8A1805F4-D680-02C0-C61D-CDD5BBA08AC3}"/>
              </a:ext>
            </a:extLst>
          </p:cNvPr>
          <p:cNvSpPr/>
          <p:nvPr/>
        </p:nvSpPr>
        <p:spPr>
          <a:xfrm>
            <a:off x="1471313" y="2405149"/>
            <a:ext cx="1019578" cy="19792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ea typeface="Tahoma"/>
                <a:cs typeface="Tahoma"/>
              </a:rPr>
              <a:t>Params B</a:t>
            </a:r>
          </a:p>
        </p:txBody>
      </p:sp>
      <p:sp>
        <p:nvSpPr>
          <p:cNvPr id="91" name="Rectangle: Rounded Corners 19">
            <a:extLst>
              <a:ext uri="{FF2B5EF4-FFF2-40B4-BE49-F238E27FC236}">
                <a16:creationId xmlns:a16="http://schemas.microsoft.com/office/drawing/2014/main" id="{96FCEFB5-F346-A317-0A2A-DD8A2E9E1162}"/>
              </a:ext>
            </a:extLst>
          </p:cNvPr>
          <p:cNvSpPr/>
          <p:nvPr/>
        </p:nvSpPr>
        <p:spPr>
          <a:xfrm>
            <a:off x="1471404" y="2623885"/>
            <a:ext cx="1019578" cy="19792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dirty="0">
                <a:solidFill>
                  <a:schemeClr val="tx1"/>
                </a:solidFill>
                <a:ea typeface="Tahoma"/>
                <a:cs typeface="Tahoma"/>
              </a:rPr>
              <a:t>Params C</a:t>
            </a:r>
          </a:p>
        </p:txBody>
      </p:sp>
      <p:sp>
        <p:nvSpPr>
          <p:cNvPr id="92" name="Rectangle: Rounded Corners 15">
            <a:extLst>
              <a:ext uri="{FF2B5EF4-FFF2-40B4-BE49-F238E27FC236}">
                <a16:creationId xmlns:a16="http://schemas.microsoft.com/office/drawing/2014/main" id="{9F7D3B1A-D58D-2155-29F9-904B29454A5B}"/>
              </a:ext>
            </a:extLst>
          </p:cNvPr>
          <p:cNvSpPr/>
          <p:nvPr/>
        </p:nvSpPr>
        <p:spPr>
          <a:xfrm>
            <a:off x="4046027" y="2163862"/>
            <a:ext cx="1019578" cy="19792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chemeClr val="tx1"/>
                </a:solidFill>
                <a:ea typeface="Tahoma"/>
                <a:cs typeface="Tahoma"/>
              </a:rPr>
              <a:t>Params A</a:t>
            </a:r>
          </a:p>
        </p:txBody>
      </p:sp>
      <p:sp>
        <p:nvSpPr>
          <p:cNvPr id="93" name="Rectangle: Rounded Corners 17">
            <a:extLst>
              <a:ext uri="{FF2B5EF4-FFF2-40B4-BE49-F238E27FC236}">
                <a16:creationId xmlns:a16="http://schemas.microsoft.com/office/drawing/2014/main" id="{3901EFCC-87AF-8A27-AB6C-14CCB249B84F}"/>
              </a:ext>
            </a:extLst>
          </p:cNvPr>
          <p:cNvSpPr/>
          <p:nvPr/>
        </p:nvSpPr>
        <p:spPr>
          <a:xfrm>
            <a:off x="4043081" y="2386403"/>
            <a:ext cx="1019578" cy="197925"/>
          </a:xfrm>
          <a:prstGeom prst="round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ea typeface="Tahoma"/>
                <a:cs typeface="Tahoma"/>
              </a:rPr>
              <a:t>Params B</a:t>
            </a:r>
          </a:p>
        </p:txBody>
      </p:sp>
      <p:sp>
        <p:nvSpPr>
          <p:cNvPr id="94" name="Rectangle: Rounded Corners 19">
            <a:extLst>
              <a:ext uri="{FF2B5EF4-FFF2-40B4-BE49-F238E27FC236}">
                <a16:creationId xmlns:a16="http://schemas.microsoft.com/office/drawing/2014/main" id="{F5098B40-DB61-CF82-9229-B4D5A3793278}"/>
              </a:ext>
            </a:extLst>
          </p:cNvPr>
          <p:cNvSpPr/>
          <p:nvPr/>
        </p:nvSpPr>
        <p:spPr>
          <a:xfrm>
            <a:off x="4043172" y="2605139"/>
            <a:ext cx="1019578" cy="19792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dirty="0">
                <a:solidFill>
                  <a:schemeClr val="tx1"/>
                </a:solidFill>
                <a:ea typeface="Tahoma"/>
                <a:cs typeface="Tahoma"/>
              </a:rPr>
              <a:t>Params C</a:t>
            </a:r>
          </a:p>
        </p:txBody>
      </p:sp>
      <p:sp>
        <p:nvSpPr>
          <p:cNvPr id="95" name="Rectangle: Rounded Corners 15">
            <a:extLst>
              <a:ext uri="{FF2B5EF4-FFF2-40B4-BE49-F238E27FC236}">
                <a16:creationId xmlns:a16="http://schemas.microsoft.com/office/drawing/2014/main" id="{B6F319FB-00DA-A9E8-B0C2-70D0388AF1A1}"/>
              </a:ext>
            </a:extLst>
          </p:cNvPr>
          <p:cNvSpPr/>
          <p:nvPr/>
        </p:nvSpPr>
        <p:spPr>
          <a:xfrm>
            <a:off x="6609664" y="2163862"/>
            <a:ext cx="1019578" cy="19792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chemeClr val="tx1"/>
                </a:solidFill>
                <a:ea typeface="Tahoma"/>
                <a:cs typeface="Tahoma"/>
              </a:rPr>
              <a:t>Params A</a:t>
            </a:r>
          </a:p>
        </p:txBody>
      </p:sp>
      <p:sp>
        <p:nvSpPr>
          <p:cNvPr id="96" name="Rectangle: Rounded Corners 17">
            <a:extLst>
              <a:ext uri="{FF2B5EF4-FFF2-40B4-BE49-F238E27FC236}">
                <a16:creationId xmlns:a16="http://schemas.microsoft.com/office/drawing/2014/main" id="{BA884FD0-D1A3-D868-22B2-A09CA2331823}"/>
              </a:ext>
            </a:extLst>
          </p:cNvPr>
          <p:cNvSpPr/>
          <p:nvPr/>
        </p:nvSpPr>
        <p:spPr>
          <a:xfrm>
            <a:off x="6606718" y="2386403"/>
            <a:ext cx="1019578" cy="19792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ea typeface="Tahoma"/>
                <a:cs typeface="Tahoma"/>
              </a:rPr>
              <a:t>Params B</a:t>
            </a:r>
          </a:p>
        </p:txBody>
      </p:sp>
      <p:sp>
        <p:nvSpPr>
          <p:cNvPr id="97" name="Rectangle: Rounded Corners 19">
            <a:extLst>
              <a:ext uri="{FF2B5EF4-FFF2-40B4-BE49-F238E27FC236}">
                <a16:creationId xmlns:a16="http://schemas.microsoft.com/office/drawing/2014/main" id="{CF6E3267-85E5-620E-8677-F4E48FB8F2F6}"/>
              </a:ext>
            </a:extLst>
          </p:cNvPr>
          <p:cNvSpPr/>
          <p:nvPr/>
        </p:nvSpPr>
        <p:spPr>
          <a:xfrm>
            <a:off x="6606809" y="2605139"/>
            <a:ext cx="1019578" cy="197925"/>
          </a:xfrm>
          <a:prstGeom prst="round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dirty="0">
                <a:solidFill>
                  <a:schemeClr val="tx1"/>
                </a:solidFill>
                <a:ea typeface="Tahoma"/>
                <a:cs typeface="Tahoma"/>
              </a:rPr>
              <a:t>Params C</a:t>
            </a:r>
          </a:p>
        </p:txBody>
      </p:sp>
      <p:pic>
        <p:nvPicPr>
          <p:cNvPr id="3" name="Picture 2" descr="A yellow folder with a stack of coins&#10;&#10;AI-generated content may be incorrect.">
            <a:extLst>
              <a:ext uri="{FF2B5EF4-FFF2-40B4-BE49-F238E27FC236}">
                <a16:creationId xmlns:a16="http://schemas.microsoft.com/office/drawing/2014/main" id="{495EDBE6-5C2B-1B76-F084-4919CADB480E}"/>
              </a:ext>
            </a:extLst>
          </p:cNvPr>
          <p:cNvPicPr>
            <a:picLocks noChangeAspect="1"/>
          </p:cNvPicPr>
          <p:nvPr/>
        </p:nvPicPr>
        <p:blipFill>
          <a:blip r:embed="rId5"/>
          <a:srcRect r="51626"/>
          <a:stretch>
            <a:fillRect/>
          </a:stretch>
        </p:blipFill>
        <p:spPr>
          <a:xfrm>
            <a:off x="1579320" y="4298269"/>
            <a:ext cx="630720" cy="697668"/>
          </a:xfrm>
          <a:prstGeom prst="rect">
            <a:avLst/>
          </a:prstGeom>
        </p:spPr>
      </p:pic>
      <p:pic>
        <p:nvPicPr>
          <p:cNvPr id="4" name="Picture 3" descr="A yellow folder with a stack of coins&#10;&#10;AI-generated content may be incorrect.">
            <a:extLst>
              <a:ext uri="{FF2B5EF4-FFF2-40B4-BE49-F238E27FC236}">
                <a16:creationId xmlns:a16="http://schemas.microsoft.com/office/drawing/2014/main" id="{BA9D2668-945C-F56B-7F0A-BD446519BF7B}"/>
              </a:ext>
            </a:extLst>
          </p:cNvPr>
          <p:cNvPicPr>
            <a:picLocks noChangeAspect="1"/>
          </p:cNvPicPr>
          <p:nvPr/>
        </p:nvPicPr>
        <p:blipFill>
          <a:blip r:embed="rId5"/>
          <a:srcRect l="25454" r="33175"/>
          <a:stretch>
            <a:fillRect/>
          </a:stretch>
        </p:blipFill>
        <p:spPr>
          <a:xfrm>
            <a:off x="4256645" y="4326822"/>
            <a:ext cx="539427" cy="697668"/>
          </a:xfrm>
          <a:prstGeom prst="rect">
            <a:avLst/>
          </a:prstGeom>
        </p:spPr>
      </p:pic>
      <p:pic>
        <p:nvPicPr>
          <p:cNvPr id="6" name="Picture 5" descr="A yellow folder with a stack of coins&#10;&#10;AI-generated content may be incorrect.">
            <a:extLst>
              <a:ext uri="{FF2B5EF4-FFF2-40B4-BE49-F238E27FC236}">
                <a16:creationId xmlns:a16="http://schemas.microsoft.com/office/drawing/2014/main" id="{52B04EAF-8FF9-CDE6-D44C-19854C4E704E}"/>
              </a:ext>
            </a:extLst>
          </p:cNvPr>
          <p:cNvPicPr>
            <a:picLocks noChangeAspect="1"/>
          </p:cNvPicPr>
          <p:nvPr/>
        </p:nvPicPr>
        <p:blipFill>
          <a:blip r:embed="rId5"/>
          <a:srcRect l="61173" r="4093"/>
          <a:stretch>
            <a:fillRect/>
          </a:stretch>
        </p:blipFill>
        <p:spPr>
          <a:xfrm>
            <a:off x="6906720" y="4326823"/>
            <a:ext cx="452880" cy="697668"/>
          </a:xfrm>
          <a:prstGeom prst="rect">
            <a:avLst/>
          </a:prstGeom>
        </p:spPr>
      </p:pic>
    </p:spTree>
    <p:extLst>
      <p:ext uri="{BB962C8B-B14F-4D97-AF65-F5344CB8AC3E}">
        <p14:creationId xmlns:p14="http://schemas.microsoft.com/office/powerpoint/2010/main" val="216131208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58E46-FB5F-F7FD-C990-871574BFC9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10E94E-0685-BEA3-0F12-5C5BE6877EEC}"/>
              </a:ext>
            </a:extLst>
          </p:cNvPr>
          <p:cNvSpPr>
            <a:spLocks noGrp="1"/>
          </p:cNvSpPr>
          <p:nvPr>
            <p:ph type="title"/>
          </p:nvPr>
        </p:nvSpPr>
        <p:spPr/>
        <p:txBody>
          <a:bodyPr lIns="91440" tIns="45720" rIns="91440" bIns="45720" anchor="b"/>
          <a:lstStyle/>
          <a:p>
            <a:r>
              <a:rPr lang="en-US" err="1">
                <a:ea typeface="Tahoma"/>
                <a:cs typeface="Tahoma"/>
              </a:rPr>
              <a:t>ZeRO</a:t>
            </a:r>
            <a:r>
              <a:rPr lang="en-US">
                <a:ea typeface="Tahoma"/>
                <a:cs typeface="Tahoma"/>
              </a:rPr>
              <a:t> Stage 2: How it works</a:t>
            </a:r>
            <a:endParaRPr lang="en-US"/>
          </a:p>
        </p:txBody>
      </p:sp>
      <p:sp>
        <p:nvSpPr>
          <p:cNvPr id="5" name="Rectangle: Rounded Corners 4">
            <a:extLst>
              <a:ext uri="{FF2B5EF4-FFF2-40B4-BE49-F238E27FC236}">
                <a16:creationId xmlns:a16="http://schemas.microsoft.com/office/drawing/2014/main" id="{5F70D665-3D3D-5BD5-20CD-557B8AA6FF5F}"/>
              </a:ext>
            </a:extLst>
          </p:cNvPr>
          <p:cNvSpPr/>
          <p:nvPr/>
        </p:nvSpPr>
        <p:spPr>
          <a:xfrm>
            <a:off x="869898" y="3623580"/>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uter graphics card with a fan&#10;&#10;AI-generated content may be incorrect.">
            <a:extLst>
              <a:ext uri="{FF2B5EF4-FFF2-40B4-BE49-F238E27FC236}">
                <a16:creationId xmlns:a16="http://schemas.microsoft.com/office/drawing/2014/main" id="{8B5B20E3-19A9-0DFA-759B-265B769AB2FB}"/>
              </a:ext>
            </a:extLst>
          </p:cNvPr>
          <p:cNvPicPr>
            <a:picLocks noChangeAspect="1"/>
          </p:cNvPicPr>
          <p:nvPr/>
        </p:nvPicPr>
        <p:blipFill>
          <a:blip r:embed="rId2"/>
          <a:stretch>
            <a:fillRect/>
          </a:stretch>
        </p:blipFill>
        <p:spPr>
          <a:xfrm>
            <a:off x="1055213" y="3717588"/>
            <a:ext cx="599780" cy="620401"/>
          </a:xfrm>
          <a:prstGeom prst="rect">
            <a:avLst/>
          </a:prstGeom>
        </p:spPr>
      </p:pic>
      <p:sp>
        <p:nvSpPr>
          <p:cNvPr id="9" name="TextBox 8">
            <a:extLst>
              <a:ext uri="{FF2B5EF4-FFF2-40B4-BE49-F238E27FC236}">
                <a16:creationId xmlns:a16="http://schemas.microsoft.com/office/drawing/2014/main" id="{441625B1-A926-2F0E-E4BB-B3D7FCA7D1E7}"/>
              </a:ext>
            </a:extLst>
          </p:cNvPr>
          <p:cNvSpPr txBox="1"/>
          <p:nvPr/>
        </p:nvSpPr>
        <p:spPr>
          <a:xfrm>
            <a:off x="1083450" y="4309104"/>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1</a:t>
            </a:r>
            <a:endParaRPr lang="en-US">
              <a:latin typeface="Corbel"/>
            </a:endParaRPr>
          </a:p>
        </p:txBody>
      </p:sp>
      <p:pic>
        <p:nvPicPr>
          <p:cNvPr id="11" name="Picture 10" descr="A group of colorful circles on a black background&#10;&#10;AI-generated content may be incorrect.">
            <a:extLst>
              <a:ext uri="{FF2B5EF4-FFF2-40B4-BE49-F238E27FC236}">
                <a16:creationId xmlns:a16="http://schemas.microsoft.com/office/drawing/2014/main" id="{2817DD68-10FF-FD04-4810-601E371BB4D1}"/>
              </a:ext>
            </a:extLst>
          </p:cNvPr>
          <p:cNvPicPr>
            <a:picLocks noChangeAspect="1"/>
          </p:cNvPicPr>
          <p:nvPr/>
        </p:nvPicPr>
        <p:blipFill>
          <a:blip r:embed="rId3"/>
          <a:stretch>
            <a:fillRect/>
          </a:stretch>
        </p:blipFill>
        <p:spPr>
          <a:xfrm>
            <a:off x="2248293" y="3667509"/>
            <a:ext cx="655753" cy="641024"/>
          </a:xfrm>
          <a:prstGeom prst="rect">
            <a:avLst/>
          </a:prstGeom>
        </p:spPr>
      </p:pic>
      <p:sp>
        <p:nvSpPr>
          <p:cNvPr id="13" name="TextBox 12">
            <a:extLst>
              <a:ext uri="{FF2B5EF4-FFF2-40B4-BE49-F238E27FC236}">
                <a16:creationId xmlns:a16="http://schemas.microsoft.com/office/drawing/2014/main" id="{57CE5C0E-FF0E-F04C-F8E1-E601840D6106}"/>
              </a:ext>
            </a:extLst>
          </p:cNvPr>
          <p:cNvSpPr txBox="1"/>
          <p:nvPr/>
        </p:nvSpPr>
        <p:spPr>
          <a:xfrm>
            <a:off x="2247070" y="4226618"/>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15" name="Rectangle: Rounded Corners 14">
            <a:extLst>
              <a:ext uri="{FF2B5EF4-FFF2-40B4-BE49-F238E27FC236}">
                <a16:creationId xmlns:a16="http://schemas.microsoft.com/office/drawing/2014/main" id="{8F1FFA52-49D4-4602-DC0D-635D1EF6103F}"/>
              </a:ext>
            </a:extLst>
          </p:cNvPr>
          <p:cNvSpPr/>
          <p:nvPr/>
        </p:nvSpPr>
        <p:spPr>
          <a:xfrm>
            <a:off x="3418080" y="3626525"/>
            <a:ext cx="2261583" cy="103370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omputer graphics card with a fan&#10;&#10;AI-generated content may be incorrect.">
            <a:extLst>
              <a:ext uri="{FF2B5EF4-FFF2-40B4-BE49-F238E27FC236}">
                <a16:creationId xmlns:a16="http://schemas.microsoft.com/office/drawing/2014/main" id="{4F943C97-6C8D-483F-0AF1-14F0965246B2}"/>
              </a:ext>
            </a:extLst>
          </p:cNvPr>
          <p:cNvPicPr>
            <a:picLocks noChangeAspect="1"/>
          </p:cNvPicPr>
          <p:nvPr/>
        </p:nvPicPr>
        <p:blipFill>
          <a:blip r:embed="rId2"/>
          <a:stretch>
            <a:fillRect/>
          </a:stretch>
        </p:blipFill>
        <p:spPr>
          <a:xfrm>
            <a:off x="3603395" y="3720534"/>
            <a:ext cx="599780" cy="620401"/>
          </a:xfrm>
          <a:prstGeom prst="rect">
            <a:avLst/>
          </a:prstGeom>
        </p:spPr>
      </p:pic>
      <p:sp>
        <p:nvSpPr>
          <p:cNvPr id="19" name="TextBox 18">
            <a:extLst>
              <a:ext uri="{FF2B5EF4-FFF2-40B4-BE49-F238E27FC236}">
                <a16:creationId xmlns:a16="http://schemas.microsoft.com/office/drawing/2014/main" id="{506EFFB3-073A-45EF-B56C-BE7458B4E1BD}"/>
              </a:ext>
            </a:extLst>
          </p:cNvPr>
          <p:cNvSpPr txBox="1"/>
          <p:nvPr/>
        </p:nvSpPr>
        <p:spPr>
          <a:xfrm>
            <a:off x="3618717" y="4312049"/>
            <a:ext cx="5941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2</a:t>
            </a:r>
            <a:endParaRPr lang="en-US">
              <a:latin typeface="Corbel"/>
            </a:endParaRPr>
          </a:p>
        </p:txBody>
      </p:sp>
      <p:pic>
        <p:nvPicPr>
          <p:cNvPr id="21" name="Picture 20" descr="A group of colorful circles on a black background&#10;&#10;AI-generated content may be incorrect.">
            <a:extLst>
              <a:ext uri="{FF2B5EF4-FFF2-40B4-BE49-F238E27FC236}">
                <a16:creationId xmlns:a16="http://schemas.microsoft.com/office/drawing/2014/main" id="{51DA6B5B-53D3-A064-086F-D54AA5E52507}"/>
              </a:ext>
            </a:extLst>
          </p:cNvPr>
          <p:cNvPicPr>
            <a:picLocks noChangeAspect="1"/>
          </p:cNvPicPr>
          <p:nvPr/>
        </p:nvPicPr>
        <p:blipFill>
          <a:blip r:embed="rId3"/>
          <a:stretch>
            <a:fillRect/>
          </a:stretch>
        </p:blipFill>
        <p:spPr>
          <a:xfrm>
            <a:off x="4796475" y="3670454"/>
            <a:ext cx="655753" cy="641024"/>
          </a:xfrm>
          <a:prstGeom prst="rect">
            <a:avLst/>
          </a:prstGeom>
        </p:spPr>
      </p:pic>
      <p:sp>
        <p:nvSpPr>
          <p:cNvPr id="23" name="TextBox 22">
            <a:extLst>
              <a:ext uri="{FF2B5EF4-FFF2-40B4-BE49-F238E27FC236}">
                <a16:creationId xmlns:a16="http://schemas.microsoft.com/office/drawing/2014/main" id="{7ABBDEDD-A6E4-C582-3305-96B3088B845C}"/>
              </a:ext>
            </a:extLst>
          </p:cNvPr>
          <p:cNvSpPr txBox="1"/>
          <p:nvPr/>
        </p:nvSpPr>
        <p:spPr>
          <a:xfrm>
            <a:off x="4795252" y="4229563"/>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5" name="Rectangle: Rounded Corners 24">
            <a:extLst>
              <a:ext uri="{FF2B5EF4-FFF2-40B4-BE49-F238E27FC236}">
                <a16:creationId xmlns:a16="http://schemas.microsoft.com/office/drawing/2014/main" id="{2DD9D601-9CA4-1DD5-3E87-0948AE29519F}"/>
              </a:ext>
            </a:extLst>
          </p:cNvPr>
          <p:cNvSpPr/>
          <p:nvPr/>
        </p:nvSpPr>
        <p:spPr>
          <a:xfrm>
            <a:off x="5998667" y="3623578"/>
            <a:ext cx="2261583" cy="1033702"/>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computer graphics card with a fan&#10;&#10;AI-generated content may be incorrect.">
            <a:extLst>
              <a:ext uri="{FF2B5EF4-FFF2-40B4-BE49-F238E27FC236}">
                <a16:creationId xmlns:a16="http://schemas.microsoft.com/office/drawing/2014/main" id="{80F54693-E1A0-7384-FA2D-8808E465A934}"/>
              </a:ext>
            </a:extLst>
          </p:cNvPr>
          <p:cNvPicPr>
            <a:picLocks noChangeAspect="1"/>
          </p:cNvPicPr>
          <p:nvPr/>
        </p:nvPicPr>
        <p:blipFill>
          <a:blip r:embed="rId2"/>
          <a:stretch>
            <a:fillRect/>
          </a:stretch>
        </p:blipFill>
        <p:spPr>
          <a:xfrm>
            <a:off x="6183982" y="3717587"/>
            <a:ext cx="599780" cy="620401"/>
          </a:xfrm>
          <a:prstGeom prst="rect">
            <a:avLst/>
          </a:prstGeom>
        </p:spPr>
      </p:pic>
      <p:sp>
        <p:nvSpPr>
          <p:cNvPr id="29" name="TextBox 28">
            <a:extLst>
              <a:ext uri="{FF2B5EF4-FFF2-40B4-BE49-F238E27FC236}">
                <a16:creationId xmlns:a16="http://schemas.microsoft.com/office/drawing/2014/main" id="{C3AF6BC8-D2D6-CEAF-6660-F2BB57CBA05A}"/>
              </a:ext>
            </a:extLst>
          </p:cNvPr>
          <p:cNvSpPr txBox="1"/>
          <p:nvPr/>
        </p:nvSpPr>
        <p:spPr>
          <a:xfrm>
            <a:off x="6212219" y="4309102"/>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3</a:t>
            </a:r>
            <a:endParaRPr lang="en-US">
              <a:latin typeface="Corbel"/>
            </a:endParaRPr>
          </a:p>
        </p:txBody>
      </p:sp>
      <p:pic>
        <p:nvPicPr>
          <p:cNvPr id="31" name="Picture 30" descr="A group of colorful circles on a black background&#10;&#10;AI-generated content may be incorrect.">
            <a:extLst>
              <a:ext uri="{FF2B5EF4-FFF2-40B4-BE49-F238E27FC236}">
                <a16:creationId xmlns:a16="http://schemas.microsoft.com/office/drawing/2014/main" id="{A2200BC3-BB71-51C4-206C-92B0C33A72DE}"/>
              </a:ext>
            </a:extLst>
          </p:cNvPr>
          <p:cNvPicPr>
            <a:picLocks noChangeAspect="1"/>
          </p:cNvPicPr>
          <p:nvPr/>
        </p:nvPicPr>
        <p:blipFill>
          <a:blip r:embed="rId3"/>
          <a:stretch>
            <a:fillRect/>
          </a:stretch>
        </p:blipFill>
        <p:spPr>
          <a:xfrm>
            <a:off x="7377062" y="3667507"/>
            <a:ext cx="655753" cy="641024"/>
          </a:xfrm>
          <a:prstGeom prst="rect">
            <a:avLst/>
          </a:prstGeom>
        </p:spPr>
      </p:pic>
      <p:sp>
        <p:nvSpPr>
          <p:cNvPr id="33" name="TextBox 32">
            <a:extLst>
              <a:ext uri="{FF2B5EF4-FFF2-40B4-BE49-F238E27FC236}">
                <a16:creationId xmlns:a16="http://schemas.microsoft.com/office/drawing/2014/main" id="{C4BEF3DD-F895-2DE6-DC3F-3BA358D59CF0}"/>
              </a:ext>
            </a:extLst>
          </p:cNvPr>
          <p:cNvSpPr txBox="1"/>
          <p:nvPr/>
        </p:nvSpPr>
        <p:spPr>
          <a:xfrm>
            <a:off x="7375839" y="4226616"/>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6" name="TextBox 25">
            <a:extLst>
              <a:ext uri="{FF2B5EF4-FFF2-40B4-BE49-F238E27FC236}">
                <a16:creationId xmlns:a16="http://schemas.microsoft.com/office/drawing/2014/main" id="{F17B9807-1B4E-4EC4-4C3C-A302DAC2B2C9}"/>
              </a:ext>
            </a:extLst>
          </p:cNvPr>
          <p:cNvSpPr txBox="1"/>
          <p:nvPr/>
        </p:nvSpPr>
        <p:spPr>
          <a:xfrm>
            <a:off x="1928247" y="4803506"/>
            <a:ext cx="655965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4"/>
              </a:rPr>
              <a:t>ZeRO: Memory Optimizations Toward Training Trillion Parameter Models </a:t>
            </a:r>
            <a:r>
              <a:rPr lang="en-US" sz="1200">
                <a:solidFill>
                  <a:srgbClr val="666666"/>
                </a:solidFill>
                <a:latin typeface="Corbel"/>
              </a:rPr>
              <a:t>(Rajbhandari et al., 2019)</a:t>
            </a:r>
          </a:p>
          <a:p>
            <a:endParaRPr lang="en-US"/>
          </a:p>
        </p:txBody>
      </p:sp>
      <p:sp>
        <p:nvSpPr>
          <p:cNvPr id="30" name="TextBox 29">
            <a:extLst>
              <a:ext uri="{FF2B5EF4-FFF2-40B4-BE49-F238E27FC236}">
                <a16:creationId xmlns:a16="http://schemas.microsoft.com/office/drawing/2014/main" id="{9BC3EC9D-850F-A10C-4E1B-E89FAFC055CA}"/>
              </a:ext>
            </a:extLst>
          </p:cNvPr>
          <p:cNvSpPr txBox="1"/>
          <p:nvPr/>
        </p:nvSpPr>
        <p:spPr>
          <a:xfrm>
            <a:off x="577224" y="1220130"/>
            <a:ext cx="7910679" cy="954107"/>
          </a:xfrm>
          <a:prstGeom prst="rect">
            <a:avLst/>
          </a:prstGeom>
          <a:noFill/>
        </p:spPr>
        <p:txBody>
          <a:bodyPr wrap="square">
            <a:spAutoFit/>
          </a:bodyPr>
          <a:lstStyle/>
          <a:p>
            <a:r>
              <a:rPr lang="en-US" altLang="en-US" b="1" dirty="0">
                <a:latin typeface="Arial" panose="020B0604020202020204" pitchFamily="34" charset="0"/>
              </a:rPr>
              <a:t>Optimizer step:</a:t>
            </a:r>
            <a:endParaRPr lang="en-US" altLang="en-US" dirty="0">
              <a:latin typeface="Arial" panose="020B0604020202020204" pitchFamily="34" charset="0"/>
            </a:endParaRPr>
          </a:p>
          <a:p>
            <a:pPr marL="342900" lvl="1" indent="-342900">
              <a:buFont typeface="Arial" panose="020B0604020202020204" pitchFamily="34" charset="0"/>
              <a:buChar char="•"/>
            </a:pPr>
            <a:r>
              <a:rPr lang="en-US" altLang="en-US" dirty="0">
                <a:latin typeface="Arial" panose="020B0604020202020204" pitchFamily="34" charset="0"/>
              </a:rPr>
              <a:t>It updates only its own parameter using </a:t>
            </a:r>
            <a:r>
              <a:rPr lang="en-US" dirty="0"/>
              <a:t>its shard of grads + optimizer states.</a:t>
            </a:r>
            <a:endParaRPr lang="en-US" altLang="en-US" dirty="0">
              <a:latin typeface="Arial" panose="020B0604020202020204" pitchFamily="34" charset="0"/>
            </a:endParaRPr>
          </a:p>
          <a:p>
            <a:pPr marL="342900" lvl="1" indent="-342900">
              <a:buFont typeface="Arial" panose="020B0604020202020204" pitchFamily="34" charset="0"/>
              <a:buChar char="•"/>
            </a:pPr>
            <a:r>
              <a:rPr lang="en-US" altLang="en-US" dirty="0">
                <a:latin typeface="Arial" panose="020B0604020202020204" pitchFamily="34" charset="0"/>
              </a:rPr>
              <a:t>Parameters are still replicated, so updates must be broadcast after each step to keep all GPUs in sync. (done with </a:t>
            </a:r>
            <a:r>
              <a:rPr lang="en-US" b="1" dirty="0"/>
              <a:t>all-gather)</a:t>
            </a:r>
            <a:endParaRPr lang="en-US" altLang="en-US" dirty="0">
              <a:latin typeface="Arial" panose="020B0604020202020204" pitchFamily="34" charset="0"/>
            </a:endParaRPr>
          </a:p>
        </p:txBody>
      </p:sp>
      <p:sp>
        <p:nvSpPr>
          <p:cNvPr id="77" name="TextBox 76">
            <a:extLst>
              <a:ext uri="{FF2B5EF4-FFF2-40B4-BE49-F238E27FC236}">
                <a16:creationId xmlns:a16="http://schemas.microsoft.com/office/drawing/2014/main" id="{9F3B587C-AE2E-6C33-2051-50BCEC939A23}"/>
              </a:ext>
            </a:extLst>
          </p:cNvPr>
          <p:cNvSpPr txBox="1"/>
          <p:nvPr/>
        </p:nvSpPr>
        <p:spPr>
          <a:xfrm>
            <a:off x="1855464" y="2877104"/>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78" name="TextBox 77">
            <a:extLst>
              <a:ext uri="{FF2B5EF4-FFF2-40B4-BE49-F238E27FC236}">
                <a16:creationId xmlns:a16="http://schemas.microsoft.com/office/drawing/2014/main" id="{6E8F1C61-5DAD-B324-455B-6D9844AAE5FD}"/>
              </a:ext>
            </a:extLst>
          </p:cNvPr>
          <p:cNvSpPr txBox="1"/>
          <p:nvPr/>
        </p:nvSpPr>
        <p:spPr>
          <a:xfrm>
            <a:off x="1401538" y="2861929"/>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79" name="TextBox 78">
            <a:extLst>
              <a:ext uri="{FF2B5EF4-FFF2-40B4-BE49-F238E27FC236}">
                <a16:creationId xmlns:a16="http://schemas.microsoft.com/office/drawing/2014/main" id="{AADF740A-F3A9-F3ED-D1D0-EE599D70B475}"/>
              </a:ext>
            </a:extLst>
          </p:cNvPr>
          <p:cNvSpPr txBox="1"/>
          <p:nvPr/>
        </p:nvSpPr>
        <p:spPr>
          <a:xfrm>
            <a:off x="2309390" y="2878778"/>
            <a:ext cx="381002"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A</a:t>
            </a:r>
          </a:p>
        </p:txBody>
      </p:sp>
      <p:sp>
        <p:nvSpPr>
          <p:cNvPr id="80" name="TextBox 79">
            <a:extLst>
              <a:ext uri="{FF2B5EF4-FFF2-40B4-BE49-F238E27FC236}">
                <a16:creationId xmlns:a16="http://schemas.microsoft.com/office/drawing/2014/main" id="{B6C3685F-7AC1-10FD-C0BA-D129D8F8088F}"/>
              </a:ext>
            </a:extLst>
          </p:cNvPr>
          <p:cNvSpPr txBox="1"/>
          <p:nvPr/>
        </p:nvSpPr>
        <p:spPr>
          <a:xfrm>
            <a:off x="4855182" y="2853907"/>
            <a:ext cx="381002"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81" name="TextBox 80">
            <a:extLst>
              <a:ext uri="{FF2B5EF4-FFF2-40B4-BE49-F238E27FC236}">
                <a16:creationId xmlns:a16="http://schemas.microsoft.com/office/drawing/2014/main" id="{C841C7C4-BA35-7FCA-B8D3-933937C695C5}"/>
              </a:ext>
            </a:extLst>
          </p:cNvPr>
          <p:cNvSpPr txBox="1"/>
          <p:nvPr/>
        </p:nvSpPr>
        <p:spPr>
          <a:xfrm>
            <a:off x="3908018" y="2861928"/>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82" name="TextBox 81">
            <a:extLst>
              <a:ext uri="{FF2B5EF4-FFF2-40B4-BE49-F238E27FC236}">
                <a16:creationId xmlns:a16="http://schemas.microsoft.com/office/drawing/2014/main" id="{1CE9FE2F-AD46-B803-F8CD-E15DAF19E934}"/>
              </a:ext>
            </a:extLst>
          </p:cNvPr>
          <p:cNvSpPr txBox="1"/>
          <p:nvPr/>
        </p:nvSpPr>
        <p:spPr>
          <a:xfrm>
            <a:off x="4388998" y="2853908"/>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B</a:t>
            </a:r>
          </a:p>
        </p:txBody>
      </p:sp>
      <p:sp>
        <p:nvSpPr>
          <p:cNvPr id="83" name="TextBox 82">
            <a:extLst>
              <a:ext uri="{FF2B5EF4-FFF2-40B4-BE49-F238E27FC236}">
                <a16:creationId xmlns:a16="http://schemas.microsoft.com/office/drawing/2014/main" id="{D3A4CFD5-DD99-2F18-1F8D-95CCB417C0E8}"/>
              </a:ext>
            </a:extLst>
          </p:cNvPr>
          <p:cNvSpPr txBox="1"/>
          <p:nvPr/>
        </p:nvSpPr>
        <p:spPr>
          <a:xfrm>
            <a:off x="7438426" y="2855954"/>
            <a:ext cx="381002" cy="340519"/>
          </a:xfrm>
          <a:prstGeom prst="roundRect">
            <a:avLst/>
          </a:prstGeom>
          <a:solidFill>
            <a:schemeClr val="accent4">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orbel"/>
              </a:rPr>
              <a:t>C</a:t>
            </a:r>
          </a:p>
        </p:txBody>
      </p:sp>
      <p:sp>
        <p:nvSpPr>
          <p:cNvPr id="84" name="TextBox 83">
            <a:extLst>
              <a:ext uri="{FF2B5EF4-FFF2-40B4-BE49-F238E27FC236}">
                <a16:creationId xmlns:a16="http://schemas.microsoft.com/office/drawing/2014/main" id="{FAA9AAC7-D63F-F917-447E-2FE8BF6A27F2}"/>
              </a:ext>
            </a:extLst>
          </p:cNvPr>
          <p:cNvSpPr txBox="1"/>
          <p:nvPr/>
        </p:nvSpPr>
        <p:spPr>
          <a:xfrm>
            <a:off x="6514476" y="2864419"/>
            <a:ext cx="381002" cy="340519"/>
          </a:xfrm>
          <a:prstGeom prst="roundRect">
            <a:avLst/>
          </a:prstGeom>
          <a:solidFill>
            <a:schemeClr val="accent1">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sp>
        <p:nvSpPr>
          <p:cNvPr id="85" name="TextBox 84">
            <a:extLst>
              <a:ext uri="{FF2B5EF4-FFF2-40B4-BE49-F238E27FC236}">
                <a16:creationId xmlns:a16="http://schemas.microsoft.com/office/drawing/2014/main" id="{6C5F02E9-15F3-0F86-773C-B3465A868B50}"/>
              </a:ext>
            </a:extLst>
          </p:cNvPr>
          <p:cNvSpPr txBox="1"/>
          <p:nvPr/>
        </p:nvSpPr>
        <p:spPr>
          <a:xfrm>
            <a:off x="6984381" y="2861927"/>
            <a:ext cx="381002" cy="340519"/>
          </a:xfrm>
          <a:prstGeom prst="roundRect">
            <a:avLst/>
          </a:prstGeom>
          <a:solidFill>
            <a:schemeClr val="accent6">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orbel"/>
              </a:rPr>
              <a:t>C</a:t>
            </a:r>
          </a:p>
        </p:txBody>
      </p:sp>
      <p:sp>
        <p:nvSpPr>
          <p:cNvPr id="89" name="Rectangle: Rounded Corners 15">
            <a:extLst>
              <a:ext uri="{FF2B5EF4-FFF2-40B4-BE49-F238E27FC236}">
                <a16:creationId xmlns:a16="http://schemas.microsoft.com/office/drawing/2014/main" id="{0334587E-1F59-9EFF-B0BF-18378D050542}"/>
              </a:ext>
            </a:extLst>
          </p:cNvPr>
          <p:cNvSpPr/>
          <p:nvPr/>
        </p:nvSpPr>
        <p:spPr>
          <a:xfrm>
            <a:off x="1474259" y="2182608"/>
            <a:ext cx="1019578" cy="197925"/>
          </a:xfrm>
          <a:prstGeom prst="round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chemeClr val="tx1"/>
                </a:solidFill>
                <a:ea typeface="Tahoma"/>
                <a:cs typeface="Tahoma"/>
              </a:rPr>
              <a:t>Params A</a:t>
            </a:r>
          </a:p>
        </p:txBody>
      </p:sp>
      <p:sp>
        <p:nvSpPr>
          <p:cNvPr id="90" name="Rectangle: Rounded Corners 17">
            <a:extLst>
              <a:ext uri="{FF2B5EF4-FFF2-40B4-BE49-F238E27FC236}">
                <a16:creationId xmlns:a16="http://schemas.microsoft.com/office/drawing/2014/main" id="{8A4ED47F-55CF-9F25-8027-28A500AEC2DC}"/>
              </a:ext>
            </a:extLst>
          </p:cNvPr>
          <p:cNvSpPr/>
          <p:nvPr/>
        </p:nvSpPr>
        <p:spPr>
          <a:xfrm>
            <a:off x="1471313" y="2405149"/>
            <a:ext cx="1019578" cy="197925"/>
          </a:xfrm>
          <a:prstGeom prst="round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ea typeface="Tahoma"/>
                <a:cs typeface="Tahoma"/>
              </a:rPr>
              <a:t>Params B</a:t>
            </a:r>
          </a:p>
        </p:txBody>
      </p:sp>
      <p:sp>
        <p:nvSpPr>
          <p:cNvPr id="91" name="Rectangle: Rounded Corners 19">
            <a:extLst>
              <a:ext uri="{FF2B5EF4-FFF2-40B4-BE49-F238E27FC236}">
                <a16:creationId xmlns:a16="http://schemas.microsoft.com/office/drawing/2014/main" id="{D19AE872-FF33-AD23-7AC9-975413923171}"/>
              </a:ext>
            </a:extLst>
          </p:cNvPr>
          <p:cNvSpPr/>
          <p:nvPr/>
        </p:nvSpPr>
        <p:spPr>
          <a:xfrm>
            <a:off x="1471404" y="2623885"/>
            <a:ext cx="1019578" cy="197925"/>
          </a:xfrm>
          <a:prstGeom prst="round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dirty="0">
                <a:solidFill>
                  <a:schemeClr val="tx1"/>
                </a:solidFill>
                <a:ea typeface="Tahoma"/>
                <a:cs typeface="Tahoma"/>
              </a:rPr>
              <a:t>Params C</a:t>
            </a:r>
          </a:p>
        </p:txBody>
      </p:sp>
      <p:sp>
        <p:nvSpPr>
          <p:cNvPr id="92" name="Rectangle: Rounded Corners 15">
            <a:extLst>
              <a:ext uri="{FF2B5EF4-FFF2-40B4-BE49-F238E27FC236}">
                <a16:creationId xmlns:a16="http://schemas.microsoft.com/office/drawing/2014/main" id="{F7D5EDD9-0EEE-693F-3213-1B97EB9BF2BB}"/>
              </a:ext>
            </a:extLst>
          </p:cNvPr>
          <p:cNvSpPr/>
          <p:nvPr/>
        </p:nvSpPr>
        <p:spPr>
          <a:xfrm>
            <a:off x="4046027" y="2163862"/>
            <a:ext cx="1019578" cy="197925"/>
          </a:xfrm>
          <a:prstGeom prst="round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chemeClr val="tx1"/>
                </a:solidFill>
                <a:ea typeface="Tahoma"/>
                <a:cs typeface="Tahoma"/>
              </a:rPr>
              <a:t>Params A</a:t>
            </a:r>
          </a:p>
        </p:txBody>
      </p:sp>
      <p:sp>
        <p:nvSpPr>
          <p:cNvPr id="93" name="Rectangle: Rounded Corners 17">
            <a:extLst>
              <a:ext uri="{FF2B5EF4-FFF2-40B4-BE49-F238E27FC236}">
                <a16:creationId xmlns:a16="http://schemas.microsoft.com/office/drawing/2014/main" id="{514AA790-ACC2-190C-AA62-832904E9908C}"/>
              </a:ext>
            </a:extLst>
          </p:cNvPr>
          <p:cNvSpPr/>
          <p:nvPr/>
        </p:nvSpPr>
        <p:spPr>
          <a:xfrm>
            <a:off x="4043081" y="2386403"/>
            <a:ext cx="1019578" cy="197925"/>
          </a:xfrm>
          <a:prstGeom prst="round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ea typeface="Tahoma"/>
                <a:cs typeface="Tahoma"/>
              </a:rPr>
              <a:t>Params B</a:t>
            </a:r>
          </a:p>
        </p:txBody>
      </p:sp>
      <p:sp>
        <p:nvSpPr>
          <p:cNvPr id="94" name="Rectangle: Rounded Corners 19">
            <a:extLst>
              <a:ext uri="{FF2B5EF4-FFF2-40B4-BE49-F238E27FC236}">
                <a16:creationId xmlns:a16="http://schemas.microsoft.com/office/drawing/2014/main" id="{1E397E39-369F-3BBC-7235-0A8C8C077B25}"/>
              </a:ext>
            </a:extLst>
          </p:cNvPr>
          <p:cNvSpPr/>
          <p:nvPr/>
        </p:nvSpPr>
        <p:spPr>
          <a:xfrm>
            <a:off x="4043172" y="2605139"/>
            <a:ext cx="1019578" cy="197925"/>
          </a:xfrm>
          <a:prstGeom prst="round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dirty="0">
                <a:solidFill>
                  <a:schemeClr val="tx1"/>
                </a:solidFill>
                <a:ea typeface="Tahoma"/>
                <a:cs typeface="Tahoma"/>
              </a:rPr>
              <a:t>Params C</a:t>
            </a:r>
          </a:p>
        </p:txBody>
      </p:sp>
      <p:sp>
        <p:nvSpPr>
          <p:cNvPr id="95" name="Rectangle: Rounded Corners 15">
            <a:extLst>
              <a:ext uri="{FF2B5EF4-FFF2-40B4-BE49-F238E27FC236}">
                <a16:creationId xmlns:a16="http://schemas.microsoft.com/office/drawing/2014/main" id="{634F8B27-E9EA-D032-2440-80D9C697FC82}"/>
              </a:ext>
            </a:extLst>
          </p:cNvPr>
          <p:cNvSpPr/>
          <p:nvPr/>
        </p:nvSpPr>
        <p:spPr>
          <a:xfrm>
            <a:off x="6609664" y="2163862"/>
            <a:ext cx="1019578" cy="197925"/>
          </a:xfrm>
          <a:prstGeom prst="round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chemeClr val="tx1"/>
                </a:solidFill>
                <a:ea typeface="Tahoma"/>
                <a:cs typeface="Tahoma"/>
              </a:rPr>
              <a:t>Params A</a:t>
            </a:r>
          </a:p>
        </p:txBody>
      </p:sp>
      <p:sp>
        <p:nvSpPr>
          <p:cNvPr id="96" name="Rectangle: Rounded Corners 17">
            <a:extLst>
              <a:ext uri="{FF2B5EF4-FFF2-40B4-BE49-F238E27FC236}">
                <a16:creationId xmlns:a16="http://schemas.microsoft.com/office/drawing/2014/main" id="{7087ACC7-38D7-015B-94B7-34A98D30F069}"/>
              </a:ext>
            </a:extLst>
          </p:cNvPr>
          <p:cNvSpPr/>
          <p:nvPr/>
        </p:nvSpPr>
        <p:spPr>
          <a:xfrm>
            <a:off x="6606718" y="2386403"/>
            <a:ext cx="1019578" cy="197925"/>
          </a:xfrm>
          <a:prstGeom prst="round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ea typeface="Tahoma"/>
                <a:cs typeface="Tahoma"/>
              </a:rPr>
              <a:t>Params B</a:t>
            </a:r>
          </a:p>
        </p:txBody>
      </p:sp>
      <p:sp>
        <p:nvSpPr>
          <p:cNvPr id="97" name="Rectangle: Rounded Corners 19">
            <a:extLst>
              <a:ext uri="{FF2B5EF4-FFF2-40B4-BE49-F238E27FC236}">
                <a16:creationId xmlns:a16="http://schemas.microsoft.com/office/drawing/2014/main" id="{4A5DD3B7-243D-217D-BFFD-BE18259BDE60}"/>
              </a:ext>
            </a:extLst>
          </p:cNvPr>
          <p:cNvSpPr/>
          <p:nvPr/>
        </p:nvSpPr>
        <p:spPr>
          <a:xfrm>
            <a:off x="6606809" y="2605139"/>
            <a:ext cx="1019578" cy="197925"/>
          </a:xfrm>
          <a:prstGeom prst="round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ctr"/>
          <a:lstStyle/>
          <a:p>
            <a:pPr algn="ctr"/>
            <a:r>
              <a:rPr lang="en-US" sz="1200" dirty="0">
                <a:solidFill>
                  <a:schemeClr val="tx1"/>
                </a:solidFill>
                <a:ea typeface="Tahoma"/>
                <a:cs typeface="Tahoma"/>
              </a:rPr>
              <a:t>Params C</a:t>
            </a:r>
          </a:p>
        </p:txBody>
      </p:sp>
      <p:pic>
        <p:nvPicPr>
          <p:cNvPr id="3" name="Picture 2" descr="A yellow folder with a stack of coins&#10;&#10;AI-generated content may be incorrect.">
            <a:extLst>
              <a:ext uri="{FF2B5EF4-FFF2-40B4-BE49-F238E27FC236}">
                <a16:creationId xmlns:a16="http://schemas.microsoft.com/office/drawing/2014/main" id="{F424E1D8-B54D-FA47-855F-78A6BCB15ED0}"/>
              </a:ext>
            </a:extLst>
          </p:cNvPr>
          <p:cNvPicPr>
            <a:picLocks noChangeAspect="1"/>
          </p:cNvPicPr>
          <p:nvPr/>
        </p:nvPicPr>
        <p:blipFill>
          <a:blip r:embed="rId5"/>
          <a:srcRect r="51626"/>
          <a:stretch>
            <a:fillRect/>
          </a:stretch>
        </p:blipFill>
        <p:spPr>
          <a:xfrm>
            <a:off x="1579320" y="4298269"/>
            <a:ext cx="630720" cy="697668"/>
          </a:xfrm>
          <a:prstGeom prst="rect">
            <a:avLst/>
          </a:prstGeom>
        </p:spPr>
      </p:pic>
      <p:pic>
        <p:nvPicPr>
          <p:cNvPr id="4" name="Picture 3" descr="A yellow folder with a stack of coins&#10;&#10;AI-generated content may be incorrect.">
            <a:extLst>
              <a:ext uri="{FF2B5EF4-FFF2-40B4-BE49-F238E27FC236}">
                <a16:creationId xmlns:a16="http://schemas.microsoft.com/office/drawing/2014/main" id="{BB2D62D6-87D3-3905-02E5-7378A0189DD5}"/>
              </a:ext>
            </a:extLst>
          </p:cNvPr>
          <p:cNvPicPr>
            <a:picLocks noChangeAspect="1"/>
          </p:cNvPicPr>
          <p:nvPr/>
        </p:nvPicPr>
        <p:blipFill>
          <a:blip r:embed="rId5"/>
          <a:srcRect l="25454" r="33175"/>
          <a:stretch>
            <a:fillRect/>
          </a:stretch>
        </p:blipFill>
        <p:spPr>
          <a:xfrm>
            <a:off x="4256645" y="4326822"/>
            <a:ext cx="539427" cy="697668"/>
          </a:xfrm>
          <a:prstGeom prst="rect">
            <a:avLst/>
          </a:prstGeom>
        </p:spPr>
      </p:pic>
      <p:pic>
        <p:nvPicPr>
          <p:cNvPr id="6" name="Picture 5" descr="A yellow folder with a stack of coins&#10;&#10;AI-generated content may be incorrect.">
            <a:extLst>
              <a:ext uri="{FF2B5EF4-FFF2-40B4-BE49-F238E27FC236}">
                <a16:creationId xmlns:a16="http://schemas.microsoft.com/office/drawing/2014/main" id="{6A4D5B4F-0A02-651F-BF2D-34675A80E122}"/>
              </a:ext>
            </a:extLst>
          </p:cNvPr>
          <p:cNvPicPr>
            <a:picLocks noChangeAspect="1"/>
          </p:cNvPicPr>
          <p:nvPr/>
        </p:nvPicPr>
        <p:blipFill>
          <a:blip r:embed="rId5"/>
          <a:srcRect l="61173" r="4093"/>
          <a:stretch>
            <a:fillRect/>
          </a:stretch>
        </p:blipFill>
        <p:spPr>
          <a:xfrm>
            <a:off x="6906720" y="4326823"/>
            <a:ext cx="452880" cy="697668"/>
          </a:xfrm>
          <a:prstGeom prst="rect">
            <a:avLst/>
          </a:prstGeom>
        </p:spPr>
      </p:pic>
    </p:spTree>
    <p:extLst>
      <p:ext uri="{BB962C8B-B14F-4D97-AF65-F5344CB8AC3E}">
        <p14:creationId xmlns:p14="http://schemas.microsoft.com/office/powerpoint/2010/main" val="22457139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225B9-4B1F-588F-4BF3-D2B7DF9DEE4A}"/>
              </a:ext>
            </a:extLst>
          </p:cNvPr>
          <p:cNvSpPr>
            <a:spLocks noGrp="1"/>
          </p:cNvSpPr>
          <p:nvPr>
            <p:ph type="title"/>
          </p:nvPr>
        </p:nvSpPr>
        <p:spPr/>
        <p:txBody>
          <a:bodyPr/>
          <a:lstStyle/>
          <a:p>
            <a:r>
              <a:rPr lang="en-US" dirty="0">
                <a:ea typeface="Tahoma"/>
                <a:cs typeface="Tahoma"/>
              </a:rPr>
              <a:t>Summary: </a:t>
            </a:r>
            <a:r>
              <a:rPr lang="en-US" dirty="0" err="1">
                <a:ea typeface="Tahoma"/>
                <a:cs typeface="Tahoma"/>
              </a:rPr>
              <a:t>ZeRO</a:t>
            </a:r>
            <a:r>
              <a:rPr lang="en-US" dirty="0">
                <a:ea typeface="Tahoma"/>
                <a:cs typeface="Tahoma"/>
              </a:rPr>
              <a:t> Stage 2</a:t>
            </a:r>
            <a:endParaRPr lang="en-US" dirty="0"/>
          </a:p>
        </p:txBody>
      </p:sp>
      <p:sp>
        <p:nvSpPr>
          <p:cNvPr id="3" name="Text Placeholder 2">
            <a:extLst>
              <a:ext uri="{FF2B5EF4-FFF2-40B4-BE49-F238E27FC236}">
                <a16:creationId xmlns:a16="http://schemas.microsoft.com/office/drawing/2014/main" id="{BB1BBB31-547A-362A-3640-A8DD97531E1D}"/>
              </a:ext>
            </a:extLst>
          </p:cNvPr>
          <p:cNvSpPr>
            <a:spLocks noGrp="1"/>
          </p:cNvSpPr>
          <p:nvPr>
            <p:ph type="body" sz="quarter" idx="16"/>
          </p:nvPr>
        </p:nvSpPr>
        <p:spPr/>
        <p:txBody>
          <a:bodyPr/>
          <a:lstStyle/>
          <a:p>
            <a:r>
              <a:rPr lang="en-US" dirty="0"/>
              <a:t>Builds on Stage 1 by sharding gradients in addition to optimizer states. </a:t>
            </a:r>
          </a:p>
          <a:p>
            <a:r>
              <a:rPr lang="en-US" dirty="0"/>
              <a:t>Memory savings: no duplicate gradients or optimizer states. </a:t>
            </a:r>
          </a:p>
          <a:p>
            <a:r>
              <a:rPr lang="en-US" dirty="0"/>
              <a:t>Trade-off: slightly higher communication overhead each step.</a:t>
            </a:r>
          </a:p>
          <a:p>
            <a:pPr lvl="1"/>
            <a:r>
              <a:rPr lang="en-US" dirty="0"/>
              <a:t>Communication is not bad since it’s amortized!! </a:t>
            </a:r>
          </a:p>
        </p:txBody>
      </p:sp>
      <p:graphicFrame>
        <p:nvGraphicFramePr>
          <p:cNvPr id="5" name="Table 4">
            <a:extLst>
              <a:ext uri="{FF2B5EF4-FFF2-40B4-BE49-F238E27FC236}">
                <a16:creationId xmlns:a16="http://schemas.microsoft.com/office/drawing/2014/main" id="{451A31EE-E10D-D485-956B-A68F8F1FECEB}"/>
              </a:ext>
            </a:extLst>
          </p:cNvPr>
          <p:cNvGraphicFramePr>
            <a:graphicFrameLocks noGrp="1"/>
          </p:cNvGraphicFramePr>
          <p:nvPr>
            <p:extLst>
              <p:ext uri="{D42A27DB-BD31-4B8C-83A1-F6EECF244321}">
                <p14:modId xmlns:p14="http://schemas.microsoft.com/office/powerpoint/2010/main" val="1413192849"/>
              </p:ext>
            </p:extLst>
          </p:nvPr>
        </p:nvGraphicFramePr>
        <p:xfrm>
          <a:off x="650004" y="3279503"/>
          <a:ext cx="8192277" cy="1188720"/>
        </p:xfrm>
        <a:graphic>
          <a:graphicData uri="http://schemas.openxmlformats.org/drawingml/2006/table">
            <a:tbl>
              <a:tblPr firstRow="1" bandRow="1">
                <a:tableStyleId>{5C22544A-7EE6-4342-B048-85BDC9FD1C3A}</a:tableStyleId>
              </a:tblPr>
              <a:tblGrid>
                <a:gridCol w="912241">
                  <a:extLst>
                    <a:ext uri="{9D8B030D-6E8A-4147-A177-3AD203B41FA5}">
                      <a16:colId xmlns:a16="http://schemas.microsoft.com/office/drawing/2014/main" val="2628896434"/>
                    </a:ext>
                  </a:extLst>
                </a:gridCol>
                <a:gridCol w="1793638">
                  <a:extLst>
                    <a:ext uri="{9D8B030D-6E8A-4147-A177-3AD203B41FA5}">
                      <a16:colId xmlns:a16="http://schemas.microsoft.com/office/drawing/2014/main" val="3492282006"/>
                    </a:ext>
                  </a:extLst>
                </a:gridCol>
                <a:gridCol w="2192694">
                  <a:extLst>
                    <a:ext uri="{9D8B030D-6E8A-4147-A177-3AD203B41FA5}">
                      <a16:colId xmlns:a16="http://schemas.microsoft.com/office/drawing/2014/main" val="3187547608"/>
                    </a:ext>
                  </a:extLst>
                </a:gridCol>
                <a:gridCol w="3293704">
                  <a:extLst>
                    <a:ext uri="{9D8B030D-6E8A-4147-A177-3AD203B41FA5}">
                      <a16:colId xmlns:a16="http://schemas.microsoft.com/office/drawing/2014/main" val="2565878757"/>
                    </a:ext>
                  </a:extLst>
                </a:gridCol>
              </a:tblGrid>
              <a:tr h="158374">
                <a:tc>
                  <a:txBody>
                    <a:bodyPr/>
                    <a:lstStyle/>
                    <a:p>
                      <a:pPr algn="ctr">
                        <a:buNone/>
                      </a:pPr>
                      <a:r>
                        <a:rPr lang="en-US" dirty="0"/>
                        <a:t>Stage</a:t>
                      </a:r>
                    </a:p>
                  </a:txBody>
                  <a:tcPr anchor="ctr"/>
                </a:tc>
                <a:tc>
                  <a:txBody>
                    <a:bodyPr/>
                    <a:lstStyle/>
                    <a:p>
                      <a:pPr algn="ctr">
                        <a:buNone/>
                      </a:pPr>
                      <a:r>
                        <a:rPr lang="en-US" dirty="0"/>
                        <a:t>What’s Sharded</a:t>
                      </a:r>
                    </a:p>
                  </a:txBody>
                  <a:tcPr anchor="ctr"/>
                </a:tc>
                <a:tc>
                  <a:txBody>
                    <a:bodyPr/>
                    <a:lstStyle/>
                    <a:p>
                      <a:pPr algn="ctr">
                        <a:buNone/>
                      </a:pPr>
                      <a:r>
                        <a:rPr lang="en-US" dirty="0"/>
                        <a:t>Approx bytes / param</a:t>
                      </a:r>
                    </a:p>
                  </a:txBody>
                  <a:tcPr anchor="ctr"/>
                </a:tc>
                <a:tc>
                  <a:txBody>
                    <a:bodyPr/>
                    <a:lstStyle/>
                    <a:p>
                      <a:pPr algn="ctr">
                        <a:buNone/>
                      </a:pPr>
                      <a:r>
                        <a:rPr lang="en-US" dirty="0"/>
                        <a:t>Memory / GPU (7.5 B params)</a:t>
                      </a:r>
                    </a:p>
                  </a:txBody>
                  <a:tcPr anchor="ctr"/>
                </a:tc>
                <a:extLst>
                  <a:ext uri="{0D108BD9-81ED-4DB2-BD59-A6C34878D82A}">
                    <a16:rowId xmlns:a16="http://schemas.microsoft.com/office/drawing/2014/main" val="2802141477"/>
                  </a:ext>
                </a:extLst>
              </a:tr>
              <a:tr h="158374">
                <a:tc>
                  <a:txBody>
                    <a:bodyPr/>
                    <a:lstStyle/>
                    <a:p>
                      <a:pPr algn="ctr">
                        <a:buNone/>
                      </a:pPr>
                      <a:r>
                        <a:rPr lang="en-US"/>
                        <a:t>Naïve DP</a:t>
                      </a:r>
                    </a:p>
                  </a:txBody>
                  <a:tcPr anchor="ctr"/>
                </a:tc>
                <a:tc>
                  <a:txBody>
                    <a:bodyPr/>
                    <a:lstStyle/>
                    <a:p>
                      <a:pPr algn="ctr">
                        <a:buNone/>
                      </a:pPr>
                      <a:r>
                        <a:rPr lang="en-US" dirty="0"/>
                        <a:t>None</a:t>
                      </a:r>
                    </a:p>
                  </a:txBody>
                  <a:tcPr anchor="ctr"/>
                </a:tc>
                <a:tc>
                  <a:txBody>
                    <a:bodyPr/>
                    <a:lstStyle/>
                    <a:p>
                      <a:pPr algn="ctr">
                        <a:buNone/>
                      </a:pPr>
                      <a:r>
                        <a:rPr lang="en-US" dirty="0"/>
                        <a:t>16 B</a:t>
                      </a:r>
                    </a:p>
                  </a:txBody>
                  <a:tcPr anchor="ctr"/>
                </a:tc>
                <a:tc>
                  <a:txBody>
                    <a:bodyPr/>
                    <a:lstStyle/>
                    <a:p>
                      <a:pPr algn="ctr">
                        <a:buNone/>
                      </a:pPr>
                      <a:r>
                        <a:rPr lang="en-US" b="1" dirty="0"/>
                        <a:t>120 GB</a:t>
                      </a:r>
                      <a:endParaRPr lang="en-US" dirty="0"/>
                    </a:p>
                  </a:txBody>
                  <a:tcPr anchor="ctr"/>
                </a:tc>
                <a:extLst>
                  <a:ext uri="{0D108BD9-81ED-4DB2-BD59-A6C34878D82A}">
                    <a16:rowId xmlns:a16="http://schemas.microsoft.com/office/drawing/2014/main" val="2964904385"/>
                  </a:ext>
                </a:extLst>
              </a:tr>
              <a:tr h="158374">
                <a:tc>
                  <a:txBody>
                    <a:bodyPr/>
                    <a:lstStyle/>
                    <a:p>
                      <a:pPr algn="ctr">
                        <a:buNone/>
                      </a:pPr>
                      <a:r>
                        <a:rPr lang="en-US"/>
                        <a:t>ZeRO-1</a:t>
                      </a:r>
                    </a:p>
                  </a:txBody>
                  <a:tcPr anchor="ctr"/>
                </a:tc>
                <a:tc>
                  <a:txBody>
                    <a:bodyPr/>
                    <a:lstStyle/>
                    <a:p>
                      <a:pPr algn="ctr">
                        <a:buNone/>
                      </a:pPr>
                      <a:r>
                        <a:rPr lang="en-US" dirty="0"/>
                        <a:t>Optimizer states</a:t>
                      </a:r>
                    </a:p>
                  </a:txBody>
                  <a:tcPr anchor="ctr"/>
                </a:tc>
                <a:tc>
                  <a:txBody>
                    <a:bodyPr/>
                    <a:lstStyle/>
                    <a:p>
                      <a:pPr algn="ctr">
                        <a:buNone/>
                      </a:pPr>
                      <a:r>
                        <a:rPr lang="en-US"/>
                        <a:t>≈ 6–7 B</a:t>
                      </a:r>
                    </a:p>
                  </a:txBody>
                  <a:tcPr anchor="ctr"/>
                </a:tc>
                <a:tc>
                  <a:txBody>
                    <a:bodyPr/>
                    <a:lstStyle/>
                    <a:p>
                      <a:pPr algn="ctr">
                        <a:buNone/>
                      </a:pPr>
                      <a:r>
                        <a:rPr lang="en-US" b="1" dirty="0"/>
                        <a:t>50 GB</a:t>
                      </a:r>
                      <a:endParaRPr lang="en-US" dirty="0"/>
                    </a:p>
                  </a:txBody>
                  <a:tcPr anchor="ctr"/>
                </a:tc>
                <a:extLst>
                  <a:ext uri="{0D108BD9-81ED-4DB2-BD59-A6C34878D82A}">
                    <a16:rowId xmlns:a16="http://schemas.microsoft.com/office/drawing/2014/main" val="694597280"/>
                  </a:ext>
                </a:extLst>
              </a:tr>
              <a:tr h="158374">
                <a:tc>
                  <a:txBody>
                    <a:bodyPr/>
                    <a:lstStyle/>
                    <a:p>
                      <a:pPr algn="ctr">
                        <a:buNone/>
                      </a:pPr>
                      <a:r>
                        <a:rPr lang="en-US"/>
                        <a:t>ZeRO-2</a:t>
                      </a:r>
                    </a:p>
                  </a:txBody>
                  <a:tcPr anchor="ctr"/>
                </a:tc>
                <a:tc>
                  <a:txBody>
                    <a:bodyPr/>
                    <a:lstStyle/>
                    <a:p>
                      <a:pPr algn="ctr">
                        <a:buNone/>
                      </a:pPr>
                      <a:r>
                        <a:rPr lang="en-US"/>
                        <a:t>+ Gradients</a:t>
                      </a:r>
                    </a:p>
                  </a:txBody>
                  <a:tcPr anchor="ctr"/>
                </a:tc>
                <a:tc>
                  <a:txBody>
                    <a:bodyPr/>
                    <a:lstStyle/>
                    <a:p>
                      <a:pPr algn="ctr">
                        <a:buNone/>
                      </a:pPr>
                      <a:r>
                        <a:rPr lang="en-US"/>
                        <a:t>≈ 5 B</a:t>
                      </a:r>
                    </a:p>
                  </a:txBody>
                  <a:tcPr anchor="ctr"/>
                </a:tc>
                <a:tc>
                  <a:txBody>
                    <a:bodyPr/>
                    <a:lstStyle/>
                    <a:p>
                      <a:pPr algn="ctr">
                        <a:buNone/>
                      </a:pPr>
                      <a:r>
                        <a:rPr lang="en-US" b="1" dirty="0"/>
                        <a:t>40 GB</a:t>
                      </a:r>
                      <a:endParaRPr lang="en-US" dirty="0"/>
                    </a:p>
                  </a:txBody>
                  <a:tcPr anchor="ctr"/>
                </a:tc>
                <a:extLst>
                  <a:ext uri="{0D108BD9-81ED-4DB2-BD59-A6C34878D82A}">
                    <a16:rowId xmlns:a16="http://schemas.microsoft.com/office/drawing/2014/main" val="507091692"/>
                  </a:ext>
                </a:extLst>
              </a:tr>
            </a:tbl>
          </a:graphicData>
        </a:graphic>
      </p:graphicFrame>
    </p:spTree>
    <p:extLst>
      <p:ext uri="{BB962C8B-B14F-4D97-AF65-F5344CB8AC3E}">
        <p14:creationId xmlns:p14="http://schemas.microsoft.com/office/powerpoint/2010/main" val="200139149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A206C-40A9-A4A1-2FE4-5A979426E2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5F898-1037-C451-A192-EAC6491AE4D7}"/>
              </a:ext>
            </a:extLst>
          </p:cNvPr>
          <p:cNvSpPr>
            <a:spLocks noGrp="1"/>
          </p:cNvSpPr>
          <p:nvPr>
            <p:ph type="title"/>
          </p:nvPr>
        </p:nvSpPr>
        <p:spPr>
          <a:xfrm>
            <a:off x="533919" y="107119"/>
            <a:ext cx="8085415" cy="857542"/>
          </a:xfrm>
        </p:spPr>
        <p:txBody>
          <a:bodyPr lIns="91440" tIns="45720" rIns="91440" bIns="45720" anchor="b">
            <a:normAutofit/>
          </a:bodyPr>
          <a:lstStyle/>
          <a:p>
            <a:r>
              <a:rPr lang="en-US" dirty="0"/>
              <a:t>ZeRO-3 (aka FSDP):</a:t>
            </a:r>
            <a:r>
              <a:rPr lang="en-US" b="1" kern="1200" dirty="0">
                <a:latin typeface="+mj-lt"/>
                <a:ea typeface="+mj-ea"/>
                <a:cs typeface="+mj-cs"/>
              </a:rPr>
              <a:t> </a:t>
            </a:r>
            <a:r>
              <a:rPr lang="en-US" dirty="0"/>
              <a:t>Shard</a:t>
            </a:r>
            <a:r>
              <a:rPr lang="en-US" b="1" kern="1200" dirty="0">
                <a:latin typeface="+mj-lt"/>
                <a:ea typeface="+mj-ea"/>
                <a:cs typeface="+mj-cs"/>
              </a:rPr>
              <a:t> Everything!</a:t>
            </a:r>
          </a:p>
        </p:txBody>
      </p:sp>
      <p:pic>
        <p:nvPicPr>
          <p:cNvPr id="3" name="Picture 2" descr="A group of squares with different colors&#10;&#10;AI-generated content may be incorrect.">
            <a:extLst>
              <a:ext uri="{FF2B5EF4-FFF2-40B4-BE49-F238E27FC236}">
                <a16:creationId xmlns:a16="http://schemas.microsoft.com/office/drawing/2014/main" id="{1163838F-441F-8439-DF2B-B0D42D0EBAAD}"/>
              </a:ext>
            </a:extLst>
          </p:cNvPr>
          <p:cNvPicPr>
            <a:picLocks noChangeAspect="1"/>
          </p:cNvPicPr>
          <p:nvPr/>
        </p:nvPicPr>
        <p:blipFill>
          <a:blip r:embed="rId2"/>
          <a:stretch>
            <a:fillRect/>
          </a:stretch>
        </p:blipFill>
        <p:spPr>
          <a:xfrm>
            <a:off x="834338" y="1154923"/>
            <a:ext cx="7482985" cy="3423466"/>
          </a:xfrm>
          <a:prstGeom prst="rect">
            <a:avLst/>
          </a:prstGeom>
          <a:noFill/>
        </p:spPr>
      </p:pic>
      <p:sp>
        <p:nvSpPr>
          <p:cNvPr id="6" name="TextBox 5">
            <a:extLst>
              <a:ext uri="{FF2B5EF4-FFF2-40B4-BE49-F238E27FC236}">
                <a16:creationId xmlns:a16="http://schemas.microsoft.com/office/drawing/2014/main" id="{265650DF-8276-CBE7-0F0F-3EF855A1ADD4}"/>
              </a:ext>
            </a:extLst>
          </p:cNvPr>
          <p:cNvSpPr txBox="1"/>
          <p:nvPr/>
        </p:nvSpPr>
        <p:spPr>
          <a:xfrm>
            <a:off x="1928247" y="4809964"/>
            <a:ext cx="6559657"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3"/>
              </a:rPr>
              <a:t>ZeRO: Memory Optimizations Toward Training Trillion Parameter Models </a:t>
            </a:r>
            <a:r>
              <a:rPr lang="en-US" sz="1200">
                <a:solidFill>
                  <a:srgbClr val="666666"/>
                </a:solidFill>
                <a:latin typeface="Corbel"/>
              </a:rPr>
              <a:t>(Rajbhandari et al., 2019)</a:t>
            </a:r>
          </a:p>
          <a:p>
            <a:endParaRPr lang="en-US"/>
          </a:p>
        </p:txBody>
      </p:sp>
      <p:pic>
        <p:nvPicPr>
          <p:cNvPr id="7" name="Picture 6" descr="A computer graphics card with a fan&#10;&#10;AI-generated content may be incorrect.">
            <a:extLst>
              <a:ext uri="{FF2B5EF4-FFF2-40B4-BE49-F238E27FC236}">
                <a16:creationId xmlns:a16="http://schemas.microsoft.com/office/drawing/2014/main" id="{DB59BA1C-AA3C-C78F-0044-302EC2575CD1}"/>
              </a:ext>
            </a:extLst>
          </p:cNvPr>
          <p:cNvPicPr>
            <a:picLocks noChangeAspect="1"/>
          </p:cNvPicPr>
          <p:nvPr/>
        </p:nvPicPr>
        <p:blipFill>
          <a:blip r:embed="rId4"/>
          <a:stretch>
            <a:fillRect/>
          </a:stretch>
        </p:blipFill>
        <p:spPr>
          <a:xfrm>
            <a:off x="1325517" y="4351888"/>
            <a:ext cx="599780" cy="620401"/>
          </a:xfrm>
          <a:prstGeom prst="rect">
            <a:avLst/>
          </a:prstGeom>
        </p:spPr>
      </p:pic>
      <p:pic>
        <p:nvPicPr>
          <p:cNvPr id="9" name="Picture 8" descr="A computer graphics card with a fan&#10;&#10;AI-generated content may be incorrect.">
            <a:extLst>
              <a:ext uri="{FF2B5EF4-FFF2-40B4-BE49-F238E27FC236}">
                <a16:creationId xmlns:a16="http://schemas.microsoft.com/office/drawing/2014/main" id="{5AD1B772-ED7B-C1C4-C092-C10FFC8FAEAC}"/>
              </a:ext>
            </a:extLst>
          </p:cNvPr>
          <p:cNvPicPr>
            <a:picLocks noChangeAspect="1"/>
          </p:cNvPicPr>
          <p:nvPr/>
        </p:nvPicPr>
        <p:blipFill>
          <a:blip r:embed="rId4"/>
          <a:stretch>
            <a:fillRect/>
          </a:stretch>
        </p:blipFill>
        <p:spPr>
          <a:xfrm>
            <a:off x="3175168" y="4351888"/>
            <a:ext cx="599780" cy="620401"/>
          </a:xfrm>
          <a:prstGeom prst="rect">
            <a:avLst/>
          </a:prstGeom>
        </p:spPr>
      </p:pic>
      <p:pic>
        <p:nvPicPr>
          <p:cNvPr id="11" name="Picture 10" descr="A computer graphics card with a fan&#10;&#10;AI-generated content may be incorrect.">
            <a:extLst>
              <a:ext uri="{FF2B5EF4-FFF2-40B4-BE49-F238E27FC236}">
                <a16:creationId xmlns:a16="http://schemas.microsoft.com/office/drawing/2014/main" id="{E8CAB8F7-8C26-0CA6-87AE-868E5D2A30C6}"/>
              </a:ext>
            </a:extLst>
          </p:cNvPr>
          <p:cNvPicPr>
            <a:picLocks noChangeAspect="1"/>
          </p:cNvPicPr>
          <p:nvPr/>
        </p:nvPicPr>
        <p:blipFill>
          <a:blip r:embed="rId4"/>
          <a:stretch>
            <a:fillRect/>
          </a:stretch>
        </p:blipFill>
        <p:spPr>
          <a:xfrm>
            <a:off x="5001651" y="4351888"/>
            <a:ext cx="599780" cy="620401"/>
          </a:xfrm>
          <a:prstGeom prst="rect">
            <a:avLst/>
          </a:prstGeom>
        </p:spPr>
      </p:pic>
    </p:spTree>
    <p:extLst>
      <p:ext uri="{BB962C8B-B14F-4D97-AF65-F5344CB8AC3E}">
        <p14:creationId xmlns:p14="http://schemas.microsoft.com/office/powerpoint/2010/main" val="321037553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0E7C57C-BC90-C371-8C04-90C584417F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9860DA-FF3C-507C-4CE0-E506D6FDB37A}"/>
              </a:ext>
            </a:extLst>
          </p:cNvPr>
          <p:cNvSpPr>
            <a:spLocks noGrp="1"/>
          </p:cNvSpPr>
          <p:nvPr>
            <p:ph type="title"/>
          </p:nvPr>
        </p:nvSpPr>
        <p:spPr/>
        <p:txBody>
          <a:bodyPr lIns="91440" tIns="45720" rIns="91440" bIns="45720" anchor="b">
            <a:normAutofit/>
          </a:bodyPr>
          <a:lstStyle/>
          <a:p>
            <a:r>
              <a:rPr lang="en-US" err="1"/>
              <a:t>ZeRO</a:t>
            </a:r>
            <a:r>
              <a:rPr lang="en-US"/>
              <a:t> Stage 3: How it works (simplified)</a:t>
            </a:r>
          </a:p>
        </p:txBody>
      </p:sp>
      <p:sp>
        <p:nvSpPr>
          <p:cNvPr id="3" name="Text Placeholder 2">
            <a:extLst>
              <a:ext uri="{FF2B5EF4-FFF2-40B4-BE49-F238E27FC236}">
                <a16:creationId xmlns:a16="http://schemas.microsoft.com/office/drawing/2014/main" id="{ED074057-2DDD-7D8B-4DC3-5F7C7A0D25DB}"/>
              </a:ext>
            </a:extLst>
          </p:cNvPr>
          <p:cNvSpPr>
            <a:spLocks noGrp="1"/>
          </p:cNvSpPr>
          <p:nvPr>
            <p:ph type="body" sz="quarter" idx="16"/>
          </p:nvPr>
        </p:nvSpPr>
        <p:spPr/>
        <p:txBody>
          <a:bodyPr/>
          <a:lstStyle/>
          <a:p>
            <a:r>
              <a:rPr lang="en-US" dirty="0"/>
              <a:t>Each GPU stores only its shard of:</a:t>
            </a:r>
          </a:p>
          <a:p>
            <a:pPr lvl="1"/>
            <a:r>
              <a:rPr lang="en-US" dirty="0"/>
              <a:t>Model parameters</a:t>
            </a:r>
          </a:p>
          <a:p>
            <a:pPr lvl="1"/>
            <a:r>
              <a:rPr lang="en-US" dirty="0"/>
              <a:t>Gradients</a:t>
            </a:r>
          </a:p>
          <a:p>
            <a:pPr lvl="1"/>
            <a:r>
              <a:rPr lang="en-US" dirty="0"/>
              <a:t>Optimizer states</a:t>
            </a:r>
          </a:p>
          <a:p>
            <a:endParaRPr lang="en-US" dirty="0"/>
          </a:p>
          <a:p>
            <a:r>
              <a:rPr lang="en-US" dirty="0"/>
              <a:t>When a layer is needed for computation, its parameters are All-Gathered from all GPUs just in time.</a:t>
            </a:r>
          </a:p>
          <a:p>
            <a:r>
              <a:rPr lang="en-US" dirty="0"/>
              <a:t>After computing gradients, those gradients are Reduce-Scattered back to distribute and free memory.</a:t>
            </a:r>
          </a:p>
          <a:p>
            <a:r>
              <a:rPr lang="en-US" dirty="0"/>
              <a:t>Optimizer updates are done locally on each shard.</a:t>
            </a:r>
          </a:p>
        </p:txBody>
      </p:sp>
    </p:spTree>
    <p:extLst>
      <p:ext uri="{BB962C8B-B14F-4D97-AF65-F5344CB8AC3E}">
        <p14:creationId xmlns:p14="http://schemas.microsoft.com/office/powerpoint/2010/main" val="93175422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A640A-F8A2-B007-734E-5BF276BAEF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0D4996-294B-9046-9FCC-81F1B7014E8A}"/>
              </a:ext>
            </a:extLst>
          </p:cNvPr>
          <p:cNvSpPr>
            <a:spLocks noGrp="1"/>
          </p:cNvSpPr>
          <p:nvPr>
            <p:ph type="title"/>
          </p:nvPr>
        </p:nvSpPr>
        <p:spPr/>
        <p:txBody>
          <a:bodyPr/>
          <a:lstStyle/>
          <a:p>
            <a:r>
              <a:rPr lang="en-US" dirty="0" err="1"/>
              <a:t>ZeRO</a:t>
            </a:r>
            <a:r>
              <a:rPr lang="en-US" dirty="0"/>
              <a:t> Stage 3</a:t>
            </a:r>
          </a:p>
        </p:txBody>
      </p:sp>
      <p:sp>
        <p:nvSpPr>
          <p:cNvPr id="3" name="Content Placeholder 2">
            <a:extLst>
              <a:ext uri="{FF2B5EF4-FFF2-40B4-BE49-F238E27FC236}">
                <a16:creationId xmlns:a16="http://schemas.microsoft.com/office/drawing/2014/main" id="{E70BE87A-A07F-5BD6-8897-25BF27D6E8D0}"/>
              </a:ext>
            </a:extLst>
          </p:cNvPr>
          <p:cNvSpPr>
            <a:spLocks noGrp="1"/>
          </p:cNvSpPr>
          <p:nvPr>
            <p:ph sz="quarter" idx="20"/>
          </p:nvPr>
        </p:nvSpPr>
        <p:spPr/>
        <p:txBody>
          <a:bodyPr/>
          <a:lstStyle/>
          <a:p>
            <a:pPr marL="285750" indent="-285750">
              <a:buFont typeface="Arial" panose="020B0604020202020204" pitchFamily="34" charset="0"/>
              <a:buChar char="•"/>
            </a:pPr>
            <a:r>
              <a:rPr lang="en-US" sz="1600" dirty="0"/>
              <a:t>Shards </a:t>
            </a:r>
            <a:r>
              <a:rPr lang="en-US" sz="1600" b="1" dirty="0"/>
              <a:t>everything</a:t>
            </a:r>
            <a:r>
              <a:rPr lang="en-US" sz="1600" dirty="0"/>
              <a:t> — parameters, gradients, and optimizer states — across GPUs.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Provides </a:t>
            </a:r>
            <a:r>
              <a:rPr lang="en-US" sz="1600" b="1" dirty="0"/>
              <a:t>maximum memory savings (~1/N per GPU)</a:t>
            </a:r>
            <a:r>
              <a:rPr lang="en-US" sz="1600" dirty="0"/>
              <a:t>, enabling extremely large models.</a:t>
            </a:r>
          </a:p>
          <a:p>
            <a:pPr marL="285750" indent="-285750">
              <a:buFont typeface="Arial" panose="020B0604020202020204" pitchFamily="34" charset="0"/>
              <a:buChar char="•"/>
            </a:pPr>
            <a:endParaRPr lang="en-US" sz="1600" dirty="0"/>
          </a:p>
        </p:txBody>
      </p:sp>
      <p:sp>
        <p:nvSpPr>
          <p:cNvPr id="4" name="Text Placeholder 3">
            <a:extLst>
              <a:ext uri="{FF2B5EF4-FFF2-40B4-BE49-F238E27FC236}">
                <a16:creationId xmlns:a16="http://schemas.microsoft.com/office/drawing/2014/main" id="{9C5BABEA-2296-B79D-7B8A-9413728EF15A}"/>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322399742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D6BAF-7212-98F8-C25F-0662D6AACB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26BF34-B66F-9CAB-6961-37391AC21FDF}"/>
              </a:ext>
            </a:extLst>
          </p:cNvPr>
          <p:cNvSpPr>
            <a:spLocks noGrp="1"/>
          </p:cNvSpPr>
          <p:nvPr>
            <p:ph type="title"/>
          </p:nvPr>
        </p:nvSpPr>
        <p:spPr>
          <a:xfrm>
            <a:off x="533919" y="107119"/>
            <a:ext cx="8085415" cy="857542"/>
          </a:xfrm>
        </p:spPr>
        <p:txBody>
          <a:bodyPr lIns="91440" tIns="45720" rIns="91440" bIns="45720" anchor="b">
            <a:normAutofit/>
          </a:bodyPr>
          <a:lstStyle/>
          <a:p>
            <a:r>
              <a:rPr lang="en-US" dirty="0" err="1"/>
              <a:t>ZeRO</a:t>
            </a:r>
            <a:r>
              <a:rPr lang="en-US" dirty="0"/>
              <a:t> Stage 3: How it works (simplified)</a:t>
            </a:r>
          </a:p>
        </p:txBody>
      </p:sp>
      <p:pic>
        <p:nvPicPr>
          <p:cNvPr id="22" name="Graphic 21">
            <a:extLst>
              <a:ext uri="{FF2B5EF4-FFF2-40B4-BE49-F238E27FC236}">
                <a16:creationId xmlns:a16="http://schemas.microsoft.com/office/drawing/2014/main" id="{4FCD5626-943C-C58A-F983-6C7E482B27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3123" y="1366224"/>
            <a:ext cx="8085416" cy="3000864"/>
          </a:xfrm>
          <a:prstGeom prst="rect">
            <a:avLst/>
          </a:prstGeom>
        </p:spPr>
      </p:pic>
      <p:sp>
        <p:nvSpPr>
          <p:cNvPr id="39" name="TextBox 38">
            <a:extLst>
              <a:ext uri="{FF2B5EF4-FFF2-40B4-BE49-F238E27FC236}">
                <a16:creationId xmlns:a16="http://schemas.microsoft.com/office/drawing/2014/main" id="{E2272E5B-72C0-769E-0AC6-E6AC4E2B64B2}"/>
              </a:ext>
            </a:extLst>
          </p:cNvPr>
          <p:cNvSpPr txBox="1"/>
          <p:nvPr/>
        </p:nvSpPr>
        <p:spPr>
          <a:xfrm>
            <a:off x="396509" y="1073301"/>
            <a:ext cx="861801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When a layer is needed for computation, its parameters are All-Gathered from all GPUs just in time.</a:t>
            </a:r>
          </a:p>
        </p:txBody>
      </p:sp>
    </p:spTree>
    <p:extLst>
      <p:ext uri="{BB962C8B-B14F-4D97-AF65-F5344CB8AC3E}">
        <p14:creationId xmlns:p14="http://schemas.microsoft.com/office/powerpoint/2010/main" val="102290589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30D3B-8E8F-A8F0-9A2F-E27A00EDC3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530F47-2343-BA88-663C-9747D131B863}"/>
              </a:ext>
            </a:extLst>
          </p:cNvPr>
          <p:cNvSpPr>
            <a:spLocks noGrp="1"/>
          </p:cNvSpPr>
          <p:nvPr>
            <p:ph type="title"/>
          </p:nvPr>
        </p:nvSpPr>
        <p:spPr>
          <a:xfrm>
            <a:off x="533919" y="107119"/>
            <a:ext cx="8085415" cy="857542"/>
          </a:xfrm>
        </p:spPr>
        <p:txBody>
          <a:bodyPr lIns="91440" tIns="45720" rIns="91440" bIns="45720" anchor="b">
            <a:normAutofit/>
          </a:bodyPr>
          <a:lstStyle/>
          <a:p>
            <a:r>
              <a:rPr lang="en-US" err="1"/>
              <a:t>ZeRO</a:t>
            </a:r>
            <a:r>
              <a:rPr lang="en-US"/>
              <a:t> Stage 3: How it works (simplified)</a:t>
            </a:r>
          </a:p>
        </p:txBody>
      </p:sp>
      <p:sp>
        <p:nvSpPr>
          <p:cNvPr id="39" name="TextBox 38">
            <a:extLst>
              <a:ext uri="{FF2B5EF4-FFF2-40B4-BE49-F238E27FC236}">
                <a16:creationId xmlns:a16="http://schemas.microsoft.com/office/drawing/2014/main" id="{5B0FB589-5A65-9C4F-8167-3D8BE095AA2A}"/>
              </a:ext>
            </a:extLst>
          </p:cNvPr>
          <p:cNvSpPr txBox="1"/>
          <p:nvPr/>
        </p:nvSpPr>
        <p:spPr>
          <a:xfrm>
            <a:off x="372235" y="1129103"/>
            <a:ext cx="84804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After computing gradients, those gradients are Reduce-Scattered back to distribute and free memory.</a:t>
            </a:r>
          </a:p>
        </p:txBody>
      </p:sp>
      <p:pic>
        <p:nvPicPr>
          <p:cNvPr id="3" name="Graphic 2">
            <a:extLst>
              <a:ext uri="{FF2B5EF4-FFF2-40B4-BE49-F238E27FC236}">
                <a16:creationId xmlns:a16="http://schemas.microsoft.com/office/drawing/2014/main" id="{5663DE9E-C5DB-489E-3A59-E7ABFB6519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6072" y="1418471"/>
            <a:ext cx="7396071" cy="3045098"/>
          </a:xfrm>
          <a:prstGeom prst="rect">
            <a:avLst/>
          </a:prstGeom>
        </p:spPr>
      </p:pic>
    </p:spTree>
    <p:extLst>
      <p:ext uri="{BB962C8B-B14F-4D97-AF65-F5344CB8AC3E}">
        <p14:creationId xmlns:p14="http://schemas.microsoft.com/office/powerpoint/2010/main" val="234311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FFD5D-B60A-1081-3550-FF8FAE1FB8A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8701F7C-78E0-79A0-48F4-95FDA3EAF4EF}"/>
              </a:ext>
            </a:extLst>
          </p:cNvPr>
          <p:cNvSpPr txBox="1">
            <a:spLocks noGrp="1"/>
          </p:cNvSpPr>
          <p:nvPr>
            <p:ph type="title"/>
          </p:nvPr>
        </p:nvSpPr>
        <p:spPr>
          <a:xfrm>
            <a:off x="533919" y="496872"/>
            <a:ext cx="8085415" cy="467789"/>
          </a:xfrm>
          <a:prstGeom prst="rect">
            <a:avLst/>
          </a:prstGeom>
        </p:spPr>
        <p:txBody>
          <a:bodyPr vert="horz" wrap="square" lIns="0" tIns="6065" rIns="0" bIns="0" rtlCol="0">
            <a:spAutoFit/>
          </a:bodyPr>
          <a:lstStyle/>
          <a:p>
            <a:pPr marL="5776">
              <a:lnSpc>
                <a:spcPct val="100000"/>
              </a:lnSpc>
              <a:spcBef>
                <a:spcPts val="48"/>
              </a:spcBef>
            </a:pPr>
            <a:r>
              <a:rPr lang="en-US" dirty="0"/>
              <a:t>Self-Attention During Inference </a:t>
            </a:r>
            <a:endParaRPr spc="-5" dirty="0"/>
          </a:p>
        </p:txBody>
      </p:sp>
      <p:sp>
        <p:nvSpPr>
          <p:cNvPr id="27" name="Text Placeholder 26">
            <a:extLst>
              <a:ext uri="{FF2B5EF4-FFF2-40B4-BE49-F238E27FC236}">
                <a16:creationId xmlns:a16="http://schemas.microsoft.com/office/drawing/2014/main" id="{8D7937AC-0306-B1A6-B239-888BC2C56483}"/>
              </a:ext>
            </a:extLst>
          </p:cNvPr>
          <p:cNvSpPr>
            <a:spLocks noGrp="1"/>
          </p:cNvSpPr>
          <p:nvPr>
            <p:ph type="body" sz="quarter" idx="16"/>
          </p:nvPr>
        </p:nvSpPr>
        <p:spPr/>
        <p:txBody>
          <a:bodyPr/>
          <a:lstStyle/>
          <a:p>
            <a:endParaRPr lang="en-US"/>
          </a:p>
        </p:txBody>
      </p:sp>
      <p:grpSp>
        <p:nvGrpSpPr>
          <p:cNvPr id="3" name="object 3">
            <a:extLst>
              <a:ext uri="{FF2B5EF4-FFF2-40B4-BE49-F238E27FC236}">
                <a16:creationId xmlns:a16="http://schemas.microsoft.com/office/drawing/2014/main" id="{5D4E76F6-FE01-39E8-9AAB-7D4EAAFE6C7A}"/>
              </a:ext>
            </a:extLst>
          </p:cNvPr>
          <p:cNvGrpSpPr/>
          <p:nvPr/>
        </p:nvGrpSpPr>
        <p:grpSpPr>
          <a:xfrm>
            <a:off x="3797011" y="1487303"/>
            <a:ext cx="1214397" cy="242013"/>
            <a:chOff x="8348029" y="3270231"/>
            <a:chExt cx="2670175" cy="532130"/>
          </a:xfrm>
        </p:grpSpPr>
        <p:sp>
          <p:nvSpPr>
            <p:cNvPr id="4" name="object 4">
              <a:extLst>
                <a:ext uri="{FF2B5EF4-FFF2-40B4-BE49-F238E27FC236}">
                  <a16:creationId xmlns:a16="http://schemas.microsoft.com/office/drawing/2014/main" id="{BF48D467-59D9-81ED-857D-0389DD05F04C}"/>
                </a:ext>
              </a:extLst>
            </p:cNvPr>
            <p:cNvSpPr/>
            <p:nvPr/>
          </p:nvSpPr>
          <p:spPr>
            <a:xfrm>
              <a:off x="8384971" y="3308799"/>
              <a:ext cx="2592705" cy="453390"/>
            </a:xfrm>
            <a:custGeom>
              <a:avLst/>
              <a:gdLst/>
              <a:ahLst/>
              <a:cxnLst/>
              <a:rect l="l" t="t" r="r" b="b"/>
              <a:pathLst>
                <a:path w="2592704" h="453389">
                  <a:moveTo>
                    <a:pt x="2592361" y="0"/>
                  </a:moveTo>
                  <a:lnTo>
                    <a:pt x="0" y="0"/>
                  </a:lnTo>
                  <a:lnTo>
                    <a:pt x="0" y="453029"/>
                  </a:lnTo>
                  <a:lnTo>
                    <a:pt x="2592361" y="453029"/>
                  </a:lnTo>
                  <a:lnTo>
                    <a:pt x="2592361" y="0"/>
                  </a:lnTo>
                  <a:close/>
                </a:path>
              </a:pathLst>
            </a:custGeom>
            <a:solidFill>
              <a:srgbClr val="00A1FF"/>
            </a:solidFill>
          </p:spPr>
          <p:txBody>
            <a:bodyPr wrap="square" lIns="0" tIns="0" rIns="0" bIns="0" rtlCol="0"/>
            <a:lstStyle/>
            <a:p>
              <a:endParaRPr sz="637"/>
            </a:p>
          </p:txBody>
        </p:sp>
        <p:pic>
          <p:nvPicPr>
            <p:cNvPr id="5" name="object 5">
              <a:extLst>
                <a:ext uri="{FF2B5EF4-FFF2-40B4-BE49-F238E27FC236}">
                  <a16:creationId xmlns:a16="http://schemas.microsoft.com/office/drawing/2014/main" id="{EDB69DB6-7D20-E868-AE7A-77F3D866CD2A}"/>
                </a:ext>
              </a:extLst>
            </p:cNvPr>
            <p:cNvPicPr/>
            <p:nvPr/>
          </p:nvPicPr>
          <p:blipFill>
            <a:blip r:embed="rId2" cstate="print"/>
            <a:stretch>
              <a:fillRect/>
            </a:stretch>
          </p:blipFill>
          <p:spPr>
            <a:xfrm>
              <a:off x="8348029" y="3270231"/>
              <a:ext cx="2669886" cy="532130"/>
            </a:xfrm>
            <a:prstGeom prst="rect">
              <a:avLst/>
            </a:prstGeom>
          </p:spPr>
        </p:pic>
      </p:grpSp>
      <p:grpSp>
        <p:nvGrpSpPr>
          <p:cNvPr id="6" name="object 6">
            <a:extLst>
              <a:ext uri="{FF2B5EF4-FFF2-40B4-BE49-F238E27FC236}">
                <a16:creationId xmlns:a16="http://schemas.microsoft.com/office/drawing/2014/main" id="{7A1EC0CD-93A2-FE14-7596-6550106D3AAA}"/>
              </a:ext>
            </a:extLst>
          </p:cNvPr>
          <p:cNvGrpSpPr/>
          <p:nvPr/>
        </p:nvGrpSpPr>
        <p:grpSpPr>
          <a:xfrm>
            <a:off x="1706453" y="2348832"/>
            <a:ext cx="3310496" cy="1374103"/>
            <a:chOff x="3751383" y="5164530"/>
            <a:chExt cx="7279005" cy="3021330"/>
          </a:xfrm>
        </p:grpSpPr>
        <p:pic>
          <p:nvPicPr>
            <p:cNvPr id="7" name="object 7">
              <a:extLst>
                <a:ext uri="{FF2B5EF4-FFF2-40B4-BE49-F238E27FC236}">
                  <a16:creationId xmlns:a16="http://schemas.microsoft.com/office/drawing/2014/main" id="{E8800223-5DCA-896A-B33F-0DA6B2320780}"/>
                </a:ext>
              </a:extLst>
            </p:cNvPr>
            <p:cNvPicPr/>
            <p:nvPr/>
          </p:nvPicPr>
          <p:blipFill>
            <a:blip r:embed="rId3" cstate="print"/>
            <a:stretch>
              <a:fillRect/>
            </a:stretch>
          </p:blipFill>
          <p:spPr>
            <a:xfrm>
              <a:off x="3751383" y="5164530"/>
              <a:ext cx="2671450" cy="533400"/>
            </a:xfrm>
            <a:prstGeom prst="rect">
              <a:avLst/>
            </a:prstGeom>
          </p:spPr>
        </p:pic>
        <p:pic>
          <p:nvPicPr>
            <p:cNvPr id="8" name="object 8">
              <a:extLst>
                <a:ext uri="{FF2B5EF4-FFF2-40B4-BE49-F238E27FC236}">
                  <a16:creationId xmlns:a16="http://schemas.microsoft.com/office/drawing/2014/main" id="{1491C9E4-94E6-B430-EF09-C40B531E9C47}"/>
                </a:ext>
              </a:extLst>
            </p:cNvPr>
            <p:cNvPicPr/>
            <p:nvPr/>
          </p:nvPicPr>
          <p:blipFill>
            <a:blip r:embed="rId4" cstate="print"/>
            <a:stretch>
              <a:fillRect/>
            </a:stretch>
          </p:blipFill>
          <p:spPr>
            <a:xfrm>
              <a:off x="8358495" y="5175778"/>
              <a:ext cx="2671266" cy="3009900"/>
            </a:xfrm>
            <a:prstGeom prst="rect">
              <a:avLst/>
            </a:prstGeom>
          </p:spPr>
        </p:pic>
      </p:grpSp>
      <p:sp>
        <p:nvSpPr>
          <p:cNvPr id="9" name="object 9">
            <a:extLst>
              <a:ext uri="{FF2B5EF4-FFF2-40B4-BE49-F238E27FC236}">
                <a16:creationId xmlns:a16="http://schemas.microsoft.com/office/drawing/2014/main" id="{5A5AF4CE-AA79-A601-80BD-9E3EB8647739}"/>
              </a:ext>
            </a:extLst>
          </p:cNvPr>
          <p:cNvSpPr txBox="1"/>
          <p:nvPr/>
        </p:nvSpPr>
        <p:spPr>
          <a:xfrm>
            <a:off x="4321344" y="2883430"/>
            <a:ext cx="174723" cy="294000"/>
          </a:xfrm>
          <a:prstGeom prst="rect">
            <a:avLst/>
          </a:prstGeom>
        </p:spPr>
        <p:txBody>
          <a:bodyPr vert="horz" wrap="square" lIns="0" tIns="6931" rIns="0" bIns="0" rtlCol="0">
            <a:spAutoFit/>
          </a:bodyPr>
          <a:lstStyle/>
          <a:p>
            <a:pPr marL="5776">
              <a:spcBef>
                <a:spcPts val="55"/>
              </a:spcBef>
            </a:pPr>
            <a:r>
              <a:rPr sz="1865" spc="39" dirty="0"/>
              <a:t>K</a:t>
            </a:r>
            <a:endParaRPr sz="1865"/>
          </a:p>
        </p:txBody>
      </p:sp>
      <p:grpSp>
        <p:nvGrpSpPr>
          <p:cNvPr id="10" name="object 10">
            <a:extLst>
              <a:ext uri="{FF2B5EF4-FFF2-40B4-BE49-F238E27FC236}">
                <a16:creationId xmlns:a16="http://schemas.microsoft.com/office/drawing/2014/main" id="{4709AAF5-4FC3-6171-0CB4-C876126C97A3}"/>
              </a:ext>
            </a:extLst>
          </p:cNvPr>
          <p:cNvGrpSpPr/>
          <p:nvPr/>
        </p:nvGrpSpPr>
        <p:grpSpPr>
          <a:xfrm>
            <a:off x="2395705" y="1776490"/>
            <a:ext cx="5112599" cy="1654237"/>
            <a:chOff x="5266887" y="3906084"/>
            <a:chExt cx="11241405" cy="3637279"/>
          </a:xfrm>
        </p:grpSpPr>
        <p:pic>
          <p:nvPicPr>
            <p:cNvPr id="11" name="object 11">
              <a:extLst>
                <a:ext uri="{FF2B5EF4-FFF2-40B4-BE49-F238E27FC236}">
                  <a16:creationId xmlns:a16="http://schemas.microsoft.com/office/drawing/2014/main" id="{2921BBE6-5963-6EAD-F3E6-A7B213966B7F}"/>
                </a:ext>
              </a:extLst>
            </p:cNvPr>
            <p:cNvPicPr/>
            <p:nvPr/>
          </p:nvPicPr>
          <p:blipFill>
            <a:blip r:embed="rId5" cstate="print"/>
            <a:stretch>
              <a:fillRect/>
            </a:stretch>
          </p:blipFill>
          <p:spPr>
            <a:xfrm>
              <a:off x="5266887" y="3906084"/>
              <a:ext cx="9024080" cy="1313032"/>
            </a:xfrm>
            <a:prstGeom prst="rect">
              <a:avLst/>
            </a:prstGeom>
          </p:spPr>
        </p:pic>
        <p:pic>
          <p:nvPicPr>
            <p:cNvPr id="12" name="object 12">
              <a:extLst>
                <a:ext uri="{FF2B5EF4-FFF2-40B4-BE49-F238E27FC236}">
                  <a16:creationId xmlns:a16="http://schemas.microsoft.com/office/drawing/2014/main" id="{D38C22BB-DF05-2305-0015-35FA2FB8A86B}"/>
                </a:ext>
              </a:extLst>
            </p:cNvPr>
            <p:cNvPicPr/>
            <p:nvPr/>
          </p:nvPicPr>
          <p:blipFill>
            <a:blip r:embed="rId6" cstate="print"/>
            <a:stretch>
              <a:fillRect/>
            </a:stretch>
          </p:blipFill>
          <p:spPr>
            <a:xfrm>
              <a:off x="12997591" y="5180651"/>
              <a:ext cx="3510419" cy="2362200"/>
            </a:xfrm>
            <a:prstGeom prst="rect">
              <a:avLst/>
            </a:prstGeom>
          </p:spPr>
        </p:pic>
      </p:grpSp>
      <p:sp>
        <p:nvSpPr>
          <p:cNvPr id="13" name="object 13">
            <a:extLst>
              <a:ext uri="{FF2B5EF4-FFF2-40B4-BE49-F238E27FC236}">
                <a16:creationId xmlns:a16="http://schemas.microsoft.com/office/drawing/2014/main" id="{F84B62AB-B1B0-293C-8F88-B0348CF4EA70}"/>
              </a:ext>
            </a:extLst>
          </p:cNvPr>
          <p:cNvSpPr txBox="1"/>
          <p:nvPr/>
        </p:nvSpPr>
        <p:spPr>
          <a:xfrm>
            <a:off x="1439365" y="2299817"/>
            <a:ext cx="166925" cy="322897"/>
          </a:xfrm>
          <a:prstGeom prst="rect">
            <a:avLst/>
          </a:prstGeom>
        </p:spPr>
        <p:txBody>
          <a:bodyPr vert="horz" wrap="square" lIns="0" tIns="7798" rIns="0" bIns="0" rtlCol="0">
            <a:spAutoFit/>
          </a:bodyPr>
          <a:lstStyle/>
          <a:p>
            <a:pPr marL="5776">
              <a:spcBef>
                <a:spcPts val="61"/>
              </a:spcBef>
            </a:pPr>
            <a:r>
              <a:rPr sz="2047" spc="84" dirty="0">
                <a:solidFill>
                  <a:srgbClr val="5E5E5E"/>
                </a:solidFill>
              </a:rPr>
              <a:t>q</a:t>
            </a:r>
            <a:endParaRPr sz="2047"/>
          </a:p>
        </p:txBody>
      </p:sp>
      <p:sp>
        <p:nvSpPr>
          <p:cNvPr id="14" name="object 14">
            <a:extLst>
              <a:ext uri="{FF2B5EF4-FFF2-40B4-BE49-F238E27FC236}">
                <a16:creationId xmlns:a16="http://schemas.microsoft.com/office/drawing/2014/main" id="{2DC9579F-35F1-18CD-C2B4-3D564C4B5FA1}"/>
              </a:ext>
            </a:extLst>
          </p:cNvPr>
          <p:cNvSpPr txBox="1"/>
          <p:nvPr/>
        </p:nvSpPr>
        <p:spPr>
          <a:xfrm>
            <a:off x="3588037" y="1441327"/>
            <a:ext cx="144977" cy="317328"/>
          </a:xfrm>
          <a:prstGeom prst="rect">
            <a:avLst/>
          </a:prstGeom>
        </p:spPr>
        <p:txBody>
          <a:bodyPr vert="horz" wrap="square" lIns="0" tIns="5776" rIns="0" bIns="0" rtlCol="0">
            <a:spAutoFit/>
          </a:bodyPr>
          <a:lstStyle/>
          <a:p>
            <a:pPr marL="5776">
              <a:spcBef>
                <a:spcPts val="45"/>
              </a:spcBef>
            </a:pPr>
            <a:r>
              <a:rPr sz="2024" spc="36" dirty="0">
                <a:solidFill>
                  <a:srgbClr val="5E5E5E"/>
                </a:solidFill>
              </a:rPr>
              <a:t>x</a:t>
            </a:r>
            <a:endParaRPr sz="2024"/>
          </a:p>
        </p:txBody>
      </p:sp>
      <p:sp>
        <p:nvSpPr>
          <p:cNvPr id="23" name="object 23">
            <a:extLst>
              <a:ext uri="{FF2B5EF4-FFF2-40B4-BE49-F238E27FC236}">
                <a16:creationId xmlns:a16="http://schemas.microsoft.com/office/drawing/2014/main" id="{CE084B65-11C8-EB9D-4168-803D1A7F788F}"/>
              </a:ext>
            </a:extLst>
          </p:cNvPr>
          <p:cNvSpPr txBox="1"/>
          <p:nvPr/>
        </p:nvSpPr>
        <p:spPr>
          <a:xfrm>
            <a:off x="1603299" y="2814769"/>
            <a:ext cx="1232592" cy="201720"/>
          </a:xfrm>
          <a:prstGeom prst="rect">
            <a:avLst/>
          </a:prstGeom>
        </p:spPr>
        <p:txBody>
          <a:bodyPr vert="horz" wrap="square" lIns="0" tIns="5776" rIns="0" bIns="0" rtlCol="0">
            <a:spAutoFit/>
          </a:bodyPr>
          <a:lstStyle/>
          <a:p>
            <a:pPr marL="5776">
              <a:spcBef>
                <a:spcPts val="45"/>
              </a:spcBef>
            </a:pPr>
            <a:r>
              <a:rPr sz="1273" dirty="0"/>
              <a:t>q:</a:t>
            </a:r>
            <a:r>
              <a:rPr sz="1273" spc="34" dirty="0"/>
              <a:t> </a:t>
            </a:r>
            <a:r>
              <a:rPr sz="1273" dirty="0"/>
              <a:t>the</a:t>
            </a:r>
            <a:r>
              <a:rPr sz="1273" spc="36" dirty="0"/>
              <a:t> </a:t>
            </a:r>
            <a:r>
              <a:rPr sz="1273" dirty="0"/>
              <a:t>next</a:t>
            </a:r>
            <a:r>
              <a:rPr sz="1273" spc="36" dirty="0"/>
              <a:t> </a:t>
            </a:r>
            <a:r>
              <a:rPr sz="1273" spc="-5" dirty="0"/>
              <a:t>token</a:t>
            </a:r>
            <a:endParaRPr sz="1273"/>
          </a:p>
        </p:txBody>
      </p:sp>
      <p:sp>
        <p:nvSpPr>
          <p:cNvPr id="24" name="object 24">
            <a:extLst>
              <a:ext uri="{FF2B5EF4-FFF2-40B4-BE49-F238E27FC236}">
                <a16:creationId xmlns:a16="http://schemas.microsoft.com/office/drawing/2014/main" id="{2E1DDD48-C835-61E7-B954-EE9924D22354}"/>
              </a:ext>
            </a:extLst>
          </p:cNvPr>
          <p:cNvSpPr txBox="1"/>
          <p:nvPr/>
        </p:nvSpPr>
        <p:spPr>
          <a:xfrm>
            <a:off x="4745952" y="3871970"/>
            <a:ext cx="1214109" cy="201720"/>
          </a:xfrm>
          <a:prstGeom prst="rect">
            <a:avLst/>
          </a:prstGeom>
        </p:spPr>
        <p:txBody>
          <a:bodyPr vert="horz" wrap="square" lIns="0" tIns="5776" rIns="0" bIns="0" rtlCol="0">
            <a:spAutoFit/>
          </a:bodyPr>
          <a:lstStyle/>
          <a:p>
            <a:pPr marL="5776">
              <a:spcBef>
                <a:spcPts val="45"/>
              </a:spcBef>
            </a:pPr>
            <a:r>
              <a:rPr sz="1273" dirty="0"/>
              <a:t>previous</a:t>
            </a:r>
            <a:r>
              <a:rPr sz="1273" spc="18" dirty="0"/>
              <a:t> context</a:t>
            </a:r>
            <a:endParaRPr sz="1273"/>
          </a:p>
        </p:txBody>
      </p:sp>
      <p:sp>
        <p:nvSpPr>
          <p:cNvPr id="25" name="object 25">
            <a:extLst>
              <a:ext uri="{FF2B5EF4-FFF2-40B4-BE49-F238E27FC236}">
                <a16:creationId xmlns:a16="http://schemas.microsoft.com/office/drawing/2014/main" id="{12240CC4-DFAF-8C09-42BC-4D9C6C5434DD}"/>
              </a:ext>
            </a:extLst>
          </p:cNvPr>
          <p:cNvSpPr txBox="1"/>
          <p:nvPr/>
        </p:nvSpPr>
        <p:spPr>
          <a:xfrm>
            <a:off x="6630785" y="2735802"/>
            <a:ext cx="157106" cy="294000"/>
          </a:xfrm>
          <a:prstGeom prst="rect">
            <a:avLst/>
          </a:prstGeom>
        </p:spPr>
        <p:txBody>
          <a:bodyPr vert="horz" wrap="square" lIns="0" tIns="6931" rIns="0" bIns="0" rtlCol="0">
            <a:spAutoFit/>
          </a:bodyPr>
          <a:lstStyle/>
          <a:p>
            <a:pPr marL="5776">
              <a:spcBef>
                <a:spcPts val="55"/>
              </a:spcBef>
            </a:pPr>
            <a:r>
              <a:rPr sz="1865" spc="-100" dirty="0"/>
              <a:t>V</a:t>
            </a:r>
            <a:endParaRPr sz="1865"/>
          </a:p>
        </p:txBody>
      </p:sp>
      <p:sp>
        <p:nvSpPr>
          <p:cNvPr id="30" name="TextBox 29">
            <a:extLst>
              <a:ext uri="{FF2B5EF4-FFF2-40B4-BE49-F238E27FC236}">
                <a16:creationId xmlns:a16="http://schemas.microsoft.com/office/drawing/2014/main" id="{AE181039-D632-64A8-D928-E520FA1DCFF7}"/>
              </a:ext>
            </a:extLst>
          </p:cNvPr>
          <p:cNvSpPr txBox="1"/>
          <p:nvPr/>
        </p:nvSpPr>
        <p:spPr>
          <a:xfrm>
            <a:off x="7139941" y="4496289"/>
            <a:ext cx="2117270" cy="261610"/>
          </a:xfrm>
          <a:prstGeom prst="rect">
            <a:avLst/>
          </a:prstGeom>
          <a:noFill/>
        </p:spPr>
        <p:txBody>
          <a:bodyPr wrap="square">
            <a:spAutoFit/>
          </a:bodyPr>
          <a:lstStyle/>
          <a:p>
            <a:pPr algn="ctr"/>
            <a:r>
              <a:rPr lang="en-US" sz="1100" dirty="0">
                <a:solidFill>
                  <a:schemeClr val="bg1">
                    <a:lumMod val="50000"/>
                  </a:schemeClr>
                </a:solidFill>
                <a:latin typeface="Corbel" panose="020B0503020204020204" pitchFamily="34" charset="0"/>
                <a:ea typeface="Tahoma" panose="020B0604030504040204" pitchFamily="34" charset="0"/>
                <a:cs typeface="Tahoma" panose="020B0604030504040204" pitchFamily="34" charset="0"/>
              </a:rPr>
              <a:t>[Slide credit: Arman Cohan]</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CBC459B-C7FC-B1C0-0A45-0990EF517E12}"/>
                  </a:ext>
                </a:extLst>
              </p:cNvPr>
              <p:cNvSpPr txBox="1"/>
              <p:nvPr/>
            </p:nvSpPr>
            <p:spPr>
              <a:xfrm>
                <a:off x="6045382" y="823689"/>
                <a:ext cx="3553457" cy="1235275"/>
              </a:xfrm>
              <a:prstGeom prst="rect">
                <a:avLst/>
              </a:prstGeom>
              <a:noFill/>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7030A0"/>
                          </a:solidFill>
                          <a:latin typeface="Cambria Math" panose="02040503050406030204" pitchFamily="18" charset="0"/>
                        </a:rPr>
                        <m:t>𝑄</m:t>
                      </m:r>
                      <m:r>
                        <a:rPr lang="en-US" altLang="zh-TW" sz="1400">
                          <a:latin typeface="Cambria Math" panose="02040503050406030204" pitchFamily="18" charset="0"/>
                        </a:rPr>
                        <m:t>=</m:t>
                      </m:r>
                      <m:sSup>
                        <m:sSupPr>
                          <m:ctrlPr>
                            <a:rPr lang="en-US" altLang="zh-TW" sz="1400" i="1" smtClean="0">
                              <a:solidFill>
                                <a:srgbClr val="7030A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7030A0"/>
                              </a:solidFill>
                              <a:latin typeface="Cambria Math" panose="02040503050406030204" pitchFamily="18" charset="0"/>
                            </a:rPr>
                            <m:t>𝐖</m:t>
                          </m:r>
                        </m:e>
                        <m:sup>
                          <m:r>
                            <a:rPr lang="en-US" altLang="zh-TW" sz="1400">
                              <a:solidFill>
                                <a:srgbClr val="7030A0"/>
                              </a:solidFill>
                              <a:latin typeface="Cambria Math" panose="02040503050406030204" pitchFamily="18" charset="0"/>
                            </a:rPr>
                            <m:t>𝑞</m:t>
                          </m:r>
                        </m:sup>
                      </m:sSup>
                    </m:oMath>
                  </m:oMathPara>
                </a14:m>
                <a:endParaRPr lang="en-US" altLang="zh-TW" sz="1400" b="1" dirty="0">
                  <a:latin typeface="Corbel" panose="020B0503020204020204" pitchFamily="34" charset="0"/>
                </a:endParaRPr>
              </a:p>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C00000"/>
                          </a:solidFill>
                          <a:latin typeface="Cambria Math" panose="02040503050406030204" pitchFamily="18" charset="0"/>
                        </a:rPr>
                        <m:t>𝐾</m:t>
                      </m:r>
                      <m:r>
                        <a:rPr lang="en-US" altLang="zh-TW" sz="1400">
                          <a:latin typeface="Cambria Math" panose="02040503050406030204" pitchFamily="18" charset="0"/>
                        </a:rPr>
                        <m:t>=</m:t>
                      </m:r>
                      <m:sSup>
                        <m:sSupPr>
                          <m:ctrlPr>
                            <a:rPr lang="en-US" altLang="zh-TW" sz="1400" i="1" smtClean="0">
                              <a:solidFill>
                                <a:srgbClr val="C0000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C00000"/>
                              </a:solidFill>
                              <a:latin typeface="Cambria Math" panose="02040503050406030204" pitchFamily="18" charset="0"/>
                            </a:rPr>
                            <m:t>𝐖</m:t>
                          </m:r>
                        </m:e>
                        <m:sup>
                          <m:r>
                            <a:rPr lang="en-US" altLang="zh-TW" sz="1400">
                              <a:solidFill>
                                <a:srgbClr val="C00000"/>
                              </a:solidFill>
                              <a:latin typeface="Cambria Math" panose="02040503050406030204" pitchFamily="18" charset="0"/>
                            </a:rPr>
                            <m:t>𝑘</m:t>
                          </m:r>
                        </m:sup>
                      </m:sSup>
                    </m:oMath>
                  </m:oMathPara>
                </a14:m>
                <a:endParaRPr lang="en-US" altLang="zh-TW" sz="1400" b="1" dirty="0">
                  <a:latin typeface="Corbel" panose="020B0503020204020204" pitchFamily="34" charset="0"/>
                </a:endParaRPr>
              </a:p>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0070C0"/>
                          </a:solidFill>
                          <a:latin typeface="Cambria Math" panose="02040503050406030204" pitchFamily="18" charset="0"/>
                        </a:rPr>
                        <m:t>𝑉</m:t>
                      </m:r>
                      <m:r>
                        <a:rPr lang="en-US" altLang="zh-TW" sz="1400">
                          <a:latin typeface="Cambria Math" panose="02040503050406030204" pitchFamily="18" charset="0"/>
                        </a:rPr>
                        <m:t>=</m:t>
                      </m:r>
                      <m:sSup>
                        <m:sSupPr>
                          <m:ctrlPr>
                            <a:rPr lang="en-US" altLang="zh-TW" sz="1400" i="1" smtClean="0">
                              <a:solidFill>
                                <a:srgbClr val="0070C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0070C0"/>
                              </a:solidFill>
                              <a:latin typeface="Cambria Math" panose="02040503050406030204" pitchFamily="18" charset="0"/>
                            </a:rPr>
                            <m:t>𝐖</m:t>
                          </m:r>
                        </m:e>
                        <m:sup>
                          <m:r>
                            <a:rPr lang="en-US" altLang="zh-TW" sz="1400">
                              <a:solidFill>
                                <a:srgbClr val="0070C0"/>
                              </a:solidFill>
                              <a:latin typeface="Cambria Math" panose="02040503050406030204" pitchFamily="18" charset="0"/>
                            </a:rPr>
                            <m:t>𝑣</m:t>
                          </m:r>
                        </m:sup>
                      </m:sSup>
                    </m:oMath>
                  </m:oMathPara>
                </a14:m>
                <a:endParaRPr lang="en-US" b="1" dirty="0">
                  <a:latin typeface="Corbel" panose="020B0503020204020204" pitchFamily="34" charset="0"/>
                  <a:cs typeface="Calibri"/>
                </a:endParaRPr>
              </a:p>
              <a:p>
                <a:pPr marL="114300" indent="0">
                  <a:buNone/>
                </a:pPr>
                <a14:m>
                  <m:oMathPara xmlns:m="http://schemas.openxmlformats.org/officeDocument/2006/math">
                    <m:oMathParaPr>
                      <m:jc m:val="centerGroup"/>
                    </m:oMathParaPr>
                    <m:oMath xmlns:m="http://schemas.openxmlformats.org/officeDocument/2006/math">
                      <m:r>
                        <m:rPr>
                          <m:sty m:val="p"/>
                        </m:rPr>
                        <a:rPr lang="en-US" sz="1400" b="0" i="0" smtClean="0">
                          <a:solidFill>
                            <a:srgbClr val="00B050"/>
                          </a:solidFill>
                          <a:latin typeface="Cambria Math" panose="02040503050406030204" pitchFamily="18" charset="0"/>
                        </a:rPr>
                        <m:t>Attention</m:t>
                      </m:r>
                      <m:r>
                        <a:rPr lang="en-US" sz="1400" b="0" i="0" smtClean="0">
                          <a:solidFill>
                            <a:srgbClr val="00B050"/>
                          </a:solidFill>
                          <a:latin typeface="Cambria Math" panose="02040503050406030204" pitchFamily="18" charset="0"/>
                        </a:rPr>
                        <m:t>(</m:t>
                      </m:r>
                      <m:r>
                        <a:rPr lang="en-US" altLang="zh-TW" b="1">
                          <a:latin typeface="Cambria Math" panose="02040503050406030204" pitchFamily="18" charset="0"/>
                        </a:rPr>
                        <m:t>𝐱</m:t>
                      </m:r>
                      <m:r>
                        <a:rPr lang="en-US" sz="1400" b="0" i="0" smtClean="0">
                          <a:solidFill>
                            <a:srgbClr val="00B050"/>
                          </a:solidFill>
                          <a:latin typeface="Cambria Math" panose="02040503050406030204" pitchFamily="18" charset="0"/>
                        </a:rPr>
                        <m:t>)</m:t>
                      </m:r>
                      <m:r>
                        <a:rPr lang="en-US" sz="1400" smtClean="0">
                          <a:latin typeface="Cambria Math" panose="02040503050406030204" pitchFamily="18" charset="0"/>
                        </a:rPr>
                        <m:t>=</m:t>
                      </m:r>
                      <m:r>
                        <m:rPr>
                          <m:sty m:val="p"/>
                        </m:rPr>
                        <a:rPr lang="en-US" sz="1400" smtClean="0">
                          <a:latin typeface="Cambria Math" panose="02040503050406030204" pitchFamily="18" charset="0"/>
                        </a:rPr>
                        <m:t>softmax</m:t>
                      </m:r>
                      <m:d>
                        <m:dPr>
                          <m:ctrlPr>
                            <a:rPr lang="en-US" sz="1400" i="1" smtClean="0">
                              <a:latin typeface="Cambria Math" panose="02040503050406030204" pitchFamily="18" charset="0"/>
                            </a:rPr>
                          </m:ctrlPr>
                        </m:dPr>
                        <m:e>
                          <m:f>
                            <m:fPr>
                              <m:ctrlPr>
                                <a:rPr lang="en-US" sz="1400" i="1" smtClean="0">
                                  <a:latin typeface="Cambria Math" panose="02040503050406030204" pitchFamily="18" charset="0"/>
                                </a:rPr>
                              </m:ctrlPr>
                            </m:fPr>
                            <m:num>
                              <m:sSup>
                                <m:sSupPr>
                                  <m:ctrlPr>
                                    <a:rPr lang="en-US" sz="1400" i="1" smtClean="0">
                                      <a:latin typeface="Cambria Math" panose="02040503050406030204" pitchFamily="18" charset="0"/>
                                    </a:rPr>
                                  </m:ctrlPr>
                                </m:sSupPr>
                                <m:e>
                                  <m:r>
                                    <a:rPr lang="en-US" sz="1400" smtClean="0">
                                      <a:solidFill>
                                        <a:srgbClr val="7030A0"/>
                                      </a:solidFill>
                                      <a:latin typeface="Cambria Math" panose="02040503050406030204" pitchFamily="18" charset="0"/>
                                    </a:rPr>
                                    <m:t>𝑄</m:t>
                                  </m:r>
                                  <m:r>
                                    <a:rPr lang="en-US" sz="1400" smtClean="0">
                                      <a:solidFill>
                                        <a:srgbClr val="C00000"/>
                                      </a:solidFill>
                                      <a:latin typeface="Cambria Math" panose="02040503050406030204" pitchFamily="18" charset="0"/>
                                    </a:rPr>
                                    <m:t>𝐾</m:t>
                                  </m:r>
                                </m:e>
                                <m:sup>
                                  <m:r>
                                    <m:rPr>
                                      <m:sty m:val="p"/>
                                    </m:rPr>
                                    <a:rPr lang="en-US" sz="1400" smtClean="0">
                                      <a:latin typeface="Cambria Math" panose="02040503050406030204" pitchFamily="18" charset="0"/>
                                    </a:rPr>
                                    <m:t>T</m:t>
                                  </m:r>
                                </m:sup>
                              </m:sSup>
                            </m:num>
                            <m:den>
                              <m:r>
                                <a:rPr lang="en-US" sz="1400" b="0" i="1" smtClean="0">
                                  <a:latin typeface="Cambria Math" panose="02040503050406030204" pitchFamily="18" charset="0"/>
                                </a:rPr>
                                <m:t>√</m:t>
                              </m:r>
                              <m:r>
                                <a:rPr lang="en-US" sz="1400" b="0" i="1" smtClean="0">
                                  <a:latin typeface="Cambria Math" panose="02040503050406030204" pitchFamily="18" charset="0"/>
                                </a:rPr>
                                <m:t>𝑑</m:t>
                              </m:r>
                            </m:den>
                          </m:f>
                        </m:e>
                      </m:d>
                      <m:r>
                        <a:rPr lang="en-US" sz="1400" smtClean="0">
                          <a:solidFill>
                            <a:srgbClr val="0070C0"/>
                          </a:solidFill>
                          <a:latin typeface="Cambria Math" panose="02040503050406030204" pitchFamily="18" charset="0"/>
                        </a:rPr>
                        <m:t>𝑉</m:t>
                      </m:r>
                    </m:oMath>
                  </m:oMathPara>
                </a14:m>
                <a:endParaRPr lang="en-US" sz="1400" dirty="0">
                  <a:latin typeface="Corbel" panose="020B0503020204020204" pitchFamily="34" charset="0"/>
                </a:endParaRPr>
              </a:p>
            </p:txBody>
          </p:sp>
        </mc:Choice>
        <mc:Fallback xmlns="">
          <p:sp>
            <p:nvSpPr>
              <p:cNvPr id="15" name="TextBox 14">
                <a:extLst>
                  <a:ext uri="{FF2B5EF4-FFF2-40B4-BE49-F238E27FC236}">
                    <a16:creationId xmlns:a16="http://schemas.microsoft.com/office/drawing/2014/main" id="{3CBC459B-C7FC-B1C0-0A45-0990EF517E12}"/>
                  </a:ext>
                </a:extLst>
              </p:cNvPr>
              <p:cNvSpPr txBox="1">
                <a:spLocks noRot="1" noChangeAspect="1" noMove="1" noResize="1" noEditPoints="1" noAdjustHandles="1" noChangeArrowheads="1" noChangeShapeType="1" noTextEdit="1"/>
              </p:cNvSpPr>
              <p:nvPr/>
            </p:nvSpPr>
            <p:spPr>
              <a:xfrm>
                <a:off x="6045382" y="823689"/>
                <a:ext cx="3553457" cy="123527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7954190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E4B43-CDE5-6733-C4B2-7E299B0606F6}"/>
              </a:ext>
            </a:extLst>
          </p:cNvPr>
          <p:cNvSpPr>
            <a:spLocks noGrp="1"/>
          </p:cNvSpPr>
          <p:nvPr>
            <p:ph type="title"/>
          </p:nvPr>
        </p:nvSpPr>
        <p:spPr/>
        <p:txBody>
          <a:bodyPr/>
          <a:lstStyle/>
          <a:p>
            <a:r>
              <a:rPr lang="en-US" dirty="0" err="1"/>
              <a:t>ZeRO</a:t>
            </a:r>
            <a:r>
              <a:rPr lang="en-US" dirty="0"/>
              <a:t> Stage 3</a:t>
            </a:r>
          </a:p>
        </p:txBody>
      </p:sp>
      <p:sp>
        <p:nvSpPr>
          <p:cNvPr id="3" name="Content Placeholder 2">
            <a:extLst>
              <a:ext uri="{FF2B5EF4-FFF2-40B4-BE49-F238E27FC236}">
                <a16:creationId xmlns:a16="http://schemas.microsoft.com/office/drawing/2014/main" id="{5366DEEE-753D-4A81-4A19-A708CF45E84A}"/>
              </a:ext>
            </a:extLst>
          </p:cNvPr>
          <p:cNvSpPr>
            <a:spLocks noGrp="1"/>
          </p:cNvSpPr>
          <p:nvPr>
            <p:ph sz="quarter" idx="20"/>
          </p:nvPr>
        </p:nvSpPr>
        <p:spPr/>
        <p:txBody>
          <a:bodyPr/>
          <a:lstStyle/>
          <a:p>
            <a:pPr marL="285750" indent="-285750">
              <a:buFont typeface="Arial" panose="020B0604020202020204" pitchFamily="34" charset="0"/>
              <a:buChar char="•"/>
            </a:pPr>
            <a:r>
              <a:rPr lang="en-US" sz="1600" dirty="0"/>
              <a:t>Shards </a:t>
            </a:r>
            <a:r>
              <a:rPr lang="en-US" sz="1600" b="1" dirty="0"/>
              <a:t>everything</a:t>
            </a:r>
            <a:r>
              <a:rPr lang="en-US" sz="1600" dirty="0"/>
              <a:t> — parameters, gradients, and optimizer states — across GPUs.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Provides </a:t>
            </a:r>
            <a:r>
              <a:rPr lang="en-US" sz="1600" b="1" dirty="0"/>
              <a:t>maximum memory savings (~1/N per GPU)</a:t>
            </a:r>
            <a:r>
              <a:rPr lang="en-US" sz="1600" dirty="0"/>
              <a:t>, enabling extremely large models.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solidFill>
                  <a:srgbClr val="C00000"/>
                </a:solidFill>
              </a:rPr>
              <a:t>Comes with </a:t>
            </a:r>
            <a:r>
              <a:rPr lang="en-US" sz="1600" b="1" dirty="0">
                <a:solidFill>
                  <a:srgbClr val="C00000"/>
                </a:solidFill>
              </a:rPr>
              <a:t>higher communication cost</a:t>
            </a:r>
            <a:r>
              <a:rPr lang="en-US" sz="1600" dirty="0">
                <a:solidFill>
                  <a:srgbClr val="C00000"/>
                </a:solidFill>
              </a:rPr>
              <a:t>, since parameters must be gathered repeatedly during training.</a:t>
            </a:r>
          </a:p>
        </p:txBody>
      </p:sp>
      <p:sp>
        <p:nvSpPr>
          <p:cNvPr id="4" name="Text Placeholder 3">
            <a:extLst>
              <a:ext uri="{FF2B5EF4-FFF2-40B4-BE49-F238E27FC236}">
                <a16:creationId xmlns:a16="http://schemas.microsoft.com/office/drawing/2014/main" id="{74668B3A-E14A-83A2-C4EC-9CF50F7B1EC1}"/>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282466666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5A81-97B1-73F0-9663-E16311FFF619}"/>
              </a:ext>
            </a:extLst>
          </p:cNvPr>
          <p:cNvSpPr>
            <a:spLocks noGrp="1"/>
          </p:cNvSpPr>
          <p:nvPr>
            <p:ph type="title"/>
          </p:nvPr>
        </p:nvSpPr>
        <p:spPr/>
        <p:txBody>
          <a:bodyPr lIns="91440" tIns="45720" rIns="91440" bIns="45720" anchor="b"/>
          <a:lstStyle/>
          <a:p>
            <a:r>
              <a:rPr lang="en-US">
                <a:ea typeface="Tahoma"/>
                <a:cs typeface="Tahoma"/>
              </a:rPr>
              <a:t>Communication Costs</a:t>
            </a:r>
          </a:p>
        </p:txBody>
      </p:sp>
      <p:sp>
        <p:nvSpPr>
          <p:cNvPr id="3" name="Content Placeholder 2">
            <a:extLst>
              <a:ext uri="{FF2B5EF4-FFF2-40B4-BE49-F238E27FC236}">
                <a16:creationId xmlns:a16="http://schemas.microsoft.com/office/drawing/2014/main" id="{C802D2B7-3A12-1F28-1958-A00818B9BB96}"/>
              </a:ext>
            </a:extLst>
          </p:cNvPr>
          <p:cNvSpPr>
            <a:spLocks noGrp="1"/>
          </p:cNvSpPr>
          <p:nvPr>
            <p:ph sz="quarter" idx="20"/>
          </p:nvPr>
        </p:nvSpPr>
        <p:spPr>
          <a:xfrm>
            <a:off x="533123" y="1249191"/>
            <a:ext cx="8085416" cy="3423466"/>
          </a:xfrm>
        </p:spPr>
        <p:txBody>
          <a:bodyPr lIns="91440" tIns="45720" rIns="91440" bIns="45720" anchor="t"/>
          <a:lstStyle/>
          <a:p>
            <a:pPr marL="285750" indent="-285750">
              <a:buFont typeface="Calibri" panose="05000000000000000000" pitchFamily="2" charset="2"/>
              <a:buChar char="-"/>
            </a:pPr>
            <a:r>
              <a:rPr lang="en-US" sz="1600" dirty="0">
                <a:ea typeface="Tahoma"/>
                <a:cs typeface="Tahoma"/>
              </a:rPr>
              <a:t>Naïve Data Parallel: 2x parameter (</a:t>
            </a:r>
            <a:r>
              <a:rPr lang="en-US" sz="1600" dirty="0" err="1">
                <a:ea typeface="Tahoma"/>
                <a:cs typeface="Tahoma"/>
              </a:rPr>
              <a:t>all_reduce</a:t>
            </a:r>
            <a:r>
              <a:rPr lang="en-US" sz="1600" dirty="0">
                <a:ea typeface="Tahoma"/>
                <a:cs typeface="Tahoma"/>
              </a:rPr>
              <a:t>)</a:t>
            </a:r>
          </a:p>
          <a:p>
            <a:pPr marL="285750" indent="-285750">
              <a:buFont typeface="Calibri" panose="05000000000000000000" pitchFamily="2" charset="2"/>
              <a:buChar char="-"/>
            </a:pPr>
            <a:endParaRPr lang="en-US" sz="1600" dirty="0">
              <a:ea typeface="Tahoma"/>
              <a:cs typeface="Tahoma"/>
            </a:endParaRPr>
          </a:p>
          <a:p>
            <a:pPr marL="285750" indent="-285750">
              <a:buFont typeface="Calibri" panose="05000000000000000000" pitchFamily="2" charset="2"/>
              <a:buChar char="-"/>
            </a:pPr>
            <a:r>
              <a:rPr lang="en-US" sz="1600" dirty="0">
                <a:ea typeface="Tahoma"/>
                <a:cs typeface="Tahoma"/>
              </a:rPr>
              <a:t>ZeRO-1: ~1x parameter (</a:t>
            </a:r>
            <a:r>
              <a:rPr lang="en-US" sz="1600" dirty="0" err="1">
                <a:ea typeface="Tahoma"/>
                <a:cs typeface="Tahoma"/>
              </a:rPr>
              <a:t>reduce_scatter</a:t>
            </a:r>
            <a:r>
              <a:rPr lang="en-US" sz="1600" dirty="0">
                <a:ea typeface="Tahoma"/>
                <a:cs typeface="Tahoma"/>
              </a:rPr>
              <a:t> + </a:t>
            </a:r>
            <a:r>
              <a:rPr lang="en-US" sz="1600" dirty="0" err="1">
                <a:ea typeface="Tahoma"/>
                <a:cs typeface="Tahoma"/>
              </a:rPr>
              <a:t>all_gather</a:t>
            </a:r>
            <a:r>
              <a:rPr lang="en-US" sz="1600" dirty="0">
                <a:ea typeface="Tahoma"/>
                <a:cs typeface="Tahoma"/>
              </a:rPr>
              <a:t>) - this is free! Might as well always use it.</a:t>
            </a:r>
          </a:p>
          <a:p>
            <a:pPr marL="285750" indent="-285750">
              <a:buFont typeface="Calibri" panose="05000000000000000000" pitchFamily="2" charset="2"/>
              <a:buChar char="-"/>
            </a:pPr>
            <a:endParaRPr lang="en-US" sz="1600" dirty="0">
              <a:ea typeface="Tahoma"/>
              <a:cs typeface="Tahoma"/>
            </a:endParaRPr>
          </a:p>
          <a:p>
            <a:pPr marL="285750" indent="-285750">
              <a:buFont typeface="Calibri" panose="05000000000000000000" pitchFamily="2" charset="2"/>
              <a:buChar char="-"/>
            </a:pPr>
            <a:r>
              <a:rPr lang="en-US" sz="1600" dirty="0">
                <a:ea typeface="Tahoma"/>
                <a:cs typeface="Tahoma"/>
              </a:rPr>
              <a:t>ZeRO-2: 2x parameter (</a:t>
            </a:r>
            <a:r>
              <a:rPr lang="en-US" sz="1600" dirty="0" err="1">
                <a:ea typeface="Tahoma"/>
                <a:cs typeface="Tahoma"/>
              </a:rPr>
              <a:t>reduce_scatter</a:t>
            </a:r>
            <a:r>
              <a:rPr lang="en-US" sz="1600" dirty="0">
                <a:ea typeface="Tahoma"/>
                <a:cs typeface="Tahoma"/>
              </a:rPr>
              <a:t> + </a:t>
            </a:r>
            <a:r>
              <a:rPr lang="en-US" sz="1600" dirty="0" err="1">
                <a:ea typeface="Tahoma"/>
                <a:cs typeface="Tahoma"/>
              </a:rPr>
              <a:t>all_gather</a:t>
            </a:r>
            <a:r>
              <a:rPr lang="en-US" sz="1600" dirty="0">
                <a:ea typeface="Tahoma"/>
                <a:cs typeface="Tahoma"/>
              </a:rPr>
              <a:t> + overhead) - this is (almost) free! (the communication is amortized) </a:t>
            </a:r>
          </a:p>
          <a:p>
            <a:pPr marL="285750" indent="-285750">
              <a:buFont typeface="Calibri" panose="05000000000000000000" pitchFamily="2" charset="2"/>
              <a:buChar char="-"/>
            </a:pPr>
            <a:endParaRPr lang="en-US" sz="1600" dirty="0">
              <a:ea typeface="Tahoma"/>
              <a:cs typeface="Tahoma"/>
            </a:endParaRPr>
          </a:p>
          <a:p>
            <a:pPr marL="285750" indent="-285750">
              <a:buFont typeface="Calibri" panose="05000000000000000000" pitchFamily="2" charset="2"/>
              <a:buChar char="-"/>
            </a:pPr>
            <a:r>
              <a:rPr lang="en-US" sz="1600" dirty="0">
                <a:ea typeface="Tahoma"/>
                <a:cs typeface="Tahoma"/>
              </a:rPr>
              <a:t>ZeRO-3: ~3x parameter – which can be quite slow.</a:t>
            </a:r>
          </a:p>
        </p:txBody>
      </p:sp>
    </p:spTree>
    <p:extLst>
      <p:ext uri="{BB962C8B-B14F-4D97-AF65-F5344CB8AC3E}">
        <p14:creationId xmlns:p14="http://schemas.microsoft.com/office/powerpoint/2010/main" val="260238433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9D848C-4FBF-8596-F382-8EEAEF2D3F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EE82E0-2041-4330-C386-158C26A2B483}"/>
              </a:ext>
            </a:extLst>
          </p:cNvPr>
          <p:cNvSpPr>
            <a:spLocks noGrp="1"/>
          </p:cNvSpPr>
          <p:nvPr>
            <p:ph type="title"/>
          </p:nvPr>
        </p:nvSpPr>
        <p:spPr/>
        <p:txBody>
          <a:bodyPr/>
          <a:lstStyle/>
          <a:p>
            <a:r>
              <a:rPr lang="en-US" dirty="0"/>
              <a:t>Q: Where do we store the KV Cache? </a:t>
            </a:r>
          </a:p>
        </p:txBody>
      </p:sp>
      <p:sp>
        <p:nvSpPr>
          <p:cNvPr id="3" name="Text Placeholder 2">
            <a:extLst>
              <a:ext uri="{FF2B5EF4-FFF2-40B4-BE49-F238E27FC236}">
                <a16:creationId xmlns:a16="http://schemas.microsoft.com/office/drawing/2014/main" id="{767574AE-7183-11B6-998A-8C83BFBF2BA6}"/>
              </a:ext>
            </a:extLst>
          </p:cNvPr>
          <p:cNvSpPr>
            <a:spLocks noGrp="1"/>
          </p:cNvSpPr>
          <p:nvPr>
            <p:ph type="body" sz="quarter" idx="16"/>
          </p:nvPr>
        </p:nvSpPr>
        <p:spPr>
          <a:xfrm>
            <a:off x="533919" y="1390650"/>
            <a:ext cx="8610081" cy="3077573"/>
          </a:xfrm>
        </p:spPr>
        <p:txBody>
          <a:bodyPr/>
          <a:lstStyle/>
          <a:p>
            <a:r>
              <a:rPr lang="en-US" dirty="0"/>
              <a:t>Depends. </a:t>
            </a:r>
          </a:p>
          <a:p>
            <a:pPr lvl="1"/>
            <a:r>
              <a:rPr lang="en-US" dirty="0"/>
              <a:t>If you’re doing single-GPU inference, it sits on the GPU that computes attention. </a:t>
            </a:r>
          </a:p>
          <a:p>
            <a:pPr lvl="1"/>
            <a:r>
              <a:rPr lang="en-US" dirty="0"/>
              <a:t>KV cache can be offloaded to CPU (RAM) (if GPU is running out of space) but adds latency. </a:t>
            </a:r>
          </a:p>
          <a:p>
            <a:endParaRPr lang="en-US" dirty="0"/>
          </a:p>
        </p:txBody>
      </p:sp>
      <p:sp>
        <p:nvSpPr>
          <p:cNvPr id="7" name="Rectangle 4">
            <a:extLst>
              <a:ext uri="{FF2B5EF4-FFF2-40B4-BE49-F238E27FC236}">
                <a16:creationId xmlns:a16="http://schemas.microsoft.com/office/drawing/2014/main" id="{727A8255-7B9C-5858-EE60-30CDE91C1E01}"/>
              </a:ext>
            </a:extLst>
          </p:cNvPr>
          <p:cNvSpPr>
            <a:spLocks noChangeArrowheads="1"/>
          </p:cNvSpPr>
          <p:nvPr/>
        </p:nvSpPr>
        <p:spPr bwMode="auto">
          <a:xfrm>
            <a:off x="251012" y="2671142"/>
            <a:ext cx="9729173"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Data Parallel (incl. </a:t>
            </a:r>
            <a:r>
              <a:rPr kumimoji="0" lang="en-US" altLang="en-US" sz="1800" b="1" i="0" u="none" strike="noStrike" cap="none" normalizeH="0" baseline="0" dirty="0" err="1">
                <a:ln>
                  <a:noFill/>
                </a:ln>
                <a:solidFill>
                  <a:schemeClr val="tx1"/>
                </a:solidFill>
                <a:effectLst/>
                <a:latin typeface="Arial" panose="020B0604020202020204" pitchFamily="34" charset="0"/>
              </a:rPr>
              <a:t>ZeRO</a:t>
            </a: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800" b="0" i="0" u="none" strike="noStrike" cap="none" normalizeH="0" baseline="0" dirty="0">
                <a:ln>
                  <a:noFill/>
                </a:ln>
                <a:solidFill>
                  <a:schemeClr val="tx1"/>
                </a:solidFill>
                <a:effectLst/>
                <a:latin typeface="Arial" panose="020B0604020202020204" pitchFamily="34" charset="0"/>
              </a:rPr>
              <a:t> Each rank keeps the </a:t>
            </a:r>
            <a:r>
              <a:rPr kumimoji="0" lang="en-US" altLang="en-US" sz="1800" b="1" i="0" u="none" strike="noStrike" cap="none" normalizeH="0" baseline="0" dirty="0">
                <a:ln>
                  <a:noFill/>
                </a:ln>
                <a:solidFill>
                  <a:schemeClr val="tx1"/>
                </a:solidFill>
                <a:effectLst/>
                <a:latin typeface="Arial" panose="020B0604020202020204" pitchFamily="34" charset="0"/>
              </a:rPr>
              <a:t>full KV</a:t>
            </a:r>
            <a:r>
              <a:rPr kumimoji="0" lang="en-US" altLang="en-US" sz="1800" b="0" i="0" u="none" strike="noStrike" cap="none" normalizeH="0" baseline="0" dirty="0">
                <a:ln>
                  <a:noFill/>
                </a:ln>
                <a:solidFill>
                  <a:schemeClr val="tx1"/>
                </a:solidFill>
                <a:effectLst/>
                <a:latin typeface="Arial" panose="020B0604020202020204" pitchFamily="34" charset="0"/>
              </a:rPr>
              <a:t> for the sequences it’s serving (belongs to activations, not optimizer/params). Activation checkpointing can trade KV memory for recompute; </a:t>
            </a:r>
            <a:r>
              <a:rPr kumimoji="0" lang="en-US" altLang="en-US" sz="1800" b="0" i="0" u="none" strike="noStrike" cap="none" normalizeH="0" baseline="0" dirty="0" err="1">
                <a:ln>
                  <a:noFill/>
                </a:ln>
                <a:solidFill>
                  <a:schemeClr val="tx1"/>
                </a:solidFill>
                <a:effectLst/>
                <a:latin typeface="Arial" panose="020B0604020202020204" pitchFamily="34" charset="0"/>
              </a:rPr>
              <a:t>ZeRO</a:t>
            </a:r>
            <a:r>
              <a:rPr kumimoji="0" lang="en-US" altLang="en-US" sz="1800" b="0" i="0" u="none" strike="noStrike" cap="none" normalizeH="0" baseline="0" dirty="0">
                <a:ln>
                  <a:noFill/>
                </a:ln>
                <a:solidFill>
                  <a:schemeClr val="tx1"/>
                </a:solidFill>
                <a:effectLst/>
                <a:latin typeface="Arial" panose="020B0604020202020204" pitchFamily="34" charset="0"/>
              </a:rPr>
              <a:t> doesn’t shard KV.</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Tensor Parallel (TP):</a:t>
            </a:r>
            <a:r>
              <a:rPr kumimoji="0" lang="en-US" altLang="en-US" sz="1800" b="0" i="0" u="none" strike="noStrike" cap="none" normalizeH="0" baseline="0" dirty="0">
                <a:ln>
                  <a:noFill/>
                </a:ln>
                <a:solidFill>
                  <a:schemeClr val="tx1"/>
                </a:solidFill>
                <a:effectLst/>
                <a:latin typeface="Arial" panose="020B0604020202020204" pitchFamily="34" charset="0"/>
              </a:rPr>
              <a:t> KV is </a:t>
            </a:r>
            <a:r>
              <a:rPr kumimoji="0" lang="en-US" altLang="en-US" sz="1800" b="1" i="0" u="none" strike="noStrike" cap="none" normalizeH="0" baseline="0" dirty="0">
                <a:ln>
                  <a:noFill/>
                </a:ln>
                <a:solidFill>
                  <a:schemeClr val="tx1"/>
                </a:solidFill>
                <a:effectLst/>
                <a:latin typeface="Arial" panose="020B0604020202020204" pitchFamily="34" charset="0"/>
              </a:rPr>
              <a:t>sharded across TP ranks</a:t>
            </a:r>
            <a:r>
              <a:rPr kumimoji="0" lang="en-US" altLang="en-US" sz="1800" b="0" i="0" u="none" strike="noStrike" cap="none" normalizeH="0" baseline="0" dirty="0">
                <a:ln>
                  <a:noFill/>
                </a:ln>
                <a:solidFill>
                  <a:schemeClr val="tx1"/>
                </a:solidFill>
                <a:effectLst/>
                <a:latin typeface="Arial" panose="020B0604020202020204" pitchFamily="34" charset="0"/>
              </a:rPr>
              <a:t> (each rank holds the slice of K/V that corresponds to its tensor partition). Collective reads happen implicitly during attention </a:t>
            </a:r>
            <a:r>
              <a:rPr kumimoji="0" lang="en-US" altLang="en-US" sz="1800" b="0" i="0" u="none" strike="noStrike" cap="none" normalizeH="0" baseline="0" dirty="0" err="1">
                <a:ln>
                  <a:noFill/>
                </a:ln>
                <a:solidFill>
                  <a:schemeClr val="tx1"/>
                </a:solidFill>
                <a:effectLst/>
                <a:latin typeface="Arial" panose="020B0604020202020204" pitchFamily="34" charset="0"/>
              </a:rPr>
              <a:t>matmuls</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Pipeline Parallel (PP):</a:t>
            </a:r>
            <a:r>
              <a:rPr kumimoji="0" lang="en-US" altLang="en-US" sz="1800" b="0" i="0" u="none" strike="noStrike" cap="none" normalizeH="0" baseline="0" dirty="0">
                <a:ln>
                  <a:noFill/>
                </a:ln>
                <a:solidFill>
                  <a:schemeClr val="tx1"/>
                </a:solidFill>
                <a:effectLst/>
                <a:latin typeface="Arial" panose="020B0604020202020204" pitchFamily="34" charset="0"/>
              </a:rPr>
              <a:t> Each pipeline stage stores KV </a:t>
            </a:r>
            <a:r>
              <a:rPr kumimoji="0" lang="en-US" altLang="en-US" sz="1800" b="1" i="0" u="none" strike="noStrike" cap="none" normalizeH="0" baseline="0" dirty="0">
                <a:ln>
                  <a:noFill/>
                </a:ln>
                <a:solidFill>
                  <a:schemeClr val="tx1"/>
                </a:solidFill>
                <a:effectLst/>
                <a:latin typeface="Arial" panose="020B0604020202020204" pitchFamily="34" charset="0"/>
              </a:rPr>
              <a:t>only for its own layers</a:t>
            </a:r>
            <a:r>
              <a:rPr kumimoji="0" lang="en-US" altLang="en-US" sz="1800" b="0" i="0" u="none" strike="noStrike" cap="none" normalizeH="0" baseline="0" dirty="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2373912962"/>
      </p:ext>
    </p:extLst>
  </p:cSld>
  <p:clrMapOvr>
    <a:masterClrMapping/>
  </p:clrMapOvr>
  <p:extLst>
    <p:ext uri="{6950BFC3-D8DA-4A85-94F7-54DA5524770B}">
      <p188:commentRel xmlns:p188="http://schemas.microsoft.com/office/powerpoint/2018/8/main" r:id="rId2"/>
    </p:ext>
  </p:extLs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284CC-D26C-074B-5185-7EADF244A10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68DC32-D4FE-D4DA-5F2F-8F4570FE3DE9}"/>
              </a:ext>
            </a:extLst>
          </p:cNvPr>
          <p:cNvSpPr>
            <a:spLocks noGrp="1"/>
          </p:cNvSpPr>
          <p:nvPr>
            <p:ph sz="quarter" idx="20"/>
          </p:nvPr>
        </p:nvSpPr>
        <p:spPr>
          <a:xfrm>
            <a:off x="533124" y="1119979"/>
            <a:ext cx="8085416" cy="3423466"/>
          </a:xfrm>
        </p:spPr>
        <p:txBody>
          <a:bodyPr/>
          <a:lstStyle/>
          <a:p>
            <a:pPr marL="285750" indent="-285750">
              <a:buFont typeface="Arial" panose="020B0604020202020204" pitchFamily="34" charset="0"/>
              <a:buChar char="•"/>
            </a:pPr>
            <a:r>
              <a:rPr lang="en-US" sz="1400" dirty="0"/>
              <a:t>You can use </a:t>
            </a:r>
            <a:r>
              <a:rPr lang="en-US" sz="1400" b="1" dirty="0" err="1"/>
              <a:t>PyTorch</a:t>
            </a:r>
            <a:r>
              <a:rPr lang="en-US" sz="1400" b="1" dirty="0"/>
              <a:t> profiler</a:t>
            </a:r>
            <a:r>
              <a:rPr lang="en-US" sz="1400" dirty="0"/>
              <a:t> helps visualize GPU memory usage across a training.</a:t>
            </a:r>
          </a:p>
          <a:p>
            <a:pPr marL="285750" indent="-285750">
              <a:buFont typeface="Arial" panose="020B0604020202020204" pitchFamily="34" charset="0"/>
              <a:buChar char="•"/>
            </a:pPr>
            <a:endParaRPr lang="en-US" sz="1400" dirty="0"/>
          </a:p>
        </p:txBody>
      </p:sp>
      <p:sp>
        <p:nvSpPr>
          <p:cNvPr id="2" name="Title 1">
            <a:extLst>
              <a:ext uri="{FF2B5EF4-FFF2-40B4-BE49-F238E27FC236}">
                <a16:creationId xmlns:a16="http://schemas.microsoft.com/office/drawing/2014/main" id="{2D8BA83D-8314-753E-4122-FCD65B9CE833}"/>
              </a:ext>
            </a:extLst>
          </p:cNvPr>
          <p:cNvSpPr>
            <a:spLocks noGrp="1"/>
          </p:cNvSpPr>
          <p:nvPr>
            <p:ph type="title"/>
          </p:nvPr>
        </p:nvSpPr>
        <p:spPr>
          <a:xfrm>
            <a:off x="533919" y="107119"/>
            <a:ext cx="8085415" cy="857542"/>
          </a:xfrm>
        </p:spPr>
        <p:txBody>
          <a:bodyPr lIns="91440" tIns="45720" rIns="91440" bIns="45720" anchor="b">
            <a:normAutofit/>
          </a:bodyPr>
          <a:lstStyle/>
          <a:p>
            <a:r>
              <a:rPr lang="en-US" dirty="0">
                <a:ea typeface="Tahoma"/>
                <a:cs typeface="Tahoma"/>
              </a:rPr>
              <a:t>Memory consumption is not static</a:t>
            </a:r>
            <a:endParaRPr lang="en-US" dirty="0"/>
          </a:p>
        </p:txBody>
      </p:sp>
      <p:sp>
        <p:nvSpPr>
          <p:cNvPr id="10" name="Text Placeholder 3">
            <a:extLst>
              <a:ext uri="{FF2B5EF4-FFF2-40B4-BE49-F238E27FC236}">
                <a16:creationId xmlns:a16="http://schemas.microsoft.com/office/drawing/2014/main" id="{D8E1C48C-7D57-A3D6-8A70-A3DA390CEB56}"/>
              </a:ext>
            </a:extLst>
          </p:cNvPr>
          <p:cNvSpPr>
            <a:spLocks noGrp="1"/>
          </p:cNvSpPr>
          <p:nvPr>
            <p:ph type="body" sz="quarter" idx="19"/>
          </p:nvPr>
        </p:nvSpPr>
        <p:spPr>
          <a:xfrm>
            <a:off x="1070779" y="4936353"/>
            <a:ext cx="6744017" cy="200055"/>
          </a:xfrm>
        </p:spPr>
        <p:txBody>
          <a:bodyPr lIns="91440" tIns="45720" rIns="91440" bIns="45720" anchor="ctr"/>
          <a:lstStyle/>
          <a:p>
            <a:pPr algn="ctr"/>
            <a:r>
              <a:rPr lang="en-US" dirty="0">
                <a:ea typeface="Tahoma"/>
                <a:cs typeface="Tahoma"/>
              </a:rPr>
              <a:t>Source: </a:t>
            </a:r>
            <a:r>
              <a:rPr lang="en-US" dirty="0">
                <a:ea typeface="+mn-lt"/>
                <a:cs typeface="+mn-lt"/>
              </a:rPr>
              <a:t>https://</a:t>
            </a:r>
            <a:r>
              <a:rPr lang="en-US" dirty="0" err="1">
                <a:ea typeface="+mn-lt"/>
                <a:cs typeface="+mn-lt"/>
              </a:rPr>
              <a:t>nanotron-ultrascale-playbook.static.hf.space</a:t>
            </a:r>
            <a:r>
              <a:rPr lang="en-US" dirty="0">
                <a:ea typeface="+mn-lt"/>
                <a:cs typeface="+mn-lt"/>
              </a:rPr>
              <a:t>/</a:t>
            </a:r>
            <a:r>
              <a:rPr lang="en-US" dirty="0" err="1">
                <a:ea typeface="+mn-lt"/>
                <a:cs typeface="+mn-lt"/>
              </a:rPr>
              <a:t>index.html</a:t>
            </a:r>
            <a:endParaRPr lang="en-US" dirty="0">
              <a:ea typeface="+mn-lt"/>
              <a:cs typeface="+mn-lt"/>
            </a:endParaRPr>
          </a:p>
        </p:txBody>
      </p:sp>
      <p:pic>
        <p:nvPicPr>
          <p:cNvPr id="7" name="Picture 6">
            <a:extLst>
              <a:ext uri="{FF2B5EF4-FFF2-40B4-BE49-F238E27FC236}">
                <a16:creationId xmlns:a16="http://schemas.microsoft.com/office/drawing/2014/main" id="{D73EE66A-6236-C839-924D-429A04ED2C5C}"/>
              </a:ext>
            </a:extLst>
          </p:cNvPr>
          <p:cNvPicPr>
            <a:picLocks noChangeAspect="1"/>
          </p:cNvPicPr>
          <p:nvPr/>
        </p:nvPicPr>
        <p:blipFill>
          <a:blip r:embed="rId2"/>
          <a:stretch>
            <a:fillRect/>
          </a:stretch>
        </p:blipFill>
        <p:spPr>
          <a:xfrm>
            <a:off x="1942769" y="1371007"/>
            <a:ext cx="5408392" cy="2827749"/>
          </a:xfrm>
          <a:prstGeom prst="rect">
            <a:avLst/>
          </a:prstGeom>
        </p:spPr>
      </p:pic>
      <p:sp>
        <p:nvSpPr>
          <p:cNvPr id="8" name="TextBox 7">
            <a:extLst>
              <a:ext uri="{FF2B5EF4-FFF2-40B4-BE49-F238E27FC236}">
                <a16:creationId xmlns:a16="http://schemas.microsoft.com/office/drawing/2014/main" id="{46181701-C391-C581-1014-2AE87A1D1D10}"/>
              </a:ext>
            </a:extLst>
          </p:cNvPr>
          <p:cNvSpPr txBox="1"/>
          <p:nvPr/>
        </p:nvSpPr>
        <p:spPr>
          <a:xfrm>
            <a:off x="200571" y="2694781"/>
            <a:ext cx="1413304"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ahoma" panose="020B0604030504040204" pitchFamily="34" charset="0"/>
                <a:ea typeface="Tahoma" panose="020B0604030504040204" pitchFamily="34" charset="0"/>
                <a:cs typeface="Tahoma" panose="020B0604030504040204" pitchFamily="34" charset="0"/>
              </a:rPr>
              <a:t>(1) During the forward step, </a:t>
            </a:r>
            <a:r>
              <a:rPr lang="en-US" dirty="0">
                <a:solidFill>
                  <a:schemeClr val="accent5"/>
                </a:solidFill>
                <a:latin typeface="Tahoma" panose="020B0604030504040204" pitchFamily="34" charset="0"/>
                <a:ea typeface="Tahoma" panose="020B0604030504040204" pitchFamily="34" charset="0"/>
                <a:cs typeface="Tahoma" panose="020B0604030504040204" pitchFamily="34" charset="0"/>
              </a:rPr>
              <a:t>the activations</a:t>
            </a:r>
            <a:r>
              <a:rPr lang="en-US" dirty="0">
                <a:latin typeface="Tahoma" panose="020B0604030504040204" pitchFamily="34" charset="0"/>
                <a:ea typeface="Tahoma" panose="020B0604030504040204" pitchFamily="34" charset="0"/>
                <a:cs typeface="Tahoma" panose="020B0604030504040204" pitchFamily="34" charset="0"/>
              </a:rPr>
              <a:t> occupy most of the memory</a:t>
            </a:r>
          </a:p>
        </p:txBody>
      </p:sp>
      <p:cxnSp>
        <p:nvCxnSpPr>
          <p:cNvPr id="11" name="Straight Arrow Connector 10">
            <a:extLst>
              <a:ext uri="{FF2B5EF4-FFF2-40B4-BE49-F238E27FC236}">
                <a16:creationId xmlns:a16="http://schemas.microsoft.com/office/drawing/2014/main" id="{51057079-C9BE-75D0-07B4-5478B41B87F5}"/>
              </a:ext>
            </a:extLst>
          </p:cNvPr>
          <p:cNvCxnSpPr>
            <a:cxnSpLocks/>
          </p:cNvCxnSpPr>
          <p:nvPr/>
        </p:nvCxnSpPr>
        <p:spPr>
          <a:xfrm flipH="1">
            <a:off x="1548976" y="3157473"/>
            <a:ext cx="1188620" cy="24841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19C847-6EE9-E15D-6137-81D21827F176}"/>
              </a:ext>
            </a:extLst>
          </p:cNvPr>
          <p:cNvSpPr txBox="1"/>
          <p:nvPr/>
        </p:nvSpPr>
        <p:spPr>
          <a:xfrm>
            <a:off x="4731943" y="4161107"/>
            <a:ext cx="421549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(3) We perform optimization, during which we need all the gradients, and then update the optimizer states before we start the next forward pass.</a:t>
            </a:r>
            <a:endParaRPr lang="en-US" dirty="0">
              <a:latin typeface="Corbel"/>
            </a:endParaRPr>
          </a:p>
        </p:txBody>
      </p:sp>
      <p:sp>
        <p:nvSpPr>
          <p:cNvPr id="6" name="TextBox 5">
            <a:extLst>
              <a:ext uri="{FF2B5EF4-FFF2-40B4-BE49-F238E27FC236}">
                <a16:creationId xmlns:a16="http://schemas.microsoft.com/office/drawing/2014/main" id="{D5964EE7-E5EC-6E32-ED3B-CDBF366AC8A4}"/>
              </a:ext>
            </a:extLst>
          </p:cNvPr>
          <p:cNvSpPr txBox="1"/>
          <p:nvPr/>
        </p:nvSpPr>
        <p:spPr>
          <a:xfrm>
            <a:off x="56448" y="4167610"/>
            <a:ext cx="4614564" cy="73866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ahoma" panose="020B0604030504040204" pitchFamily="34" charset="0"/>
                <a:ea typeface="Tahoma" panose="020B0604030504040204" pitchFamily="34" charset="0"/>
                <a:cs typeface="Tahoma" panose="020B0604030504040204" pitchFamily="34" charset="0"/>
              </a:rPr>
              <a:t>(2) As the backward pass propagates, the stored activations used to compute the gradients are progressively cleared. But </a:t>
            </a:r>
            <a:r>
              <a:rPr lang="en-US" dirty="0">
                <a:solidFill>
                  <a:srgbClr val="F28E29"/>
                </a:solidFill>
                <a:latin typeface="Tahoma" panose="020B0604030504040204" pitchFamily="34" charset="0"/>
                <a:ea typeface="Tahoma" panose="020B0604030504040204" pitchFamily="34" charset="0"/>
                <a:cs typeface="Tahoma" panose="020B0604030504040204" pitchFamily="34" charset="0"/>
              </a:rPr>
              <a:t>gradients</a:t>
            </a:r>
            <a:r>
              <a:rPr lang="en-US" dirty="0">
                <a:latin typeface="Tahoma" panose="020B0604030504040204" pitchFamily="34" charset="0"/>
                <a:ea typeface="Tahoma" panose="020B0604030504040204" pitchFamily="34" charset="0"/>
                <a:cs typeface="Tahoma" panose="020B0604030504040204" pitchFamily="34" charset="0"/>
              </a:rPr>
              <a:t> gets more memory. </a:t>
            </a:r>
          </a:p>
        </p:txBody>
      </p:sp>
      <p:cxnSp>
        <p:nvCxnSpPr>
          <p:cNvPr id="9" name="Straight Arrow Connector 8">
            <a:extLst>
              <a:ext uri="{FF2B5EF4-FFF2-40B4-BE49-F238E27FC236}">
                <a16:creationId xmlns:a16="http://schemas.microsoft.com/office/drawing/2014/main" id="{08C281B8-6B19-780F-7A8B-B66ABB74AE46}"/>
              </a:ext>
            </a:extLst>
          </p:cNvPr>
          <p:cNvCxnSpPr>
            <a:cxnSpLocks/>
          </p:cNvCxnSpPr>
          <p:nvPr/>
        </p:nvCxnSpPr>
        <p:spPr>
          <a:xfrm flipH="1">
            <a:off x="2887038" y="3303143"/>
            <a:ext cx="192989" cy="798936"/>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98DBFA7-798E-251D-9A7E-3221C2E0F615}"/>
              </a:ext>
            </a:extLst>
          </p:cNvPr>
          <p:cNvCxnSpPr>
            <a:cxnSpLocks/>
          </p:cNvCxnSpPr>
          <p:nvPr/>
        </p:nvCxnSpPr>
        <p:spPr>
          <a:xfrm>
            <a:off x="3466098" y="3405883"/>
            <a:ext cx="1265845" cy="9440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94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6"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04001-453F-E580-0387-00618633222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559E55-50D3-7D3E-69CD-2A8C81587F00}"/>
              </a:ext>
            </a:extLst>
          </p:cNvPr>
          <p:cNvSpPr>
            <a:spLocks noGrp="1"/>
          </p:cNvSpPr>
          <p:nvPr>
            <p:ph sz="quarter" idx="20"/>
          </p:nvPr>
        </p:nvSpPr>
        <p:spPr>
          <a:xfrm>
            <a:off x="533124" y="1119979"/>
            <a:ext cx="8085416" cy="3423466"/>
          </a:xfrm>
        </p:spPr>
        <p:txBody>
          <a:bodyPr/>
          <a:lstStyle/>
          <a:p>
            <a:pPr marL="285750" indent="-285750">
              <a:buFont typeface="Arial" panose="020B0604020202020204" pitchFamily="34" charset="0"/>
              <a:buChar char="•"/>
            </a:pPr>
            <a:r>
              <a:rPr lang="en-US" sz="1400" dirty="0"/>
              <a:t>You can use </a:t>
            </a:r>
            <a:r>
              <a:rPr lang="en-US" sz="1400" b="1" dirty="0" err="1"/>
              <a:t>PyTorch</a:t>
            </a:r>
            <a:r>
              <a:rPr lang="en-US" sz="1400" b="1" dirty="0"/>
              <a:t> profiler</a:t>
            </a:r>
            <a:r>
              <a:rPr lang="en-US" sz="1400" dirty="0"/>
              <a:t> helps visualize GPU memory usage across a training.</a:t>
            </a:r>
          </a:p>
          <a:p>
            <a:pPr marL="285750" indent="-285750">
              <a:buFont typeface="Arial" panose="020B0604020202020204" pitchFamily="34" charset="0"/>
              <a:buChar char="•"/>
            </a:pPr>
            <a:endParaRPr lang="en-US" sz="1400" dirty="0"/>
          </a:p>
        </p:txBody>
      </p:sp>
      <p:sp>
        <p:nvSpPr>
          <p:cNvPr id="2" name="Title 1">
            <a:extLst>
              <a:ext uri="{FF2B5EF4-FFF2-40B4-BE49-F238E27FC236}">
                <a16:creationId xmlns:a16="http://schemas.microsoft.com/office/drawing/2014/main" id="{4967ACD5-DC17-2206-3B5C-F3B9F70D3066}"/>
              </a:ext>
            </a:extLst>
          </p:cNvPr>
          <p:cNvSpPr>
            <a:spLocks noGrp="1"/>
          </p:cNvSpPr>
          <p:nvPr>
            <p:ph type="title"/>
          </p:nvPr>
        </p:nvSpPr>
        <p:spPr>
          <a:xfrm>
            <a:off x="533919" y="107119"/>
            <a:ext cx="8085415" cy="857542"/>
          </a:xfrm>
        </p:spPr>
        <p:txBody>
          <a:bodyPr lIns="91440" tIns="45720" rIns="91440" bIns="45720" anchor="b">
            <a:normAutofit/>
          </a:bodyPr>
          <a:lstStyle/>
          <a:p>
            <a:r>
              <a:rPr lang="en-US" dirty="0">
                <a:ea typeface="Tahoma"/>
                <a:cs typeface="Tahoma"/>
              </a:rPr>
              <a:t>Memory consumption is not static</a:t>
            </a:r>
            <a:endParaRPr lang="en-US" dirty="0"/>
          </a:p>
        </p:txBody>
      </p:sp>
      <p:sp>
        <p:nvSpPr>
          <p:cNvPr id="10" name="Text Placeholder 3">
            <a:extLst>
              <a:ext uri="{FF2B5EF4-FFF2-40B4-BE49-F238E27FC236}">
                <a16:creationId xmlns:a16="http://schemas.microsoft.com/office/drawing/2014/main" id="{018EF2A7-9B80-BC21-41AB-76F0884BCDE1}"/>
              </a:ext>
            </a:extLst>
          </p:cNvPr>
          <p:cNvSpPr>
            <a:spLocks noGrp="1"/>
          </p:cNvSpPr>
          <p:nvPr>
            <p:ph type="body" sz="quarter" idx="19"/>
          </p:nvPr>
        </p:nvSpPr>
        <p:spPr>
          <a:xfrm>
            <a:off x="1070779" y="4936353"/>
            <a:ext cx="6744017" cy="200055"/>
          </a:xfrm>
        </p:spPr>
        <p:txBody>
          <a:bodyPr lIns="91440" tIns="45720" rIns="91440" bIns="45720" anchor="ctr"/>
          <a:lstStyle/>
          <a:p>
            <a:pPr algn="ctr"/>
            <a:r>
              <a:rPr lang="en-US" dirty="0">
                <a:ea typeface="Tahoma"/>
                <a:cs typeface="Tahoma"/>
              </a:rPr>
              <a:t>Source: </a:t>
            </a:r>
            <a:r>
              <a:rPr lang="en-US" dirty="0">
                <a:ea typeface="+mn-lt"/>
                <a:cs typeface="+mn-lt"/>
              </a:rPr>
              <a:t>https://</a:t>
            </a:r>
            <a:r>
              <a:rPr lang="en-US" dirty="0" err="1">
                <a:ea typeface="+mn-lt"/>
                <a:cs typeface="+mn-lt"/>
              </a:rPr>
              <a:t>nanotron-ultrascale-playbook.static.hf.space</a:t>
            </a:r>
            <a:r>
              <a:rPr lang="en-US" dirty="0">
                <a:ea typeface="+mn-lt"/>
                <a:cs typeface="+mn-lt"/>
              </a:rPr>
              <a:t>/</a:t>
            </a:r>
            <a:r>
              <a:rPr lang="en-US" dirty="0" err="1">
                <a:ea typeface="+mn-lt"/>
                <a:cs typeface="+mn-lt"/>
              </a:rPr>
              <a:t>index.html</a:t>
            </a:r>
            <a:endParaRPr lang="en-US" dirty="0">
              <a:ea typeface="+mn-lt"/>
              <a:cs typeface="+mn-lt"/>
            </a:endParaRPr>
          </a:p>
        </p:txBody>
      </p:sp>
      <p:pic>
        <p:nvPicPr>
          <p:cNvPr id="7" name="Picture 6">
            <a:extLst>
              <a:ext uri="{FF2B5EF4-FFF2-40B4-BE49-F238E27FC236}">
                <a16:creationId xmlns:a16="http://schemas.microsoft.com/office/drawing/2014/main" id="{0D026691-3DC5-FF8E-0AEE-CCA313682D0E}"/>
              </a:ext>
            </a:extLst>
          </p:cNvPr>
          <p:cNvPicPr>
            <a:picLocks noChangeAspect="1"/>
          </p:cNvPicPr>
          <p:nvPr/>
        </p:nvPicPr>
        <p:blipFill>
          <a:blip r:embed="rId2"/>
          <a:stretch>
            <a:fillRect/>
          </a:stretch>
        </p:blipFill>
        <p:spPr>
          <a:xfrm>
            <a:off x="1942769" y="1371007"/>
            <a:ext cx="5408392" cy="2827749"/>
          </a:xfrm>
          <a:prstGeom prst="rect">
            <a:avLst/>
          </a:prstGeom>
        </p:spPr>
      </p:pic>
      <p:sp>
        <p:nvSpPr>
          <p:cNvPr id="8" name="TextBox 7">
            <a:extLst>
              <a:ext uri="{FF2B5EF4-FFF2-40B4-BE49-F238E27FC236}">
                <a16:creationId xmlns:a16="http://schemas.microsoft.com/office/drawing/2014/main" id="{BB6B055A-BBA8-3CFA-F6F5-1496BBBBE03C}"/>
              </a:ext>
            </a:extLst>
          </p:cNvPr>
          <p:cNvSpPr txBox="1"/>
          <p:nvPr/>
        </p:nvSpPr>
        <p:spPr>
          <a:xfrm>
            <a:off x="188453" y="4323285"/>
            <a:ext cx="80411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ahoma" panose="020B0604030504040204" pitchFamily="34" charset="0"/>
                <a:ea typeface="Tahoma" panose="020B0604030504040204" pitchFamily="34" charset="0"/>
                <a:cs typeface="Tahoma" panose="020B0604030504040204" pitchFamily="34" charset="0"/>
              </a:rPr>
              <a:t>Because of the build-up of the optimizer states, the peak memory for step 2 onwards is higher! </a:t>
            </a:r>
          </a:p>
        </p:txBody>
      </p:sp>
      <p:sp>
        <p:nvSpPr>
          <p:cNvPr id="4" name="Rounded Rectangular Callout 3">
            <a:extLst>
              <a:ext uri="{FF2B5EF4-FFF2-40B4-BE49-F238E27FC236}">
                <a16:creationId xmlns:a16="http://schemas.microsoft.com/office/drawing/2014/main" id="{AACA8A7E-1A89-58F2-43E0-30530DD018E3}"/>
              </a:ext>
            </a:extLst>
          </p:cNvPr>
          <p:cNvSpPr/>
          <p:nvPr/>
        </p:nvSpPr>
        <p:spPr>
          <a:xfrm>
            <a:off x="95737" y="1510467"/>
            <a:ext cx="1797448" cy="885279"/>
          </a:xfrm>
          <a:prstGeom prst="wedgeRoundRectCallout">
            <a:avLst>
              <a:gd name="adj1" fmla="val 35872"/>
              <a:gd name="adj2" fmla="val 67105"/>
              <a:gd name="adj3" fmla="val 16667"/>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tx1"/>
                </a:solidFill>
              </a:rPr>
              <a:t>This also explains why your training in step 1 may success and get OOM only in later steps!!</a:t>
            </a:r>
          </a:p>
        </p:txBody>
      </p:sp>
    </p:spTree>
    <p:extLst>
      <p:ext uri="{BB962C8B-B14F-4D97-AF65-F5344CB8AC3E}">
        <p14:creationId xmlns:p14="http://schemas.microsoft.com/office/powerpoint/2010/main" val="325156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ACB31-7B4D-95D2-1DFF-7AB77E31652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C37E55-E3D9-5958-0CF7-5D0170DCFBE5}"/>
              </a:ext>
            </a:extLst>
          </p:cNvPr>
          <p:cNvSpPr>
            <a:spLocks noGrp="1"/>
          </p:cNvSpPr>
          <p:nvPr>
            <p:ph sz="quarter" idx="20"/>
          </p:nvPr>
        </p:nvSpPr>
        <p:spPr>
          <a:xfrm>
            <a:off x="533124" y="1119979"/>
            <a:ext cx="8085416" cy="3423466"/>
          </a:xfrm>
        </p:spPr>
        <p:txBody>
          <a:bodyPr/>
          <a:lstStyle/>
          <a:p>
            <a:pPr marL="285750" indent="-285750">
              <a:buFont typeface="Arial" panose="020B0604020202020204" pitchFamily="34" charset="0"/>
              <a:buChar char="•"/>
            </a:pPr>
            <a:r>
              <a:rPr lang="en-US" sz="1400" dirty="0"/>
              <a:t>You can use </a:t>
            </a:r>
            <a:r>
              <a:rPr lang="en-US" sz="1400" b="1" dirty="0" err="1"/>
              <a:t>PyTorch</a:t>
            </a:r>
            <a:r>
              <a:rPr lang="en-US" sz="1400" b="1" dirty="0"/>
              <a:t> profiler</a:t>
            </a:r>
            <a:r>
              <a:rPr lang="en-US" sz="1400" dirty="0"/>
              <a:t> helps visualize GPU memory usage across a training.</a:t>
            </a:r>
          </a:p>
          <a:p>
            <a:pPr marL="285750" indent="-285750">
              <a:buFont typeface="Arial" panose="020B0604020202020204" pitchFamily="34" charset="0"/>
              <a:buChar char="•"/>
            </a:pPr>
            <a:endParaRPr lang="en-US" sz="1400" dirty="0"/>
          </a:p>
        </p:txBody>
      </p:sp>
      <p:sp>
        <p:nvSpPr>
          <p:cNvPr id="2" name="Title 1">
            <a:extLst>
              <a:ext uri="{FF2B5EF4-FFF2-40B4-BE49-F238E27FC236}">
                <a16:creationId xmlns:a16="http://schemas.microsoft.com/office/drawing/2014/main" id="{B80D7B52-F38F-CBC3-098B-7A8A861A97E6}"/>
              </a:ext>
            </a:extLst>
          </p:cNvPr>
          <p:cNvSpPr>
            <a:spLocks noGrp="1"/>
          </p:cNvSpPr>
          <p:nvPr>
            <p:ph type="title"/>
          </p:nvPr>
        </p:nvSpPr>
        <p:spPr>
          <a:xfrm>
            <a:off x="533919" y="107119"/>
            <a:ext cx="8085415" cy="857542"/>
          </a:xfrm>
        </p:spPr>
        <p:txBody>
          <a:bodyPr lIns="91440" tIns="45720" rIns="91440" bIns="45720" anchor="b">
            <a:normAutofit/>
          </a:bodyPr>
          <a:lstStyle/>
          <a:p>
            <a:r>
              <a:rPr lang="en-US" dirty="0">
                <a:ea typeface="Tahoma"/>
                <a:cs typeface="Tahoma"/>
              </a:rPr>
              <a:t>Memory consumption is not static</a:t>
            </a:r>
            <a:endParaRPr lang="en-US" dirty="0"/>
          </a:p>
        </p:txBody>
      </p:sp>
      <p:sp>
        <p:nvSpPr>
          <p:cNvPr id="10" name="Text Placeholder 3">
            <a:extLst>
              <a:ext uri="{FF2B5EF4-FFF2-40B4-BE49-F238E27FC236}">
                <a16:creationId xmlns:a16="http://schemas.microsoft.com/office/drawing/2014/main" id="{CD0A1907-017D-2E63-5104-304EC4095D20}"/>
              </a:ext>
            </a:extLst>
          </p:cNvPr>
          <p:cNvSpPr>
            <a:spLocks noGrp="1"/>
          </p:cNvSpPr>
          <p:nvPr>
            <p:ph type="body" sz="quarter" idx="19"/>
          </p:nvPr>
        </p:nvSpPr>
        <p:spPr>
          <a:xfrm>
            <a:off x="1070779" y="4936353"/>
            <a:ext cx="6744017" cy="200055"/>
          </a:xfrm>
        </p:spPr>
        <p:txBody>
          <a:bodyPr lIns="91440" tIns="45720" rIns="91440" bIns="45720" anchor="ctr"/>
          <a:lstStyle/>
          <a:p>
            <a:pPr algn="ctr"/>
            <a:r>
              <a:rPr lang="en-US" dirty="0">
                <a:ea typeface="Tahoma"/>
                <a:cs typeface="Tahoma"/>
              </a:rPr>
              <a:t>Source: </a:t>
            </a:r>
            <a:r>
              <a:rPr lang="en-US" dirty="0">
                <a:ea typeface="+mn-lt"/>
                <a:cs typeface="+mn-lt"/>
              </a:rPr>
              <a:t>https://</a:t>
            </a:r>
            <a:r>
              <a:rPr lang="en-US" dirty="0" err="1">
                <a:ea typeface="+mn-lt"/>
                <a:cs typeface="+mn-lt"/>
              </a:rPr>
              <a:t>nanotron-ultrascale-playbook.static.hf.space</a:t>
            </a:r>
            <a:r>
              <a:rPr lang="en-US" dirty="0">
                <a:ea typeface="+mn-lt"/>
                <a:cs typeface="+mn-lt"/>
              </a:rPr>
              <a:t>/</a:t>
            </a:r>
            <a:r>
              <a:rPr lang="en-US" dirty="0" err="1">
                <a:ea typeface="+mn-lt"/>
                <a:cs typeface="+mn-lt"/>
              </a:rPr>
              <a:t>index.html</a:t>
            </a:r>
            <a:endParaRPr lang="en-US" dirty="0">
              <a:ea typeface="+mn-lt"/>
              <a:cs typeface="+mn-lt"/>
            </a:endParaRPr>
          </a:p>
        </p:txBody>
      </p:sp>
      <p:pic>
        <p:nvPicPr>
          <p:cNvPr id="7" name="Picture 6">
            <a:extLst>
              <a:ext uri="{FF2B5EF4-FFF2-40B4-BE49-F238E27FC236}">
                <a16:creationId xmlns:a16="http://schemas.microsoft.com/office/drawing/2014/main" id="{EED4570C-AB79-A73F-D1FA-EBB4555454BD}"/>
              </a:ext>
            </a:extLst>
          </p:cNvPr>
          <p:cNvPicPr>
            <a:picLocks noChangeAspect="1"/>
          </p:cNvPicPr>
          <p:nvPr/>
        </p:nvPicPr>
        <p:blipFill>
          <a:blip r:embed="rId2"/>
          <a:stretch>
            <a:fillRect/>
          </a:stretch>
        </p:blipFill>
        <p:spPr>
          <a:xfrm>
            <a:off x="1942769" y="1371007"/>
            <a:ext cx="5408392" cy="2827749"/>
          </a:xfrm>
          <a:prstGeom prst="rect">
            <a:avLst/>
          </a:prstGeom>
        </p:spPr>
      </p:pic>
      <p:sp>
        <p:nvSpPr>
          <p:cNvPr id="8" name="TextBox 7">
            <a:extLst>
              <a:ext uri="{FF2B5EF4-FFF2-40B4-BE49-F238E27FC236}">
                <a16:creationId xmlns:a16="http://schemas.microsoft.com/office/drawing/2014/main" id="{3C572198-C8DA-1E8E-414B-A340CACFF02D}"/>
              </a:ext>
            </a:extLst>
          </p:cNvPr>
          <p:cNvSpPr txBox="1"/>
          <p:nvPr/>
        </p:nvSpPr>
        <p:spPr>
          <a:xfrm>
            <a:off x="188453" y="4110526"/>
            <a:ext cx="340946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first step looks different: the activations increase quickly and then plateau for a while. Why?</a:t>
            </a: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Arrow Connector 10">
            <a:extLst>
              <a:ext uri="{FF2B5EF4-FFF2-40B4-BE49-F238E27FC236}">
                <a16:creationId xmlns:a16="http://schemas.microsoft.com/office/drawing/2014/main" id="{8AAB5AD5-A6EB-9DA1-2D6B-845AAC5D5333}"/>
              </a:ext>
            </a:extLst>
          </p:cNvPr>
          <p:cNvCxnSpPr>
            <a:cxnSpLocks/>
          </p:cNvCxnSpPr>
          <p:nvPr/>
        </p:nvCxnSpPr>
        <p:spPr>
          <a:xfrm flipH="1">
            <a:off x="1698978" y="2242673"/>
            <a:ext cx="1004711" cy="1780690"/>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 name="Rounded Rectangular Callout 3">
            <a:extLst>
              <a:ext uri="{FF2B5EF4-FFF2-40B4-BE49-F238E27FC236}">
                <a16:creationId xmlns:a16="http://schemas.microsoft.com/office/drawing/2014/main" id="{9F847796-6E3F-E69F-81A1-0FE9255A5358}"/>
              </a:ext>
            </a:extLst>
          </p:cNvPr>
          <p:cNvSpPr/>
          <p:nvPr/>
        </p:nvSpPr>
        <p:spPr>
          <a:xfrm>
            <a:off x="95737" y="1510467"/>
            <a:ext cx="1797448" cy="885279"/>
          </a:xfrm>
          <a:prstGeom prst="wedgeRoundRectCallout">
            <a:avLst>
              <a:gd name="adj1" fmla="val 35872"/>
              <a:gd name="adj2" fmla="val 67105"/>
              <a:gd name="adj3" fmla="val 16667"/>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tx1"/>
                </a:solidFill>
              </a:rPr>
              <a:t>This also explains why your training in step 1 may success and get OOM only in later steps!!</a:t>
            </a:r>
          </a:p>
        </p:txBody>
      </p:sp>
      <p:sp>
        <p:nvSpPr>
          <p:cNvPr id="16" name="TextBox 15">
            <a:extLst>
              <a:ext uri="{FF2B5EF4-FFF2-40B4-BE49-F238E27FC236}">
                <a16:creationId xmlns:a16="http://schemas.microsoft.com/office/drawing/2014/main" id="{31F20CDA-DCD0-CC1D-3DB3-9BB516D5AE07}"/>
              </a:ext>
            </a:extLst>
          </p:cNvPr>
          <p:cNvSpPr txBox="1"/>
          <p:nvPr/>
        </p:nvSpPr>
        <p:spPr>
          <a:xfrm>
            <a:off x="3456586" y="4110526"/>
            <a:ext cx="568741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In this first step, the </a:t>
            </a:r>
            <a:r>
              <a:rPr lang="en-US" dirty="0" err="1"/>
              <a:t>PyTorch</a:t>
            </a:r>
            <a:r>
              <a:rPr lang="en-US" dirty="0"/>
              <a:t> caching allocator does a lot of prep work, preparing memory allocations so that the subsequent steps don’t have to search for free memory blocks, which speeds them up. </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4298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695EA-B4F1-BA78-E7D7-C8D255D0D6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17C284-E83B-C815-5C64-C5BE711D3D5C}"/>
              </a:ext>
            </a:extLst>
          </p:cNvPr>
          <p:cNvSpPr>
            <a:spLocks noGrp="1"/>
          </p:cNvSpPr>
          <p:nvPr>
            <p:ph type="title"/>
          </p:nvPr>
        </p:nvSpPr>
        <p:spPr>
          <a:xfrm>
            <a:off x="533919" y="107119"/>
            <a:ext cx="8085415" cy="857542"/>
          </a:xfrm>
        </p:spPr>
        <p:txBody>
          <a:bodyPr lIns="91440" tIns="45720" rIns="91440" bIns="45720" anchor="b">
            <a:normAutofit/>
          </a:bodyPr>
          <a:lstStyle/>
          <a:p>
            <a:r>
              <a:rPr lang="en-US"/>
              <a:t>Where did all the memory go?</a:t>
            </a:r>
          </a:p>
        </p:txBody>
      </p:sp>
      <p:pic>
        <p:nvPicPr>
          <p:cNvPr id="5" name="Content Placeholder 4" descr="A graph of a number of meta-llamas&#10;&#10;AI-generated content may be incorrect.">
            <a:extLst>
              <a:ext uri="{FF2B5EF4-FFF2-40B4-BE49-F238E27FC236}">
                <a16:creationId xmlns:a16="http://schemas.microsoft.com/office/drawing/2014/main" id="{EB394CA6-A816-A071-C6BE-837E85BCE738}"/>
              </a:ext>
            </a:extLst>
          </p:cNvPr>
          <p:cNvPicPr>
            <a:picLocks noGrp="1" noChangeAspect="1"/>
          </p:cNvPicPr>
          <p:nvPr>
            <p:ph sz="quarter" idx="20"/>
          </p:nvPr>
        </p:nvPicPr>
        <p:blipFill>
          <a:blip r:embed="rId2"/>
          <a:stretch>
            <a:fillRect/>
          </a:stretch>
        </p:blipFill>
        <p:spPr>
          <a:xfrm>
            <a:off x="533123" y="1362462"/>
            <a:ext cx="8085416" cy="3234166"/>
          </a:xfrm>
          <a:noFill/>
        </p:spPr>
      </p:pic>
      <p:sp>
        <p:nvSpPr>
          <p:cNvPr id="10" name="Text Placeholder 3">
            <a:extLst>
              <a:ext uri="{FF2B5EF4-FFF2-40B4-BE49-F238E27FC236}">
                <a16:creationId xmlns:a16="http://schemas.microsoft.com/office/drawing/2014/main" id="{29E23E78-3AC7-6D23-AEAE-484F789904DE}"/>
              </a:ext>
            </a:extLst>
          </p:cNvPr>
          <p:cNvSpPr>
            <a:spLocks noGrp="1"/>
          </p:cNvSpPr>
          <p:nvPr>
            <p:ph type="body" sz="quarter" idx="19"/>
          </p:nvPr>
        </p:nvSpPr>
        <p:spPr>
          <a:xfrm>
            <a:off x="1874520" y="4581310"/>
            <a:ext cx="6744017" cy="200055"/>
          </a:xfrm>
        </p:spPr>
        <p:txBody>
          <a:bodyPr lIns="91440" tIns="45720" rIns="91440" bIns="45720" anchor="ctr"/>
          <a:lstStyle/>
          <a:p>
            <a:r>
              <a:rPr lang="en-US">
                <a:ea typeface="Tahoma"/>
                <a:cs typeface="Tahoma"/>
              </a:rPr>
              <a:t>Source: </a:t>
            </a:r>
            <a:r>
              <a:rPr lang="en-US">
                <a:ea typeface="+mn-lt"/>
                <a:cs typeface="+mn-lt"/>
              </a:rPr>
              <a:t>https://nanotron-ultrascale-playbook.static.hf.space/dist/index.html</a:t>
            </a:r>
          </a:p>
        </p:txBody>
      </p:sp>
      <p:sp>
        <p:nvSpPr>
          <p:cNvPr id="4" name="Text Placeholder 2">
            <a:extLst>
              <a:ext uri="{FF2B5EF4-FFF2-40B4-BE49-F238E27FC236}">
                <a16:creationId xmlns:a16="http://schemas.microsoft.com/office/drawing/2014/main" id="{B1D880C2-2EBC-DB9E-D74D-6E2F0E2B18DF}"/>
              </a:ext>
            </a:extLst>
          </p:cNvPr>
          <p:cNvSpPr txBox="1">
            <a:spLocks/>
          </p:cNvSpPr>
          <p:nvPr/>
        </p:nvSpPr>
        <p:spPr>
          <a:xfrm>
            <a:off x="533919" y="1184439"/>
            <a:ext cx="8085415" cy="3077573"/>
          </a:xfrm>
          <a:prstGeom prst="rect">
            <a:avLst/>
          </a:prstGeom>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None/>
            </a:pPr>
            <a:r>
              <a:rPr lang="en-US">
                <a:ea typeface="Tahoma"/>
                <a:cs typeface="Tahoma"/>
              </a:rPr>
              <a:t>So far, we dealt with the </a:t>
            </a:r>
            <a:r>
              <a:rPr lang="en-US">
                <a:solidFill>
                  <a:schemeClr val="accent5"/>
                </a:solidFill>
                <a:ea typeface="Tahoma"/>
                <a:cs typeface="Tahoma"/>
              </a:rPr>
              <a:t>optimizer states</a:t>
            </a:r>
            <a:r>
              <a:rPr lang="en-US">
                <a:ea typeface="Tahoma"/>
                <a:cs typeface="Tahoma"/>
              </a:rPr>
              <a:t> </a:t>
            </a:r>
          </a:p>
          <a:p>
            <a:pPr marL="0" indent="0">
              <a:buClrTx/>
              <a:buNone/>
            </a:pPr>
            <a:r>
              <a:rPr lang="en-US">
                <a:ea typeface="Tahoma"/>
                <a:cs typeface="Tahoma"/>
              </a:rPr>
              <a:t>but what about the </a:t>
            </a:r>
            <a:r>
              <a:rPr lang="en-US">
                <a:solidFill>
                  <a:srgbClr val="F28E29"/>
                </a:solidFill>
                <a:ea typeface="Tahoma"/>
                <a:cs typeface="Tahoma"/>
              </a:rPr>
              <a:t>activations?</a:t>
            </a:r>
          </a:p>
          <a:p>
            <a:pPr marL="0" indent="0">
              <a:buClrTx/>
              <a:buFont typeface="Arial" panose="020B0604020202020204" pitchFamily="34" charset="0"/>
              <a:buNone/>
            </a:pPr>
            <a:endParaRPr lang="en-US"/>
          </a:p>
        </p:txBody>
      </p:sp>
      <p:sp>
        <p:nvSpPr>
          <p:cNvPr id="9" name="Text Placeholder 3">
            <a:extLst>
              <a:ext uri="{FF2B5EF4-FFF2-40B4-BE49-F238E27FC236}">
                <a16:creationId xmlns:a16="http://schemas.microsoft.com/office/drawing/2014/main" id="{FC4EA5FA-DDFA-3C30-B488-0B543D41D106}"/>
              </a:ext>
            </a:extLst>
          </p:cNvPr>
          <p:cNvSpPr txBox="1">
            <a:spLocks/>
          </p:cNvSpPr>
          <p:nvPr/>
        </p:nvSpPr>
        <p:spPr>
          <a:xfrm>
            <a:off x="922036" y="4159719"/>
            <a:ext cx="6744017" cy="200055"/>
          </a:xfrm>
          <a:prstGeom prst="rect">
            <a:avLst/>
          </a:prstGeom>
        </p:spPr>
        <p:txBody>
          <a:bodyPr lIns="91440" tIns="45720" rIns="91440" bIns="45720" anchor="ctr"/>
          <a:lstStyle>
            <a:lvl1pPr marL="171450" indent="-171450" algn="r" defTabSz="685800" rtl="0" eaLnBrk="1" latinLnBrk="0" hangingPunct="1">
              <a:lnSpc>
                <a:spcPct val="90000"/>
              </a:lnSpc>
              <a:spcBef>
                <a:spcPts val="750"/>
              </a:spcBef>
              <a:buFont typeface="Arial" panose="020B0604020202020204" pitchFamily="34" charset="0"/>
              <a:buNone/>
              <a:defRPr lang="en-US" sz="1050" b="0" i="0" u="none" strike="noStrike" kern="1200" smtClean="0">
                <a:solidFill>
                  <a:schemeClr val="tx1"/>
                </a:solidFill>
                <a:effectLst/>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None/>
              <a:defRPr sz="7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None/>
              <a:defRPr sz="7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None/>
              <a:defRPr sz="7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None/>
              <a:defRPr sz="7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buClrTx/>
            </a:pPr>
            <a:r>
              <a:rPr lang="en-US">
                <a:ea typeface="Tahoma"/>
                <a:cs typeface="Tahoma"/>
              </a:rPr>
              <a:t>Training Sequence Length (Number of Tokens)</a:t>
            </a:r>
          </a:p>
        </p:txBody>
      </p:sp>
    </p:spTree>
    <p:extLst>
      <p:ext uri="{BB962C8B-B14F-4D97-AF65-F5344CB8AC3E}">
        <p14:creationId xmlns:p14="http://schemas.microsoft.com/office/powerpoint/2010/main" val="44444981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4C11F-BEA1-D6D7-7A2B-36C93ED81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9DE955-C34B-8F67-5ACC-651A3629AC97}"/>
              </a:ext>
            </a:extLst>
          </p:cNvPr>
          <p:cNvSpPr>
            <a:spLocks noGrp="1"/>
          </p:cNvSpPr>
          <p:nvPr>
            <p:ph type="title"/>
          </p:nvPr>
        </p:nvSpPr>
        <p:spPr>
          <a:xfrm>
            <a:off x="533919" y="107119"/>
            <a:ext cx="8085415" cy="857542"/>
          </a:xfrm>
        </p:spPr>
        <p:txBody>
          <a:bodyPr lIns="91440" tIns="45720" rIns="91440" bIns="45720" anchor="b">
            <a:normAutofit/>
          </a:bodyPr>
          <a:lstStyle/>
          <a:p>
            <a:r>
              <a:rPr lang="en-US" dirty="0"/>
              <a:t>Tensor Parallelism</a:t>
            </a:r>
          </a:p>
        </p:txBody>
      </p:sp>
      <p:pic>
        <p:nvPicPr>
          <p:cNvPr id="5" name="Content Placeholder 4">
            <a:extLst>
              <a:ext uri="{FF2B5EF4-FFF2-40B4-BE49-F238E27FC236}">
                <a16:creationId xmlns:a16="http://schemas.microsoft.com/office/drawing/2014/main" id="{71F48DAD-163F-AB1B-9760-F7DEA2BF74B8}"/>
              </a:ext>
            </a:extLst>
          </p:cNvPr>
          <p:cNvPicPr>
            <a:picLocks noGrp="1" noChangeAspect="1"/>
          </p:cNvPicPr>
          <p:nvPr>
            <p:ph sz="quarter" idx="20"/>
          </p:nvPr>
        </p:nvPicPr>
        <p:blipFill>
          <a:blip r:embed="rId2">
            <a:extLst>
              <a:ext uri="{96DAC541-7B7A-43D3-8B79-37D633B846F1}">
                <asvg:svgBlip xmlns:asvg="http://schemas.microsoft.com/office/drawing/2016/SVG/main" r:embed="rId3"/>
              </a:ext>
            </a:extLst>
          </a:blip>
          <a:stretch>
            <a:fillRect/>
          </a:stretch>
        </p:blipFill>
        <p:spPr>
          <a:xfrm>
            <a:off x="3749132" y="962127"/>
            <a:ext cx="4492738" cy="3422650"/>
          </a:xfrm>
        </p:spPr>
      </p:pic>
      <p:sp>
        <p:nvSpPr>
          <p:cNvPr id="6" name="TextBox 5">
            <a:extLst>
              <a:ext uri="{FF2B5EF4-FFF2-40B4-BE49-F238E27FC236}">
                <a16:creationId xmlns:a16="http://schemas.microsoft.com/office/drawing/2014/main" id="{D1DD1959-3BA6-2E41-E334-174DBA4A3249}"/>
              </a:ext>
            </a:extLst>
          </p:cNvPr>
          <p:cNvSpPr txBox="1"/>
          <p:nvPr/>
        </p:nvSpPr>
        <p:spPr>
          <a:xfrm>
            <a:off x="682113" y="1290483"/>
            <a:ext cx="283906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orbel"/>
              </a:rPr>
              <a:t>We can either cut the weights W into two columns (Column Parallelism) </a:t>
            </a:r>
          </a:p>
          <a:p>
            <a:endParaRPr lang="en-US" sz="2400">
              <a:latin typeface="Corbel"/>
            </a:endParaRPr>
          </a:p>
          <a:p>
            <a:r>
              <a:rPr lang="en-US" sz="2400">
                <a:latin typeface="Corbel"/>
              </a:rPr>
              <a:t>or into two rows (Row Parallelism)</a:t>
            </a:r>
          </a:p>
        </p:txBody>
      </p:sp>
    </p:spTree>
    <p:extLst>
      <p:ext uri="{BB962C8B-B14F-4D97-AF65-F5344CB8AC3E}">
        <p14:creationId xmlns:p14="http://schemas.microsoft.com/office/powerpoint/2010/main" val="95300478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A0CE9-61D9-0670-DD9E-406F937331E8}"/>
              </a:ext>
            </a:extLst>
          </p:cNvPr>
          <p:cNvSpPr>
            <a:spLocks noGrp="1"/>
          </p:cNvSpPr>
          <p:nvPr>
            <p:ph type="title"/>
          </p:nvPr>
        </p:nvSpPr>
        <p:spPr>
          <a:xfrm>
            <a:off x="533919" y="107119"/>
            <a:ext cx="8085415" cy="857542"/>
          </a:xfrm>
        </p:spPr>
        <p:txBody>
          <a:bodyPr lIns="91440" tIns="45720" rIns="91440" bIns="45720" anchor="b">
            <a:normAutofit/>
          </a:bodyPr>
          <a:lstStyle/>
          <a:p>
            <a:r>
              <a:rPr lang="en-US"/>
              <a:t>Column-wise Tensor Parallelism</a:t>
            </a:r>
            <a:endParaRPr lang="en-US">
              <a:ea typeface="Tahoma"/>
              <a:cs typeface="Tahoma"/>
            </a:endParaRPr>
          </a:p>
        </p:txBody>
      </p:sp>
      <p:pic>
        <p:nvPicPr>
          <p:cNvPr id="7" name="Content Placeholder 6" descr="A diagram of a graph&#10;&#10;AI-generated content may be incorrect.">
            <a:extLst>
              <a:ext uri="{FF2B5EF4-FFF2-40B4-BE49-F238E27FC236}">
                <a16:creationId xmlns:a16="http://schemas.microsoft.com/office/drawing/2014/main" id="{C19A15DB-0131-A8DE-BA0C-F91D2FF59B88}"/>
              </a:ext>
            </a:extLst>
          </p:cNvPr>
          <p:cNvPicPr>
            <a:picLocks noGrp="1" noChangeAspect="1"/>
          </p:cNvPicPr>
          <p:nvPr>
            <p:ph sz="quarter" idx="20"/>
          </p:nvPr>
        </p:nvPicPr>
        <p:blipFill>
          <a:blip r:embed="rId2"/>
          <a:stretch>
            <a:fillRect/>
          </a:stretch>
        </p:blipFill>
        <p:spPr>
          <a:xfrm>
            <a:off x="1880188" y="1154923"/>
            <a:ext cx="5391285" cy="3423466"/>
          </a:xfrm>
          <a:noFill/>
        </p:spPr>
      </p:pic>
      <p:sp>
        <p:nvSpPr>
          <p:cNvPr id="12" name="Text Placeholder 3">
            <a:extLst>
              <a:ext uri="{FF2B5EF4-FFF2-40B4-BE49-F238E27FC236}">
                <a16:creationId xmlns:a16="http://schemas.microsoft.com/office/drawing/2014/main" id="{C84824E4-140A-8929-125E-C4615E9697FD}"/>
              </a:ext>
            </a:extLst>
          </p:cNvPr>
          <p:cNvSpPr>
            <a:spLocks noGrp="1"/>
          </p:cNvSpPr>
          <p:nvPr>
            <p:ph type="body" sz="quarter" idx="19"/>
          </p:nvPr>
        </p:nvSpPr>
        <p:spPr>
          <a:xfrm>
            <a:off x="1874520" y="4581310"/>
            <a:ext cx="6744017" cy="200055"/>
          </a:xfrm>
        </p:spPr>
        <p:txBody>
          <a:bodyPr lIns="91440" tIns="45720" rIns="91440" bIns="45720" anchor="ctr"/>
          <a:lstStyle/>
          <a:p>
            <a:r>
              <a:rPr lang="en-US" sz="1100">
                <a:ea typeface="Tahoma"/>
                <a:cs typeface="Tahoma"/>
              </a:rPr>
              <a:t>Source: https://nanotron-ultrascale-playbook.static.hf.space/dist/index.html</a:t>
            </a:r>
          </a:p>
        </p:txBody>
      </p:sp>
      <p:sp>
        <p:nvSpPr>
          <p:cNvPr id="3" name="TextBox 2">
            <a:extLst>
              <a:ext uri="{FF2B5EF4-FFF2-40B4-BE49-F238E27FC236}">
                <a16:creationId xmlns:a16="http://schemas.microsoft.com/office/drawing/2014/main" id="{8DCDFAD0-324D-1C3B-6418-20DBED8EB7B3}"/>
              </a:ext>
            </a:extLst>
          </p:cNvPr>
          <p:cNvSpPr txBox="1"/>
          <p:nvPr/>
        </p:nvSpPr>
        <p:spPr>
          <a:xfrm>
            <a:off x="242031" y="3193849"/>
            <a:ext cx="1416149" cy="73866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rbel"/>
              </a:rPr>
              <a:t>Cuts the weight matrix W into 2</a:t>
            </a:r>
          </a:p>
          <a:p>
            <a:r>
              <a:rPr lang="en-US">
                <a:solidFill>
                  <a:srgbClr val="FF0000"/>
                </a:solidFill>
                <a:latin typeface="Corbel"/>
              </a:rPr>
              <a:t>columns</a:t>
            </a:r>
          </a:p>
        </p:txBody>
      </p:sp>
      <p:cxnSp>
        <p:nvCxnSpPr>
          <p:cNvPr id="4" name="Straight Arrow Connector 3">
            <a:extLst>
              <a:ext uri="{FF2B5EF4-FFF2-40B4-BE49-F238E27FC236}">
                <a16:creationId xmlns:a16="http://schemas.microsoft.com/office/drawing/2014/main" id="{D943341C-1D20-3E92-9B60-E939E97050FC}"/>
              </a:ext>
            </a:extLst>
          </p:cNvPr>
          <p:cNvCxnSpPr/>
          <p:nvPr/>
        </p:nvCxnSpPr>
        <p:spPr>
          <a:xfrm flipV="1">
            <a:off x="1652309" y="2024937"/>
            <a:ext cx="2647508" cy="1564269"/>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20282D8-4150-974F-B6F7-31BDE3227ED6}"/>
              </a:ext>
            </a:extLst>
          </p:cNvPr>
          <p:cNvCxnSpPr>
            <a:cxnSpLocks/>
          </p:cNvCxnSpPr>
          <p:nvPr/>
        </p:nvCxnSpPr>
        <p:spPr>
          <a:xfrm>
            <a:off x="1658804" y="3615184"/>
            <a:ext cx="2660496" cy="69051"/>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20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710EE-EE0E-ABD1-4BBF-F7F2F91865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B075A2-1D62-42DA-80EB-1254DDB0D31F}"/>
              </a:ext>
            </a:extLst>
          </p:cNvPr>
          <p:cNvSpPr>
            <a:spLocks noGrp="1"/>
          </p:cNvSpPr>
          <p:nvPr>
            <p:ph type="title"/>
          </p:nvPr>
        </p:nvSpPr>
        <p:spPr>
          <a:xfrm>
            <a:off x="533919" y="107119"/>
            <a:ext cx="8085415" cy="857542"/>
          </a:xfrm>
        </p:spPr>
        <p:txBody>
          <a:bodyPr lIns="91440" tIns="45720" rIns="91440" bIns="45720" anchor="b">
            <a:normAutofit/>
          </a:bodyPr>
          <a:lstStyle/>
          <a:p>
            <a:r>
              <a:rPr lang="en-US"/>
              <a:t>Row-wise Tensor Parallelism</a:t>
            </a:r>
          </a:p>
        </p:txBody>
      </p:sp>
      <p:pic>
        <p:nvPicPr>
          <p:cNvPr id="6" name="Content Placeholder 5">
            <a:extLst>
              <a:ext uri="{FF2B5EF4-FFF2-40B4-BE49-F238E27FC236}">
                <a16:creationId xmlns:a16="http://schemas.microsoft.com/office/drawing/2014/main" id="{59CF04D7-0989-D1D3-7042-9B6B1D70F360}"/>
              </a:ext>
            </a:extLst>
          </p:cNvPr>
          <p:cNvPicPr>
            <a:picLocks noGrp="1" noChangeAspect="1"/>
          </p:cNvPicPr>
          <p:nvPr>
            <p:ph sz="quarter" idx="20"/>
          </p:nvPr>
        </p:nvPicPr>
        <p:blipFill>
          <a:blip r:embed="rId2"/>
          <a:stretch>
            <a:fillRect/>
          </a:stretch>
        </p:blipFill>
        <p:spPr>
          <a:xfrm>
            <a:off x="1758162" y="1154923"/>
            <a:ext cx="5635337" cy="3423466"/>
          </a:xfrm>
          <a:noFill/>
        </p:spPr>
      </p:pic>
      <p:sp>
        <p:nvSpPr>
          <p:cNvPr id="4" name="Text Placeholder 3">
            <a:extLst>
              <a:ext uri="{FF2B5EF4-FFF2-40B4-BE49-F238E27FC236}">
                <a16:creationId xmlns:a16="http://schemas.microsoft.com/office/drawing/2014/main" id="{1B362997-FC15-A2F3-D5B0-06C1E5DD09C8}"/>
              </a:ext>
            </a:extLst>
          </p:cNvPr>
          <p:cNvSpPr>
            <a:spLocks noGrp="1"/>
          </p:cNvSpPr>
          <p:nvPr>
            <p:ph type="body" sz="quarter" idx="19"/>
          </p:nvPr>
        </p:nvSpPr>
        <p:spPr>
          <a:xfrm>
            <a:off x="1874520" y="4581310"/>
            <a:ext cx="6744017" cy="200055"/>
          </a:xfrm>
        </p:spPr>
        <p:txBody>
          <a:bodyPr lIns="91440" tIns="45720" rIns="91440" bIns="45720" anchor="ctr"/>
          <a:lstStyle/>
          <a:p>
            <a:r>
              <a:rPr lang="en-US" sz="1100">
                <a:ea typeface="Tahoma"/>
                <a:cs typeface="Tahoma"/>
              </a:rPr>
              <a:t>Source: https://nanotron-ultrascale-playbook.static.hf.space/dist/index.html</a:t>
            </a:r>
          </a:p>
        </p:txBody>
      </p:sp>
      <p:sp>
        <p:nvSpPr>
          <p:cNvPr id="5" name="TextBox 4">
            <a:extLst>
              <a:ext uri="{FF2B5EF4-FFF2-40B4-BE49-F238E27FC236}">
                <a16:creationId xmlns:a16="http://schemas.microsoft.com/office/drawing/2014/main" id="{9FA6677E-1263-3CF1-7587-CC02CEC2FC68}"/>
              </a:ext>
            </a:extLst>
          </p:cNvPr>
          <p:cNvSpPr txBox="1"/>
          <p:nvPr/>
        </p:nvSpPr>
        <p:spPr>
          <a:xfrm>
            <a:off x="242031" y="3193849"/>
            <a:ext cx="1416149" cy="73866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rbel"/>
              </a:rPr>
              <a:t>Cuts the weight matrix W into 2</a:t>
            </a:r>
          </a:p>
          <a:p>
            <a:r>
              <a:rPr lang="en-US">
                <a:solidFill>
                  <a:srgbClr val="FF0000"/>
                </a:solidFill>
                <a:latin typeface="Corbel"/>
              </a:rPr>
              <a:t>rows</a:t>
            </a:r>
          </a:p>
        </p:txBody>
      </p:sp>
      <p:cxnSp>
        <p:nvCxnSpPr>
          <p:cNvPr id="8" name="Straight Arrow Connector 7">
            <a:extLst>
              <a:ext uri="{FF2B5EF4-FFF2-40B4-BE49-F238E27FC236}">
                <a16:creationId xmlns:a16="http://schemas.microsoft.com/office/drawing/2014/main" id="{ED23ADD6-EA6B-D3D9-B9B9-DA6F61D6AB93}"/>
              </a:ext>
            </a:extLst>
          </p:cNvPr>
          <p:cNvCxnSpPr>
            <a:cxnSpLocks/>
          </p:cNvCxnSpPr>
          <p:nvPr/>
        </p:nvCxnSpPr>
        <p:spPr>
          <a:xfrm flipV="1">
            <a:off x="1658804" y="3544608"/>
            <a:ext cx="2407218" cy="129024"/>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F95AC8C-D396-1200-C829-F3CFBD6831CD}"/>
              </a:ext>
            </a:extLst>
          </p:cNvPr>
          <p:cNvCxnSpPr>
            <a:cxnSpLocks/>
          </p:cNvCxnSpPr>
          <p:nvPr/>
        </p:nvCxnSpPr>
        <p:spPr>
          <a:xfrm flipV="1">
            <a:off x="1665082" y="2027969"/>
            <a:ext cx="2397477" cy="1625964"/>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32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CF956-6064-7397-4A17-326D9502952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5162973-14CD-9B40-AFE1-687664CB9268}"/>
              </a:ext>
            </a:extLst>
          </p:cNvPr>
          <p:cNvSpPr txBox="1">
            <a:spLocks noGrp="1"/>
          </p:cNvSpPr>
          <p:nvPr>
            <p:ph type="title"/>
          </p:nvPr>
        </p:nvSpPr>
        <p:spPr>
          <a:xfrm>
            <a:off x="533919" y="496872"/>
            <a:ext cx="8085415" cy="467789"/>
          </a:xfrm>
          <a:prstGeom prst="rect">
            <a:avLst/>
          </a:prstGeom>
        </p:spPr>
        <p:txBody>
          <a:bodyPr vert="horz" wrap="square" lIns="0" tIns="6065" rIns="0" bIns="0" rtlCol="0">
            <a:spAutoFit/>
          </a:bodyPr>
          <a:lstStyle/>
          <a:p>
            <a:pPr marL="5776">
              <a:lnSpc>
                <a:spcPct val="100000"/>
              </a:lnSpc>
              <a:spcBef>
                <a:spcPts val="48"/>
              </a:spcBef>
            </a:pPr>
            <a:r>
              <a:rPr lang="en-US" dirty="0"/>
              <a:t>Self-Attention During Inference </a:t>
            </a:r>
            <a:endParaRPr spc="-5" dirty="0"/>
          </a:p>
        </p:txBody>
      </p:sp>
      <p:sp>
        <p:nvSpPr>
          <p:cNvPr id="21" name="Text Placeholder 20">
            <a:extLst>
              <a:ext uri="{FF2B5EF4-FFF2-40B4-BE49-F238E27FC236}">
                <a16:creationId xmlns:a16="http://schemas.microsoft.com/office/drawing/2014/main" id="{5A1D0E35-5575-C0A9-0023-BCFC85C382A1}"/>
              </a:ext>
            </a:extLst>
          </p:cNvPr>
          <p:cNvSpPr>
            <a:spLocks noGrp="1"/>
          </p:cNvSpPr>
          <p:nvPr>
            <p:ph type="body" sz="quarter" idx="16"/>
          </p:nvPr>
        </p:nvSpPr>
        <p:spPr/>
        <p:txBody>
          <a:bodyPr/>
          <a:lstStyle/>
          <a:p>
            <a:endParaRPr lang="en-US"/>
          </a:p>
        </p:txBody>
      </p:sp>
      <p:grpSp>
        <p:nvGrpSpPr>
          <p:cNvPr id="3" name="object 3">
            <a:extLst>
              <a:ext uri="{FF2B5EF4-FFF2-40B4-BE49-F238E27FC236}">
                <a16:creationId xmlns:a16="http://schemas.microsoft.com/office/drawing/2014/main" id="{1478540B-EACB-6C80-D9C2-E9B89533A184}"/>
              </a:ext>
            </a:extLst>
          </p:cNvPr>
          <p:cNvGrpSpPr/>
          <p:nvPr/>
        </p:nvGrpSpPr>
        <p:grpSpPr>
          <a:xfrm>
            <a:off x="1706452" y="2348832"/>
            <a:ext cx="4811382" cy="2530163"/>
            <a:chOff x="3751383" y="5164530"/>
            <a:chExt cx="10579100" cy="5563235"/>
          </a:xfrm>
        </p:grpSpPr>
        <p:pic>
          <p:nvPicPr>
            <p:cNvPr id="4" name="object 4">
              <a:extLst>
                <a:ext uri="{FF2B5EF4-FFF2-40B4-BE49-F238E27FC236}">
                  <a16:creationId xmlns:a16="http://schemas.microsoft.com/office/drawing/2014/main" id="{E046AD71-D695-AE97-A945-EFA19C47EF92}"/>
                </a:ext>
              </a:extLst>
            </p:cNvPr>
            <p:cNvPicPr/>
            <p:nvPr/>
          </p:nvPicPr>
          <p:blipFill>
            <a:blip r:embed="rId2" cstate="print"/>
            <a:stretch>
              <a:fillRect/>
            </a:stretch>
          </p:blipFill>
          <p:spPr>
            <a:xfrm>
              <a:off x="3751383" y="5164530"/>
              <a:ext cx="2671450" cy="533400"/>
            </a:xfrm>
            <a:prstGeom prst="rect">
              <a:avLst/>
            </a:prstGeom>
          </p:spPr>
        </p:pic>
        <p:sp>
          <p:nvSpPr>
            <p:cNvPr id="5" name="object 5">
              <a:extLst>
                <a:ext uri="{FF2B5EF4-FFF2-40B4-BE49-F238E27FC236}">
                  <a16:creationId xmlns:a16="http://schemas.microsoft.com/office/drawing/2014/main" id="{11C7FA75-EA47-B5D1-2688-CFB761711A10}"/>
                </a:ext>
              </a:extLst>
            </p:cNvPr>
            <p:cNvSpPr/>
            <p:nvPr/>
          </p:nvSpPr>
          <p:spPr>
            <a:xfrm>
              <a:off x="8386279" y="5193559"/>
              <a:ext cx="713740" cy="2962275"/>
            </a:xfrm>
            <a:custGeom>
              <a:avLst/>
              <a:gdLst/>
              <a:ahLst/>
              <a:cxnLst/>
              <a:rect l="l" t="t" r="r" b="b"/>
              <a:pathLst>
                <a:path w="713740" h="2962275">
                  <a:moveTo>
                    <a:pt x="713492" y="0"/>
                  </a:moveTo>
                  <a:lnTo>
                    <a:pt x="0" y="0"/>
                  </a:lnTo>
                  <a:lnTo>
                    <a:pt x="0" y="2961870"/>
                  </a:lnTo>
                  <a:lnTo>
                    <a:pt x="713492" y="2961870"/>
                  </a:lnTo>
                  <a:lnTo>
                    <a:pt x="713492" y="0"/>
                  </a:lnTo>
                  <a:close/>
                </a:path>
              </a:pathLst>
            </a:custGeom>
            <a:solidFill>
              <a:srgbClr val="FF95CA"/>
            </a:solidFill>
          </p:spPr>
          <p:txBody>
            <a:bodyPr wrap="square" lIns="0" tIns="0" rIns="0" bIns="0" rtlCol="0"/>
            <a:lstStyle/>
            <a:p>
              <a:endParaRPr sz="637"/>
            </a:p>
          </p:txBody>
        </p:sp>
        <p:pic>
          <p:nvPicPr>
            <p:cNvPr id="6" name="object 6">
              <a:extLst>
                <a:ext uri="{FF2B5EF4-FFF2-40B4-BE49-F238E27FC236}">
                  <a16:creationId xmlns:a16="http://schemas.microsoft.com/office/drawing/2014/main" id="{7ABF98B4-01A8-D8A6-69C2-0CDAA238E879}"/>
                </a:ext>
              </a:extLst>
            </p:cNvPr>
            <p:cNvPicPr/>
            <p:nvPr/>
          </p:nvPicPr>
          <p:blipFill>
            <a:blip r:embed="rId3" cstate="print"/>
            <a:stretch>
              <a:fillRect/>
            </a:stretch>
          </p:blipFill>
          <p:spPr>
            <a:xfrm>
              <a:off x="4693672" y="5174591"/>
              <a:ext cx="9636571" cy="5552603"/>
            </a:xfrm>
            <a:prstGeom prst="rect">
              <a:avLst/>
            </a:prstGeom>
          </p:spPr>
        </p:pic>
      </p:grpSp>
      <p:sp>
        <p:nvSpPr>
          <p:cNvPr id="7" name="object 7">
            <a:extLst>
              <a:ext uri="{FF2B5EF4-FFF2-40B4-BE49-F238E27FC236}">
                <a16:creationId xmlns:a16="http://schemas.microsoft.com/office/drawing/2014/main" id="{7FF3C5CB-8182-3EB5-8F93-D5E61A3BC7AE}"/>
              </a:ext>
            </a:extLst>
          </p:cNvPr>
          <p:cNvSpPr txBox="1"/>
          <p:nvPr/>
        </p:nvSpPr>
        <p:spPr>
          <a:xfrm>
            <a:off x="1439365" y="2299817"/>
            <a:ext cx="166925" cy="322897"/>
          </a:xfrm>
          <a:prstGeom prst="rect">
            <a:avLst/>
          </a:prstGeom>
        </p:spPr>
        <p:txBody>
          <a:bodyPr vert="horz" wrap="square" lIns="0" tIns="7798" rIns="0" bIns="0" rtlCol="0">
            <a:spAutoFit/>
          </a:bodyPr>
          <a:lstStyle/>
          <a:p>
            <a:pPr marL="5776">
              <a:spcBef>
                <a:spcPts val="61"/>
              </a:spcBef>
            </a:pPr>
            <a:r>
              <a:rPr sz="2047" spc="84" dirty="0">
                <a:solidFill>
                  <a:srgbClr val="5E5E5E"/>
                </a:solidFill>
              </a:rPr>
              <a:t>q</a:t>
            </a:r>
            <a:endParaRPr sz="2047"/>
          </a:p>
        </p:txBody>
      </p:sp>
      <p:sp>
        <p:nvSpPr>
          <p:cNvPr id="14" name="object 14">
            <a:extLst>
              <a:ext uri="{FF2B5EF4-FFF2-40B4-BE49-F238E27FC236}">
                <a16:creationId xmlns:a16="http://schemas.microsoft.com/office/drawing/2014/main" id="{D12DCBB0-997D-CB90-3890-F67604062438}"/>
              </a:ext>
            </a:extLst>
          </p:cNvPr>
          <p:cNvSpPr txBox="1"/>
          <p:nvPr/>
        </p:nvSpPr>
        <p:spPr>
          <a:xfrm>
            <a:off x="1603299" y="2814769"/>
            <a:ext cx="1232592" cy="201720"/>
          </a:xfrm>
          <a:prstGeom prst="rect">
            <a:avLst/>
          </a:prstGeom>
        </p:spPr>
        <p:txBody>
          <a:bodyPr vert="horz" wrap="square" lIns="0" tIns="5776" rIns="0" bIns="0" rtlCol="0">
            <a:spAutoFit/>
          </a:bodyPr>
          <a:lstStyle/>
          <a:p>
            <a:pPr marL="5776">
              <a:spcBef>
                <a:spcPts val="45"/>
              </a:spcBef>
            </a:pPr>
            <a:r>
              <a:rPr sz="1273" dirty="0"/>
              <a:t>q:</a:t>
            </a:r>
            <a:r>
              <a:rPr sz="1273" spc="34" dirty="0"/>
              <a:t> </a:t>
            </a:r>
            <a:r>
              <a:rPr sz="1273" dirty="0"/>
              <a:t>the</a:t>
            </a:r>
            <a:r>
              <a:rPr sz="1273" spc="36" dirty="0"/>
              <a:t> </a:t>
            </a:r>
            <a:r>
              <a:rPr sz="1273" dirty="0"/>
              <a:t>next</a:t>
            </a:r>
            <a:r>
              <a:rPr sz="1273" spc="36" dirty="0"/>
              <a:t> </a:t>
            </a:r>
            <a:r>
              <a:rPr sz="1273" spc="-5" dirty="0"/>
              <a:t>token</a:t>
            </a:r>
            <a:endParaRPr sz="1273"/>
          </a:p>
        </p:txBody>
      </p:sp>
      <p:sp>
        <p:nvSpPr>
          <p:cNvPr id="15" name="object 15">
            <a:extLst>
              <a:ext uri="{FF2B5EF4-FFF2-40B4-BE49-F238E27FC236}">
                <a16:creationId xmlns:a16="http://schemas.microsoft.com/office/drawing/2014/main" id="{0C55F6CB-D8F1-4653-93E2-209867944A02}"/>
              </a:ext>
            </a:extLst>
          </p:cNvPr>
          <p:cNvSpPr txBox="1"/>
          <p:nvPr/>
        </p:nvSpPr>
        <p:spPr>
          <a:xfrm>
            <a:off x="4745952" y="3871970"/>
            <a:ext cx="1214109" cy="201720"/>
          </a:xfrm>
          <a:prstGeom prst="rect">
            <a:avLst/>
          </a:prstGeom>
        </p:spPr>
        <p:txBody>
          <a:bodyPr vert="horz" wrap="square" lIns="0" tIns="5776" rIns="0" bIns="0" rtlCol="0">
            <a:spAutoFit/>
          </a:bodyPr>
          <a:lstStyle/>
          <a:p>
            <a:pPr marL="5776">
              <a:spcBef>
                <a:spcPts val="45"/>
              </a:spcBef>
            </a:pPr>
            <a:r>
              <a:rPr sz="1273" dirty="0"/>
              <a:t>previous</a:t>
            </a:r>
            <a:r>
              <a:rPr sz="1273" spc="18" dirty="0"/>
              <a:t> context</a:t>
            </a:r>
            <a:endParaRPr sz="1273"/>
          </a:p>
        </p:txBody>
      </p:sp>
      <p:pic>
        <p:nvPicPr>
          <p:cNvPr id="16" name="object 16">
            <a:extLst>
              <a:ext uri="{FF2B5EF4-FFF2-40B4-BE49-F238E27FC236}">
                <a16:creationId xmlns:a16="http://schemas.microsoft.com/office/drawing/2014/main" id="{8E9BB3A3-34E9-AA38-5879-4E68A9881007}"/>
              </a:ext>
            </a:extLst>
          </p:cNvPr>
          <p:cNvPicPr/>
          <p:nvPr/>
        </p:nvPicPr>
        <p:blipFill>
          <a:blip r:embed="rId4" cstate="print"/>
          <a:stretch>
            <a:fillRect/>
          </a:stretch>
        </p:blipFill>
        <p:spPr>
          <a:xfrm>
            <a:off x="6530746" y="2383879"/>
            <a:ext cx="1596511" cy="343093"/>
          </a:xfrm>
          <a:prstGeom prst="rect">
            <a:avLst/>
          </a:prstGeom>
        </p:spPr>
      </p:pic>
      <p:sp>
        <p:nvSpPr>
          <p:cNvPr id="17" name="object 17">
            <a:extLst>
              <a:ext uri="{FF2B5EF4-FFF2-40B4-BE49-F238E27FC236}">
                <a16:creationId xmlns:a16="http://schemas.microsoft.com/office/drawing/2014/main" id="{D516FEDD-A9E7-47B2-D50C-8069B25CCEED}"/>
              </a:ext>
            </a:extLst>
          </p:cNvPr>
          <p:cNvSpPr txBox="1"/>
          <p:nvPr/>
        </p:nvSpPr>
        <p:spPr>
          <a:xfrm>
            <a:off x="3834702" y="2709410"/>
            <a:ext cx="1147974" cy="388805"/>
          </a:xfrm>
          <a:prstGeom prst="rect">
            <a:avLst/>
          </a:prstGeom>
        </p:spPr>
        <p:txBody>
          <a:bodyPr vert="horz" wrap="square" lIns="0" tIns="7220" rIns="0" bIns="0" rtlCol="0">
            <a:spAutoFit/>
          </a:bodyPr>
          <a:lstStyle/>
          <a:p>
            <a:pPr marL="17328">
              <a:spcBef>
                <a:spcPts val="57"/>
              </a:spcBef>
            </a:pPr>
            <a:r>
              <a:rPr sz="2479" i="1" dirty="0">
                <a:latin typeface="Times New Roman"/>
                <a:cs typeface="Times New Roman"/>
              </a:rPr>
              <a:t>K</a:t>
            </a:r>
            <a:r>
              <a:rPr sz="2479" i="1" spc="70" dirty="0">
                <a:latin typeface="Times New Roman"/>
                <a:cs typeface="Times New Roman"/>
              </a:rPr>
              <a:t> </a:t>
            </a:r>
            <a:r>
              <a:rPr sz="2479" spc="327" dirty="0">
                <a:latin typeface="Cambria"/>
                <a:cs typeface="Cambria"/>
              </a:rPr>
              <a:t>=</a:t>
            </a:r>
            <a:r>
              <a:rPr sz="2479" spc="146" dirty="0">
                <a:latin typeface="Cambria"/>
                <a:cs typeface="Cambria"/>
              </a:rPr>
              <a:t> </a:t>
            </a:r>
            <a:r>
              <a:rPr sz="2479" i="1" spc="-11" dirty="0">
                <a:latin typeface="Times New Roman"/>
                <a:cs typeface="Times New Roman"/>
              </a:rPr>
              <a:t>W</a:t>
            </a:r>
            <a:r>
              <a:rPr sz="2626" i="1" spc="-17" baseline="-19480" dirty="0">
                <a:latin typeface="Times New Roman"/>
                <a:cs typeface="Times New Roman"/>
              </a:rPr>
              <a:t>k</a:t>
            </a:r>
            <a:r>
              <a:rPr sz="2479" i="1" spc="-11" dirty="0">
                <a:latin typeface="Times New Roman"/>
                <a:cs typeface="Times New Roman"/>
              </a:rPr>
              <a:t>x</a:t>
            </a:r>
            <a:endParaRPr sz="2479">
              <a:latin typeface="Times New Roman"/>
              <a:cs typeface="Times New Roman"/>
            </a:endParaRPr>
          </a:p>
        </p:txBody>
      </p:sp>
      <p:sp>
        <p:nvSpPr>
          <p:cNvPr id="19" name="object 19">
            <a:extLst>
              <a:ext uri="{FF2B5EF4-FFF2-40B4-BE49-F238E27FC236}">
                <a16:creationId xmlns:a16="http://schemas.microsoft.com/office/drawing/2014/main" id="{27ACB9FB-E7CA-087B-E536-E9BADC39ECB1}"/>
              </a:ext>
            </a:extLst>
          </p:cNvPr>
          <p:cNvSpPr txBox="1"/>
          <p:nvPr/>
        </p:nvSpPr>
        <p:spPr>
          <a:xfrm>
            <a:off x="2194904" y="4451873"/>
            <a:ext cx="2198911" cy="320601"/>
          </a:xfrm>
          <a:prstGeom prst="rect">
            <a:avLst/>
          </a:prstGeom>
        </p:spPr>
        <p:txBody>
          <a:bodyPr vert="horz" wrap="square" lIns="0" tIns="0" rIns="0" bIns="0" rtlCol="0">
            <a:spAutoFit/>
          </a:bodyPr>
          <a:lstStyle/>
          <a:p>
            <a:pPr marL="5776">
              <a:lnSpc>
                <a:spcPts val="2508"/>
              </a:lnSpc>
            </a:pPr>
            <a:r>
              <a:rPr sz="2138" dirty="0"/>
              <a:t>The</a:t>
            </a:r>
            <a:r>
              <a:rPr sz="2138" spc="-23" dirty="0"/>
              <a:t> </a:t>
            </a:r>
            <a:r>
              <a:rPr sz="2138" spc="36" dirty="0">
                <a:solidFill>
                  <a:srgbClr val="929292"/>
                </a:solidFill>
              </a:rPr>
              <a:t>cat</a:t>
            </a:r>
            <a:r>
              <a:rPr sz="2138" spc="-23" dirty="0">
                <a:solidFill>
                  <a:srgbClr val="929292"/>
                </a:solidFill>
              </a:rPr>
              <a:t> </a:t>
            </a:r>
            <a:r>
              <a:rPr sz="2138" dirty="0">
                <a:solidFill>
                  <a:srgbClr val="929292"/>
                </a:solidFill>
              </a:rPr>
              <a:t>sat</a:t>
            </a:r>
            <a:r>
              <a:rPr sz="2138" spc="-23" dirty="0">
                <a:solidFill>
                  <a:srgbClr val="929292"/>
                </a:solidFill>
              </a:rPr>
              <a:t> </a:t>
            </a:r>
            <a:r>
              <a:rPr sz="2138" dirty="0">
                <a:solidFill>
                  <a:srgbClr val="929292"/>
                </a:solidFill>
              </a:rPr>
              <a:t>on</a:t>
            </a:r>
            <a:r>
              <a:rPr sz="2138" spc="-23" dirty="0">
                <a:solidFill>
                  <a:srgbClr val="929292"/>
                </a:solidFill>
              </a:rPr>
              <a:t> </a:t>
            </a:r>
            <a:r>
              <a:rPr sz="2138" spc="-11" dirty="0">
                <a:solidFill>
                  <a:srgbClr val="929292"/>
                </a:solidFill>
              </a:rPr>
              <a:t>the</a:t>
            </a:r>
            <a:endParaRPr sz="2138"/>
          </a:p>
        </p:txBody>
      </p:sp>
      <p:sp>
        <p:nvSpPr>
          <p:cNvPr id="18" name="object 18">
            <a:extLst>
              <a:ext uri="{FF2B5EF4-FFF2-40B4-BE49-F238E27FC236}">
                <a16:creationId xmlns:a16="http://schemas.microsoft.com/office/drawing/2014/main" id="{25529D10-0F2A-0181-EC9B-F772B9B71BA0}"/>
              </a:ext>
            </a:extLst>
          </p:cNvPr>
          <p:cNvSpPr txBox="1"/>
          <p:nvPr/>
        </p:nvSpPr>
        <p:spPr>
          <a:xfrm>
            <a:off x="6767203" y="2708624"/>
            <a:ext cx="1122559" cy="388805"/>
          </a:xfrm>
          <a:prstGeom prst="rect">
            <a:avLst/>
          </a:prstGeom>
        </p:spPr>
        <p:txBody>
          <a:bodyPr vert="horz" wrap="square" lIns="0" tIns="7220" rIns="0" bIns="0" rtlCol="0">
            <a:spAutoFit/>
          </a:bodyPr>
          <a:lstStyle/>
          <a:p>
            <a:pPr marL="17328">
              <a:spcBef>
                <a:spcPts val="57"/>
              </a:spcBef>
            </a:pPr>
            <a:r>
              <a:rPr sz="2479" i="1" dirty="0">
                <a:latin typeface="Times New Roman"/>
                <a:cs typeface="Times New Roman"/>
              </a:rPr>
              <a:t>V</a:t>
            </a:r>
            <a:r>
              <a:rPr sz="2479" i="1" spc="70" dirty="0">
                <a:latin typeface="Times New Roman"/>
                <a:cs typeface="Times New Roman"/>
              </a:rPr>
              <a:t> </a:t>
            </a:r>
            <a:r>
              <a:rPr sz="2479" spc="327" dirty="0">
                <a:latin typeface="Cambria"/>
                <a:cs typeface="Cambria"/>
              </a:rPr>
              <a:t>=</a:t>
            </a:r>
            <a:r>
              <a:rPr sz="2479" spc="146" dirty="0">
                <a:latin typeface="Cambria"/>
                <a:cs typeface="Cambria"/>
              </a:rPr>
              <a:t> </a:t>
            </a:r>
            <a:r>
              <a:rPr sz="2479" i="1" spc="-11" dirty="0">
                <a:latin typeface="Times New Roman"/>
                <a:cs typeface="Times New Roman"/>
              </a:rPr>
              <a:t>W</a:t>
            </a:r>
            <a:r>
              <a:rPr sz="2626" i="1" spc="-17" baseline="-19480" dirty="0">
                <a:latin typeface="Times New Roman"/>
                <a:cs typeface="Times New Roman"/>
              </a:rPr>
              <a:t>v</a:t>
            </a:r>
            <a:r>
              <a:rPr sz="2479" i="1" spc="-11" dirty="0">
                <a:latin typeface="Times New Roman"/>
                <a:cs typeface="Times New Roman"/>
              </a:rPr>
              <a:t>x</a:t>
            </a:r>
            <a:endParaRPr sz="2479">
              <a:latin typeface="Times New Roman"/>
              <a:cs typeface="Times New Roman"/>
            </a:endParaRPr>
          </a:p>
        </p:txBody>
      </p:sp>
      <p:sp>
        <p:nvSpPr>
          <p:cNvPr id="23" name="TextBox 22">
            <a:extLst>
              <a:ext uri="{FF2B5EF4-FFF2-40B4-BE49-F238E27FC236}">
                <a16:creationId xmlns:a16="http://schemas.microsoft.com/office/drawing/2014/main" id="{C30FD201-4562-FC72-C4C4-B398A905A6FD}"/>
              </a:ext>
            </a:extLst>
          </p:cNvPr>
          <p:cNvSpPr txBox="1"/>
          <p:nvPr/>
        </p:nvSpPr>
        <p:spPr>
          <a:xfrm>
            <a:off x="7139941" y="4496289"/>
            <a:ext cx="2117270" cy="261610"/>
          </a:xfrm>
          <a:prstGeom prst="rect">
            <a:avLst/>
          </a:prstGeom>
          <a:noFill/>
        </p:spPr>
        <p:txBody>
          <a:bodyPr wrap="square">
            <a:spAutoFit/>
          </a:bodyPr>
          <a:lstStyle/>
          <a:p>
            <a:pPr algn="ctr"/>
            <a:r>
              <a:rPr lang="en-US" sz="1100" dirty="0">
                <a:solidFill>
                  <a:schemeClr val="bg1">
                    <a:lumMod val="50000"/>
                  </a:schemeClr>
                </a:solidFill>
                <a:latin typeface="Corbel" panose="020B0503020204020204" pitchFamily="34" charset="0"/>
                <a:ea typeface="Tahoma" panose="020B0604030504040204" pitchFamily="34" charset="0"/>
                <a:cs typeface="Tahoma" panose="020B0604030504040204" pitchFamily="34" charset="0"/>
              </a:rPr>
              <a:t>[Slide credit: Arman Cohan]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3B1EE0C-6A69-6846-6C1E-21EDD15075CF}"/>
                  </a:ext>
                </a:extLst>
              </p:cNvPr>
              <p:cNvSpPr txBox="1"/>
              <p:nvPr/>
            </p:nvSpPr>
            <p:spPr>
              <a:xfrm>
                <a:off x="6045382" y="823689"/>
                <a:ext cx="3553457" cy="1235275"/>
              </a:xfrm>
              <a:prstGeom prst="rect">
                <a:avLst/>
              </a:prstGeom>
              <a:noFill/>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7030A0"/>
                          </a:solidFill>
                          <a:latin typeface="Cambria Math" panose="02040503050406030204" pitchFamily="18" charset="0"/>
                        </a:rPr>
                        <m:t>𝑄</m:t>
                      </m:r>
                      <m:r>
                        <a:rPr lang="en-US" altLang="zh-TW" sz="1400">
                          <a:latin typeface="Cambria Math" panose="02040503050406030204" pitchFamily="18" charset="0"/>
                        </a:rPr>
                        <m:t>=</m:t>
                      </m:r>
                      <m:sSup>
                        <m:sSupPr>
                          <m:ctrlPr>
                            <a:rPr lang="en-US" altLang="zh-TW" sz="1400" i="1" smtClean="0">
                              <a:solidFill>
                                <a:srgbClr val="7030A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7030A0"/>
                              </a:solidFill>
                              <a:latin typeface="Cambria Math" panose="02040503050406030204" pitchFamily="18" charset="0"/>
                            </a:rPr>
                            <m:t>𝐖</m:t>
                          </m:r>
                        </m:e>
                        <m:sup>
                          <m:r>
                            <a:rPr lang="en-US" altLang="zh-TW" sz="1400">
                              <a:solidFill>
                                <a:srgbClr val="7030A0"/>
                              </a:solidFill>
                              <a:latin typeface="Cambria Math" panose="02040503050406030204" pitchFamily="18" charset="0"/>
                            </a:rPr>
                            <m:t>𝑞</m:t>
                          </m:r>
                        </m:sup>
                      </m:sSup>
                    </m:oMath>
                  </m:oMathPara>
                </a14:m>
                <a:endParaRPr lang="en-US" altLang="zh-TW" sz="1400" b="1" dirty="0">
                  <a:latin typeface="Corbel" panose="020B0503020204020204" pitchFamily="34" charset="0"/>
                </a:endParaRPr>
              </a:p>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C00000"/>
                          </a:solidFill>
                          <a:latin typeface="Cambria Math" panose="02040503050406030204" pitchFamily="18" charset="0"/>
                        </a:rPr>
                        <m:t>𝐾</m:t>
                      </m:r>
                      <m:r>
                        <a:rPr lang="en-US" altLang="zh-TW" sz="1400">
                          <a:latin typeface="Cambria Math" panose="02040503050406030204" pitchFamily="18" charset="0"/>
                        </a:rPr>
                        <m:t>=</m:t>
                      </m:r>
                      <m:sSup>
                        <m:sSupPr>
                          <m:ctrlPr>
                            <a:rPr lang="en-US" altLang="zh-TW" sz="1400" i="1" smtClean="0">
                              <a:solidFill>
                                <a:srgbClr val="C0000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C00000"/>
                              </a:solidFill>
                              <a:latin typeface="Cambria Math" panose="02040503050406030204" pitchFamily="18" charset="0"/>
                            </a:rPr>
                            <m:t>𝐖</m:t>
                          </m:r>
                        </m:e>
                        <m:sup>
                          <m:r>
                            <a:rPr lang="en-US" altLang="zh-TW" sz="1400">
                              <a:solidFill>
                                <a:srgbClr val="C00000"/>
                              </a:solidFill>
                              <a:latin typeface="Cambria Math" panose="02040503050406030204" pitchFamily="18" charset="0"/>
                            </a:rPr>
                            <m:t>𝑘</m:t>
                          </m:r>
                        </m:sup>
                      </m:sSup>
                    </m:oMath>
                  </m:oMathPara>
                </a14:m>
                <a:endParaRPr lang="en-US" altLang="zh-TW" sz="1400" b="1" dirty="0">
                  <a:latin typeface="Corbel" panose="020B0503020204020204" pitchFamily="34" charset="0"/>
                </a:endParaRPr>
              </a:p>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0070C0"/>
                          </a:solidFill>
                          <a:latin typeface="Cambria Math" panose="02040503050406030204" pitchFamily="18" charset="0"/>
                        </a:rPr>
                        <m:t>𝑉</m:t>
                      </m:r>
                      <m:r>
                        <a:rPr lang="en-US" altLang="zh-TW" sz="1400">
                          <a:latin typeface="Cambria Math" panose="02040503050406030204" pitchFamily="18" charset="0"/>
                        </a:rPr>
                        <m:t>=</m:t>
                      </m:r>
                      <m:sSup>
                        <m:sSupPr>
                          <m:ctrlPr>
                            <a:rPr lang="en-US" altLang="zh-TW" sz="1400" i="1" smtClean="0">
                              <a:solidFill>
                                <a:srgbClr val="0070C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0070C0"/>
                              </a:solidFill>
                              <a:latin typeface="Cambria Math" panose="02040503050406030204" pitchFamily="18" charset="0"/>
                            </a:rPr>
                            <m:t>𝐖</m:t>
                          </m:r>
                        </m:e>
                        <m:sup>
                          <m:r>
                            <a:rPr lang="en-US" altLang="zh-TW" sz="1400">
                              <a:solidFill>
                                <a:srgbClr val="0070C0"/>
                              </a:solidFill>
                              <a:latin typeface="Cambria Math" panose="02040503050406030204" pitchFamily="18" charset="0"/>
                            </a:rPr>
                            <m:t>𝑣</m:t>
                          </m:r>
                        </m:sup>
                      </m:sSup>
                    </m:oMath>
                  </m:oMathPara>
                </a14:m>
                <a:endParaRPr lang="en-US" b="1" dirty="0">
                  <a:latin typeface="Corbel" panose="020B0503020204020204" pitchFamily="34" charset="0"/>
                  <a:cs typeface="Calibri"/>
                </a:endParaRPr>
              </a:p>
              <a:p>
                <a:pPr marL="114300" indent="0">
                  <a:buNone/>
                </a:pPr>
                <a14:m>
                  <m:oMathPara xmlns:m="http://schemas.openxmlformats.org/officeDocument/2006/math">
                    <m:oMathParaPr>
                      <m:jc m:val="centerGroup"/>
                    </m:oMathParaPr>
                    <m:oMath xmlns:m="http://schemas.openxmlformats.org/officeDocument/2006/math">
                      <m:r>
                        <m:rPr>
                          <m:sty m:val="p"/>
                        </m:rPr>
                        <a:rPr lang="en-US" sz="1400" b="0" i="0" smtClean="0">
                          <a:solidFill>
                            <a:srgbClr val="00B050"/>
                          </a:solidFill>
                          <a:latin typeface="Cambria Math" panose="02040503050406030204" pitchFamily="18" charset="0"/>
                        </a:rPr>
                        <m:t>Attention</m:t>
                      </m:r>
                      <m:r>
                        <a:rPr lang="en-US" sz="1400" b="0" i="0" smtClean="0">
                          <a:solidFill>
                            <a:srgbClr val="00B050"/>
                          </a:solidFill>
                          <a:latin typeface="Cambria Math" panose="02040503050406030204" pitchFamily="18" charset="0"/>
                        </a:rPr>
                        <m:t>(</m:t>
                      </m:r>
                      <m:r>
                        <a:rPr lang="en-US" altLang="zh-TW" b="1">
                          <a:latin typeface="Cambria Math" panose="02040503050406030204" pitchFamily="18" charset="0"/>
                        </a:rPr>
                        <m:t>𝐱</m:t>
                      </m:r>
                      <m:r>
                        <a:rPr lang="en-US" sz="1400" b="0" i="0" smtClean="0">
                          <a:solidFill>
                            <a:srgbClr val="00B050"/>
                          </a:solidFill>
                          <a:latin typeface="Cambria Math" panose="02040503050406030204" pitchFamily="18" charset="0"/>
                        </a:rPr>
                        <m:t>)</m:t>
                      </m:r>
                      <m:r>
                        <a:rPr lang="en-US" sz="1400" smtClean="0">
                          <a:latin typeface="Cambria Math" panose="02040503050406030204" pitchFamily="18" charset="0"/>
                        </a:rPr>
                        <m:t>=</m:t>
                      </m:r>
                      <m:r>
                        <m:rPr>
                          <m:sty m:val="p"/>
                        </m:rPr>
                        <a:rPr lang="en-US" sz="1400" smtClean="0">
                          <a:latin typeface="Cambria Math" panose="02040503050406030204" pitchFamily="18" charset="0"/>
                        </a:rPr>
                        <m:t>softmax</m:t>
                      </m:r>
                      <m:d>
                        <m:dPr>
                          <m:ctrlPr>
                            <a:rPr lang="en-US" sz="1400" i="1" smtClean="0">
                              <a:latin typeface="Cambria Math" panose="02040503050406030204" pitchFamily="18" charset="0"/>
                            </a:rPr>
                          </m:ctrlPr>
                        </m:dPr>
                        <m:e>
                          <m:f>
                            <m:fPr>
                              <m:ctrlPr>
                                <a:rPr lang="en-US" sz="1400" i="1" smtClean="0">
                                  <a:latin typeface="Cambria Math" panose="02040503050406030204" pitchFamily="18" charset="0"/>
                                </a:rPr>
                              </m:ctrlPr>
                            </m:fPr>
                            <m:num>
                              <m:sSup>
                                <m:sSupPr>
                                  <m:ctrlPr>
                                    <a:rPr lang="en-US" sz="1400" i="1" smtClean="0">
                                      <a:latin typeface="Cambria Math" panose="02040503050406030204" pitchFamily="18" charset="0"/>
                                    </a:rPr>
                                  </m:ctrlPr>
                                </m:sSupPr>
                                <m:e>
                                  <m:r>
                                    <a:rPr lang="en-US" sz="1400" smtClean="0">
                                      <a:solidFill>
                                        <a:srgbClr val="7030A0"/>
                                      </a:solidFill>
                                      <a:latin typeface="Cambria Math" panose="02040503050406030204" pitchFamily="18" charset="0"/>
                                    </a:rPr>
                                    <m:t>𝑄</m:t>
                                  </m:r>
                                  <m:r>
                                    <a:rPr lang="en-US" sz="1400" smtClean="0">
                                      <a:solidFill>
                                        <a:srgbClr val="C00000"/>
                                      </a:solidFill>
                                      <a:latin typeface="Cambria Math" panose="02040503050406030204" pitchFamily="18" charset="0"/>
                                    </a:rPr>
                                    <m:t>𝐾</m:t>
                                  </m:r>
                                </m:e>
                                <m:sup>
                                  <m:r>
                                    <m:rPr>
                                      <m:sty m:val="p"/>
                                    </m:rPr>
                                    <a:rPr lang="en-US" sz="1400" smtClean="0">
                                      <a:latin typeface="Cambria Math" panose="02040503050406030204" pitchFamily="18" charset="0"/>
                                    </a:rPr>
                                    <m:t>T</m:t>
                                  </m:r>
                                </m:sup>
                              </m:sSup>
                            </m:num>
                            <m:den>
                              <m:r>
                                <a:rPr lang="en-US" sz="1400" b="0" i="1" smtClean="0">
                                  <a:latin typeface="Cambria Math" panose="02040503050406030204" pitchFamily="18" charset="0"/>
                                </a:rPr>
                                <m:t>√</m:t>
                              </m:r>
                              <m:r>
                                <a:rPr lang="en-US" sz="1400" b="0" i="1" smtClean="0">
                                  <a:latin typeface="Cambria Math" panose="02040503050406030204" pitchFamily="18" charset="0"/>
                                </a:rPr>
                                <m:t>𝑑</m:t>
                              </m:r>
                            </m:den>
                          </m:f>
                        </m:e>
                      </m:d>
                      <m:r>
                        <a:rPr lang="en-US" sz="1400" smtClean="0">
                          <a:solidFill>
                            <a:srgbClr val="0070C0"/>
                          </a:solidFill>
                          <a:latin typeface="Cambria Math" panose="02040503050406030204" pitchFamily="18" charset="0"/>
                        </a:rPr>
                        <m:t>𝑉</m:t>
                      </m:r>
                    </m:oMath>
                  </m:oMathPara>
                </a14:m>
                <a:endParaRPr lang="en-US" sz="1400" dirty="0">
                  <a:latin typeface="Corbel" panose="020B0503020204020204" pitchFamily="34" charset="0"/>
                </a:endParaRPr>
              </a:p>
            </p:txBody>
          </p:sp>
        </mc:Choice>
        <mc:Fallback xmlns="">
          <p:sp>
            <p:nvSpPr>
              <p:cNvPr id="8" name="TextBox 7">
                <a:extLst>
                  <a:ext uri="{FF2B5EF4-FFF2-40B4-BE49-F238E27FC236}">
                    <a16:creationId xmlns:a16="http://schemas.microsoft.com/office/drawing/2014/main" id="{B3B1EE0C-6A69-6846-6C1E-21EDD15075CF}"/>
                  </a:ext>
                </a:extLst>
              </p:cNvPr>
              <p:cNvSpPr txBox="1">
                <a:spLocks noRot="1" noChangeAspect="1" noMove="1" noResize="1" noEditPoints="1" noAdjustHandles="1" noChangeArrowheads="1" noChangeShapeType="1" noTextEdit="1"/>
              </p:cNvSpPr>
              <p:nvPr/>
            </p:nvSpPr>
            <p:spPr>
              <a:xfrm>
                <a:off x="6045382" y="823689"/>
                <a:ext cx="3553457" cy="123527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5390736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DABAE-41BC-95B9-462D-3AC78A90E5D7}"/>
              </a:ext>
            </a:extLst>
          </p:cNvPr>
          <p:cNvSpPr>
            <a:spLocks noGrp="1"/>
          </p:cNvSpPr>
          <p:nvPr>
            <p:ph type="title"/>
          </p:nvPr>
        </p:nvSpPr>
        <p:spPr>
          <a:xfrm>
            <a:off x="533919" y="107119"/>
            <a:ext cx="8085415" cy="857542"/>
          </a:xfrm>
        </p:spPr>
        <p:txBody>
          <a:bodyPr lIns="91440" tIns="45720" rIns="91440" bIns="45720" anchor="b">
            <a:normAutofit/>
          </a:bodyPr>
          <a:lstStyle/>
          <a:p>
            <a:r>
              <a:rPr lang="en-US"/>
              <a:t>Tensor Parallelism</a:t>
            </a:r>
          </a:p>
        </p:txBody>
      </p:sp>
      <p:pic>
        <p:nvPicPr>
          <p:cNvPr id="5" name="Content Placeholder 4">
            <a:extLst>
              <a:ext uri="{FF2B5EF4-FFF2-40B4-BE49-F238E27FC236}">
                <a16:creationId xmlns:a16="http://schemas.microsoft.com/office/drawing/2014/main" id="{11529408-3092-34C8-B0E8-238C570A9291}"/>
              </a:ext>
            </a:extLst>
          </p:cNvPr>
          <p:cNvPicPr>
            <a:picLocks noGrp="1" noChangeAspect="1"/>
          </p:cNvPicPr>
          <p:nvPr>
            <p:ph sz="quarter" idx="20"/>
          </p:nvPr>
        </p:nvPicPr>
        <p:blipFill>
          <a:blip r:embed="rId2"/>
          <a:stretch/>
        </p:blipFill>
        <p:spPr>
          <a:xfrm>
            <a:off x="1055483" y="1110468"/>
            <a:ext cx="7045118" cy="3626881"/>
          </a:xfrm>
          <a:noFill/>
        </p:spPr>
      </p:pic>
      <p:sp>
        <p:nvSpPr>
          <p:cNvPr id="3" name="TextBox 2">
            <a:extLst>
              <a:ext uri="{FF2B5EF4-FFF2-40B4-BE49-F238E27FC236}">
                <a16:creationId xmlns:a16="http://schemas.microsoft.com/office/drawing/2014/main" id="{0919200D-B673-6E30-B11B-A91B004F0C09}"/>
              </a:ext>
            </a:extLst>
          </p:cNvPr>
          <p:cNvSpPr txBox="1"/>
          <p:nvPr/>
        </p:nvSpPr>
        <p:spPr>
          <a:xfrm>
            <a:off x="3104649" y="1429588"/>
            <a:ext cx="3406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alibri"/>
                <a:ea typeface="Calibri"/>
                <a:cs typeface="Calibri"/>
              </a:rPr>
              <a:t>X</a:t>
            </a:r>
          </a:p>
        </p:txBody>
      </p:sp>
      <p:sp>
        <p:nvSpPr>
          <p:cNvPr id="7" name="TextBox 6">
            <a:extLst>
              <a:ext uri="{FF2B5EF4-FFF2-40B4-BE49-F238E27FC236}">
                <a16:creationId xmlns:a16="http://schemas.microsoft.com/office/drawing/2014/main" id="{43AF0798-FE8F-3AFF-511B-A1FB3543BD40}"/>
              </a:ext>
            </a:extLst>
          </p:cNvPr>
          <p:cNvSpPr txBox="1"/>
          <p:nvPr/>
        </p:nvSpPr>
        <p:spPr>
          <a:xfrm>
            <a:off x="3883968" y="1286712"/>
            <a:ext cx="5289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alibri"/>
                <a:ea typeface="Calibri"/>
                <a:cs typeface="Calibri"/>
              </a:rPr>
              <a:t>W1</a:t>
            </a:r>
          </a:p>
        </p:txBody>
      </p:sp>
      <p:sp>
        <p:nvSpPr>
          <p:cNvPr id="8" name="TextBox 7">
            <a:extLst>
              <a:ext uri="{FF2B5EF4-FFF2-40B4-BE49-F238E27FC236}">
                <a16:creationId xmlns:a16="http://schemas.microsoft.com/office/drawing/2014/main" id="{98ED47FF-174B-30CC-1219-E1E19308C7DB}"/>
              </a:ext>
            </a:extLst>
          </p:cNvPr>
          <p:cNvSpPr txBox="1"/>
          <p:nvPr/>
        </p:nvSpPr>
        <p:spPr>
          <a:xfrm>
            <a:off x="4776937" y="1286711"/>
            <a:ext cx="5289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alibri"/>
                <a:ea typeface="Calibri"/>
                <a:cs typeface="Calibri"/>
              </a:rPr>
              <a:t>W2</a:t>
            </a:r>
          </a:p>
        </p:txBody>
      </p:sp>
      <p:sp>
        <p:nvSpPr>
          <p:cNvPr id="9" name="TextBox 8">
            <a:extLst>
              <a:ext uri="{FF2B5EF4-FFF2-40B4-BE49-F238E27FC236}">
                <a16:creationId xmlns:a16="http://schemas.microsoft.com/office/drawing/2014/main" id="{4875C515-C3CD-0FE7-5E5D-7C2F30DA8B9B}"/>
              </a:ext>
            </a:extLst>
          </p:cNvPr>
          <p:cNvSpPr txBox="1"/>
          <p:nvPr/>
        </p:nvSpPr>
        <p:spPr>
          <a:xfrm>
            <a:off x="5767320" y="1442575"/>
            <a:ext cx="3178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alibri"/>
                <a:ea typeface="Calibri"/>
                <a:cs typeface="Calibri"/>
              </a:rPr>
              <a:t>Y</a:t>
            </a:r>
          </a:p>
        </p:txBody>
      </p:sp>
      <p:sp>
        <p:nvSpPr>
          <p:cNvPr id="10" name="TextBox 9">
            <a:extLst>
              <a:ext uri="{FF2B5EF4-FFF2-40B4-BE49-F238E27FC236}">
                <a16:creationId xmlns:a16="http://schemas.microsoft.com/office/drawing/2014/main" id="{16CF6ABE-41B0-020D-04B5-509D949786C8}"/>
              </a:ext>
            </a:extLst>
          </p:cNvPr>
          <p:cNvSpPr txBox="1"/>
          <p:nvPr/>
        </p:nvSpPr>
        <p:spPr>
          <a:xfrm>
            <a:off x="6525369" y="324522"/>
            <a:ext cx="220273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rbel"/>
              </a:rPr>
              <a:t>Computing matrix multiplications without storing internal activations (e.g. xW1)</a:t>
            </a:r>
          </a:p>
          <a:p>
            <a:endParaRPr lang="en-US">
              <a:latin typeface="Corbel"/>
            </a:endParaRPr>
          </a:p>
          <a:p>
            <a:r>
              <a:rPr lang="en-US">
                <a:latin typeface="Corbel"/>
              </a:rPr>
              <a:t>In Feed-Forward Networks,</a:t>
            </a:r>
          </a:p>
          <a:p>
            <a:r>
              <a:rPr lang="en-US">
                <a:latin typeface="Corbel"/>
              </a:rPr>
              <a:t>The dimension of </a:t>
            </a:r>
          </a:p>
          <a:p>
            <a:r>
              <a:rPr lang="en-US">
                <a:latin typeface="Corbel"/>
              </a:rPr>
              <a:t>W1 is usually 4x the hidden dimension.</a:t>
            </a:r>
          </a:p>
        </p:txBody>
      </p:sp>
    </p:spTree>
    <p:extLst>
      <p:ext uri="{BB962C8B-B14F-4D97-AF65-F5344CB8AC3E}">
        <p14:creationId xmlns:p14="http://schemas.microsoft.com/office/powerpoint/2010/main" val="252749144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FDD21-30A1-1FB2-343C-D7165D30B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5C9D4E-9448-9CD8-5DBD-3645311C4E54}"/>
              </a:ext>
            </a:extLst>
          </p:cNvPr>
          <p:cNvSpPr>
            <a:spLocks noGrp="1"/>
          </p:cNvSpPr>
          <p:nvPr>
            <p:ph type="title"/>
          </p:nvPr>
        </p:nvSpPr>
        <p:spPr>
          <a:xfrm>
            <a:off x="533919" y="107119"/>
            <a:ext cx="8085415" cy="857542"/>
          </a:xfrm>
        </p:spPr>
        <p:txBody>
          <a:bodyPr lIns="91440" tIns="45720" rIns="91440" bIns="45720" anchor="b">
            <a:normAutofit/>
          </a:bodyPr>
          <a:lstStyle/>
          <a:p>
            <a:r>
              <a:rPr lang="en-US"/>
              <a:t>Tensor Parallelism: Llama Feed-Forward</a:t>
            </a:r>
          </a:p>
        </p:txBody>
      </p:sp>
      <p:pic>
        <p:nvPicPr>
          <p:cNvPr id="6" name="Content Placeholder 5" descr="A screen shot of a computer code&#10;&#10;AI-generated content may be incorrect.">
            <a:extLst>
              <a:ext uri="{FF2B5EF4-FFF2-40B4-BE49-F238E27FC236}">
                <a16:creationId xmlns:a16="http://schemas.microsoft.com/office/drawing/2014/main" id="{B87C9A30-D976-968C-4706-2C1FDF42F0D4}"/>
              </a:ext>
            </a:extLst>
          </p:cNvPr>
          <p:cNvPicPr>
            <a:picLocks noGrp="1" noChangeAspect="1"/>
          </p:cNvPicPr>
          <p:nvPr>
            <p:ph sz="quarter" idx="20"/>
          </p:nvPr>
        </p:nvPicPr>
        <p:blipFill>
          <a:blip r:embed="rId2"/>
          <a:stretch>
            <a:fillRect/>
          </a:stretch>
        </p:blipFill>
        <p:spPr>
          <a:xfrm>
            <a:off x="1022392" y="1214269"/>
            <a:ext cx="7111487" cy="2857830"/>
          </a:xfrm>
        </p:spPr>
      </p:pic>
      <p:sp>
        <p:nvSpPr>
          <p:cNvPr id="8" name="Text Placeholder 3">
            <a:extLst>
              <a:ext uri="{FF2B5EF4-FFF2-40B4-BE49-F238E27FC236}">
                <a16:creationId xmlns:a16="http://schemas.microsoft.com/office/drawing/2014/main" id="{966B502E-5CBE-D28A-3615-2DE53AE8AE91}"/>
              </a:ext>
            </a:extLst>
          </p:cNvPr>
          <p:cNvSpPr>
            <a:spLocks noGrp="1"/>
          </p:cNvSpPr>
          <p:nvPr>
            <p:ph type="body" sz="quarter" idx="19"/>
          </p:nvPr>
        </p:nvSpPr>
        <p:spPr>
          <a:xfrm>
            <a:off x="1874520" y="4581310"/>
            <a:ext cx="6744017" cy="200055"/>
          </a:xfrm>
        </p:spPr>
        <p:txBody>
          <a:bodyPr lIns="91440" tIns="45720" rIns="91440" bIns="45720" anchor="ctr"/>
          <a:lstStyle/>
          <a:p>
            <a:r>
              <a:rPr lang="en-US" sz="1100">
                <a:ea typeface="Tahoma"/>
                <a:cs typeface="Tahoma"/>
              </a:rPr>
              <a:t>Source: </a:t>
            </a:r>
            <a:r>
              <a:rPr lang="en-US" sz="1100">
                <a:ea typeface="+mn-lt"/>
                <a:cs typeface="+mn-lt"/>
              </a:rPr>
              <a:t>https://github.com/meta-llama/llama/blob/main/llama/model.py</a:t>
            </a:r>
            <a:endParaRPr lang="en-US" sz="1100">
              <a:ea typeface="Tahoma"/>
              <a:cs typeface="Tahoma"/>
            </a:endParaRPr>
          </a:p>
        </p:txBody>
      </p:sp>
      <p:sp>
        <p:nvSpPr>
          <p:cNvPr id="3" name="TextBox 2">
            <a:extLst>
              <a:ext uri="{FF2B5EF4-FFF2-40B4-BE49-F238E27FC236}">
                <a16:creationId xmlns:a16="http://schemas.microsoft.com/office/drawing/2014/main" id="{0AB3AACA-2C60-4C8F-AA46-FF5AAA809D35}"/>
              </a:ext>
            </a:extLst>
          </p:cNvPr>
          <p:cNvSpPr txBox="1"/>
          <p:nvPr/>
        </p:nvSpPr>
        <p:spPr>
          <a:xfrm>
            <a:off x="2838595" y="3640632"/>
            <a:ext cx="461741" cy="355768"/>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8962A210-0E69-9140-BDCE-0357C8784FE8}"/>
              </a:ext>
            </a:extLst>
          </p:cNvPr>
          <p:cNvSpPr txBox="1"/>
          <p:nvPr/>
        </p:nvSpPr>
        <p:spPr>
          <a:xfrm>
            <a:off x="1423526" y="4141414"/>
            <a:ext cx="4569763" cy="307777"/>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rbel"/>
              </a:rPr>
              <a:t>activations are element-wise operations, can be parallelized</a:t>
            </a:r>
          </a:p>
        </p:txBody>
      </p:sp>
    </p:spTree>
    <p:extLst>
      <p:ext uri="{BB962C8B-B14F-4D97-AF65-F5344CB8AC3E}">
        <p14:creationId xmlns:p14="http://schemas.microsoft.com/office/powerpoint/2010/main" val="245525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89A38-0110-98AB-077D-69D869992A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FD1B03-FAFD-7C94-16B4-E4542E120916}"/>
              </a:ext>
            </a:extLst>
          </p:cNvPr>
          <p:cNvSpPr>
            <a:spLocks noGrp="1"/>
          </p:cNvSpPr>
          <p:nvPr>
            <p:ph type="title"/>
          </p:nvPr>
        </p:nvSpPr>
        <p:spPr>
          <a:xfrm>
            <a:off x="533919" y="107119"/>
            <a:ext cx="8085415" cy="857542"/>
          </a:xfrm>
        </p:spPr>
        <p:txBody>
          <a:bodyPr lIns="91440" tIns="45720" rIns="91440" bIns="45720" anchor="b">
            <a:normAutofit/>
          </a:bodyPr>
          <a:lstStyle/>
          <a:p>
            <a:r>
              <a:rPr lang="en-US"/>
              <a:t>Tensor Parallelism: Llama Attention</a:t>
            </a:r>
          </a:p>
        </p:txBody>
      </p:sp>
      <p:sp>
        <p:nvSpPr>
          <p:cNvPr id="8" name="Text Placeholder 3">
            <a:extLst>
              <a:ext uri="{FF2B5EF4-FFF2-40B4-BE49-F238E27FC236}">
                <a16:creationId xmlns:a16="http://schemas.microsoft.com/office/drawing/2014/main" id="{4004BA88-380C-4287-CC1E-FBB212944194}"/>
              </a:ext>
            </a:extLst>
          </p:cNvPr>
          <p:cNvSpPr>
            <a:spLocks noGrp="1"/>
          </p:cNvSpPr>
          <p:nvPr>
            <p:ph type="body" sz="quarter" idx="19"/>
          </p:nvPr>
        </p:nvSpPr>
        <p:spPr>
          <a:xfrm>
            <a:off x="1874520" y="4581310"/>
            <a:ext cx="6744017" cy="200055"/>
          </a:xfrm>
        </p:spPr>
        <p:txBody>
          <a:bodyPr lIns="91440" tIns="45720" rIns="91440" bIns="45720" anchor="ctr"/>
          <a:lstStyle/>
          <a:p>
            <a:r>
              <a:rPr lang="en-US" sz="1100">
                <a:ea typeface="Tahoma"/>
                <a:cs typeface="Tahoma"/>
              </a:rPr>
              <a:t>Source: </a:t>
            </a:r>
            <a:r>
              <a:rPr lang="en-US" sz="1100">
                <a:ea typeface="+mn-lt"/>
                <a:cs typeface="+mn-lt"/>
              </a:rPr>
              <a:t>https://github.com/meta-llama/llama/blob/main/llama/model.py</a:t>
            </a:r>
            <a:endParaRPr lang="en-US" sz="1100">
              <a:ea typeface="Tahoma"/>
              <a:cs typeface="Tahoma"/>
            </a:endParaRPr>
          </a:p>
        </p:txBody>
      </p:sp>
      <p:sp>
        <p:nvSpPr>
          <p:cNvPr id="9" name="Content Placeholder 8">
            <a:extLst>
              <a:ext uri="{FF2B5EF4-FFF2-40B4-BE49-F238E27FC236}">
                <a16:creationId xmlns:a16="http://schemas.microsoft.com/office/drawing/2014/main" id="{1A5E55BB-E3DD-D5F2-1F56-674C0F739604}"/>
              </a:ext>
            </a:extLst>
          </p:cNvPr>
          <p:cNvSpPr>
            <a:spLocks noGrp="1"/>
          </p:cNvSpPr>
          <p:nvPr>
            <p:ph sz="quarter" idx="20"/>
          </p:nvPr>
        </p:nvSpPr>
        <p:spPr>
          <a:xfrm>
            <a:off x="533123" y="1154923"/>
            <a:ext cx="4462844" cy="3428074"/>
          </a:xfrm>
        </p:spPr>
        <p:txBody>
          <a:bodyPr lIns="91440" tIns="45720" rIns="91440" bIns="45720" anchor="t"/>
          <a:lstStyle/>
          <a:p>
            <a:pPr marL="229870" indent="-229870"/>
            <a:r>
              <a:rPr lang="en-US">
                <a:ea typeface="Tahoma"/>
                <a:cs typeface="Tahoma"/>
              </a:rPr>
              <a:t>Column Parallel for Query, Key and Vector</a:t>
            </a:r>
          </a:p>
        </p:txBody>
      </p:sp>
      <p:pic>
        <p:nvPicPr>
          <p:cNvPr id="10" name="Picture 9" descr="A screen shot of a computer code&#10;&#10;AI-generated content may be incorrect.">
            <a:extLst>
              <a:ext uri="{FF2B5EF4-FFF2-40B4-BE49-F238E27FC236}">
                <a16:creationId xmlns:a16="http://schemas.microsoft.com/office/drawing/2014/main" id="{B0E176FD-FA4E-2951-AADF-8FE8575CDDE4}"/>
              </a:ext>
            </a:extLst>
          </p:cNvPr>
          <p:cNvPicPr>
            <a:picLocks noChangeAspect="1"/>
          </p:cNvPicPr>
          <p:nvPr/>
        </p:nvPicPr>
        <p:blipFill>
          <a:blip r:embed="rId2"/>
          <a:stretch>
            <a:fillRect/>
          </a:stretch>
        </p:blipFill>
        <p:spPr>
          <a:xfrm>
            <a:off x="1352226" y="1530145"/>
            <a:ext cx="2268519" cy="3502742"/>
          </a:xfrm>
          <a:prstGeom prst="rect">
            <a:avLst/>
          </a:prstGeom>
        </p:spPr>
      </p:pic>
      <p:sp>
        <p:nvSpPr>
          <p:cNvPr id="12" name="Content Placeholder 8">
            <a:extLst>
              <a:ext uri="{FF2B5EF4-FFF2-40B4-BE49-F238E27FC236}">
                <a16:creationId xmlns:a16="http://schemas.microsoft.com/office/drawing/2014/main" id="{7F86177A-CA5F-9194-142B-011044D41604}"/>
              </a:ext>
            </a:extLst>
          </p:cNvPr>
          <p:cNvSpPr txBox="1">
            <a:spLocks/>
          </p:cNvSpPr>
          <p:nvPr/>
        </p:nvSpPr>
        <p:spPr>
          <a:xfrm>
            <a:off x="4902640" y="1155230"/>
            <a:ext cx="4462844" cy="3428074"/>
          </a:xfrm>
          <a:prstGeom prst="rect">
            <a:avLst/>
          </a:prstGeom>
        </p:spPr>
        <p:txBody>
          <a:bodyPr lIns="91440" tIns="45720" rIns="91440" bIns="45720" anchor="t"/>
          <a:lstStyle>
            <a:lvl1pPr marL="230188" indent="-230188" algn="l" defTabSz="685800" rtl="0" eaLnBrk="1" latinLnBrk="0" hangingPunct="1">
              <a:lnSpc>
                <a:spcPct val="90000"/>
              </a:lnSpc>
              <a:spcBef>
                <a:spcPts val="750"/>
              </a:spcBef>
              <a:buClr>
                <a:schemeClr val="tx2"/>
              </a:buClr>
              <a:buFont typeface="Wingdings" panose="05000000000000000000" pitchFamily="2" charset="2"/>
              <a:buNone/>
              <a:defRPr sz="1800" kern="1200">
                <a:solidFill>
                  <a:schemeClr val="tx1"/>
                </a:solidFill>
                <a:latin typeface="+mn-lt"/>
                <a:ea typeface="+mn-ea"/>
                <a:cs typeface="+mn-cs"/>
              </a:defRPr>
            </a:lvl1pPr>
            <a:lvl2pPr marL="568325" indent="-225425" algn="l" defTabSz="685800" rtl="0" eaLnBrk="1" latinLnBrk="0" hangingPunct="1">
              <a:lnSpc>
                <a:spcPct val="90000"/>
              </a:lnSpc>
              <a:spcBef>
                <a:spcPts val="375"/>
              </a:spcBef>
              <a:buClr>
                <a:schemeClr val="tx2"/>
              </a:buClr>
              <a:buFont typeface="Courier New" panose="02070309020205020404" pitchFamily="49" charset="0"/>
              <a:buChar char="o"/>
              <a:defRPr sz="18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9870" indent="-229870"/>
            <a:r>
              <a:rPr lang="en-US">
                <a:ea typeface="Tahoma"/>
                <a:cs typeface="Tahoma"/>
              </a:rPr>
              <a:t>and Row Parallel for attention output</a:t>
            </a:r>
          </a:p>
        </p:txBody>
      </p:sp>
      <p:pic>
        <p:nvPicPr>
          <p:cNvPr id="13" name="Picture 12" descr="A screen shot of a computer code&#10;&#10;AI-generated content may be incorrect.">
            <a:extLst>
              <a:ext uri="{FF2B5EF4-FFF2-40B4-BE49-F238E27FC236}">
                <a16:creationId xmlns:a16="http://schemas.microsoft.com/office/drawing/2014/main" id="{97322999-4053-04C0-5272-435258EE4E83}"/>
              </a:ext>
            </a:extLst>
          </p:cNvPr>
          <p:cNvPicPr>
            <a:picLocks noChangeAspect="1"/>
          </p:cNvPicPr>
          <p:nvPr/>
        </p:nvPicPr>
        <p:blipFill>
          <a:blip r:embed="rId3"/>
          <a:stretch>
            <a:fillRect/>
          </a:stretch>
        </p:blipFill>
        <p:spPr>
          <a:xfrm>
            <a:off x="5244127" y="1904079"/>
            <a:ext cx="3412101" cy="1929888"/>
          </a:xfrm>
          <a:prstGeom prst="rect">
            <a:avLst/>
          </a:prstGeom>
        </p:spPr>
      </p:pic>
    </p:spTree>
    <p:extLst>
      <p:ext uri="{BB962C8B-B14F-4D97-AF65-F5344CB8AC3E}">
        <p14:creationId xmlns:p14="http://schemas.microsoft.com/office/powerpoint/2010/main" val="323597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B58E-17C6-A068-F0EC-AFF541A13B66}"/>
              </a:ext>
            </a:extLst>
          </p:cNvPr>
          <p:cNvSpPr>
            <a:spLocks noGrp="1"/>
          </p:cNvSpPr>
          <p:nvPr>
            <p:ph type="title"/>
          </p:nvPr>
        </p:nvSpPr>
        <p:spPr/>
        <p:txBody>
          <a:bodyPr lIns="91440" tIns="45720" rIns="91440" bIns="45720" anchor="b"/>
          <a:lstStyle/>
          <a:p>
            <a:r>
              <a:rPr lang="en-US">
                <a:ea typeface="Tahoma"/>
                <a:cs typeface="Tahoma"/>
              </a:rPr>
              <a:t>Summary so far </a:t>
            </a:r>
            <a:endParaRPr lang="en-US"/>
          </a:p>
        </p:txBody>
      </p:sp>
      <p:sp>
        <p:nvSpPr>
          <p:cNvPr id="3" name="Content Placeholder 2">
            <a:extLst>
              <a:ext uri="{FF2B5EF4-FFF2-40B4-BE49-F238E27FC236}">
                <a16:creationId xmlns:a16="http://schemas.microsoft.com/office/drawing/2014/main" id="{94BFC1FB-BA5E-48EE-49A3-69C04D2A0A88}"/>
              </a:ext>
            </a:extLst>
          </p:cNvPr>
          <p:cNvSpPr>
            <a:spLocks noGrp="1"/>
          </p:cNvSpPr>
          <p:nvPr>
            <p:ph sz="quarter" idx="20"/>
          </p:nvPr>
        </p:nvSpPr>
        <p:spPr/>
        <p:txBody>
          <a:bodyPr lIns="91440" tIns="45720" rIns="91440" bIns="45720" anchor="t"/>
          <a:lstStyle/>
          <a:p>
            <a:pPr marL="285750" indent="-285750">
              <a:buFont typeface="Calibri" panose="05000000000000000000" pitchFamily="2" charset="2"/>
              <a:buChar char="-"/>
            </a:pPr>
            <a:r>
              <a:rPr lang="en-US" dirty="0">
                <a:ea typeface="Tahoma"/>
                <a:cs typeface="Tahoma"/>
              </a:rPr>
              <a:t>Data Parallelism </a:t>
            </a:r>
          </a:p>
          <a:p>
            <a:pPr marL="624205" lvl="1" indent="-285750">
              <a:buFont typeface="Calibri" panose="05000000000000000000" pitchFamily="2" charset="2"/>
              <a:buChar char="-"/>
            </a:pPr>
            <a:r>
              <a:rPr lang="en-US" dirty="0">
                <a:ea typeface="Tahoma"/>
                <a:cs typeface="Tahoma"/>
              </a:rPr>
              <a:t>Naïve Data Parallelism</a:t>
            </a:r>
          </a:p>
          <a:p>
            <a:pPr marL="624205" lvl="1" indent="-285750">
              <a:buFont typeface="Calibri" panose="05000000000000000000" pitchFamily="2" charset="2"/>
              <a:buChar char="-"/>
            </a:pPr>
            <a:r>
              <a:rPr lang="en-US" dirty="0">
                <a:ea typeface="Tahoma"/>
                <a:cs typeface="Tahoma"/>
              </a:rPr>
              <a:t>NCCL Operations </a:t>
            </a:r>
          </a:p>
          <a:p>
            <a:pPr marL="338455" lvl="1" indent="0">
              <a:buNone/>
            </a:pPr>
            <a:r>
              <a:rPr lang="en-US" dirty="0">
                <a:ea typeface="Tahoma"/>
                <a:cs typeface="Tahoma"/>
              </a:rPr>
              <a:t> (reduce, </a:t>
            </a:r>
            <a:r>
              <a:rPr lang="en-US" dirty="0" err="1">
                <a:ea typeface="Tahoma"/>
                <a:cs typeface="Tahoma"/>
              </a:rPr>
              <a:t>all_reduce</a:t>
            </a:r>
            <a:r>
              <a:rPr lang="en-US" dirty="0">
                <a:ea typeface="Tahoma"/>
                <a:cs typeface="Tahoma"/>
              </a:rPr>
              <a:t>, </a:t>
            </a:r>
            <a:r>
              <a:rPr lang="en-US" dirty="0" err="1">
                <a:ea typeface="Tahoma"/>
                <a:cs typeface="Tahoma"/>
              </a:rPr>
              <a:t>reduce_scatter</a:t>
            </a:r>
            <a:r>
              <a:rPr lang="en-US" dirty="0">
                <a:ea typeface="Tahoma"/>
                <a:cs typeface="Tahoma"/>
              </a:rPr>
              <a:t>, broadcast, </a:t>
            </a:r>
            <a:r>
              <a:rPr lang="en-US" dirty="0" err="1">
                <a:ea typeface="Tahoma"/>
                <a:cs typeface="Tahoma"/>
              </a:rPr>
              <a:t>all_gather</a:t>
            </a:r>
            <a:r>
              <a:rPr lang="en-US" dirty="0">
                <a:ea typeface="Tahoma"/>
                <a:cs typeface="Tahoma"/>
              </a:rPr>
              <a:t>)</a:t>
            </a:r>
          </a:p>
          <a:p>
            <a:pPr marL="624205" lvl="1" indent="-285750">
              <a:buFont typeface="Calibri" panose="02070309020205020404" pitchFamily="49" charset="0"/>
              <a:buChar char="-"/>
            </a:pPr>
            <a:r>
              <a:rPr lang="en-US" dirty="0">
                <a:ea typeface="Tahoma"/>
                <a:cs typeface="Tahoma"/>
              </a:rPr>
              <a:t>ZeRO-1, ZeRO-2, ZeRO-3</a:t>
            </a:r>
          </a:p>
          <a:p>
            <a:pPr marL="285750" indent="-285750">
              <a:buFont typeface="Calibri" panose="05000000000000000000" pitchFamily="2" charset="2"/>
              <a:buChar char="-"/>
            </a:pPr>
            <a:r>
              <a:rPr lang="en-US" dirty="0">
                <a:ea typeface="Tahoma"/>
                <a:cs typeface="Tahoma"/>
              </a:rPr>
              <a:t>Tensor Parallelism</a:t>
            </a:r>
          </a:p>
          <a:p>
            <a:pPr marL="624205" lvl="1" indent="-285750">
              <a:buFont typeface="Calibri" panose="05000000000000000000" pitchFamily="2" charset="2"/>
              <a:buChar char="-"/>
            </a:pPr>
            <a:r>
              <a:rPr lang="en-US" dirty="0">
                <a:ea typeface="Tahoma"/>
                <a:cs typeface="Tahoma"/>
              </a:rPr>
              <a:t>Row-wise Tensor Parallelism </a:t>
            </a:r>
          </a:p>
          <a:p>
            <a:pPr marL="624205" lvl="1" indent="-285750">
              <a:buFont typeface="Calibri" panose="05000000000000000000" pitchFamily="2" charset="2"/>
              <a:buChar char="-"/>
            </a:pPr>
            <a:r>
              <a:rPr lang="en-US" dirty="0">
                <a:ea typeface="Tahoma"/>
                <a:cs typeface="Tahoma"/>
              </a:rPr>
              <a:t>Column-wise Tensor Parallelism</a:t>
            </a:r>
          </a:p>
        </p:txBody>
      </p:sp>
      <p:sp>
        <p:nvSpPr>
          <p:cNvPr id="4" name="Text Placeholder 3">
            <a:extLst>
              <a:ext uri="{FF2B5EF4-FFF2-40B4-BE49-F238E27FC236}">
                <a16:creationId xmlns:a16="http://schemas.microsoft.com/office/drawing/2014/main" id="{FF8042B4-60F8-4BBF-F6BB-13AB073ADF99}"/>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81990223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41E1E-F7D7-112F-2149-7C1909732A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7A5D3-7788-A2AF-389D-EF69DF29535E}"/>
              </a:ext>
            </a:extLst>
          </p:cNvPr>
          <p:cNvSpPr>
            <a:spLocks noGrp="1"/>
          </p:cNvSpPr>
          <p:nvPr>
            <p:ph type="title"/>
          </p:nvPr>
        </p:nvSpPr>
        <p:spPr>
          <a:xfrm>
            <a:off x="533919" y="107119"/>
            <a:ext cx="8085415" cy="857542"/>
          </a:xfrm>
        </p:spPr>
        <p:txBody>
          <a:bodyPr lIns="91440" tIns="45720" rIns="91440" bIns="45720" anchor="b">
            <a:normAutofit/>
          </a:bodyPr>
          <a:lstStyle/>
          <a:p>
            <a:r>
              <a:rPr lang="en-US"/>
              <a:t>Tensor Parallelism</a:t>
            </a:r>
          </a:p>
        </p:txBody>
      </p:sp>
      <p:sp>
        <p:nvSpPr>
          <p:cNvPr id="8" name="Text Placeholder 3">
            <a:extLst>
              <a:ext uri="{FF2B5EF4-FFF2-40B4-BE49-F238E27FC236}">
                <a16:creationId xmlns:a16="http://schemas.microsoft.com/office/drawing/2014/main" id="{FCF14F73-30A3-D906-975D-971ED48CB630}"/>
              </a:ext>
            </a:extLst>
          </p:cNvPr>
          <p:cNvSpPr>
            <a:spLocks noGrp="1"/>
          </p:cNvSpPr>
          <p:nvPr>
            <p:ph type="body" sz="quarter" idx="19"/>
          </p:nvPr>
        </p:nvSpPr>
        <p:spPr>
          <a:xfrm>
            <a:off x="1874520" y="4581310"/>
            <a:ext cx="6744017" cy="200055"/>
          </a:xfrm>
        </p:spPr>
        <p:txBody>
          <a:bodyPr lIns="91440" tIns="45720" rIns="91440" bIns="45720" anchor="ctr"/>
          <a:lstStyle/>
          <a:p>
            <a:r>
              <a:rPr lang="en-US" sz="1100">
                <a:ea typeface="Tahoma"/>
                <a:cs typeface="Tahoma"/>
              </a:rPr>
              <a:t>Source: </a:t>
            </a:r>
            <a:r>
              <a:rPr lang="en-US" sz="1100">
                <a:ea typeface="+mn-lt"/>
                <a:cs typeface="+mn-lt"/>
              </a:rPr>
              <a:t>https://github.com/meta-llama/llama/blob/main/llama/model.py</a:t>
            </a:r>
            <a:endParaRPr lang="en-US" sz="1100">
              <a:ea typeface="Tahoma"/>
              <a:cs typeface="Tahoma"/>
            </a:endParaRPr>
          </a:p>
        </p:txBody>
      </p:sp>
      <p:pic>
        <p:nvPicPr>
          <p:cNvPr id="5" name="Picture 4">
            <a:extLst>
              <a:ext uri="{FF2B5EF4-FFF2-40B4-BE49-F238E27FC236}">
                <a16:creationId xmlns:a16="http://schemas.microsoft.com/office/drawing/2014/main" id="{A85F3153-FD0D-DDD0-F362-33E1A4233B22}"/>
              </a:ext>
            </a:extLst>
          </p:cNvPr>
          <p:cNvPicPr>
            <a:picLocks noChangeAspect="1"/>
          </p:cNvPicPr>
          <p:nvPr/>
        </p:nvPicPr>
        <p:blipFill>
          <a:blip r:embed="rId2"/>
          <a:stretch>
            <a:fillRect/>
          </a:stretch>
        </p:blipFill>
        <p:spPr>
          <a:xfrm>
            <a:off x="416278" y="1208615"/>
            <a:ext cx="8318501" cy="3297768"/>
          </a:xfrm>
          <a:prstGeom prst="rect">
            <a:avLst/>
          </a:prstGeom>
        </p:spPr>
      </p:pic>
    </p:spTree>
    <p:extLst>
      <p:ext uri="{BB962C8B-B14F-4D97-AF65-F5344CB8AC3E}">
        <p14:creationId xmlns:p14="http://schemas.microsoft.com/office/powerpoint/2010/main" val="8877936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1F814-7782-43BF-0D2B-5CED07078B6D}"/>
              </a:ext>
            </a:extLst>
          </p:cNvPr>
          <p:cNvSpPr>
            <a:spLocks noGrp="1"/>
          </p:cNvSpPr>
          <p:nvPr>
            <p:ph type="title"/>
          </p:nvPr>
        </p:nvSpPr>
        <p:spPr>
          <a:xfrm>
            <a:off x="533919" y="107119"/>
            <a:ext cx="8085415" cy="857542"/>
          </a:xfrm>
        </p:spPr>
        <p:txBody>
          <a:bodyPr lIns="91440" tIns="45720" rIns="91440" bIns="45720" anchor="b">
            <a:normAutofit/>
          </a:bodyPr>
          <a:lstStyle/>
          <a:p>
            <a:r>
              <a:rPr lang="en-US"/>
              <a:t>Throughput Scaling of Tensor Parallelism</a:t>
            </a:r>
          </a:p>
        </p:txBody>
      </p:sp>
      <p:pic>
        <p:nvPicPr>
          <p:cNvPr id="5" name="Content Placeholder 4" descr="A comparison of a graph&#10;&#10;AI-generated content may be incorrect.">
            <a:extLst>
              <a:ext uri="{FF2B5EF4-FFF2-40B4-BE49-F238E27FC236}">
                <a16:creationId xmlns:a16="http://schemas.microsoft.com/office/drawing/2014/main" id="{D1FA5D6F-8DD7-49A6-7FB0-B3D6AD5E4DEC}"/>
              </a:ext>
            </a:extLst>
          </p:cNvPr>
          <p:cNvPicPr>
            <a:picLocks noGrp="1" noChangeAspect="1"/>
          </p:cNvPicPr>
          <p:nvPr>
            <p:ph sz="quarter" idx="20"/>
          </p:nvPr>
        </p:nvPicPr>
        <p:blipFill>
          <a:blip r:embed="rId2"/>
          <a:stretch>
            <a:fillRect/>
          </a:stretch>
        </p:blipFill>
        <p:spPr>
          <a:xfrm>
            <a:off x="528320" y="1122074"/>
            <a:ext cx="8085416" cy="3234166"/>
          </a:xfrm>
          <a:noFill/>
        </p:spPr>
      </p:pic>
      <p:sp>
        <p:nvSpPr>
          <p:cNvPr id="10" name="Text Placeholder 3">
            <a:extLst>
              <a:ext uri="{FF2B5EF4-FFF2-40B4-BE49-F238E27FC236}">
                <a16:creationId xmlns:a16="http://schemas.microsoft.com/office/drawing/2014/main" id="{B364D86B-5AD2-1D91-1A2A-7289CF806D4D}"/>
              </a:ext>
            </a:extLst>
          </p:cNvPr>
          <p:cNvSpPr>
            <a:spLocks noGrp="1"/>
          </p:cNvSpPr>
          <p:nvPr>
            <p:ph type="body" sz="quarter" idx="19"/>
          </p:nvPr>
        </p:nvSpPr>
        <p:spPr>
          <a:xfrm>
            <a:off x="1874520" y="4581310"/>
            <a:ext cx="6744017" cy="200055"/>
          </a:xfrm>
        </p:spPr>
        <p:txBody>
          <a:bodyPr lIns="91440" tIns="45720" rIns="91440" bIns="45720" anchor="ctr"/>
          <a:lstStyle/>
          <a:p>
            <a:r>
              <a:rPr lang="en-US" sz="1100">
                <a:ea typeface="Tahoma"/>
                <a:cs typeface="Tahoma"/>
              </a:rPr>
              <a:t>Source: https://nanotron-ultrascale-playbook.static.hf.space/dist/index.html</a:t>
            </a:r>
          </a:p>
        </p:txBody>
      </p:sp>
      <p:sp>
        <p:nvSpPr>
          <p:cNvPr id="6" name="TextBox 5">
            <a:extLst>
              <a:ext uri="{FF2B5EF4-FFF2-40B4-BE49-F238E27FC236}">
                <a16:creationId xmlns:a16="http://schemas.microsoft.com/office/drawing/2014/main" id="{7372F9D1-E191-DCFB-4315-877DBC34E941}"/>
              </a:ext>
            </a:extLst>
          </p:cNvPr>
          <p:cNvSpPr txBox="1"/>
          <p:nvPr/>
        </p:nvSpPr>
        <p:spPr>
          <a:xfrm>
            <a:off x="811161" y="4083459"/>
            <a:ext cx="75216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orbel"/>
              </a:rPr>
              <a:t>A large drop in throughput when scaling beyond 8 GPUs (one node)</a:t>
            </a:r>
          </a:p>
        </p:txBody>
      </p:sp>
    </p:spTree>
    <p:extLst>
      <p:ext uri="{BB962C8B-B14F-4D97-AF65-F5344CB8AC3E}">
        <p14:creationId xmlns:p14="http://schemas.microsoft.com/office/powerpoint/2010/main" val="104524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00211-44F5-6501-A829-AAFD2F9A7D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323941-2BCC-F8E2-5BFA-F99D67E06182}"/>
              </a:ext>
            </a:extLst>
          </p:cNvPr>
          <p:cNvSpPr>
            <a:spLocks noGrp="1"/>
          </p:cNvSpPr>
          <p:nvPr>
            <p:ph type="title"/>
          </p:nvPr>
        </p:nvSpPr>
        <p:spPr>
          <a:xfrm>
            <a:off x="533919" y="107119"/>
            <a:ext cx="8085415" cy="857542"/>
          </a:xfrm>
        </p:spPr>
        <p:txBody>
          <a:bodyPr lIns="91440" tIns="45720" rIns="91440" bIns="45720" anchor="b">
            <a:normAutofit/>
          </a:bodyPr>
          <a:lstStyle/>
          <a:p>
            <a:r>
              <a:rPr lang="en-US"/>
              <a:t>Throughput Scaling of Tensor Parallelism</a:t>
            </a:r>
          </a:p>
        </p:txBody>
      </p:sp>
      <p:sp>
        <p:nvSpPr>
          <p:cNvPr id="10" name="Text Placeholder 3">
            <a:extLst>
              <a:ext uri="{FF2B5EF4-FFF2-40B4-BE49-F238E27FC236}">
                <a16:creationId xmlns:a16="http://schemas.microsoft.com/office/drawing/2014/main" id="{1A389F1F-7748-9B36-FD61-3B4940A074CE}"/>
              </a:ext>
            </a:extLst>
          </p:cNvPr>
          <p:cNvSpPr>
            <a:spLocks noGrp="1"/>
          </p:cNvSpPr>
          <p:nvPr>
            <p:ph type="body" sz="quarter" idx="19"/>
          </p:nvPr>
        </p:nvSpPr>
        <p:spPr>
          <a:xfrm>
            <a:off x="1874520" y="4581310"/>
            <a:ext cx="6744017" cy="200055"/>
          </a:xfrm>
        </p:spPr>
        <p:txBody>
          <a:bodyPr lIns="91440" tIns="45720" rIns="91440" bIns="45720" anchor="ctr"/>
          <a:lstStyle/>
          <a:p>
            <a:r>
              <a:rPr lang="en-US" sz="1100">
                <a:ea typeface="Tahoma"/>
                <a:cs typeface="Tahoma"/>
              </a:rPr>
              <a:t>Source: https://nanotron-ultrascale-playbook.static.hf.space/dist/index.html</a:t>
            </a:r>
          </a:p>
        </p:txBody>
      </p:sp>
      <p:pic>
        <p:nvPicPr>
          <p:cNvPr id="7" name="Picture 6" descr="A graph of a number of nodes&#10;&#10;AI-generated content may be incorrect.">
            <a:extLst>
              <a:ext uri="{FF2B5EF4-FFF2-40B4-BE49-F238E27FC236}">
                <a16:creationId xmlns:a16="http://schemas.microsoft.com/office/drawing/2014/main" id="{438CCA29-5BE9-3737-E7DD-8C4309D39C33}"/>
              </a:ext>
            </a:extLst>
          </p:cNvPr>
          <p:cNvPicPr>
            <a:picLocks noChangeAspect="1"/>
          </p:cNvPicPr>
          <p:nvPr/>
        </p:nvPicPr>
        <p:blipFill>
          <a:blip r:embed="rId2"/>
          <a:stretch>
            <a:fillRect/>
          </a:stretch>
        </p:blipFill>
        <p:spPr>
          <a:xfrm>
            <a:off x="534630" y="1102811"/>
            <a:ext cx="8217617" cy="3380331"/>
          </a:xfrm>
          <a:prstGeom prst="rect">
            <a:avLst/>
          </a:prstGeom>
        </p:spPr>
      </p:pic>
      <p:sp>
        <p:nvSpPr>
          <p:cNvPr id="9" name="TextBox 8">
            <a:extLst>
              <a:ext uri="{FF2B5EF4-FFF2-40B4-BE49-F238E27FC236}">
                <a16:creationId xmlns:a16="http://schemas.microsoft.com/office/drawing/2014/main" id="{67B33ABE-F987-5999-F4C9-8CF05F95188B}"/>
              </a:ext>
            </a:extLst>
          </p:cNvPr>
          <p:cNvSpPr txBox="1"/>
          <p:nvPr/>
        </p:nvSpPr>
        <p:spPr>
          <a:xfrm>
            <a:off x="884903" y="4180245"/>
            <a:ext cx="75216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orbel"/>
              </a:rPr>
              <a:t>Throughput drops significantly once we go beyond one node!</a:t>
            </a:r>
          </a:p>
        </p:txBody>
      </p:sp>
    </p:spTree>
    <p:extLst>
      <p:ext uri="{BB962C8B-B14F-4D97-AF65-F5344CB8AC3E}">
        <p14:creationId xmlns:p14="http://schemas.microsoft.com/office/powerpoint/2010/main" val="234408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03734-E4DF-B8AF-FC33-74F041CB56B3}"/>
              </a:ext>
            </a:extLst>
          </p:cNvPr>
          <p:cNvSpPr>
            <a:spLocks noGrp="1"/>
          </p:cNvSpPr>
          <p:nvPr>
            <p:ph type="title"/>
          </p:nvPr>
        </p:nvSpPr>
        <p:spPr/>
        <p:txBody>
          <a:bodyPr/>
          <a:lstStyle/>
          <a:p>
            <a:r>
              <a:rPr lang="en-US" dirty="0"/>
              <a:t>Pipeline Parallelism: The idea </a:t>
            </a:r>
          </a:p>
        </p:txBody>
      </p:sp>
      <p:sp>
        <p:nvSpPr>
          <p:cNvPr id="3" name="Content Placeholder 2">
            <a:extLst>
              <a:ext uri="{FF2B5EF4-FFF2-40B4-BE49-F238E27FC236}">
                <a16:creationId xmlns:a16="http://schemas.microsoft.com/office/drawing/2014/main" id="{3B1A4BDE-2909-0397-66BE-B02C60173D32}"/>
              </a:ext>
            </a:extLst>
          </p:cNvPr>
          <p:cNvSpPr>
            <a:spLocks noGrp="1"/>
          </p:cNvSpPr>
          <p:nvPr>
            <p:ph sz="quarter" idx="20"/>
          </p:nvPr>
        </p:nvSpPr>
        <p:spPr/>
        <p:txBody>
          <a:bodyPr/>
          <a:lstStyle/>
          <a:p>
            <a:pPr marL="285750" indent="-285750">
              <a:buFont typeface="Arial" panose="020B0604020202020204" pitchFamily="34" charset="0"/>
              <a:buChar char="•"/>
            </a:pPr>
            <a:r>
              <a:rPr lang="en-US" dirty="0"/>
              <a:t>Splitting the model’s </a:t>
            </a:r>
            <a:r>
              <a:rPr lang="en-US" b="1" dirty="0"/>
              <a:t>layers </a:t>
            </a:r>
            <a:r>
              <a:rPr lang="en-US" dirty="0"/>
              <a:t>across multiple GPUs. </a:t>
            </a:r>
          </a:p>
          <a:p>
            <a:pPr marL="285750" indent="-285750">
              <a:buFont typeface="Arial" panose="020B0604020202020204" pitchFamily="34" charset="0"/>
              <a:buChar char="•"/>
            </a:pPr>
            <a:r>
              <a:rPr lang="en-US" dirty="0"/>
              <a:t>Then pipelining the forward and backward passes so all GPUs stay busy.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For example: </a:t>
            </a:r>
          </a:p>
          <a:p>
            <a:pPr marL="623887" lvl="1" indent="-285750">
              <a:buFont typeface="Arial" panose="020B0604020202020204" pitchFamily="34" charset="0"/>
              <a:buChar char="•"/>
            </a:pPr>
            <a:r>
              <a:rPr lang="en-US" dirty="0"/>
              <a:t>[GPU0] layers 1–6  </a:t>
            </a:r>
          </a:p>
          <a:p>
            <a:pPr marL="623887" lvl="1" indent="-285750">
              <a:buFont typeface="Arial" panose="020B0604020202020204" pitchFamily="34" charset="0"/>
              <a:buChar char="•"/>
            </a:pPr>
            <a:r>
              <a:rPr lang="en-US" dirty="0"/>
              <a:t>[GPU1] layers 7–12  </a:t>
            </a:r>
          </a:p>
          <a:p>
            <a:pPr marL="623887" lvl="1" indent="-285750">
              <a:buFont typeface="Arial" panose="020B0604020202020204" pitchFamily="34" charset="0"/>
              <a:buChar char="•"/>
            </a:pPr>
            <a:r>
              <a:rPr lang="en-US" dirty="0"/>
              <a:t>[GPU2] layers 13–18  </a:t>
            </a:r>
          </a:p>
          <a:p>
            <a:pPr marL="623887" lvl="1" indent="-285750">
              <a:buFont typeface="Arial" panose="020B0604020202020204" pitchFamily="34" charset="0"/>
              <a:buChar char="•"/>
            </a:pPr>
            <a:r>
              <a:rPr lang="en-US" dirty="0"/>
              <a:t>[GPU3] layers 19–24</a:t>
            </a:r>
          </a:p>
          <a:p>
            <a:pPr marL="623887"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Execution flow:</a:t>
            </a:r>
            <a:r>
              <a:rPr lang="en-US" dirty="0"/>
              <a:t> outputs from one device’s chunk </a:t>
            </a:r>
            <a:br>
              <a:rPr lang="en-US" dirty="0"/>
            </a:br>
            <a:r>
              <a:rPr lang="en-US" dirty="0"/>
              <a:t>are passed sequentially.</a:t>
            </a:r>
          </a:p>
          <a:p>
            <a:pPr marL="285750" indent="-285750">
              <a:buFont typeface="Arial" panose="020B0604020202020204" pitchFamily="34" charset="0"/>
              <a:buChar char="•"/>
            </a:pPr>
            <a:r>
              <a:rPr lang="en-US" b="1" dirty="0"/>
              <a:t>Benefit:</a:t>
            </a:r>
            <a:r>
              <a:rPr lang="en-US" dirty="0"/>
              <a:t> reduces per-device </a:t>
            </a:r>
            <a:r>
              <a:rPr lang="en-US" b="1" dirty="0"/>
              <a:t>memory load</a:t>
            </a:r>
            <a:r>
              <a:rPr lang="en-US" dirty="0"/>
              <a:t> by distributing model weights.</a:t>
            </a:r>
          </a:p>
        </p:txBody>
      </p:sp>
      <p:sp>
        <p:nvSpPr>
          <p:cNvPr id="4" name="Text Placeholder 3">
            <a:extLst>
              <a:ext uri="{FF2B5EF4-FFF2-40B4-BE49-F238E27FC236}">
                <a16:creationId xmlns:a16="http://schemas.microsoft.com/office/drawing/2014/main" id="{446C9631-6CA3-826D-9CC2-A855672AAD86}"/>
              </a:ext>
            </a:extLst>
          </p:cNvPr>
          <p:cNvSpPr>
            <a:spLocks noGrp="1"/>
          </p:cNvSpPr>
          <p:nvPr>
            <p:ph type="body" sz="quarter" idx="19"/>
          </p:nvPr>
        </p:nvSpPr>
        <p:spPr/>
        <p:txBody>
          <a:bodyPr/>
          <a:lstStyle/>
          <a:p>
            <a:endParaRPr lang="en-US"/>
          </a:p>
        </p:txBody>
      </p:sp>
      <p:pic>
        <p:nvPicPr>
          <p:cNvPr id="5" name="Picture 4" descr="A diagram of a device&#10;&#10;AI-generated content may be incorrect.">
            <a:extLst>
              <a:ext uri="{FF2B5EF4-FFF2-40B4-BE49-F238E27FC236}">
                <a16:creationId xmlns:a16="http://schemas.microsoft.com/office/drawing/2014/main" id="{7A04938D-74EE-1D24-B1DA-15BEF362F2DA}"/>
              </a:ext>
            </a:extLst>
          </p:cNvPr>
          <p:cNvPicPr>
            <a:picLocks noChangeAspect="1"/>
          </p:cNvPicPr>
          <p:nvPr/>
        </p:nvPicPr>
        <p:blipFill>
          <a:blip r:embed="rId2"/>
          <a:stretch>
            <a:fillRect/>
          </a:stretch>
        </p:blipFill>
        <p:spPr>
          <a:xfrm>
            <a:off x="6118791" y="1816970"/>
            <a:ext cx="2458256" cy="2896028"/>
          </a:xfrm>
          <a:prstGeom prst="rect">
            <a:avLst/>
          </a:prstGeom>
        </p:spPr>
      </p:pic>
    </p:spTree>
    <p:extLst>
      <p:ext uri="{BB962C8B-B14F-4D97-AF65-F5344CB8AC3E}">
        <p14:creationId xmlns:p14="http://schemas.microsoft.com/office/powerpoint/2010/main" val="192488721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1A787-648F-3F06-CE85-2D5F8C4993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DC34DF-755F-B39B-A915-BA6C3831D042}"/>
              </a:ext>
            </a:extLst>
          </p:cNvPr>
          <p:cNvSpPr>
            <a:spLocks noGrp="1"/>
          </p:cNvSpPr>
          <p:nvPr>
            <p:ph type="title"/>
          </p:nvPr>
        </p:nvSpPr>
        <p:spPr/>
        <p:txBody>
          <a:bodyPr lIns="91440" tIns="45720" rIns="91440" bIns="45720" anchor="b">
            <a:normAutofit/>
          </a:bodyPr>
          <a:lstStyle/>
          <a:p>
            <a:r>
              <a:rPr lang="en-US"/>
              <a:t>Pipeline Parallelism</a:t>
            </a:r>
          </a:p>
        </p:txBody>
      </p:sp>
      <p:sp>
        <p:nvSpPr>
          <p:cNvPr id="7" name="Text Placeholder 6">
            <a:extLst>
              <a:ext uri="{FF2B5EF4-FFF2-40B4-BE49-F238E27FC236}">
                <a16:creationId xmlns:a16="http://schemas.microsoft.com/office/drawing/2014/main" id="{C0E29245-D455-C458-B95C-831795978B78}"/>
              </a:ext>
            </a:extLst>
          </p:cNvPr>
          <p:cNvSpPr>
            <a:spLocks noGrp="1"/>
          </p:cNvSpPr>
          <p:nvPr>
            <p:ph type="body" sz="quarter" idx="16"/>
          </p:nvPr>
        </p:nvSpPr>
        <p:spPr/>
        <p:txBody>
          <a:bodyPr lIns="91440" tIns="45720" rIns="91440" bIns="45720" anchor="ctr"/>
          <a:lstStyle/>
          <a:p>
            <a:r>
              <a:rPr lang="en-US" sz="1200">
                <a:solidFill>
                  <a:srgbClr val="1C3AA9"/>
                </a:solidFill>
                <a:latin typeface="Corbel"/>
                <a:hlinkClick r:id="rId2"/>
              </a:rPr>
              <a:t>GPipe: Easy Scaling with Micro-Batch Pipeline Parallelism</a:t>
            </a:r>
            <a:r>
              <a:rPr lang="en-US" sz="1200">
                <a:solidFill>
                  <a:srgbClr val="666666"/>
                </a:solidFill>
                <a:latin typeface="Corbel"/>
              </a:rPr>
              <a:t> (Huang et al., </a:t>
            </a:r>
            <a:r>
              <a:rPr lang="en-US" sz="1200" err="1">
                <a:solidFill>
                  <a:srgbClr val="666666"/>
                </a:solidFill>
                <a:latin typeface="Corbel"/>
              </a:rPr>
              <a:t>NeurIPS</a:t>
            </a:r>
            <a:r>
              <a:rPr lang="en-US" sz="1200">
                <a:solidFill>
                  <a:srgbClr val="666666"/>
                </a:solidFill>
                <a:latin typeface="Corbel"/>
              </a:rPr>
              <a:t> 2019)</a:t>
            </a:r>
            <a:endParaRPr lang="en-US"/>
          </a:p>
        </p:txBody>
      </p:sp>
      <p:pic>
        <p:nvPicPr>
          <p:cNvPr id="9" name="Picture 8">
            <a:extLst>
              <a:ext uri="{FF2B5EF4-FFF2-40B4-BE49-F238E27FC236}">
                <a16:creationId xmlns:a16="http://schemas.microsoft.com/office/drawing/2014/main" id="{77693E32-75E2-EE0F-BE69-AD65EA4C26A1}"/>
              </a:ext>
            </a:extLst>
          </p:cNvPr>
          <p:cNvPicPr>
            <a:picLocks noChangeAspect="1"/>
          </p:cNvPicPr>
          <p:nvPr/>
        </p:nvPicPr>
        <p:blipFill>
          <a:blip r:embed="rId3"/>
          <a:stretch>
            <a:fillRect/>
          </a:stretch>
        </p:blipFill>
        <p:spPr>
          <a:xfrm>
            <a:off x="533919" y="2161808"/>
            <a:ext cx="5328034" cy="1418445"/>
          </a:xfrm>
          <a:prstGeom prst="rect">
            <a:avLst/>
          </a:prstGeom>
        </p:spPr>
      </p:pic>
      <p:sp>
        <p:nvSpPr>
          <p:cNvPr id="10" name="TextBox 9">
            <a:extLst>
              <a:ext uri="{FF2B5EF4-FFF2-40B4-BE49-F238E27FC236}">
                <a16:creationId xmlns:a16="http://schemas.microsoft.com/office/drawing/2014/main" id="{289FC1C3-AEE4-0107-3264-5697FF727A1C}"/>
              </a:ext>
            </a:extLst>
          </p:cNvPr>
          <p:cNvSpPr txBox="1"/>
          <p:nvPr/>
        </p:nvSpPr>
        <p:spPr>
          <a:xfrm>
            <a:off x="138047" y="3844135"/>
            <a:ext cx="5697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Corbel"/>
              </a:rPr>
              <a:t>Each GPU is only working for 1/PP = ¼ of the time!</a:t>
            </a:r>
          </a:p>
          <a:p>
            <a:pPr algn="ctr"/>
            <a:r>
              <a:rPr lang="en-US" sz="2000" dirty="0">
                <a:latin typeface="Corbel"/>
              </a:rPr>
              <a:t>Idle/Work ratio = pp – 1 = 3</a:t>
            </a:r>
          </a:p>
        </p:txBody>
      </p:sp>
      <p:sp>
        <p:nvSpPr>
          <p:cNvPr id="4" name="Content Placeholder 2">
            <a:extLst>
              <a:ext uri="{FF2B5EF4-FFF2-40B4-BE49-F238E27FC236}">
                <a16:creationId xmlns:a16="http://schemas.microsoft.com/office/drawing/2014/main" id="{E3E4F9FC-EAB0-98D1-D174-496F442FAD9E}"/>
              </a:ext>
            </a:extLst>
          </p:cNvPr>
          <p:cNvSpPr txBox="1">
            <a:spLocks/>
          </p:cNvSpPr>
          <p:nvPr/>
        </p:nvSpPr>
        <p:spPr>
          <a:xfrm>
            <a:off x="533123" y="1154923"/>
            <a:ext cx="8085416" cy="342346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ClrTx/>
            </a:pPr>
            <a:r>
              <a:rPr lang="en-US" sz="2000" b="1" dirty="0"/>
              <a:t>Limitation:</a:t>
            </a:r>
            <a:r>
              <a:rPr lang="en-US" sz="2000" dirty="0"/>
              <a:t> sequential dependency causes </a:t>
            </a:r>
            <a:r>
              <a:rPr lang="en-US" sz="2000" b="1" dirty="0"/>
              <a:t>idle periods (“pipeline bubbles”)</a:t>
            </a:r>
            <a:r>
              <a:rPr lang="en-US" sz="2000" dirty="0"/>
              <a:t> where some devices wait for others’ results.</a:t>
            </a:r>
          </a:p>
        </p:txBody>
      </p:sp>
      <p:pic>
        <p:nvPicPr>
          <p:cNvPr id="5" name="Picture 4" descr="A diagram of a device&#10;&#10;AI-generated content may be incorrect.">
            <a:extLst>
              <a:ext uri="{FF2B5EF4-FFF2-40B4-BE49-F238E27FC236}">
                <a16:creationId xmlns:a16="http://schemas.microsoft.com/office/drawing/2014/main" id="{FF095785-4C1F-B2F8-CC86-22ADD6E1B2AC}"/>
              </a:ext>
            </a:extLst>
          </p:cNvPr>
          <p:cNvPicPr>
            <a:picLocks noChangeAspect="1"/>
          </p:cNvPicPr>
          <p:nvPr/>
        </p:nvPicPr>
        <p:blipFill>
          <a:blip r:embed="rId4"/>
          <a:stretch>
            <a:fillRect/>
          </a:stretch>
        </p:blipFill>
        <p:spPr>
          <a:xfrm>
            <a:off x="6118791" y="1816970"/>
            <a:ext cx="2458256" cy="2896028"/>
          </a:xfrm>
          <a:prstGeom prst="rect">
            <a:avLst/>
          </a:prstGeom>
        </p:spPr>
      </p:pic>
    </p:spTree>
    <p:extLst>
      <p:ext uri="{BB962C8B-B14F-4D97-AF65-F5344CB8AC3E}">
        <p14:creationId xmlns:p14="http://schemas.microsoft.com/office/powerpoint/2010/main" val="281794628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F1E9779-D679-8BEA-8CD9-B1E6D2A45B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8B26F0-01ED-A11A-2DE0-D652857B1851}"/>
              </a:ext>
            </a:extLst>
          </p:cNvPr>
          <p:cNvSpPr>
            <a:spLocks noGrp="1"/>
          </p:cNvSpPr>
          <p:nvPr>
            <p:ph type="title"/>
          </p:nvPr>
        </p:nvSpPr>
        <p:spPr>
          <a:xfrm>
            <a:off x="533919" y="107119"/>
            <a:ext cx="8085415" cy="857542"/>
          </a:xfrm>
        </p:spPr>
        <p:txBody>
          <a:bodyPr lIns="91440" tIns="45720" rIns="91440" bIns="45720" anchor="b">
            <a:normAutofit/>
          </a:bodyPr>
          <a:lstStyle/>
          <a:p>
            <a:r>
              <a:rPr lang="en-US" dirty="0"/>
              <a:t>Pipeline Parallelism</a:t>
            </a:r>
          </a:p>
        </p:txBody>
      </p:sp>
      <p:sp>
        <p:nvSpPr>
          <p:cNvPr id="4" name="Text Placeholder 3">
            <a:extLst>
              <a:ext uri="{FF2B5EF4-FFF2-40B4-BE49-F238E27FC236}">
                <a16:creationId xmlns:a16="http://schemas.microsoft.com/office/drawing/2014/main" id="{5D4E2B67-1D7E-3C51-CD1A-C4989A85C264}"/>
              </a:ext>
            </a:extLst>
          </p:cNvPr>
          <p:cNvSpPr>
            <a:spLocks noGrp="1"/>
          </p:cNvSpPr>
          <p:nvPr>
            <p:ph type="body" sz="quarter" idx="19"/>
          </p:nvPr>
        </p:nvSpPr>
        <p:spPr>
          <a:xfrm>
            <a:off x="1461503" y="4648545"/>
            <a:ext cx="6744017" cy="200055"/>
          </a:xfrm>
        </p:spPr>
        <p:txBody>
          <a:bodyPr lIns="91440" tIns="45720" rIns="91440" bIns="45720" anchor="ctr"/>
          <a:lstStyle/>
          <a:p>
            <a:r>
              <a:rPr lang="en-US">
                <a:ea typeface="Tahoma"/>
                <a:cs typeface="Tahoma"/>
              </a:rPr>
              <a:t>Credit: Song Han (MIT)</a:t>
            </a:r>
          </a:p>
        </p:txBody>
      </p:sp>
      <p:pic>
        <p:nvPicPr>
          <p:cNvPr id="5" name="Picture 4" descr="A diagram of a model&#10;&#10;AI-generated content may be incorrect.">
            <a:extLst>
              <a:ext uri="{FF2B5EF4-FFF2-40B4-BE49-F238E27FC236}">
                <a16:creationId xmlns:a16="http://schemas.microsoft.com/office/drawing/2014/main" id="{98014F6D-06FA-7DC0-B638-86D350C7F594}"/>
              </a:ext>
            </a:extLst>
          </p:cNvPr>
          <p:cNvPicPr>
            <a:picLocks noChangeAspect="1"/>
          </p:cNvPicPr>
          <p:nvPr/>
        </p:nvPicPr>
        <p:blipFill>
          <a:blip r:embed="rId2"/>
          <a:stretch>
            <a:fillRect/>
          </a:stretch>
        </p:blipFill>
        <p:spPr>
          <a:xfrm>
            <a:off x="1270907" y="1207770"/>
            <a:ext cx="6823102" cy="3435324"/>
          </a:xfrm>
          <a:prstGeom prst="rect">
            <a:avLst/>
          </a:prstGeom>
        </p:spPr>
      </p:pic>
      <p:sp>
        <p:nvSpPr>
          <p:cNvPr id="6" name="TextBox 5">
            <a:extLst>
              <a:ext uri="{FF2B5EF4-FFF2-40B4-BE49-F238E27FC236}">
                <a16:creationId xmlns:a16="http://schemas.microsoft.com/office/drawing/2014/main" id="{45727EDF-6042-8213-A380-E1795B591D5A}"/>
              </a:ext>
            </a:extLst>
          </p:cNvPr>
          <p:cNvSpPr txBox="1"/>
          <p:nvPr/>
        </p:nvSpPr>
        <p:spPr>
          <a:xfrm>
            <a:off x="531864" y="2794820"/>
            <a:ext cx="81447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latin typeface="Corbel"/>
              </a:rPr>
              <a:t>Shard each layer of the model into individual GPUs: </a:t>
            </a:r>
            <a:endParaRPr lang="en-US"/>
          </a:p>
          <a:p>
            <a:pPr algn="ctr"/>
            <a:r>
              <a:rPr lang="en-US" sz="1800">
                <a:latin typeface="Corbel"/>
              </a:rPr>
              <a:t>Prevents the cost of syncing params</a:t>
            </a:r>
          </a:p>
        </p:txBody>
      </p:sp>
    </p:spTree>
    <p:extLst>
      <p:ext uri="{BB962C8B-B14F-4D97-AF65-F5344CB8AC3E}">
        <p14:creationId xmlns:p14="http://schemas.microsoft.com/office/powerpoint/2010/main" val="2498446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707A1-0A26-23B0-8EC8-6D17B7D46F8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1B592BB-A055-6824-FBC3-BB50153F971A}"/>
              </a:ext>
            </a:extLst>
          </p:cNvPr>
          <p:cNvSpPr txBox="1">
            <a:spLocks noGrp="1"/>
          </p:cNvSpPr>
          <p:nvPr>
            <p:ph type="title"/>
          </p:nvPr>
        </p:nvSpPr>
        <p:spPr>
          <a:xfrm>
            <a:off x="533919" y="496872"/>
            <a:ext cx="8085415" cy="467789"/>
          </a:xfrm>
          <a:prstGeom prst="rect">
            <a:avLst/>
          </a:prstGeom>
        </p:spPr>
        <p:txBody>
          <a:bodyPr vert="horz" wrap="square" lIns="0" tIns="6065" rIns="0" bIns="0" rtlCol="0">
            <a:spAutoFit/>
          </a:bodyPr>
          <a:lstStyle/>
          <a:p>
            <a:pPr marL="5776">
              <a:lnSpc>
                <a:spcPct val="100000"/>
              </a:lnSpc>
              <a:spcBef>
                <a:spcPts val="48"/>
              </a:spcBef>
            </a:pPr>
            <a:r>
              <a:rPr lang="en-US" dirty="0"/>
              <a:t>Self-Attention During Inference </a:t>
            </a:r>
            <a:endParaRPr spc="-5" dirty="0"/>
          </a:p>
        </p:txBody>
      </p:sp>
      <p:sp>
        <p:nvSpPr>
          <p:cNvPr id="21" name="Text Placeholder 20">
            <a:extLst>
              <a:ext uri="{FF2B5EF4-FFF2-40B4-BE49-F238E27FC236}">
                <a16:creationId xmlns:a16="http://schemas.microsoft.com/office/drawing/2014/main" id="{BB535C0C-44E3-B850-CF53-F8ADE7C87A76}"/>
              </a:ext>
            </a:extLst>
          </p:cNvPr>
          <p:cNvSpPr>
            <a:spLocks noGrp="1"/>
          </p:cNvSpPr>
          <p:nvPr>
            <p:ph type="body" sz="quarter" idx="16"/>
          </p:nvPr>
        </p:nvSpPr>
        <p:spPr/>
        <p:txBody>
          <a:bodyPr/>
          <a:lstStyle/>
          <a:p>
            <a:endParaRPr lang="en-US"/>
          </a:p>
        </p:txBody>
      </p:sp>
      <p:grpSp>
        <p:nvGrpSpPr>
          <p:cNvPr id="3" name="object 3">
            <a:extLst>
              <a:ext uri="{FF2B5EF4-FFF2-40B4-BE49-F238E27FC236}">
                <a16:creationId xmlns:a16="http://schemas.microsoft.com/office/drawing/2014/main" id="{520B723C-23EE-CD22-1DA1-10355D6ACC3B}"/>
              </a:ext>
            </a:extLst>
          </p:cNvPr>
          <p:cNvGrpSpPr/>
          <p:nvPr/>
        </p:nvGrpSpPr>
        <p:grpSpPr>
          <a:xfrm>
            <a:off x="1706453" y="2348832"/>
            <a:ext cx="4811093" cy="2538538"/>
            <a:chOff x="3751383" y="5164530"/>
            <a:chExt cx="10578465" cy="5581650"/>
          </a:xfrm>
        </p:grpSpPr>
        <p:pic>
          <p:nvPicPr>
            <p:cNvPr id="4" name="object 4">
              <a:extLst>
                <a:ext uri="{FF2B5EF4-FFF2-40B4-BE49-F238E27FC236}">
                  <a16:creationId xmlns:a16="http://schemas.microsoft.com/office/drawing/2014/main" id="{1B842A5B-055C-E4F3-9E93-5AD5365FA40C}"/>
                </a:ext>
              </a:extLst>
            </p:cNvPr>
            <p:cNvPicPr/>
            <p:nvPr/>
          </p:nvPicPr>
          <p:blipFill>
            <a:blip r:embed="rId2" cstate="print"/>
            <a:stretch>
              <a:fillRect/>
            </a:stretch>
          </p:blipFill>
          <p:spPr>
            <a:xfrm>
              <a:off x="3751383" y="5164530"/>
              <a:ext cx="2671450" cy="533400"/>
            </a:xfrm>
            <a:prstGeom prst="rect">
              <a:avLst/>
            </a:prstGeom>
          </p:spPr>
        </p:pic>
        <p:sp>
          <p:nvSpPr>
            <p:cNvPr id="5" name="object 5">
              <a:extLst>
                <a:ext uri="{FF2B5EF4-FFF2-40B4-BE49-F238E27FC236}">
                  <a16:creationId xmlns:a16="http://schemas.microsoft.com/office/drawing/2014/main" id="{78EE3CA7-F909-9DF7-0430-FBDC7381497C}"/>
                </a:ext>
              </a:extLst>
            </p:cNvPr>
            <p:cNvSpPr/>
            <p:nvPr/>
          </p:nvSpPr>
          <p:spPr>
            <a:xfrm>
              <a:off x="8386279" y="5193559"/>
              <a:ext cx="1424305" cy="2962275"/>
            </a:xfrm>
            <a:custGeom>
              <a:avLst/>
              <a:gdLst/>
              <a:ahLst/>
              <a:cxnLst/>
              <a:rect l="l" t="t" r="r" b="b"/>
              <a:pathLst>
                <a:path w="1424304" h="2962275">
                  <a:moveTo>
                    <a:pt x="1424203" y="0"/>
                  </a:moveTo>
                  <a:lnTo>
                    <a:pt x="0" y="0"/>
                  </a:lnTo>
                  <a:lnTo>
                    <a:pt x="0" y="2961870"/>
                  </a:lnTo>
                  <a:lnTo>
                    <a:pt x="1424203" y="2961870"/>
                  </a:lnTo>
                  <a:lnTo>
                    <a:pt x="1424203" y="0"/>
                  </a:lnTo>
                  <a:close/>
                </a:path>
              </a:pathLst>
            </a:custGeom>
            <a:solidFill>
              <a:srgbClr val="FF95CA"/>
            </a:solidFill>
          </p:spPr>
          <p:txBody>
            <a:bodyPr wrap="square" lIns="0" tIns="0" rIns="0" bIns="0" rtlCol="0"/>
            <a:lstStyle/>
            <a:p>
              <a:endParaRPr sz="637"/>
            </a:p>
          </p:txBody>
        </p:sp>
        <p:pic>
          <p:nvPicPr>
            <p:cNvPr id="6" name="object 6">
              <a:extLst>
                <a:ext uri="{FF2B5EF4-FFF2-40B4-BE49-F238E27FC236}">
                  <a16:creationId xmlns:a16="http://schemas.microsoft.com/office/drawing/2014/main" id="{C175CD59-9F0E-8231-C99B-75803EF3774F}"/>
                </a:ext>
              </a:extLst>
            </p:cNvPr>
            <p:cNvPicPr/>
            <p:nvPr/>
          </p:nvPicPr>
          <p:blipFill>
            <a:blip r:embed="rId3" cstate="print"/>
            <a:stretch>
              <a:fillRect/>
            </a:stretch>
          </p:blipFill>
          <p:spPr>
            <a:xfrm>
              <a:off x="4695027" y="5175603"/>
              <a:ext cx="9634745" cy="5569995"/>
            </a:xfrm>
            <a:prstGeom prst="rect">
              <a:avLst/>
            </a:prstGeom>
          </p:spPr>
        </p:pic>
      </p:grpSp>
      <p:sp>
        <p:nvSpPr>
          <p:cNvPr id="7" name="object 7">
            <a:extLst>
              <a:ext uri="{FF2B5EF4-FFF2-40B4-BE49-F238E27FC236}">
                <a16:creationId xmlns:a16="http://schemas.microsoft.com/office/drawing/2014/main" id="{60A968A0-6AB0-53C9-5203-83F89E9893A0}"/>
              </a:ext>
            </a:extLst>
          </p:cNvPr>
          <p:cNvSpPr txBox="1"/>
          <p:nvPr/>
        </p:nvSpPr>
        <p:spPr>
          <a:xfrm>
            <a:off x="1439365" y="2299817"/>
            <a:ext cx="166925" cy="322897"/>
          </a:xfrm>
          <a:prstGeom prst="rect">
            <a:avLst/>
          </a:prstGeom>
        </p:spPr>
        <p:txBody>
          <a:bodyPr vert="horz" wrap="square" lIns="0" tIns="7798" rIns="0" bIns="0" rtlCol="0">
            <a:spAutoFit/>
          </a:bodyPr>
          <a:lstStyle/>
          <a:p>
            <a:pPr marL="5776">
              <a:spcBef>
                <a:spcPts val="61"/>
              </a:spcBef>
            </a:pPr>
            <a:r>
              <a:rPr sz="2047" spc="84" dirty="0">
                <a:solidFill>
                  <a:srgbClr val="5E5E5E"/>
                </a:solidFill>
              </a:rPr>
              <a:t>q</a:t>
            </a:r>
            <a:endParaRPr sz="2047"/>
          </a:p>
        </p:txBody>
      </p:sp>
      <p:sp>
        <p:nvSpPr>
          <p:cNvPr id="14" name="object 14">
            <a:extLst>
              <a:ext uri="{FF2B5EF4-FFF2-40B4-BE49-F238E27FC236}">
                <a16:creationId xmlns:a16="http://schemas.microsoft.com/office/drawing/2014/main" id="{28E82A21-E87F-E42C-DB90-DBC21AEC1211}"/>
              </a:ext>
            </a:extLst>
          </p:cNvPr>
          <p:cNvSpPr txBox="1"/>
          <p:nvPr/>
        </p:nvSpPr>
        <p:spPr>
          <a:xfrm>
            <a:off x="1603299" y="2814769"/>
            <a:ext cx="1232592" cy="201720"/>
          </a:xfrm>
          <a:prstGeom prst="rect">
            <a:avLst/>
          </a:prstGeom>
        </p:spPr>
        <p:txBody>
          <a:bodyPr vert="horz" wrap="square" lIns="0" tIns="5776" rIns="0" bIns="0" rtlCol="0">
            <a:spAutoFit/>
          </a:bodyPr>
          <a:lstStyle/>
          <a:p>
            <a:pPr marL="5776">
              <a:spcBef>
                <a:spcPts val="45"/>
              </a:spcBef>
            </a:pPr>
            <a:r>
              <a:rPr sz="1273" dirty="0"/>
              <a:t>q:</a:t>
            </a:r>
            <a:r>
              <a:rPr sz="1273" spc="34" dirty="0"/>
              <a:t> </a:t>
            </a:r>
            <a:r>
              <a:rPr sz="1273" dirty="0"/>
              <a:t>the</a:t>
            </a:r>
            <a:r>
              <a:rPr sz="1273" spc="36" dirty="0"/>
              <a:t> </a:t>
            </a:r>
            <a:r>
              <a:rPr sz="1273" dirty="0"/>
              <a:t>next</a:t>
            </a:r>
            <a:r>
              <a:rPr sz="1273" spc="36" dirty="0"/>
              <a:t> </a:t>
            </a:r>
            <a:r>
              <a:rPr sz="1273" spc="-5" dirty="0"/>
              <a:t>token</a:t>
            </a:r>
            <a:endParaRPr sz="1273"/>
          </a:p>
        </p:txBody>
      </p:sp>
      <p:sp>
        <p:nvSpPr>
          <p:cNvPr id="15" name="object 15">
            <a:extLst>
              <a:ext uri="{FF2B5EF4-FFF2-40B4-BE49-F238E27FC236}">
                <a16:creationId xmlns:a16="http://schemas.microsoft.com/office/drawing/2014/main" id="{0080C67D-F5E1-EC55-78FF-D7C74538051D}"/>
              </a:ext>
            </a:extLst>
          </p:cNvPr>
          <p:cNvSpPr txBox="1"/>
          <p:nvPr/>
        </p:nvSpPr>
        <p:spPr>
          <a:xfrm>
            <a:off x="4745952" y="3871970"/>
            <a:ext cx="1214109" cy="201720"/>
          </a:xfrm>
          <a:prstGeom prst="rect">
            <a:avLst/>
          </a:prstGeom>
        </p:spPr>
        <p:txBody>
          <a:bodyPr vert="horz" wrap="square" lIns="0" tIns="5776" rIns="0" bIns="0" rtlCol="0">
            <a:spAutoFit/>
          </a:bodyPr>
          <a:lstStyle/>
          <a:p>
            <a:pPr marL="5776">
              <a:spcBef>
                <a:spcPts val="45"/>
              </a:spcBef>
            </a:pPr>
            <a:r>
              <a:rPr sz="1273" dirty="0"/>
              <a:t>previous</a:t>
            </a:r>
            <a:r>
              <a:rPr sz="1273" spc="18" dirty="0"/>
              <a:t> context</a:t>
            </a:r>
            <a:endParaRPr sz="1273"/>
          </a:p>
        </p:txBody>
      </p:sp>
      <p:pic>
        <p:nvPicPr>
          <p:cNvPr id="16" name="object 16">
            <a:extLst>
              <a:ext uri="{FF2B5EF4-FFF2-40B4-BE49-F238E27FC236}">
                <a16:creationId xmlns:a16="http://schemas.microsoft.com/office/drawing/2014/main" id="{E5226B4E-034B-F78D-2158-959D587DA46A}"/>
              </a:ext>
            </a:extLst>
          </p:cNvPr>
          <p:cNvPicPr/>
          <p:nvPr/>
        </p:nvPicPr>
        <p:blipFill>
          <a:blip r:embed="rId4" cstate="print"/>
          <a:stretch>
            <a:fillRect/>
          </a:stretch>
        </p:blipFill>
        <p:spPr>
          <a:xfrm>
            <a:off x="6530768" y="2385116"/>
            <a:ext cx="1596488" cy="546407"/>
          </a:xfrm>
          <a:prstGeom prst="rect">
            <a:avLst/>
          </a:prstGeom>
        </p:spPr>
      </p:pic>
      <p:sp>
        <p:nvSpPr>
          <p:cNvPr id="17" name="object 17">
            <a:extLst>
              <a:ext uri="{FF2B5EF4-FFF2-40B4-BE49-F238E27FC236}">
                <a16:creationId xmlns:a16="http://schemas.microsoft.com/office/drawing/2014/main" id="{F3E539E3-0CFE-59B7-4515-B5471735963C}"/>
              </a:ext>
            </a:extLst>
          </p:cNvPr>
          <p:cNvSpPr txBox="1"/>
          <p:nvPr/>
        </p:nvSpPr>
        <p:spPr>
          <a:xfrm>
            <a:off x="3834702" y="2709410"/>
            <a:ext cx="1147974" cy="388805"/>
          </a:xfrm>
          <a:prstGeom prst="rect">
            <a:avLst/>
          </a:prstGeom>
        </p:spPr>
        <p:txBody>
          <a:bodyPr vert="horz" wrap="square" lIns="0" tIns="7220" rIns="0" bIns="0" rtlCol="0">
            <a:spAutoFit/>
          </a:bodyPr>
          <a:lstStyle/>
          <a:p>
            <a:pPr marL="17328">
              <a:spcBef>
                <a:spcPts val="57"/>
              </a:spcBef>
            </a:pPr>
            <a:r>
              <a:rPr sz="2479" i="1" dirty="0">
                <a:latin typeface="Times New Roman"/>
                <a:cs typeface="Times New Roman"/>
              </a:rPr>
              <a:t>K</a:t>
            </a:r>
            <a:r>
              <a:rPr sz="2479" i="1" spc="70" dirty="0">
                <a:latin typeface="Times New Roman"/>
                <a:cs typeface="Times New Roman"/>
              </a:rPr>
              <a:t> </a:t>
            </a:r>
            <a:r>
              <a:rPr sz="2479" spc="327" dirty="0">
                <a:latin typeface="Cambria"/>
                <a:cs typeface="Cambria"/>
              </a:rPr>
              <a:t>=</a:t>
            </a:r>
            <a:r>
              <a:rPr sz="2479" spc="146" dirty="0">
                <a:latin typeface="Cambria"/>
                <a:cs typeface="Cambria"/>
              </a:rPr>
              <a:t> </a:t>
            </a:r>
            <a:r>
              <a:rPr sz="2479" i="1" spc="-11" dirty="0">
                <a:latin typeface="Times New Roman"/>
                <a:cs typeface="Times New Roman"/>
              </a:rPr>
              <a:t>W</a:t>
            </a:r>
            <a:r>
              <a:rPr sz="2626" i="1" spc="-17" baseline="-19480" dirty="0">
                <a:latin typeface="Times New Roman"/>
                <a:cs typeface="Times New Roman"/>
              </a:rPr>
              <a:t>k</a:t>
            </a:r>
            <a:r>
              <a:rPr sz="2479" i="1" spc="-11" dirty="0">
                <a:latin typeface="Times New Roman"/>
                <a:cs typeface="Times New Roman"/>
              </a:rPr>
              <a:t>x</a:t>
            </a:r>
            <a:endParaRPr sz="2479">
              <a:latin typeface="Times New Roman"/>
              <a:cs typeface="Times New Roman"/>
            </a:endParaRPr>
          </a:p>
        </p:txBody>
      </p:sp>
      <p:sp>
        <p:nvSpPr>
          <p:cNvPr id="19" name="object 19">
            <a:extLst>
              <a:ext uri="{FF2B5EF4-FFF2-40B4-BE49-F238E27FC236}">
                <a16:creationId xmlns:a16="http://schemas.microsoft.com/office/drawing/2014/main" id="{0957E4A1-B090-26ED-CD1B-11301F72ACDC}"/>
              </a:ext>
            </a:extLst>
          </p:cNvPr>
          <p:cNvSpPr txBox="1"/>
          <p:nvPr/>
        </p:nvSpPr>
        <p:spPr>
          <a:xfrm>
            <a:off x="2194904" y="4451873"/>
            <a:ext cx="2198911" cy="320601"/>
          </a:xfrm>
          <a:prstGeom prst="rect">
            <a:avLst/>
          </a:prstGeom>
        </p:spPr>
        <p:txBody>
          <a:bodyPr vert="horz" wrap="square" lIns="0" tIns="0" rIns="0" bIns="0" rtlCol="0">
            <a:spAutoFit/>
          </a:bodyPr>
          <a:lstStyle/>
          <a:p>
            <a:pPr marL="5776">
              <a:lnSpc>
                <a:spcPts val="2508"/>
              </a:lnSpc>
            </a:pPr>
            <a:r>
              <a:rPr sz="2138" dirty="0"/>
              <a:t>The</a:t>
            </a:r>
            <a:r>
              <a:rPr sz="2138" spc="-23" dirty="0"/>
              <a:t> </a:t>
            </a:r>
            <a:r>
              <a:rPr sz="2138" spc="36" dirty="0">
                <a:solidFill>
                  <a:srgbClr val="929292"/>
                </a:solidFill>
              </a:rPr>
              <a:t>cat</a:t>
            </a:r>
            <a:r>
              <a:rPr sz="2138" spc="-23" dirty="0">
                <a:solidFill>
                  <a:srgbClr val="929292"/>
                </a:solidFill>
              </a:rPr>
              <a:t> </a:t>
            </a:r>
            <a:r>
              <a:rPr sz="2138" dirty="0">
                <a:solidFill>
                  <a:srgbClr val="929292"/>
                </a:solidFill>
              </a:rPr>
              <a:t>sat</a:t>
            </a:r>
            <a:r>
              <a:rPr sz="2138" spc="-23" dirty="0">
                <a:solidFill>
                  <a:srgbClr val="929292"/>
                </a:solidFill>
              </a:rPr>
              <a:t> </a:t>
            </a:r>
            <a:r>
              <a:rPr sz="2138" dirty="0">
                <a:solidFill>
                  <a:srgbClr val="929292"/>
                </a:solidFill>
              </a:rPr>
              <a:t>on</a:t>
            </a:r>
            <a:r>
              <a:rPr sz="2138" spc="-23" dirty="0">
                <a:solidFill>
                  <a:srgbClr val="929292"/>
                </a:solidFill>
              </a:rPr>
              <a:t> </a:t>
            </a:r>
            <a:r>
              <a:rPr sz="2138" spc="-11" dirty="0">
                <a:solidFill>
                  <a:srgbClr val="929292"/>
                </a:solidFill>
              </a:rPr>
              <a:t>the</a:t>
            </a:r>
            <a:endParaRPr sz="2138" dirty="0"/>
          </a:p>
        </p:txBody>
      </p:sp>
      <p:sp>
        <p:nvSpPr>
          <p:cNvPr id="18" name="object 18">
            <a:extLst>
              <a:ext uri="{FF2B5EF4-FFF2-40B4-BE49-F238E27FC236}">
                <a16:creationId xmlns:a16="http://schemas.microsoft.com/office/drawing/2014/main" id="{02ADEE84-AD31-4E3D-5A3C-45F1B7110D7F}"/>
              </a:ext>
            </a:extLst>
          </p:cNvPr>
          <p:cNvSpPr txBox="1"/>
          <p:nvPr/>
        </p:nvSpPr>
        <p:spPr>
          <a:xfrm>
            <a:off x="6767203" y="2708624"/>
            <a:ext cx="1122559" cy="388805"/>
          </a:xfrm>
          <a:prstGeom prst="rect">
            <a:avLst/>
          </a:prstGeom>
        </p:spPr>
        <p:txBody>
          <a:bodyPr vert="horz" wrap="square" lIns="0" tIns="7220" rIns="0" bIns="0" rtlCol="0">
            <a:spAutoFit/>
          </a:bodyPr>
          <a:lstStyle/>
          <a:p>
            <a:pPr marL="17328">
              <a:spcBef>
                <a:spcPts val="57"/>
              </a:spcBef>
            </a:pPr>
            <a:r>
              <a:rPr sz="2479" i="1" dirty="0">
                <a:latin typeface="Times New Roman"/>
                <a:cs typeface="Times New Roman"/>
              </a:rPr>
              <a:t>V</a:t>
            </a:r>
            <a:r>
              <a:rPr sz="2479" i="1" spc="70" dirty="0">
                <a:latin typeface="Times New Roman"/>
                <a:cs typeface="Times New Roman"/>
              </a:rPr>
              <a:t> </a:t>
            </a:r>
            <a:r>
              <a:rPr sz="2479" spc="327" dirty="0">
                <a:latin typeface="Cambria"/>
                <a:cs typeface="Cambria"/>
              </a:rPr>
              <a:t>=</a:t>
            </a:r>
            <a:r>
              <a:rPr sz="2479" spc="146" dirty="0">
                <a:latin typeface="Cambria"/>
                <a:cs typeface="Cambria"/>
              </a:rPr>
              <a:t> </a:t>
            </a:r>
            <a:r>
              <a:rPr sz="2479" i="1" spc="-11" dirty="0">
                <a:latin typeface="Times New Roman"/>
                <a:cs typeface="Times New Roman"/>
              </a:rPr>
              <a:t>W</a:t>
            </a:r>
            <a:r>
              <a:rPr sz="2626" i="1" spc="-17" baseline="-19480" dirty="0">
                <a:latin typeface="Times New Roman"/>
                <a:cs typeface="Times New Roman"/>
              </a:rPr>
              <a:t>v</a:t>
            </a:r>
            <a:r>
              <a:rPr sz="2479" i="1" spc="-11" dirty="0">
                <a:latin typeface="Times New Roman"/>
                <a:cs typeface="Times New Roman"/>
              </a:rPr>
              <a:t>x</a:t>
            </a:r>
            <a:endParaRPr sz="2479">
              <a:latin typeface="Times New Roman"/>
              <a:cs typeface="Times New Roman"/>
            </a:endParaRPr>
          </a:p>
        </p:txBody>
      </p:sp>
      <p:sp>
        <p:nvSpPr>
          <p:cNvPr id="23" name="TextBox 22">
            <a:extLst>
              <a:ext uri="{FF2B5EF4-FFF2-40B4-BE49-F238E27FC236}">
                <a16:creationId xmlns:a16="http://schemas.microsoft.com/office/drawing/2014/main" id="{4D7259EB-2707-092F-CAD6-AFBDB8D24514}"/>
              </a:ext>
            </a:extLst>
          </p:cNvPr>
          <p:cNvSpPr txBox="1"/>
          <p:nvPr/>
        </p:nvSpPr>
        <p:spPr>
          <a:xfrm>
            <a:off x="7139941" y="4496289"/>
            <a:ext cx="2117270" cy="261610"/>
          </a:xfrm>
          <a:prstGeom prst="rect">
            <a:avLst/>
          </a:prstGeom>
          <a:noFill/>
        </p:spPr>
        <p:txBody>
          <a:bodyPr wrap="square">
            <a:spAutoFit/>
          </a:bodyPr>
          <a:lstStyle/>
          <a:p>
            <a:pPr algn="ctr"/>
            <a:r>
              <a:rPr lang="en-US" sz="1100" dirty="0">
                <a:solidFill>
                  <a:schemeClr val="bg1">
                    <a:lumMod val="50000"/>
                  </a:schemeClr>
                </a:solidFill>
                <a:latin typeface="Corbel" panose="020B0503020204020204" pitchFamily="34" charset="0"/>
                <a:ea typeface="Tahoma" panose="020B0604030504040204" pitchFamily="34" charset="0"/>
                <a:cs typeface="Tahoma" panose="020B0604030504040204" pitchFamily="34" charset="0"/>
              </a:rPr>
              <a:t>[Slide credit: Arman Cohan]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21F24CD-810B-FCD0-157B-E7EEBCCE3168}"/>
                  </a:ext>
                </a:extLst>
              </p:cNvPr>
              <p:cNvSpPr txBox="1"/>
              <p:nvPr/>
            </p:nvSpPr>
            <p:spPr>
              <a:xfrm>
                <a:off x="6045382" y="823689"/>
                <a:ext cx="3553457" cy="1235275"/>
              </a:xfrm>
              <a:prstGeom prst="rect">
                <a:avLst/>
              </a:prstGeom>
              <a:noFill/>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7030A0"/>
                          </a:solidFill>
                          <a:latin typeface="Cambria Math" panose="02040503050406030204" pitchFamily="18" charset="0"/>
                        </a:rPr>
                        <m:t>𝑄</m:t>
                      </m:r>
                      <m:r>
                        <a:rPr lang="en-US" altLang="zh-TW" sz="1400">
                          <a:latin typeface="Cambria Math" panose="02040503050406030204" pitchFamily="18" charset="0"/>
                        </a:rPr>
                        <m:t>=</m:t>
                      </m:r>
                      <m:sSup>
                        <m:sSupPr>
                          <m:ctrlPr>
                            <a:rPr lang="en-US" altLang="zh-TW" sz="1400" i="1" smtClean="0">
                              <a:solidFill>
                                <a:srgbClr val="7030A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7030A0"/>
                              </a:solidFill>
                              <a:latin typeface="Cambria Math" panose="02040503050406030204" pitchFamily="18" charset="0"/>
                            </a:rPr>
                            <m:t>𝐖</m:t>
                          </m:r>
                        </m:e>
                        <m:sup>
                          <m:r>
                            <a:rPr lang="en-US" altLang="zh-TW" sz="1400">
                              <a:solidFill>
                                <a:srgbClr val="7030A0"/>
                              </a:solidFill>
                              <a:latin typeface="Cambria Math" panose="02040503050406030204" pitchFamily="18" charset="0"/>
                            </a:rPr>
                            <m:t>𝑞</m:t>
                          </m:r>
                        </m:sup>
                      </m:sSup>
                    </m:oMath>
                  </m:oMathPara>
                </a14:m>
                <a:endParaRPr lang="en-US" altLang="zh-TW" sz="1400" b="1" dirty="0">
                  <a:latin typeface="Corbel" panose="020B0503020204020204" pitchFamily="34" charset="0"/>
                </a:endParaRPr>
              </a:p>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C00000"/>
                          </a:solidFill>
                          <a:latin typeface="Cambria Math" panose="02040503050406030204" pitchFamily="18" charset="0"/>
                        </a:rPr>
                        <m:t>𝐾</m:t>
                      </m:r>
                      <m:r>
                        <a:rPr lang="en-US" altLang="zh-TW" sz="1400">
                          <a:latin typeface="Cambria Math" panose="02040503050406030204" pitchFamily="18" charset="0"/>
                        </a:rPr>
                        <m:t>=</m:t>
                      </m:r>
                      <m:sSup>
                        <m:sSupPr>
                          <m:ctrlPr>
                            <a:rPr lang="en-US" altLang="zh-TW" sz="1400" i="1" smtClean="0">
                              <a:solidFill>
                                <a:srgbClr val="C0000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C00000"/>
                              </a:solidFill>
                              <a:latin typeface="Cambria Math" panose="02040503050406030204" pitchFamily="18" charset="0"/>
                            </a:rPr>
                            <m:t>𝐖</m:t>
                          </m:r>
                        </m:e>
                        <m:sup>
                          <m:r>
                            <a:rPr lang="en-US" altLang="zh-TW" sz="1400">
                              <a:solidFill>
                                <a:srgbClr val="C00000"/>
                              </a:solidFill>
                              <a:latin typeface="Cambria Math" panose="02040503050406030204" pitchFamily="18" charset="0"/>
                            </a:rPr>
                            <m:t>𝑘</m:t>
                          </m:r>
                        </m:sup>
                      </m:sSup>
                    </m:oMath>
                  </m:oMathPara>
                </a14:m>
                <a:endParaRPr lang="en-US" altLang="zh-TW" sz="1400" b="1" dirty="0">
                  <a:latin typeface="Corbel" panose="020B0503020204020204" pitchFamily="34" charset="0"/>
                </a:endParaRPr>
              </a:p>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0070C0"/>
                          </a:solidFill>
                          <a:latin typeface="Cambria Math" panose="02040503050406030204" pitchFamily="18" charset="0"/>
                        </a:rPr>
                        <m:t>𝑉</m:t>
                      </m:r>
                      <m:r>
                        <a:rPr lang="en-US" altLang="zh-TW" sz="1400">
                          <a:latin typeface="Cambria Math" panose="02040503050406030204" pitchFamily="18" charset="0"/>
                        </a:rPr>
                        <m:t>=</m:t>
                      </m:r>
                      <m:sSup>
                        <m:sSupPr>
                          <m:ctrlPr>
                            <a:rPr lang="en-US" altLang="zh-TW" sz="1400" i="1" smtClean="0">
                              <a:solidFill>
                                <a:srgbClr val="0070C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0070C0"/>
                              </a:solidFill>
                              <a:latin typeface="Cambria Math" panose="02040503050406030204" pitchFamily="18" charset="0"/>
                            </a:rPr>
                            <m:t>𝐖</m:t>
                          </m:r>
                        </m:e>
                        <m:sup>
                          <m:r>
                            <a:rPr lang="en-US" altLang="zh-TW" sz="1400">
                              <a:solidFill>
                                <a:srgbClr val="0070C0"/>
                              </a:solidFill>
                              <a:latin typeface="Cambria Math" panose="02040503050406030204" pitchFamily="18" charset="0"/>
                            </a:rPr>
                            <m:t>𝑣</m:t>
                          </m:r>
                        </m:sup>
                      </m:sSup>
                    </m:oMath>
                  </m:oMathPara>
                </a14:m>
                <a:endParaRPr lang="en-US" b="1" dirty="0">
                  <a:latin typeface="Corbel" panose="020B0503020204020204" pitchFamily="34" charset="0"/>
                  <a:cs typeface="Calibri"/>
                </a:endParaRPr>
              </a:p>
              <a:p>
                <a:pPr marL="114300" indent="0">
                  <a:buNone/>
                </a:pPr>
                <a14:m>
                  <m:oMathPara xmlns:m="http://schemas.openxmlformats.org/officeDocument/2006/math">
                    <m:oMathParaPr>
                      <m:jc m:val="centerGroup"/>
                    </m:oMathParaPr>
                    <m:oMath xmlns:m="http://schemas.openxmlformats.org/officeDocument/2006/math">
                      <m:r>
                        <m:rPr>
                          <m:sty m:val="p"/>
                        </m:rPr>
                        <a:rPr lang="en-US" sz="1400" b="0" i="0" smtClean="0">
                          <a:solidFill>
                            <a:srgbClr val="00B050"/>
                          </a:solidFill>
                          <a:latin typeface="Cambria Math" panose="02040503050406030204" pitchFamily="18" charset="0"/>
                        </a:rPr>
                        <m:t>Attention</m:t>
                      </m:r>
                      <m:r>
                        <a:rPr lang="en-US" sz="1400" b="0" i="0" smtClean="0">
                          <a:solidFill>
                            <a:srgbClr val="00B050"/>
                          </a:solidFill>
                          <a:latin typeface="Cambria Math" panose="02040503050406030204" pitchFamily="18" charset="0"/>
                        </a:rPr>
                        <m:t>(</m:t>
                      </m:r>
                      <m:r>
                        <a:rPr lang="en-US" altLang="zh-TW" b="1">
                          <a:latin typeface="Cambria Math" panose="02040503050406030204" pitchFamily="18" charset="0"/>
                        </a:rPr>
                        <m:t>𝐱</m:t>
                      </m:r>
                      <m:r>
                        <a:rPr lang="en-US" sz="1400" b="0" i="0" smtClean="0">
                          <a:solidFill>
                            <a:srgbClr val="00B050"/>
                          </a:solidFill>
                          <a:latin typeface="Cambria Math" panose="02040503050406030204" pitchFamily="18" charset="0"/>
                        </a:rPr>
                        <m:t>)</m:t>
                      </m:r>
                      <m:r>
                        <a:rPr lang="en-US" sz="1400" smtClean="0">
                          <a:latin typeface="Cambria Math" panose="02040503050406030204" pitchFamily="18" charset="0"/>
                        </a:rPr>
                        <m:t>=</m:t>
                      </m:r>
                      <m:r>
                        <m:rPr>
                          <m:sty m:val="p"/>
                        </m:rPr>
                        <a:rPr lang="en-US" sz="1400" smtClean="0">
                          <a:latin typeface="Cambria Math" panose="02040503050406030204" pitchFamily="18" charset="0"/>
                        </a:rPr>
                        <m:t>softmax</m:t>
                      </m:r>
                      <m:d>
                        <m:dPr>
                          <m:ctrlPr>
                            <a:rPr lang="en-US" sz="1400" i="1" smtClean="0">
                              <a:latin typeface="Cambria Math" panose="02040503050406030204" pitchFamily="18" charset="0"/>
                            </a:rPr>
                          </m:ctrlPr>
                        </m:dPr>
                        <m:e>
                          <m:f>
                            <m:fPr>
                              <m:ctrlPr>
                                <a:rPr lang="en-US" sz="1400" i="1" smtClean="0">
                                  <a:latin typeface="Cambria Math" panose="02040503050406030204" pitchFamily="18" charset="0"/>
                                </a:rPr>
                              </m:ctrlPr>
                            </m:fPr>
                            <m:num>
                              <m:sSup>
                                <m:sSupPr>
                                  <m:ctrlPr>
                                    <a:rPr lang="en-US" sz="1400" i="1" smtClean="0">
                                      <a:latin typeface="Cambria Math" panose="02040503050406030204" pitchFamily="18" charset="0"/>
                                    </a:rPr>
                                  </m:ctrlPr>
                                </m:sSupPr>
                                <m:e>
                                  <m:r>
                                    <a:rPr lang="en-US" sz="1400" smtClean="0">
                                      <a:solidFill>
                                        <a:srgbClr val="7030A0"/>
                                      </a:solidFill>
                                      <a:latin typeface="Cambria Math" panose="02040503050406030204" pitchFamily="18" charset="0"/>
                                    </a:rPr>
                                    <m:t>𝑄</m:t>
                                  </m:r>
                                  <m:r>
                                    <a:rPr lang="en-US" sz="1400" smtClean="0">
                                      <a:solidFill>
                                        <a:srgbClr val="C00000"/>
                                      </a:solidFill>
                                      <a:latin typeface="Cambria Math" panose="02040503050406030204" pitchFamily="18" charset="0"/>
                                    </a:rPr>
                                    <m:t>𝐾</m:t>
                                  </m:r>
                                </m:e>
                                <m:sup>
                                  <m:r>
                                    <m:rPr>
                                      <m:sty m:val="p"/>
                                    </m:rPr>
                                    <a:rPr lang="en-US" sz="1400" smtClean="0">
                                      <a:latin typeface="Cambria Math" panose="02040503050406030204" pitchFamily="18" charset="0"/>
                                    </a:rPr>
                                    <m:t>T</m:t>
                                  </m:r>
                                </m:sup>
                              </m:sSup>
                            </m:num>
                            <m:den>
                              <m:r>
                                <a:rPr lang="en-US" sz="1400" b="0" i="1" smtClean="0">
                                  <a:latin typeface="Cambria Math" panose="02040503050406030204" pitchFamily="18" charset="0"/>
                                </a:rPr>
                                <m:t>√</m:t>
                              </m:r>
                              <m:r>
                                <a:rPr lang="en-US" sz="1400" b="0" i="1" smtClean="0">
                                  <a:latin typeface="Cambria Math" panose="02040503050406030204" pitchFamily="18" charset="0"/>
                                </a:rPr>
                                <m:t>𝑑</m:t>
                              </m:r>
                            </m:den>
                          </m:f>
                        </m:e>
                      </m:d>
                      <m:r>
                        <a:rPr lang="en-US" sz="1400" smtClean="0">
                          <a:solidFill>
                            <a:srgbClr val="0070C0"/>
                          </a:solidFill>
                          <a:latin typeface="Cambria Math" panose="02040503050406030204" pitchFamily="18" charset="0"/>
                        </a:rPr>
                        <m:t>𝑉</m:t>
                      </m:r>
                    </m:oMath>
                  </m:oMathPara>
                </a14:m>
                <a:endParaRPr lang="en-US" sz="1400" dirty="0">
                  <a:latin typeface="Corbel" panose="020B0503020204020204" pitchFamily="34" charset="0"/>
                </a:endParaRPr>
              </a:p>
            </p:txBody>
          </p:sp>
        </mc:Choice>
        <mc:Fallback xmlns="">
          <p:sp>
            <p:nvSpPr>
              <p:cNvPr id="8" name="TextBox 7">
                <a:extLst>
                  <a:ext uri="{FF2B5EF4-FFF2-40B4-BE49-F238E27FC236}">
                    <a16:creationId xmlns:a16="http://schemas.microsoft.com/office/drawing/2014/main" id="{121F24CD-810B-FCD0-157B-E7EEBCCE3168}"/>
                  </a:ext>
                </a:extLst>
              </p:cNvPr>
              <p:cNvSpPr txBox="1">
                <a:spLocks noRot="1" noChangeAspect="1" noMove="1" noResize="1" noEditPoints="1" noAdjustHandles="1" noChangeArrowheads="1" noChangeShapeType="1" noTextEdit="1"/>
              </p:cNvSpPr>
              <p:nvPr/>
            </p:nvSpPr>
            <p:spPr>
              <a:xfrm>
                <a:off x="6045382" y="823689"/>
                <a:ext cx="3553457" cy="123527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9300309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1ACE4-3042-A592-69B1-9A2BC6A747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B83376-0E8F-6123-635F-6888D9854548}"/>
              </a:ext>
            </a:extLst>
          </p:cNvPr>
          <p:cNvSpPr>
            <a:spLocks noGrp="1"/>
          </p:cNvSpPr>
          <p:nvPr>
            <p:ph type="title"/>
          </p:nvPr>
        </p:nvSpPr>
        <p:spPr>
          <a:xfrm>
            <a:off x="533919" y="107119"/>
            <a:ext cx="8085415" cy="857542"/>
          </a:xfrm>
        </p:spPr>
        <p:txBody>
          <a:bodyPr lIns="91440" tIns="45720" rIns="91440" bIns="45720" anchor="b">
            <a:normAutofit/>
          </a:bodyPr>
          <a:lstStyle/>
          <a:p>
            <a:r>
              <a:rPr lang="en-US"/>
              <a:t>Pipeline Parallelism: Improvement</a:t>
            </a:r>
          </a:p>
        </p:txBody>
      </p:sp>
      <p:sp>
        <p:nvSpPr>
          <p:cNvPr id="7" name="Text Placeholder 6">
            <a:extLst>
              <a:ext uri="{FF2B5EF4-FFF2-40B4-BE49-F238E27FC236}">
                <a16:creationId xmlns:a16="http://schemas.microsoft.com/office/drawing/2014/main" id="{BB07F24D-7C9B-5691-C6C0-BDD744942FBC}"/>
              </a:ext>
            </a:extLst>
          </p:cNvPr>
          <p:cNvSpPr>
            <a:spLocks noGrp="1"/>
          </p:cNvSpPr>
          <p:nvPr>
            <p:ph type="body" sz="quarter" idx="19"/>
          </p:nvPr>
        </p:nvSpPr>
        <p:spPr>
          <a:xfrm>
            <a:off x="533919" y="4936353"/>
            <a:ext cx="6744017" cy="200055"/>
          </a:xfrm>
        </p:spPr>
        <p:txBody>
          <a:bodyPr lIns="91440" tIns="45720" rIns="91440" bIns="45720" anchor="ctr"/>
          <a:lstStyle/>
          <a:p>
            <a:r>
              <a:rPr lang="en-US" sz="1200">
                <a:solidFill>
                  <a:srgbClr val="1C3AA9"/>
                </a:solidFill>
                <a:latin typeface="Corbel"/>
                <a:hlinkClick r:id="rId2"/>
              </a:rPr>
              <a:t>GPipe: Easy Scaling with Micro-Batch Pipeline Parallelism</a:t>
            </a:r>
            <a:r>
              <a:rPr lang="en-US" sz="1200">
                <a:solidFill>
                  <a:srgbClr val="666666"/>
                </a:solidFill>
                <a:latin typeface="Corbel"/>
              </a:rPr>
              <a:t> (Huang et al., </a:t>
            </a:r>
            <a:r>
              <a:rPr lang="en-US" sz="1200" err="1">
                <a:solidFill>
                  <a:srgbClr val="666666"/>
                </a:solidFill>
                <a:latin typeface="Corbel"/>
              </a:rPr>
              <a:t>NeurIPS</a:t>
            </a:r>
            <a:r>
              <a:rPr lang="en-US" sz="1200">
                <a:solidFill>
                  <a:srgbClr val="666666"/>
                </a:solidFill>
                <a:latin typeface="Corbel"/>
              </a:rPr>
              <a:t> 2019)</a:t>
            </a:r>
            <a:endParaRPr lang="en-US"/>
          </a:p>
        </p:txBody>
      </p:sp>
      <p:sp>
        <p:nvSpPr>
          <p:cNvPr id="10" name="TextBox 9">
            <a:extLst>
              <a:ext uri="{FF2B5EF4-FFF2-40B4-BE49-F238E27FC236}">
                <a16:creationId xmlns:a16="http://schemas.microsoft.com/office/drawing/2014/main" id="{08DA4DCE-A8FC-D500-591C-F06D486FD840}"/>
              </a:ext>
            </a:extLst>
          </p:cNvPr>
          <p:cNvSpPr txBox="1"/>
          <p:nvPr/>
        </p:nvSpPr>
        <p:spPr>
          <a:xfrm>
            <a:off x="225779" y="1124104"/>
            <a:ext cx="891822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Solution: </a:t>
            </a:r>
            <a:r>
              <a:rPr lang="en-US" sz="1800" b="1" dirty="0" err="1"/>
              <a:t>Microbatching</a:t>
            </a:r>
            <a:r>
              <a:rPr lang="en-US" sz="1800" dirty="0"/>
              <a:t> splits the global batch into smaller sub-batches processed in a staggered manner.</a:t>
            </a:r>
          </a:p>
          <a:p>
            <a:pPr marL="342900" indent="-342900">
              <a:buFont typeface="Arial" panose="020B0604020202020204" pitchFamily="34" charset="0"/>
              <a:buChar char="•"/>
            </a:pPr>
            <a:r>
              <a:rPr lang="en-US" sz="1800" b="1" dirty="0"/>
              <a:t>Gradients</a:t>
            </a:r>
            <a:r>
              <a:rPr lang="en-US" sz="1800" dirty="0"/>
              <a:t> from all </a:t>
            </a:r>
            <a:r>
              <a:rPr lang="en-US" sz="1800" dirty="0" err="1"/>
              <a:t>microbatches</a:t>
            </a:r>
            <a:r>
              <a:rPr lang="en-US" sz="1800" dirty="0"/>
              <a:t> are accumulated afterward.</a:t>
            </a:r>
          </a:p>
          <a:p>
            <a:pPr marL="342900" indent="-342900">
              <a:buFont typeface="Arial" panose="020B0604020202020204" pitchFamily="34" charset="0"/>
              <a:buChar char="•"/>
            </a:pPr>
            <a:r>
              <a:rPr lang="en-US" sz="1800" b="1" dirty="0"/>
              <a:t>Result:</a:t>
            </a:r>
            <a:r>
              <a:rPr lang="en-US" sz="1800" dirty="0"/>
              <a:t> better GPU utilization (smaller bubbles), though not fully eliminated.</a:t>
            </a:r>
          </a:p>
        </p:txBody>
      </p:sp>
      <p:pic>
        <p:nvPicPr>
          <p:cNvPr id="4" name="Picture 3">
            <a:extLst>
              <a:ext uri="{FF2B5EF4-FFF2-40B4-BE49-F238E27FC236}">
                <a16:creationId xmlns:a16="http://schemas.microsoft.com/office/drawing/2014/main" id="{8CCB2B69-73CB-1A60-07BC-19B818BDF40B}"/>
              </a:ext>
            </a:extLst>
          </p:cNvPr>
          <p:cNvPicPr>
            <a:picLocks noChangeAspect="1"/>
          </p:cNvPicPr>
          <p:nvPr/>
        </p:nvPicPr>
        <p:blipFill>
          <a:blip r:embed="rId3"/>
          <a:stretch>
            <a:fillRect/>
          </a:stretch>
        </p:blipFill>
        <p:spPr>
          <a:xfrm>
            <a:off x="375799" y="2412281"/>
            <a:ext cx="7687496" cy="2009960"/>
          </a:xfrm>
          <a:prstGeom prst="rect">
            <a:avLst/>
          </a:prstGeom>
        </p:spPr>
      </p:pic>
      <p:sp>
        <p:nvSpPr>
          <p:cNvPr id="11" name="TextBox 10">
            <a:extLst>
              <a:ext uri="{FF2B5EF4-FFF2-40B4-BE49-F238E27FC236}">
                <a16:creationId xmlns:a16="http://schemas.microsoft.com/office/drawing/2014/main" id="{4514998C-92E4-0B68-752A-1FA8E2A4F74E}"/>
              </a:ext>
            </a:extLst>
          </p:cNvPr>
          <p:cNvSpPr txBox="1"/>
          <p:nvPr/>
        </p:nvSpPr>
        <p:spPr>
          <a:xfrm>
            <a:off x="1507046" y="4422241"/>
            <a:ext cx="569710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orbel"/>
              </a:rPr>
              <a:t>Idle / Work Ratio = PP-1 / M= 3 / 4</a:t>
            </a:r>
          </a:p>
        </p:txBody>
      </p:sp>
    </p:spTree>
    <p:extLst>
      <p:ext uri="{BB962C8B-B14F-4D97-AF65-F5344CB8AC3E}">
        <p14:creationId xmlns:p14="http://schemas.microsoft.com/office/powerpoint/2010/main" val="396395603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2CEEA-5688-F7A6-33D0-F3C8BEC429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BD04FB-2DB2-7C49-9AD1-3B6C3312FA55}"/>
              </a:ext>
            </a:extLst>
          </p:cNvPr>
          <p:cNvSpPr>
            <a:spLocks noGrp="1"/>
          </p:cNvSpPr>
          <p:nvPr>
            <p:ph type="title"/>
          </p:nvPr>
        </p:nvSpPr>
        <p:spPr>
          <a:xfrm>
            <a:off x="533919" y="107119"/>
            <a:ext cx="8085415" cy="857542"/>
          </a:xfrm>
        </p:spPr>
        <p:txBody>
          <a:bodyPr lIns="91440" tIns="45720" rIns="91440" bIns="45720" anchor="b">
            <a:normAutofit/>
          </a:bodyPr>
          <a:lstStyle/>
          <a:p>
            <a:r>
              <a:rPr lang="en-US"/>
              <a:t>Pipeline Parallelism</a:t>
            </a:r>
          </a:p>
        </p:txBody>
      </p:sp>
      <p:sp>
        <p:nvSpPr>
          <p:cNvPr id="7" name="Text Placeholder 6">
            <a:extLst>
              <a:ext uri="{FF2B5EF4-FFF2-40B4-BE49-F238E27FC236}">
                <a16:creationId xmlns:a16="http://schemas.microsoft.com/office/drawing/2014/main" id="{16674B17-9931-5B71-E397-B63E4C176624}"/>
              </a:ext>
            </a:extLst>
          </p:cNvPr>
          <p:cNvSpPr>
            <a:spLocks noGrp="1"/>
          </p:cNvSpPr>
          <p:nvPr>
            <p:ph type="body" sz="quarter" idx="19"/>
          </p:nvPr>
        </p:nvSpPr>
        <p:spPr/>
        <p:txBody>
          <a:bodyPr lIns="91440" tIns="45720" rIns="91440" bIns="45720" anchor="ctr"/>
          <a:lstStyle/>
          <a:p>
            <a:r>
              <a:rPr lang="en-US" sz="1200">
                <a:solidFill>
                  <a:srgbClr val="1C3AA9"/>
                </a:solidFill>
                <a:latin typeface="Corbel"/>
                <a:hlinkClick r:id="rId2"/>
              </a:rPr>
              <a:t>GPipe: Easy Scaling with Micro-Batch Pipeline Parallelism</a:t>
            </a:r>
            <a:r>
              <a:rPr lang="en-US" sz="1200">
                <a:solidFill>
                  <a:srgbClr val="666666"/>
                </a:solidFill>
                <a:latin typeface="Corbel"/>
              </a:rPr>
              <a:t> (Huang et al., </a:t>
            </a:r>
            <a:r>
              <a:rPr lang="en-US" sz="1200" err="1">
                <a:solidFill>
                  <a:srgbClr val="666666"/>
                </a:solidFill>
                <a:latin typeface="Corbel"/>
              </a:rPr>
              <a:t>NeurIPS</a:t>
            </a:r>
            <a:r>
              <a:rPr lang="en-US" sz="1200">
                <a:solidFill>
                  <a:srgbClr val="666666"/>
                </a:solidFill>
                <a:latin typeface="Corbel"/>
              </a:rPr>
              <a:t> 2019)</a:t>
            </a:r>
            <a:endParaRPr lang="en-US"/>
          </a:p>
        </p:txBody>
      </p:sp>
      <p:sp>
        <p:nvSpPr>
          <p:cNvPr id="10" name="TextBox 9">
            <a:extLst>
              <a:ext uri="{FF2B5EF4-FFF2-40B4-BE49-F238E27FC236}">
                <a16:creationId xmlns:a16="http://schemas.microsoft.com/office/drawing/2014/main" id="{FA96D953-76A2-7ACB-4A91-804B72B85B64}"/>
              </a:ext>
            </a:extLst>
          </p:cNvPr>
          <p:cNvSpPr txBox="1"/>
          <p:nvPr/>
        </p:nvSpPr>
        <p:spPr>
          <a:xfrm>
            <a:off x="534667" y="1173365"/>
            <a:ext cx="861452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orbel"/>
              </a:rPr>
              <a:t>A cleverer version of AFAB: 1 Forward 1 Backward (1F1B)</a:t>
            </a:r>
          </a:p>
          <a:p>
            <a:r>
              <a:rPr lang="en-US" sz="2000">
                <a:latin typeface="Corbel"/>
              </a:rPr>
              <a:t>Idea: Do backward as early as possible, releasing activations on the fly</a:t>
            </a:r>
          </a:p>
        </p:txBody>
      </p:sp>
      <p:pic>
        <p:nvPicPr>
          <p:cNvPr id="3" name="Graphic 2">
            <a:extLst>
              <a:ext uri="{FF2B5EF4-FFF2-40B4-BE49-F238E27FC236}">
                <a16:creationId xmlns:a16="http://schemas.microsoft.com/office/drawing/2014/main" id="{67CA55D9-4E0F-625F-85C7-6C955E75F8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247" y="1878540"/>
            <a:ext cx="7641507" cy="1985574"/>
          </a:xfrm>
          <a:prstGeom prst="rect">
            <a:avLst/>
          </a:prstGeom>
        </p:spPr>
      </p:pic>
      <p:sp>
        <p:nvSpPr>
          <p:cNvPr id="5" name="TextBox 4">
            <a:extLst>
              <a:ext uri="{FF2B5EF4-FFF2-40B4-BE49-F238E27FC236}">
                <a16:creationId xmlns:a16="http://schemas.microsoft.com/office/drawing/2014/main" id="{ABBD99D8-7F79-BA36-7B3B-EFE44E135A3C}"/>
              </a:ext>
            </a:extLst>
          </p:cNvPr>
          <p:cNvSpPr txBox="1"/>
          <p:nvPr/>
        </p:nvSpPr>
        <p:spPr>
          <a:xfrm>
            <a:off x="1290521" y="3860336"/>
            <a:ext cx="65635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orbel"/>
              </a:rPr>
              <a:t>Roughly the same Idle/Work Ratio but less memory</a:t>
            </a:r>
            <a:endParaRPr lang="en-US"/>
          </a:p>
          <a:p>
            <a:pPr algn="ctr"/>
            <a:r>
              <a:rPr lang="en-US" sz="2000">
                <a:latin typeface="Corbel"/>
              </a:rPr>
              <a:t>(as you only need to store p=4 activations rather than m=8)</a:t>
            </a:r>
            <a:endParaRPr lang="en-US"/>
          </a:p>
        </p:txBody>
      </p:sp>
    </p:spTree>
    <p:extLst>
      <p:ext uri="{BB962C8B-B14F-4D97-AF65-F5344CB8AC3E}">
        <p14:creationId xmlns:p14="http://schemas.microsoft.com/office/powerpoint/2010/main" val="126939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74A33-01AB-D475-F9BB-43FFDB6A6B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8371B-22AD-0836-8D2C-883E2B57F210}"/>
              </a:ext>
            </a:extLst>
          </p:cNvPr>
          <p:cNvSpPr>
            <a:spLocks noGrp="1"/>
          </p:cNvSpPr>
          <p:nvPr>
            <p:ph type="title"/>
          </p:nvPr>
        </p:nvSpPr>
        <p:spPr>
          <a:xfrm>
            <a:off x="533919" y="107119"/>
            <a:ext cx="8085415" cy="857542"/>
          </a:xfrm>
        </p:spPr>
        <p:txBody>
          <a:bodyPr lIns="91440" tIns="45720" rIns="91440" bIns="45720" anchor="b">
            <a:normAutofit/>
          </a:bodyPr>
          <a:lstStyle/>
          <a:p>
            <a:r>
              <a:rPr lang="en-US"/>
              <a:t>Pipeline Parallelism Throughput</a:t>
            </a:r>
          </a:p>
        </p:txBody>
      </p:sp>
      <p:pic>
        <p:nvPicPr>
          <p:cNvPr id="8" name="Picture 7">
            <a:extLst>
              <a:ext uri="{FF2B5EF4-FFF2-40B4-BE49-F238E27FC236}">
                <a16:creationId xmlns:a16="http://schemas.microsoft.com/office/drawing/2014/main" id="{2879450E-B541-EC91-F47E-BFEE8E51725E}"/>
              </a:ext>
            </a:extLst>
          </p:cNvPr>
          <p:cNvPicPr>
            <a:picLocks noChangeAspect="1"/>
          </p:cNvPicPr>
          <p:nvPr/>
        </p:nvPicPr>
        <p:blipFill>
          <a:blip r:embed="rId2"/>
          <a:stretch>
            <a:fillRect/>
          </a:stretch>
        </p:blipFill>
        <p:spPr>
          <a:xfrm>
            <a:off x="432227" y="1148226"/>
            <a:ext cx="8293954" cy="3162621"/>
          </a:xfrm>
          <a:prstGeom prst="rect">
            <a:avLst/>
          </a:prstGeom>
        </p:spPr>
      </p:pic>
      <p:sp>
        <p:nvSpPr>
          <p:cNvPr id="11" name="TextBox 10">
            <a:extLst>
              <a:ext uri="{FF2B5EF4-FFF2-40B4-BE49-F238E27FC236}">
                <a16:creationId xmlns:a16="http://schemas.microsoft.com/office/drawing/2014/main" id="{9A42CEC0-D5AD-4CFE-88BD-60B4BEDF1BE8}"/>
              </a:ext>
            </a:extLst>
          </p:cNvPr>
          <p:cNvSpPr txBox="1"/>
          <p:nvPr/>
        </p:nvSpPr>
        <p:spPr>
          <a:xfrm>
            <a:off x="815770" y="4309293"/>
            <a:ext cx="752167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orbel"/>
              </a:rPr>
              <a:t>A </a:t>
            </a:r>
            <a:r>
              <a:rPr lang="en-US" sz="2000">
                <a:solidFill>
                  <a:srgbClr val="FF0000"/>
                </a:solidFill>
                <a:latin typeface="Corbel"/>
              </a:rPr>
              <a:t>small</a:t>
            </a:r>
            <a:r>
              <a:rPr lang="en-US" sz="2000">
                <a:latin typeface="Corbel"/>
              </a:rPr>
              <a:t> drop in throughput when scaling beyond 8 GPUs (one node)</a:t>
            </a:r>
          </a:p>
          <a:p>
            <a:pPr algn="ctr"/>
            <a:r>
              <a:rPr lang="en-US" sz="2000">
                <a:latin typeface="Corbel"/>
              </a:rPr>
              <a:t>but a large drop as we increase the microbatch number</a:t>
            </a:r>
          </a:p>
        </p:txBody>
      </p:sp>
    </p:spTree>
    <p:extLst>
      <p:ext uri="{BB962C8B-B14F-4D97-AF65-F5344CB8AC3E}">
        <p14:creationId xmlns:p14="http://schemas.microsoft.com/office/powerpoint/2010/main" val="131668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D5DEA-0612-2D8E-29B3-77740E1D0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F59A42-2DA8-6897-1407-1B69CF15037C}"/>
              </a:ext>
            </a:extLst>
          </p:cNvPr>
          <p:cNvSpPr>
            <a:spLocks noGrp="1"/>
          </p:cNvSpPr>
          <p:nvPr>
            <p:ph type="title"/>
          </p:nvPr>
        </p:nvSpPr>
        <p:spPr>
          <a:xfrm>
            <a:off x="533919" y="107119"/>
            <a:ext cx="8085415" cy="857542"/>
          </a:xfrm>
        </p:spPr>
        <p:txBody>
          <a:bodyPr lIns="91440" tIns="45720" rIns="91440" bIns="45720" anchor="b">
            <a:normAutofit fontScale="90000"/>
          </a:bodyPr>
          <a:lstStyle/>
          <a:p>
            <a:r>
              <a:rPr lang="en-US">
                <a:ea typeface="Tahoma"/>
                <a:cs typeface="Tahoma"/>
              </a:rPr>
              <a:t>Interleaving Pipeline Parallelism (LLama3)</a:t>
            </a:r>
          </a:p>
        </p:txBody>
      </p:sp>
      <p:pic>
        <p:nvPicPr>
          <p:cNvPr id="3" name="Graphic 2">
            <a:extLst>
              <a:ext uri="{FF2B5EF4-FFF2-40B4-BE49-F238E27FC236}">
                <a16:creationId xmlns:a16="http://schemas.microsoft.com/office/drawing/2014/main" id="{D6B31BB1-5CFB-BF65-48C8-DD76A19497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3056" y="1555259"/>
            <a:ext cx="8557705" cy="2192160"/>
          </a:xfrm>
          <a:prstGeom prst="rect">
            <a:avLst/>
          </a:prstGeom>
        </p:spPr>
      </p:pic>
    </p:spTree>
    <p:extLst>
      <p:ext uri="{BB962C8B-B14F-4D97-AF65-F5344CB8AC3E}">
        <p14:creationId xmlns:p14="http://schemas.microsoft.com/office/powerpoint/2010/main" val="357969680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923A5-3860-AAD5-A8CA-8188FC5A74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DBCC5B-D00E-5FD2-CDDB-8B3062A17294}"/>
              </a:ext>
            </a:extLst>
          </p:cNvPr>
          <p:cNvSpPr>
            <a:spLocks noGrp="1"/>
          </p:cNvSpPr>
          <p:nvPr>
            <p:ph type="title"/>
          </p:nvPr>
        </p:nvSpPr>
        <p:spPr>
          <a:xfrm>
            <a:off x="533919" y="107119"/>
            <a:ext cx="8085415" cy="857542"/>
          </a:xfrm>
        </p:spPr>
        <p:txBody>
          <a:bodyPr lIns="91440" tIns="45720" rIns="91440" bIns="45720" anchor="b">
            <a:normAutofit fontScale="90000"/>
          </a:bodyPr>
          <a:lstStyle/>
          <a:p>
            <a:r>
              <a:rPr lang="en-US">
                <a:ea typeface="Tahoma"/>
                <a:cs typeface="Tahoma"/>
              </a:rPr>
              <a:t>Interleaved Pipeline Parallelism (</a:t>
            </a:r>
            <a:r>
              <a:rPr lang="en-US" err="1">
                <a:ea typeface="Tahoma"/>
                <a:cs typeface="Tahoma"/>
              </a:rPr>
              <a:t>DeepSeek</a:t>
            </a:r>
            <a:r>
              <a:rPr lang="en-US">
                <a:ea typeface="Tahoma"/>
                <a:cs typeface="Tahoma"/>
              </a:rPr>
              <a:t>)</a:t>
            </a:r>
          </a:p>
        </p:txBody>
      </p:sp>
      <p:pic>
        <p:nvPicPr>
          <p:cNvPr id="4" name="Picture 3" descr="A green and orange squares with numbers&#10;&#10;AI-generated content may be incorrect.">
            <a:extLst>
              <a:ext uri="{FF2B5EF4-FFF2-40B4-BE49-F238E27FC236}">
                <a16:creationId xmlns:a16="http://schemas.microsoft.com/office/drawing/2014/main" id="{075447BC-6981-ACAE-27AC-E337F46DAEBA}"/>
              </a:ext>
            </a:extLst>
          </p:cNvPr>
          <p:cNvPicPr>
            <a:picLocks noChangeAspect="1"/>
          </p:cNvPicPr>
          <p:nvPr/>
        </p:nvPicPr>
        <p:blipFill>
          <a:blip r:embed="rId2"/>
          <a:stretch>
            <a:fillRect/>
          </a:stretch>
        </p:blipFill>
        <p:spPr>
          <a:xfrm>
            <a:off x="7056" y="2036837"/>
            <a:ext cx="9144000" cy="1565849"/>
          </a:xfrm>
          <a:prstGeom prst="rect">
            <a:avLst/>
          </a:prstGeom>
        </p:spPr>
      </p:pic>
      <p:sp>
        <p:nvSpPr>
          <p:cNvPr id="5" name="TextBox 4">
            <a:extLst>
              <a:ext uri="{FF2B5EF4-FFF2-40B4-BE49-F238E27FC236}">
                <a16:creationId xmlns:a16="http://schemas.microsoft.com/office/drawing/2014/main" id="{7A1DA1D1-CFC0-CE62-7622-BE7F839C8FE1}"/>
              </a:ext>
            </a:extLst>
          </p:cNvPr>
          <p:cNvSpPr txBox="1"/>
          <p:nvPr/>
        </p:nvSpPr>
        <p:spPr>
          <a:xfrm>
            <a:off x="815770" y="3758521"/>
            <a:ext cx="752167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orbel"/>
              </a:rPr>
              <a:t>backprop for weights (</a:t>
            </a:r>
            <a:r>
              <a:rPr lang="en-US" sz="2000">
                <a:solidFill>
                  <a:schemeClr val="accent1"/>
                </a:solidFill>
                <a:latin typeface="Corbel"/>
              </a:rPr>
              <a:t>blue</a:t>
            </a:r>
            <a:r>
              <a:rPr lang="en-US" sz="2000">
                <a:latin typeface="Corbel"/>
              </a:rPr>
              <a:t>) can be computed at any time!</a:t>
            </a:r>
          </a:p>
          <a:p>
            <a:pPr algn="ctr"/>
            <a:r>
              <a:rPr lang="en-US" sz="2000">
                <a:latin typeface="Corbel"/>
              </a:rPr>
              <a:t>We fill in the bubble with weight back propagation.</a:t>
            </a:r>
          </a:p>
        </p:txBody>
      </p:sp>
    </p:spTree>
    <p:extLst>
      <p:ext uri="{BB962C8B-B14F-4D97-AF65-F5344CB8AC3E}">
        <p14:creationId xmlns:p14="http://schemas.microsoft.com/office/powerpoint/2010/main" val="104967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98273-C1D6-43A7-0280-16563A5DE436}"/>
              </a:ext>
            </a:extLst>
          </p:cNvPr>
          <p:cNvSpPr>
            <a:spLocks noGrp="1"/>
          </p:cNvSpPr>
          <p:nvPr>
            <p:ph type="title"/>
          </p:nvPr>
        </p:nvSpPr>
        <p:spPr/>
        <p:txBody>
          <a:bodyPr/>
          <a:lstStyle/>
          <a:p>
            <a:r>
              <a:rPr lang="en-US" dirty="0"/>
              <a:t>Pipeline Parallelism, in practice </a:t>
            </a:r>
          </a:p>
        </p:txBody>
      </p:sp>
      <p:sp>
        <p:nvSpPr>
          <p:cNvPr id="3" name="Content Placeholder 2">
            <a:extLst>
              <a:ext uri="{FF2B5EF4-FFF2-40B4-BE49-F238E27FC236}">
                <a16:creationId xmlns:a16="http://schemas.microsoft.com/office/drawing/2014/main" id="{C3EAADF5-37BC-E514-2D56-5BBA44442A66}"/>
              </a:ext>
            </a:extLst>
          </p:cNvPr>
          <p:cNvSpPr>
            <a:spLocks noGrp="1"/>
          </p:cNvSpPr>
          <p:nvPr>
            <p:ph sz="quarter" idx="20"/>
          </p:nvPr>
        </p:nvSpPr>
        <p:spPr/>
        <p:txBody>
          <a:bodyPr/>
          <a:lstStyle/>
          <a:p>
            <a:pPr marL="285750" indent="-285750">
              <a:buFont typeface="Arial" panose="020B0604020202020204" pitchFamily="34" charset="0"/>
              <a:buChar char="•"/>
            </a:pPr>
            <a:r>
              <a:rPr lang="en-US" dirty="0"/>
              <a:t>In torch, you can define your model as a sequence of layers and wrap with </a:t>
            </a:r>
            <a:br>
              <a:rPr lang="en-US" dirty="0"/>
            </a:br>
            <a:endParaRPr lang="en-US" dirty="0"/>
          </a:p>
        </p:txBody>
      </p:sp>
      <p:sp>
        <p:nvSpPr>
          <p:cNvPr id="6" name="TextBox 5">
            <a:extLst>
              <a:ext uri="{FF2B5EF4-FFF2-40B4-BE49-F238E27FC236}">
                <a16:creationId xmlns:a16="http://schemas.microsoft.com/office/drawing/2014/main" id="{CD5B3392-6D3D-0932-ABC2-996958287C02}"/>
              </a:ext>
            </a:extLst>
          </p:cNvPr>
          <p:cNvSpPr txBox="1"/>
          <p:nvPr/>
        </p:nvSpPr>
        <p:spPr>
          <a:xfrm>
            <a:off x="2576557" y="1521088"/>
            <a:ext cx="4572000" cy="307777"/>
          </a:xfrm>
          <a:prstGeom prst="rect">
            <a:avLst/>
          </a:prstGeom>
          <a:noFill/>
        </p:spPr>
        <p:txBody>
          <a:bodyPr wrap="square">
            <a:spAutoFit/>
          </a:bodyPr>
          <a:lstStyle/>
          <a:p>
            <a:r>
              <a:rPr lang="en-US" dirty="0" err="1">
                <a:latin typeface="Consolas" panose="020B0609020204030204" pitchFamily="49" charset="0"/>
                <a:cs typeface="Consolas" panose="020B0609020204030204" pitchFamily="49" charset="0"/>
              </a:rPr>
              <a:t>torch.distributed.pipeline.sync.Pipe</a:t>
            </a:r>
            <a:endParaRPr lang="en-US" dirty="0">
              <a:latin typeface="Consolas" panose="020B0609020204030204" pitchFamily="49" charset="0"/>
              <a:cs typeface="Consolas" panose="020B0609020204030204" pitchFamily="49" charset="0"/>
            </a:endParaRPr>
          </a:p>
        </p:txBody>
      </p:sp>
      <p:sp>
        <p:nvSpPr>
          <p:cNvPr id="8" name="TextBox 7">
            <a:extLst>
              <a:ext uri="{FF2B5EF4-FFF2-40B4-BE49-F238E27FC236}">
                <a16:creationId xmlns:a16="http://schemas.microsoft.com/office/drawing/2014/main" id="{3F157653-3170-068E-8B25-0ECA685571AE}"/>
              </a:ext>
            </a:extLst>
          </p:cNvPr>
          <p:cNvSpPr txBox="1"/>
          <p:nvPr/>
        </p:nvSpPr>
        <p:spPr>
          <a:xfrm>
            <a:off x="1499786" y="4881705"/>
            <a:ext cx="6276885" cy="307777"/>
          </a:xfrm>
          <a:prstGeom prst="rect">
            <a:avLst/>
          </a:prstGeom>
          <a:noFill/>
        </p:spPr>
        <p:txBody>
          <a:bodyPr wrap="square">
            <a:spAutoFit/>
          </a:bodyPr>
          <a:lstStyle/>
          <a:p>
            <a:pPr algn="ctr"/>
            <a:r>
              <a:rPr lang="en-US" dirty="0">
                <a:hlinkClick r:id="rId2"/>
              </a:rPr>
              <a:t>https://docs.pytorch.org/docs/stable/distributed.pipelining.html</a:t>
            </a:r>
            <a:r>
              <a:rPr lang="en-US" dirty="0"/>
              <a:t> </a:t>
            </a:r>
          </a:p>
        </p:txBody>
      </p:sp>
      <p:pic>
        <p:nvPicPr>
          <p:cNvPr id="10" name="Picture 9" descr="A screenshot of a computer code&#10;&#10;AI-generated content may be incorrect.">
            <a:extLst>
              <a:ext uri="{FF2B5EF4-FFF2-40B4-BE49-F238E27FC236}">
                <a16:creationId xmlns:a16="http://schemas.microsoft.com/office/drawing/2014/main" id="{89C5706B-EF31-3BEB-D90C-A06F8EF55BAF}"/>
              </a:ext>
            </a:extLst>
          </p:cNvPr>
          <p:cNvPicPr>
            <a:picLocks noChangeAspect="1"/>
          </p:cNvPicPr>
          <p:nvPr/>
        </p:nvPicPr>
        <p:blipFill>
          <a:blip r:embed="rId3"/>
          <a:stretch>
            <a:fillRect/>
          </a:stretch>
        </p:blipFill>
        <p:spPr>
          <a:xfrm>
            <a:off x="1398748" y="1916158"/>
            <a:ext cx="6518429" cy="2859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628220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FE23794-03F7-11EC-590F-BE88C90989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06F662-FA7C-B23A-7EE7-3F031DF68A6B}"/>
              </a:ext>
            </a:extLst>
          </p:cNvPr>
          <p:cNvSpPr>
            <a:spLocks noGrp="1"/>
          </p:cNvSpPr>
          <p:nvPr>
            <p:ph type="title"/>
          </p:nvPr>
        </p:nvSpPr>
        <p:spPr>
          <a:xfrm>
            <a:off x="533919" y="107119"/>
            <a:ext cx="8085415" cy="857542"/>
          </a:xfrm>
        </p:spPr>
        <p:txBody>
          <a:bodyPr lIns="91440" tIns="45720" rIns="91440" bIns="45720" anchor="b">
            <a:normAutofit/>
          </a:bodyPr>
          <a:lstStyle/>
          <a:p>
            <a:r>
              <a:rPr lang="en-US">
                <a:ea typeface="Tahoma"/>
                <a:cs typeface="Tahoma"/>
              </a:rPr>
              <a:t>What about (super) long sequences?</a:t>
            </a:r>
          </a:p>
        </p:txBody>
      </p:sp>
      <p:sp>
        <p:nvSpPr>
          <p:cNvPr id="5" name="TextBox 4">
            <a:extLst>
              <a:ext uri="{FF2B5EF4-FFF2-40B4-BE49-F238E27FC236}">
                <a16:creationId xmlns:a16="http://schemas.microsoft.com/office/drawing/2014/main" id="{9438060B-C72F-1E70-0C8E-0ADE5C5A614F}"/>
              </a:ext>
            </a:extLst>
          </p:cNvPr>
          <p:cNvSpPr txBox="1"/>
          <p:nvPr/>
        </p:nvSpPr>
        <p:spPr>
          <a:xfrm>
            <a:off x="2544465" y="1507558"/>
            <a:ext cx="4056233" cy="369332"/>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latin typeface="Corbel"/>
              </a:rPr>
              <a:t>This is a super long sequence of text. </a:t>
            </a:r>
            <a:endParaRPr lang="en-US"/>
          </a:p>
        </p:txBody>
      </p:sp>
      <p:sp>
        <p:nvSpPr>
          <p:cNvPr id="9" name="TextBox 8">
            <a:extLst>
              <a:ext uri="{FF2B5EF4-FFF2-40B4-BE49-F238E27FC236}">
                <a16:creationId xmlns:a16="http://schemas.microsoft.com/office/drawing/2014/main" id="{F2FF519C-2A1A-67F2-C514-30874718B4C7}"/>
              </a:ext>
            </a:extLst>
          </p:cNvPr>
          <p:cNvSpPr txBox="1"/>
          <p:nvPr/>
        </p:nvSpPr>
        <p:spPr>
          <a:xfrm>
            <a:off x="1563742" y="3045669"/>
            <a:ext cx="881234" cy="369332"/>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latin typeface="Corbel"/>
              </a:rPr>
              <a:t>This is</a:t>
            </a:r>
            <a:endParaRPr lang="en-US"/>
          </a:p>
        </p:txBody>
      </p:sp>
      <p:sp>
        <p:nvSpPr>
          <p:cNvPr id="10" name="TextBox 9">
            <a:extLst>
              <a:ext uri="{FF2B5EF4-FFF2-40B4-BE49-F238E27FC236}">
                <a16:creationId xmlns:a16="http://schemas.microsoft.com/office/drawing/2014/main" id="{503D262F-CB99-7ADB-733A-D4F1152BF66F}"/>
              </a:ext>
            </a:extLst>
          </p:cNvPr>
          <p:cNvSpPr txBox="1"/>
          <p:nvPr/>
        </p:nvSpPr>
        <p:spPr>
          <a:xfrm>
            <a:off x="3645130" y="3045669"/>
            <a:ext cx="1523289" cy="369332"/>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latin typeface="Corbel"/>
              </a:rPr>
              <a:t>a super long </a:t>
            </a:r>
          </a:p>
        </p:txBody>
      </p:sp>
      <p:sp>
        <p:nvSpPr>
          <p:cNvPr id="11" name="TextBox 10">
            <a:extLst>
              <a:ext uri="{FF2B5EF4-FFF2-40B4-BE49-F238E27FC236}">
                <a16:creationId xmlns:a16="http://schemas.microsoft.com/office/drawing/2014/main" id="{AC2D2354-EFD9-AE10-45C1-72CF57CBCD4F}"/>
              </a:ext>
            </a:extLst>
          </p:cNvPr>
          <p:cNvSpPr txBox="1"/>
          <p:nvPr/>
        </p:nvSpPr>
        <p:spPr>
          <a:xfrm>
            <a:off x="5853520" y="3045668"/>
            <a:ext cx="2003066" cy="369332"/>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latin typeface="Corbel"/>
              </a:rPr>
              <a:t>sequence of text</a:t>
            </a:r>
          </a:p>
        </p:txBody>
      </p:sp>
      <p:sp>
        <p:nvSpPr>
          <p:cNvPr id="16" name="Rectangle: Rounded Corners 15">
            <a:extLst>
              <a:ext uri="{FF2B5EF4-FFF2-40B4-BE49-F238E27FC236}">
                <a16:creationId xmlns:a16="http://schemas.microsoft.com/office/drawing/2014/main" id="{82C26C19-60B9-891A-1CA2-092500BAD544}"/>
              </a:ext>
            </a:extLst>
          </p:cNvPr>
          <p:cNvSpPr/>
          <p:nvPr/>
        </p:nvSpPr>
        <p:spPr>
          <a:xfrm>
            <a:off x="869898" y="3623580"/>
            <a:ext cx="2261583" cy="1033702"/>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computer graphics card with a fan&#10;&#10;AI-generated content may be incorrect.">
            <a:extLst>
              <a:ext uri="{FF2B5EF4-FFF2-40B4-BE49-F238E27FC236}">
                <a16:creationId xmlns:a16="http://schemas.microsoft.com/office/drawing/2014/main" id="{B113310D-CCF4-1701-92DB-82BAE26918F9}"/>
              </a:ext>
            </a:extLst>
          </p:cNvPr>
          <p:cNvPicPr>
            <a:picLocks noChangeAspect="1"/>
          </p:cNvPicPr>
          <p:nvPr/>
        </p:nvPicPr>
        <p:blipFill>
          <a:blip r:embed="rId2"/>
          <a:stretch>
            <a:fillRect/>
          </a:stretch>
        </p:blipFill>
        <p:spPr>
          <a:xfrm>
            <a:off x="1055213" y="3717588"/>
            <a:ext cx="599780" cy="620401"/>
          </a:xfrm>
          <a:prstGeom prst="rect">
            <a:avLst/>
          </a:prstGeom>
        </p:spPr>
      </p:pic>
      <p:sp>
        <p:nvSpPr>
          <p:cNvPr id="20" name="TextBox 19">
            <a:extLst>
              <a:ext uri="{FF2B5EF4-FFF2-40B4-BE49-F238E27FC236}">
                <a16:creationId xmlns:a16="http://schemas.microsoft.com/office/drawing/2014/main" id="{64591502-9138-2920-D6C5-8BA26B982359}"/>
              </a:ext>
            </a:extLst>
          </p:cNvPr>
          <p:cNvSpPr txBox="1"/>
          <p:nvPr/>
        </p:nvSpPr>
        <p:spPr>
          <a:xfrm>
            <a:off x="1083450" y="4309104"/>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1</a:t>
            </a:r>
            <a:endParaRPr lang="en-US">
              <a:latin typeface="Corbel"/>
            </a:endParaRPr>
          </a:p>
        </p:txBody>
      </p:sp>
      <p:pic>
        <p:nvPicPr>
          <p:cNvPr id="22" name="Picture 21" descr="A group of colorful circles on a black background&#10;&#10;AI-generated content may be incorrect.">
            <a:extLst>
              <a:ext uri="{FF2B5EF4-FFF2-40B4-BE49-F238E27FC236}">
                <a16:creationId xmlns:a16="http://schemas.microsoft.com/office/drawing/2014/main" id="{6745F51D-A707-2394-6711-D7C88475A6EB}"/>
              </a:ext>
            </a:extLst>
          </p:cNvPr>
          <p:cNvPicPr>
            <a:picLocks noChangeAspect="1"/>
          </p:cNvPicPr>
          <p:nvPr/>
        </p:nvPicPr>
        <p:blipFill>
          <a:blip r:embed="rId3"/>
          <a:stretch>
            <a:fillRect/>
          </a:stretch>
        </p:blipFill>
        <p:spPr>
          <a:xfrm>
            <a:off x="2248293" y="3667509"/>
            <a:ext cx="655753" cy="641024"/>
          </a:xfrm>
          <a:prstGeom prst="rect">
            <a:avLst/>
          </a:prstGeom>
        </p:spPr>
      </p:pic>
      <p:sp>
        <p:nvSpPr>
          <p:cNvPr id="24" name="TextBox 23">
            <a:extLst>
              <a:ext uri="{FF2B5EF4-FFF2-40B4-BE49-F238E27FC236}">
                <a16:creationId xmlns:a16="http://schemas.microsoft.com/office/drawing/2014/main" id="{E50A5708-3464-7F76-4D9D-B1D6FE9323E6}"/>
              </a:ext>
            </a:extLst>
          </p:cNvPr>
          <p:cNvSpPr txBox="1"/>
          <p:nvPr/>
        </p:nvSpPr>
        <p:spPr>
          <a:xfrm>
            <a:off x="2247070" y="4226618"/>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26" name="Rectangle: Rounded Corners 25">
            <a:extLst>
              <a:ext uri="{FF2B5EF4-FFF2-40B4-BE49-F238E27FC236}">
                <a16:creationId xmlns:a16="http://schemas.microsoft.com/office/drawing/2014/main" id="{40042731-B012-40C8-9981-A981F71DC94C}"/>
              </a:ext>
            </a:extLst>
          </p:cNvPr>
          <p:cNvSpPr/>
          <p:nvPr/>
        </p:nvSpPr>
        <p:spPr>
          <a:xfrm>
            <a:off x="3280076" y="3627813"/>
            <a:ext cx="2261583" cy="103370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computer graphics card with a fan&#10;&#10;AI-generated content may be incorrect.">
            <a:extLst>
              <a:ext uri="{FF2B5EF4-FFF2-40B4-BE49-F238E27FC236}">
                <a16:creationId xmlns:a16="http://schemas.microsoft.com/office/drawing/2014/main" id="{8ED63C8C-B5CC-867E-3990-5174AA425435}"/>
              </a:ext>
            </a:extLst>
          </p:cNvPr>
          <p:cNvPicPr>
            <a:picLocks noChangeAspect="1"/>
          </p:cNvPicPr>
          <p:nvPr/>
        </p:nvPicPr>
        <p:blipFill>
          <a:blip r:embed="rId2"/>
          <a:stretch>
            <a:fillRect/>
          </a:stretch>
        </p:blipFill>
        <p:spPr>
          <a:xfrm>
            <a:off x="3465391" y="3721821"/>
            <a:ext cx="599780" cy="620401"/>
          </a:xfrm>
          <a:prstGeom prst="rect">
            <a:avLst/>
          </a:prstGeom>
        </p:spPr>
      </p:pic>
      <p:sp>
        <p:nvSpPr>
          <p:cNvPr id="30" name="TextBox 29">
            <a:extLst>
              <a:ext uri="{FF2B5EF4-FFF2-40B4-BE49-F238E27FC236}">
                <a16:creationId xmlns:a16="http://schemas.microsoft.com/office/drawing/2014/main" id="{93C82456-E636-7173-40D5-BE04025A6599}"/>
              </a:ext>
            </a:extLst>
          </p:cNvPr>
          <p:cNvSpPr txBox="1"/>
          <p:nvPr/>
        </p:nvSpPr>
        <p:spPr>
          <a:xfrm>
            <a:off x="3465406" y="4313337"/>
            <a:ext cx="65532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2</a:t>
            </a:r>
            <a:endParaRPr lang="en-US">
              <a:latin typeface="Corbel"/>
            </a:endParaRPr>
          </a:p>
        </p:txBody>
      </p:sp>
      <p:pic>
        <p:nvPicPr>
          <p:cNvPr id="32" name="Picture 31" descr="A group of colorful circles on a black background&#10;&#10;AI-generated content may be incorrect.">
            <a:extLst>
              <a:ext uri="{FF2B5EF4-FFF2-40B4-BE49-F238E27FC236}">
                <a16:creationId xmlns:a16="http://schemas.microsoft.com/office/drawing/2014/main" id="{1F4EFFE3-7388-BC6A-39BC-D4BC0B373A13}"/>
              </a:ext>
            </a:extLst>
          </p:cNvPr>
          <p:cNvPicPr>
            <a:picLocks noChangeAspect="1"/>
          </p:cNvPicPr>
          <p:nvPr/>
        </p:nvPicPr>
        <p:blipFill>
          <a:blip r:embed="rId3"/>
          <a:stretch>
            <a:fillRect/>
          </a:stretch>
        </p:blipFill>
        <p:spPr>
          <a:xfrm>
            <a:off x="4658471" y="3671742"/>
            <a:ext cx="655753" cy="641024"/>
          </a:xfrm>
          <a:prstGeom prst="rect">
            <a:avLst/>
          </a:prstGeom>
        </p:spPr>
      </p:pic>
      <p:sp>
        <p:nvSpPr>
          <p:cNvPr id="34" name="TextBox 33">
            <a:extLst>
              <a:ext uri="{FF2B5EF4-FFF2-40B4-BE49-F238E27FC236}">
                <a16:creationId xmlns:a16="http://schemas.microsoft.com/office/drawing/2014/main" id="{FEFB03E7-C0B4-D4C5-ED03-97A88E22AF51}"/>
              </a:ext>
            </a:extLst>
          </p:cNvPr>
          <p:cNvSpPr txBox="1"/>
          <p:nvPr/>
        </p:nvSpPr>
        <p:spPr>
          <a:xfrm>
            <a:off x="4657248" y="4230851"/>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sp>
        <p:nvSpPr>
          <p:cNvPr id="36" name="Rectangle: Rounded Corners 35">
            <a:extLst>
              <a:ext uri="{FF2B5EF4-FFF2-40B4-BE49-F238E27FC236}">
                <a16:creationId xmlns:a16="http://schemas.microsoft.com/office/drawing/2014/main" id="{9C0F6F3F-9318-64D6-53BD-322139190B11}"/>
              </a:ext>
            </a:extLst>
          </p:cNvPr>
          <p:cNvSpPr/>
          <p:nvPr/>
        </p:nvSpPr>
        <p:spPr>
          <a:xfrm>
            <a:off x="5728354" y="3634869"/>
            <a:ext cx="2261583" cy="1033702"/>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computer graphics card with a fan&#10;&#10;AI-generated content may be incorrect.">
            <a:extLst>
              <a:ext uri="{FF2B5EF4-FFF2-40B4-BE49-F238E27FC236}">
                <a16:creationId xmlns:a16="http://schemas.microsoft.com/office/drawing/2014/main" id="{CE82E28C-6FE5-3F56-7B69-D32089CAF561}"/>
              </a:ext>
            </a:extLst>
          </p:cNvPr>
          <p:cNvPicPr>
            <a:picLocks noChangeAspect="1"/>
          </p:cNvPicPr>
          <p:nvPr/>
        </p:nvPicPr>
        <p:blipFill>
          <a:blip r:embed="rId2"/>
          <a:stretch>
            <a:fillRect/>
          </a:stretch>
        </p:blipFill>
        <p:spPr>
          <a:xfrm>
            <a:off x="5913669" y="3728877"/>
            <a:ext cx="599780" cy="620401"/>
          </a:xfrm>
          <a:prstGeom prst="rect">
            <a:avLst/>
          </a:prstGeom>
        </p:spPr>
      </p:pic>
      <p:sp>
        <p:nvSpPr>
          <p:cNvPr id="40" name="TextBox 39">
            <a:extLst>
              <a:ext uri="{FF2B5EF4-FFF2-40B4-BE49-F238E27FC236}">
                <a16:creationId xmlns:a16="http://schemas.microsoft.com/office/drawing/2014/main" id="{952D6188-1318-045E-131E-082FA865B092}"/>
              </a:ext>
            </a:extLst>
          </p:cNvPr>
          <p:cNvSpPr txBox="1"/>
          <p:nvPr/>
        </p:nvSpPr>
        <p:spPr>
          <a:xfrm>
            <a:off x="5941906" y="4320393"/>
            <a:ext cx="54244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orbel"/>
              </a:rPr>
              <a:t>GPU 3</a:t>
            </a:r>
            <a:endParaRPr lang="en-US">
              <a:latin typeface="Corbel"/>
            </a:endParaRPr>
          </a:p>
        </p:txBody>
      </p:sp>
      <p:pic>
        <p:nvPicPr>
          <p:cNvPr id="42" name="Picture 41" descr="A group of colorful circles on a black background&#10;&#10;AI-generated content may be incorrect.">
            <a:extLst>
              <a:ext uri="{FF2B5EF4-FFF2-40B4-BE49-F238E27FC236}">
                <a16:creationId xmlns:a16="http://schemas.microsoft.com/office/drawing/2014/main" id="{A729A697-73D5-3FE8-A766-F3CDD2A35C31}"/>
              </a:ext>
            </a:extLst>
          </p:cNvPr>
          <p:cNvPicPr>
            <a:picLocks noChangeAspect="1"/>
          </p:cNvPicPr>
          <p:nvPr/>
        </p:nvPicPr>
        <p:blipFill>
          <a:blip r:embed="rId3"/>
          <a:stretch>
            <a:fillRect/>
          </a:stretch>
        </p:blipFill>
        <p:spPr>
          <a:xfrm>
            <a:off x="7106749" y="3678798"/>
            <a:ext cx="655753" cy="641024"/>
          </a:xfrm>
          <a:prstGeom prst="rect">
            <a:avLst/>
          </a:prstGeom>
        </p:spPr>
      </p:pic>
      <p:sp>
        <p:nvSpPr>
          <p:cNvPr id="44" name="TextBox 43">
            <a:extLst>
              <a:ext uri="{FF2B5EF4-FFF2-40B4-BE49-F238E27FC236}">
                <a16:creationId xmlns:a16="http://schemas.microsoft.com/office/drawing/2014/main" id="{652CFB79-5EDC-8B88-2468-2B5D7FDCB5D7}"/>
              </a:ext>
            </a:extLst>
          </p:cNvPr>
          <p:cNvSpPr txBox="1"/>
          <p:nvPr/>
        </p:nvSpPr>
        <p:spPr>
          <a:xfrm>
            <a:off x="7105526" y="4237907"/>
            <a:ext cx="57778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Corbel"/>
              </a:rPr>
              <a:t>Model Copy</a:t>
            </a:r>
            <a:endParaRPr lang="en-US">
              <a:latin typeface="Corbel"/>
            </a:endParaRPr>
          </a:p>
        </p:txBody>
      </p:sp>
      <p:cxnSp>
        <p:nvCxnSpPr>
          <p:cNvPr id="45" name="Straight Arrow Connector 44">
            <a:extLst>
              <a:ext uri="{FF2B5EF4-FFF2-40B4-BE49-F238E27FC236}">
                <a16:creationId xmlns:a16="http://schemas.microsoft.com/office/drawing/2014/main" id="{F82AA289-3DEB-5908-32A9-ACA90773EB62}"/>
              </a:ext>
            </a:extLst>
          </p:cNvPr>
          <p:cNvCxnSpPr/>
          <p:nvPr/>
        </p:nvCxnSpPr>
        <p:spPr>
          <a:xfrm flipH="1">
            <a:off x="2002677" y="1905258"/>
            <a:ext cx="1278737" cy="1111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4E95C8F-2088-E204-20D0-DD118724C464}"/>
              </a:ext>
            </a:extLst>
          </p:cNvPr>
          <p:cNvCxnSpPr/>
          <p:nvPr/>
        </p:nvCxnSpPr>
        <p:spPr>
          <a:xfrm>
            <a:off x="4184008" y="1898009"/>
            <a:ext cx="230697" cy="1143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52A49DE-F632-0D8B-CEE1-1E73548A91A4}"/>
              </a:ext>
            </a:extLst>
          </p:cNvPr>
          <p:cNvCxnSpPr/>
          <p:nvPr/>
        </p:nvCxnSpPr>
        <p:spPr>
          <a:xfrm>
            <a:off x="5935210" y="1887523"/>
            <a:ext cx="859871" cy="1153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BF9FC98-57F7-588E-95B8-EE11A6C48AD6}"/>
              </a:ext>
            </a:extLst>
          </p:cNvPr>
          <p:cNvSpPr txBox="1"/>
          <p:nvPr/>
        </p:nvSpPr>
        <p:spPr>
          <a:xfrm>
            <a:off x="721014" y="1084612"/>
            <a:ext cx="75216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orbel"/>
              </a:rPr>
              <a:t>Suppose we want to split the sequence into different GPUs</a:t>
            </a:r>
          </a:p>
        </p:txBody>
      </p:sp>
    </p:spTree>
    <p:extLst>
      <p:ext uri="{BB962C8B-B14F-4D97-AF65-F5344CB8AC3E}">
        <p14:creationId xmlns:p14="http://schemas.microsoft.com/office/powerpoint/2010/main" val="91805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6" grpId="0" animBg="1"/>
      <p:bldP spid="20" grpId="0"/>
      <p:bldP spid="24" grpId="0"/>
      <p:bldP spid="26" grpId="0" animBg="1"/>
      <p:bldP spid="30" grpId="0"/>
      <p:bldP spid="34" grpId="0"/>
      <p:bldP spid="36" grpId="0" animBg="1"/>
      <p:bldP spid="40" grpId="0"/>
      <p:bldP spid="44" grpId="0"/>
      <p:bldP spid="4" grpId="0"/>
    </p:bld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29FF-9CE2-B1FD-2420-3C772F7015E3}"/>
              </a:ext>
            </a:extLst>
          </p:cNvPr>
          <p:cNvSpPr>
            <a:spLocks noGrp="1"/>
          </p:cNvSpPr>
          <p:nvPr>
            <p:ph type="title"/>
          </p:nvPr>
        </p:nvSpPr>
        <p:spPr/>
        <p:txBody>
          <a:bodyPr lIns="91440" tIns="45720" rIns="91440" bIns="45720" anchor="b"/>
          <a:lstStyle/>
          <a:p>
            <a:r>
              <a:rPr lang="en-US">
                <a:ea typeface="Tahoma"/>
                <a:cs typeface="Tahoma"/>
              </a:rPr>
              <a:t>What about (super) long sequences?</a:t>
            </a:r>
            <a:endParaRPr lang="en-US" b="0">
              <a:solidFill>
                <a:srgbClr val="000000"/>
              </a:solidFill>
              <a:ea typeface="Tahoma"/>
              <a:cs typeface="Tahoma"/>
            </a:endParaRPr>
          </a:p>
        </p:txBody>
      </p:sp>
      <p:sp>
        <p:nvSpPr>
          <p:cNvPr id="3" name="Content Placeholder 2">
            <a:extLst>
              <a:ext uri="{FF2B5EF4-FFF2-40B4-BE49-F238E27FC236}">
                <a16:creationId xmlns:a16="http://schemas.microsoft.com/office/drawing/2014/main" id="{2CD1CEC8-71BF-8C11-C44B-3AA316A061BC}"/>
              </a:ext>
            </a:extLst>
          </p:cNvPr>
          <p:cNvSpPr>
            <a:spLocks noGrp="1"/>
          </p:cNvSpPr>
          <p:nvPr>
            <p:ph sz="quarter" idx="20"/>
          </p:nvPr>
        </p:nvSpPr>
        <p:spPr>
          <a:xfrm>
            <a:off x="533123" y="1719367"/>
            <a:ext cx="8085416" cy="3423466"/>
          </a:xfrm>
        </p:spPr>
        <p:txBody>
          <a:bodyPr lIns="91440" tIns="45720" rIns="91440" bIns="45720" anchor="t"/>
          <a:lstStyle/>
          <a:p>
            <a:pPr marL="285750" indent="-285750">
              <a:buFont typeface="Calibri" panose="05000000000000000000" pitchFamily="2" charset="2"/>
              <a:buChar char="-"/>
            </a:pPr>
            <a:r>
              <a:rPr lang="en-US" sz="2400">
                <a:latin typeface="Corbel"/>
                <a:ea typeface="Tahoma"/>
                <a:cs typeface="Tahoma"/>
              </a:rPr>
              <a:t>Feed Forward Network / LayerNorm is not affected by splitting the sequence, each token is processed individually</a:t>
            </a:r>
          </a:p>
          <a:p>
            <a:pPr marL="0" indent="0"/>
            <a:endParaRPr lang="en-US" sz="2400">
              <a:latin typeface="Corbel"/>
              <a:ea typeface="Tahoma"/>
              <a:cs typeface="Tahoma"/>
            </a:endParaRPr>
          </a:p>
          <a:p>
            <a:pPr marL="285750" indent="-285750">
              <a:buFont typeface="Calibri" panose="05000000000000000000" pitchFamily="2" charset="2"/>
              <a:buChar char="-"/>
            </a:pPr>
            <a:r>
              <a:rPr lang="en-US" sz="2400">
                <a:latin typeface="Corbel"/>
                <a:ea typeface="Tahoma"/>
                <a:cs typeface="Tahoma"/>
              </a:rPr>
              <a:t>But what about attention? Each token needs to compute dot product with every other token.</a:t>
            </a:r>
          </a:p>
        </p:txBody>
      </p:sp>
    </p:spTree>
    <p:extLst>
      <p:ext uri="{BB962C8B-B14F-4D97-AF65-F5344CB8AC3E}">
        <p14:creationId xmlns:p14="http://schemas.microsoft.com/office/powerpoint/2010/main" val="384811312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40474D7-395F-D02C-5E8A-422820E0E7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09BD32-EA28-AE9F-3CB4-244E79876FF6}"/>
              </a:ext>
            </a:extLst>
          </p:cNvPr>
          <p:cNvSpPr>
            <a:spLocks noGrp="1"/>
          </p:cNvSpPr>
          <p:nvPr>
            <p:ph type="title"/>
          </p:nvPr>
        </p:nvSpPr>
        <p:spPr/>
        <p:txBody>
          <a:bodyPr lIns="91440" tIns="45720" rIns="91440" bIns="45720" anchor="b"/>
          <a:lstStyle/>
          <a:p>
            <a:r>
              <a:rPr lang="en-US">
                <a:ea typeface="Tahoma"/>
                <a:cs typeface="Tahoma"/>
              </a:rPr>
              <a:t>Context Parallelism (Ring Attention)</a:t>
            </a:r>
            <a:endParaRPr lang="en-US" b="0">
              <a:solidFill>
                <a:srgbClr val="000000"/>
              </a:solidFill>
              <a:ea typeface="Tahoma"/>
              <a:cs typeface="Tahoma"/>
            </a:endParaRPr>
          </a:p>
        </p:txBody>
      </p:sp>
      <p:sp>
        <p:nvSpPr>
          <p:cNvPr id="4" name="Text Placeholder 3">
            <a:extLst>
              <a:ext uri="{FF2B5EF4-FFF2-40B4-BE49-F238E27FC236}">
                <a16:creationId xmlns:a16="http://schemas.microsoft.com/office/drawing/2014/main" id="{371622F0-CA62-800F-E85F-D8F542F59126}"/>
              </a:ext>
            </a:extLst>
          </p:cNvPr>
          <p:cNvSpPr>
            <a:spLocks noGrp="1"/>
          </p:cNvSpPr>
          <p:nvPr>
            <p:ph type="body" sz="quarter" idx="19"/>
          </p:nvPr>
        </p:nvSpPr>
        <p:spPr/>
        <p:txBody>
          <a:bodyPr lIns="91440" tIns="45720" rIns="91440" bIns="45720" anchor="ctr"/>
          <a:lstStyle/>
          <a:p>
            <a:r>
              <a:rPr lang="en-US">
                <a:ea typeface="Tahoma"/>
                <a:cs typeface="Tahoma"/>
              </a:rPr>
              <a:t>Source: Ring Attention with </a:t>
            </a:r>
            <a:r>
              <a:rPr lang="en-US" err="1">
                <a:ea typeface="Tahoma"/>
                <a:cs typeface="Tahoma"/>
              </a:rPr>
              <a:t>Blockwise</a:t>
            </a:r>
            <a:r>
              <a:rPr lang="en-US">
                <a:ea typeface="Tahoma"/>
                <a:cs typeface="Tahoma"/>
              </a:rPr>
              <a:t> Transformers For Near-Infinite Context (Liu et al., 2023)</a:t>
            </a:r>
          </a:p>
        </p:txBody>
      </p:sp>
      <p:pic>
        <p:nvPicPr>
          <p:cNvPr id="7" name="Content Placeholder 6" descr="A diagram of a computer hardware system&#10;&#10;AI-generated content may be incorrect.">
            <a:extLst>
              <a:ext uri="{FF2B5EF4-FFF2-40B4-BE49-F238E27FC236}">
                <a16:creationId xmlns:a16="http://schemas.microsoft.com/office/drawing/2014/main" id="{C43CD191-5DB7-799F-11C0-C5BB1390777E}"/>
              </a:ext>
            </a:extLst>
          </p:cNvPr>
          <p:cNvPicPr>
            <a:picLocks noGrp="1" noChangeAspect="1"/>
          </p:cNvPicPr>
          <p:nvPr>
            <p:ph sz="quarter" idx="20"/>
          </p:nvPr>
        </p:nvPicPr>
        <p:blipFill>
          <a:blip r:embed="rId2"/>
          <a:stretch>
            <a:fillRect/>
          </a:stretch>
        </p:blipFill>
        <p:spPr>
          <a:xfrm>
            <a:off x="301482" y="1518635"/>
            <a:ext cx="4530527" cy="2577336"/>
          </a:xfrm>
        </p:spPr>
      </p:pic>
      <p:sp>
        <p:nvSpPr>
          <p:cNvPr id="8" name="TextBox 7">
            <a:extLst>
              <a:ext uri="{FF2B5EF4-FFF2-40B4-BE49-F238E27FC236}">
                <a16:creationId xmlns:a16="http://schemas.microsoft.com/office/drawing/2014/main" id="{2630E589-A659-60DC-4B39-C4CF12A976C4}"/>
              </a:ext>
            </a:extLst>
          </p:cNvPr>
          <p:cNvSpPr txBox="1"/>
          <p:nvPr/>
        </p:nvSpPr>
        <p:spPr>
          <a:xfrm>
            <a:off x="5101555" y="1363211"/>
            <a:ext cx="341851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orbel"/>
              </a:rPr>
              <a:t>Just pass the Key, Value pairs around!</a:t>
            </a:r>
          </a:p>
          <a:p>
            <a:endParaRPr lang="en-US" sz="2400">
              <a:latin typeface="Corbel"/>
            </a:endParaRPr>
          </a:p>
          <a:p>
            <a:endParaRPr lang="en-US" sz="2400">
              <a:latin typeface="Corbel"/>
            </a:endParaRPr>
          </a:p>
          <a:p>
            <a:r>
              <a:rPr lang="en-US" sz="2400">
                <a:latin typeface="Corbel"/>
              </a:rPr>
              <a:t>However, attention mask is usually causal – Q1 does not need K2, V2, ...</a:t>
            </a:r>
          </a:p>
        </p:txBody>
      </p:sp>
    </p:spTree>
    <p:extLst>
      <p:ext uri="{BB962C8B-B14F-4D97-AF65-F5344CB8AC3E}">
        <p14:creationId xmlns:p14="http://schemas.microsoft.com/office/powerpoint/2010/main" val="213274386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A3ACF5F-53C0-B373-EE19-313666DFF2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73A395-6A72-1DF3-1DBE-6373D15CCAB7}"/>
              </a:ext>
            </a:extLst>
          </p:cNvPr>
          <p:cNvSpPr>
            <a:spLocks noGrp="1"/>
          </p:cNvSpPr>
          <p:nvPr>
            <p:ph type="title"/>
          </p:nvPr>
        </p:nvSpPr>
        <p:spPr/>
        <p:txBody>
          <a:bodyPr lIns="91440" tIns="45720" rIns="91440" bIns="45720" anchor="b"/>
          <a:lstStyle/>
          <a:p>
            <a:r>
              <a:rPr lang="en-US">
                <a:ea typeface="Tahoma"/>
                <a:cs typeface="Tahoma"/>
              </a:rPr>
              <a:t>Context Parallelism (Ring Attention)</a:t>
            </a:r>
            <a:endParaRPr lang="en-US" b="0">
              <a:solidFill>
                <a:srgbClr val="000000"/>
              </a:solidFill>
              <a:ea typeface="Tahoma"/>
              <a:cs typeface="Tahoma"/>
            </a:endParaRPr>
          </a:p>
        </p:txBody>
      </p:sp>
      <p:sp>
        <p:nvSpPr>
          <p:cNvPr id="4" name="Text Placeholder 3">
            <a:extLst>
              <a:ext uri="{FF2B5EF4-FFF2-40B4-BE49-F238E27FC236}">
                <a16:creationId xmlns:a16="http://schemas.microsoft.com/office/drawing/2014/main" id="{730049A8-4594-2AFC-34DD-06AD5AE780D7}"/>
              </a:ext>
            </a:extLst>
          </p:cNvPr>
          <p:cNvSpPr>
            <a:spLocks noGrp="1"/>
          </p:cNvSpPr>
          <p:nvPr>
            <p:ph type="body" sz="quarter" idx="19"/>
          </p:nvPr>
        </p:nvSpPr>
        <p:spPr/>
        <p:txBody>
          <a:bodyPr lIns="91440" tIns="45720" rIns="91440" bIns="45720" anchor="ctr"/>
          <a:lstStyle/>
          <a:p>
            <a:r>
              <a:rPr lang="en-US">
                <a:ea typeface="Tahoma"/>
                <a:cs typeface="Tahoma"/>
              </a:rPr>
              <a:t>Source: Ring Attention with </a:t>
            </a:r>
            <a:r>
              <a:rPr lang="en-US" err="1">
                <a:ea typeface="Tahoma"/>
                <a:cs typeface="Tahoma"/>
              </a:rPr>
              <a:t>Blockwise</a:t>
            </a:r>
            <a:r>
              <a:rPr lang="en-US">
                <a:ea typeface="Tahoma"/>
                <a:cs typeface="Tahoma"/>
              </a:rPr>
              <a:t> Transformers For Near-Infinite Context (Liu et al., 2023)</a:t>
            </a:r>
          </a:p>
        </p:txBody>
      </p:sp>
      <p:pic>
        <p:nvPicPr>
          <p:cNvPr id="6" name="Content Placeholder 5">
            <a:extLst>
              <a:ext uri="{FF2B5EF4-FFF2-40B4-BE49-F238E27FC236}">
                <a16:creationId xmlns:a16="http://schemas.microsoft.com/office/drawing/2014/main" id="{EB36EA0D-D92E-D99F-0FD4-E4011C0B580A}"/>
              </a:ext>
            </a:extLst>
          </p:cNvPr>
          <p:cNvPicPr>
            <a:picLocks noGrp="1" noChangeAspect="1"/>
          </p:cNvPicPr>
          <p:nvPr>
            <p:ph sz="quarter" idx="20"/>
          </p:nvPr>
        </p:nvPicPr>
        <p:blipFill>
          <a:blip r:embed="rId2">
            <a:extLst>
              <a:ext uri="{96DAC541-7B7A-43D3-8B79-37D633B846F1}">
                <asvg:svgBlip xmlns:asvg="http://schemas.microsoft.com/office/drawing/2016/SVG/main" r:embed="rId3"/>
              </a:ext>
            </a:extLst>
          </a:blip>
          <a:stretch>
            <a:fillRect/>
          </a:stretch>
        </p:blipFill>
        <p:spPr>
          <a:xfrm>
            <a:off x="621153" y="1162756"/>
            <a:ext cx="4156075" cy="3422650"/>
          </a:xfrm>
        </p:spPr>
      </p:pic>
      <p:sp>
        <p:nvSpPr>
          <p:cNvPr id="10" name="TextBox 9">
            <a:extLst>
              <a:ext uri="{FF2B5EF4-FFF2-40B4-BE49-F238E27FC236}">
                <a16:creationId xmlns:a16="http://schemas.microsoft.com/office/drawing/2014/main" id="{3484E116-3217-D102-CDE0-6C4384719B4E}"/>
              </a:ext>
            </a:extLst>
          </p:cNvPr>
          <p:cNvSpPr txBox="1"/>
          <p:nvPr/>
        </p:nvSpPr>
        <p:spPr>
          <a:xfrm>
            <a:off x="5080583" y="2092005"/>
            <a:ext cx="341851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orbel"/>
              </a:rPr>
              <a:t>GPU 1 computes the pre-</a:t>
            </a:r>
            <a:r>
              <a:rPr lang="en-US" sz="2400" err="1">
                <a:latin typeface="Corbel"/>
              </a:rPr>
              <a:t>softmax</a:t>
            </a:r>
            <a:r>
              <a:rPr lang="en-US" sz="2400">
                <a:latin typeface="Corbel"/>
              </a:rPr>
              <a:t>-ed scores for </a:t>
            </a:r>
          </a:p>
          <a:p>
            <a:r>
              <a:rPr lang="en-US" sz="2400">
                <a:latin typeface="Corbel"/>
              </a:rPr>
              <a:t>Q1, Q2, Q3, Q4.. then becomes idle.</a:t>
            </a:r>
          </a:p>
        </p:txBody>
      </p:sp>
    </p:spTree>
    <p:extLst>
      <p:ext uri="{BB962C8B-B14F-4D97-AF65-F5344CB8AC3E}">
        <p14:creationId xmlns:p14="http://schemas.microsoft.com/office/powerpoint/2010/main" val="98260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7F334-AF74-B494-FE1F-45E411F7F3A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E788F64-40F3-EAA3-97D8-4EEFD1EF0B00}"/>
              </a:ext>
            </a:extLst>
          </p:cNvPr>
          <p:cNvSpPr txBox="1">
            <a:spLocks noGrp="1"/>
          </p:cNvSpPr>
          <p:nvPr>
            <p:ph type="title"/>
          </p:nvPr>
        </p:nvSpPr>
        <p:spPr>
          <a:xfrm>
            <a:off x="533919" y="496872"/>
            <a:ext cx="8085415" cy="467789"/>
          </a:xfrm>
          <a:prstGeom prst="rect">
            <a:avLst/>
          </a:prstGeom>
        </p:spPr>
        <p:txBody>
          <a:bodyPr vert="horz" wrap="square" lIns="0" tIns="6065" rIns="0" bIns="0" rtlCol="0">
            <a:spAutoFit/>
          </a:bodyPr>
          <a:lstStyle/>
          <a:p>
            <a:pPr marL="5776">
              <a:lnSpc>
                <a:spcPct val="100000"/>
              </a:lnSpc>
              <a:spcBef>
                <a:spcPts val="48"/>
              </a:spcBef>
            </a:pPr>
            <a:r>
              <a:rPr lang="en-US" dirty="0"/>
              <a:t>Self-Attention During Inference </a:t>
            </a:r>
            <a:endParaRPr spc="-5" dirty="0"/>
          </a:p>
        </p:txBody>
      </p:sp>
      <p:sp>
        <p:nvSpPr>
          <p:cNvPr id="21" name="Text Placeholder 20">
            <a:extLst>
              <a:ext uri="{FF2B5EF4-FFF2-40B4-BE49-F238E27FC236}">
                <a16:creationId xmlns:a16="http://schemas.microsoft.com/office/drawing/2014/main" id="{010A6853-A685-0AC5-18B1-14797D3B20DC}"/>
              </a:ext>
            </a:extLst>
          </p:cNvPr>
          <p:cNvSpPr>
            <a:spLocks noGrp="1"/>
          </p:cNvSpPr>
          <p:nvPr>
            <p:ph type="body" sz="quarter" idx="16"/>
          </p:nvPr>
        </p:nvSpPr>
        <p:spPr/>
        <p:txBody>
          <a:bodyPr/>
          <a:lstStyle/>
          <a:p>
            <a:endParaRPr lang="en-US"/>
          </a:p>
        </p:txBody>
      </p:sp>
      <p:grpSp>
        <p:nvGrpSpPr>
          <p:cNvPr id="3" name="object 3">
            <a:extLst>
              <a:ext uri="{FF2B5EF4-FFF2-40B4-BE49-F238E27FC236}">
                <a16:creationId xmlns:a16="http://schemas.microsoft.com/office/drawing/2014/main" id="{1DEE3A15-1738-1B59-85B9-89EC15B99C93}"/>
              </a:ext>
            </a:extLst>
          </p:cNvPr>
          <p:cNvGrpSpPr/>
          <p:nvPr/>
        </p:nvGrpSpPr>
        <p:grpSpPr>
          <a:xfrm>
            <a:off x="1706453" y="2348832"/>
            <a:ext cx="4811093" cy="2530163"/>
            <a:chOff x="3751383" y="5164530"/>
            <a:chExt cx="10578465" cy="5563235"/>
          </a:xfrm>
        </p:grpSpPr>
        <p:pic>
          <p:nvPicPr>
            <p:cNvPr id="4" name="object 4">
              <a:extLst>
                <a:ext uri="{FF2B5EF4-FFF2-40B4-BE49-F238E27FC236}">
                  <a16:creationId xmlns:a16="http://schemas.microsoft.com/office/drawing/2014/main" id="{2D07B672-C246-5E0F-FE1B-9B214E4F0450}"/>
                </a:ext>
              </a:extLst>
            </p:cNvPr>
            <p:cNvPicPr/>
            <p:nvPr/>
          </p:nvPicPr>
          <p:blipFill>
            <a:blip r:embed="rId2" cstate="print"/>
            <a:stretch>
              <a:fillRect/>
            </a:stretch>
          </p:blipFill>
          <p:spPr>
            <a:xfrm>
              <a:off x="3751383" y="5164530"/>
              <a:ext cx="2671450" cy="533400"/>
            </a:xfrm>
            <a:prstGeom prst="rect">
              <a:avLst/>
            </a:prstGeom>
          </p:spPr>
        </p:pic>
        <p:sp>
          <p:nvSpPr>
            <p:cNvPr id="5" name="object 5">
              <a:extLst>
                <a:ext uri="{FF2B5EF4-FFF2-40B4-BE49-F238E27FC236}">
                  <a16:creationId xmlns:a16="http://schemas.microsoft.com/office/drawing/2014/main" id="{DD714253-6C9D-90C7-4187-C2304FE4FE5C}"/>
                </a:ext>
              </a:extLst>
            </p:cNvPr>
            <p:cNvSpPr/>
            <p:nvPr/>
          </p:nvSpPr>
          <p:spPr>
            <a:xfrm>
              <a:off x="8386279" y="5193559"/>
              <a:ext cx="1833245" cy="2962275"/>
            </a:xfrm>
            <a:custGeom>
              <a:avLst/>
              <a:gdLst/>
              <a:ahLst/>
              <a:cxnLst/>
              <a:rect l="l" t="t" r="r" b="b"/>
              <a:pathLst>
                <a:path w="1833245" h="2962275">
                  <a:moveTo>
                    <a:pt x="1832896" y="0"/>
                  </a:moveTo>
                  <a:lnTo>
                    <a:pt x="0" y="0"/>
                  </a:lnTo>
                  <a:lnTo>
                    <a:pt x="0" y="2961870"/>
                  </a:lnTo>
                  <a:lnTo>
                    <a:pt x="1832896" y="2961870"/>
                  </a:lnTo>
                  <a:lnTo>
                    <a:pt x="1832896" y="0"/>
                  </a:lnTo>
                  <a:close/>
                </a:path>
              </a:pathLst>
            </a:custGeom>
            <a:solidFill>
              <a:srgbClr val="FF95CA"/>
            </a:solidFill>
          </p:spPr>
          <p:txBody>
            <a:bodyPr wrap="square" lIns="0" tIns="0" rIns="0" bIns="0" rtlCol="0"/>
            <a:lstStyle/>
            <a:p>
              <a:endParaRPr sz="637"/>
            </a:p>
          </p:txBody>
        </p:sp>
        <p:pic>
          <p:nvPicPr>
            <p:cNvPr id="6" name="object 6">
              <a:extLst>
                <a:ext uri="{FF2B5EF4-FFF2-40B4-BE49-F238E27FC236}">
                  <a16:creationId xmlns:a16="http://schemas.microsoft.com/office/drawing/2014/main" id="{D92C6B46-79D2-F299-8AE1-54CFDA179256}"/>
                </a:ext>
              </a:extLst>
            </p:cNvPr>
            <p:cNvPicPr/>
            <p:nvPr/>
          </p:nvPicPr>
          <p:blipFill>
            <a:blip r:embed="rId3" cstate="print"/>
            <a:stretch>
              <a:fillRect/>
            </a:stretch>
          </p:blipFill>
          <p:spPr>
            <a:xfrm>
              <a:off x="4697401" y="5175603"/>
              <a:ext cx="9632245" cy="5551591"/>
            </a:xfrm>
            <a:prstGeom prst="rect">
              <a:avLst/>
            </a:prstGeom>
          </p:spPr>
        </p:pic>
      </p:grpSp>
      <p:sp>
        <p:nvSpPr>
          <p:cNvPr id="7" name="object 7">
            <a:extLst>
              <a:ext uri="{FF2B5EF4-FFF2-40B4-BE49-F238E27FC236}">
                <a16:creationId xmlns:a16="http://schemas.microsoft.com/office/drawing/2014/main" id="{16BFD5B2-45BC-3D4F-8BDE-1067AE0A3D67}"/>
              </a:ext>
            </a:extLst>
          </p:cNvPr>
          <p:cNvSpPr txBox="1"/>
          <p:nvPr/>
        </p:nvSpPr>
        <p:spPr>
          <a:xfrm>
            <a:off x="1439365" y="2299817"/>
            <a:ext cx="166925" cy="322897"/>
          </a:xfrm>
          <a:prstGeom prst="rect">
            <a:avLst/>
          </a:prstGeom>
        </p:spPr>
        <p:txBody>
          <a:bodyPr vert="horz" wrap="square" lIns="0" tIns="7798" rIns="0" bIns="0" rtlCol="0">
            <a:spAutoFit/>
          </a:bodyPr>
          <a:lstStyle/>
          <a:p>
            <a:pPr marL="5776">
              <a:spcBef>
                <a:spcPts val="61"/>
              </a:spcBef>
            </a:pPr>
            <a:r>
              <a:rPr sz="2047" spc="84" dirty="0">
                <a:solidFill>
                  <a:srgbClr val="5E5E5E"/>
                </a:solidFill>
              </a:rPr>
              <a:t>q</a:t>
            </a:r>
            <a:endParaRPr sz="2047"/>
          </a:p>
        </p:txBody>
      </p:sp>
      <p:sp>
        <p:nvSpPr>
          <p:cNvPr id="14" name="object 14">
            <a:extLst>
              <a:ext uri="{FF2B5EF4-FFF2-40B4-BE49-F238E27FC236}">
                <a16:creationId xmlns:a16="http://schemas.microsoft.com/office/drawing/2014/main" id="{C95FFE67-31BB-D63D-6EFE-A9BAD9624E64}"/>
              </a:ext>
            </a:extLst>
          </p:cNvPr>
          <p:cNvSpPr txBox="1"/>
          <p:nvPr/>
        </p:nvSpPr>
        <p:spPr>
          <a:xfrm>
            <a:off x="1603299" y="2814769"/>
            <a:ext cx="1232592" cy="201720"/>
          </a:xfrm>
          <a:prstGeom prst="rect">
            <a:avLst/>
          </a:prstGeom>
        </p:spPr>
        <p:txBody>
          <a:bodyPr vert="horz" wrap="square" lIns="0" tIns="5776" rIns="0" bIns="0" rtlCol="0">
            <a:spAutoFit/>
          </a:bodyPr>
          <a:lstStyle/>
          <a:p>
            <a:pPr marL="5776">
              <a:spcBef>
                <a:spcPts val="45"/>
              </a:spcBef>
            </a:pPr>
            <a:r>
              <a:rPr sz="1273" dirty="0"/>
              <a:t>q:</a:t>
            </a:r>
            <a:r>
              <a:rPr sz="1273" spc="34" dirty="0"/>
              <a:t> </a:t>
            </a:r>
            <a:r>
              <a:rPr sz="1273" dirty="0"/>
              <a:t>the</a:t>
            </a:r>
            <a:r>
              <a:rPr sz="1273" spc="36" dirty="0"/>
              <a:t> </a:t>
            </a:r>
            <a:r>
              <a:rPr sz="1273" dirty="0"/>
              <a:t>next</a:t>
            </a:r>
            <a:r>
              <a:rPr sz="1273" spc="36" dirty="0"/>
              <a:t> </a:t>
            </a:r>
            <a:r>
              <a:rPr sz="1273" spc="-5" dirty="0"/>
              <a:t>token</a:t>
            </a:r>
            <a:endParaRPr sz="1273"/>
          </a:p>
        </p:txBody>
      </p:sp>
      <p:sp>
        <p:nvSpPr>
          <p:cNvPr id="15" name="object 15">
            <a:extLst>
              <a:ext uri="{FF2B5EF4-FFF2-40B4-BE49-F238E27FC236}">
                <a16:creationId xmlns:a16="http://schemas.microsoft.com/office/drawing/2014/main" id="{BDB38FCA-8BEA-3D1E-1E69-FDCF9D92E1C6}"/>
              </a:ext>
            </a:extLst>
          </p:cNvPr>
          <p:cNvSpPr txBox="1"/>
          <p:nvPr/>
        </p:nvSpPr>
        <p:spPr>
          <a:xfrm>
            <a:off x="4745952" y="3871970"/>
            <a:ext cx="1214109" cy="201720"/>
          </a:xfrm>
          <a:prstGeom prst="rect">
            <a:avLst/>
          </a:prstGeom>
        </p:spPr>
        <p:txBody>
          <a:bodyPr vert="horz" wrap="square" lIns="0" tIns="5776" rIns="0" bIns="0" rtlCol="0">
            <a:spAutoFit/>
          </a:bodyPr>
          <a:lstStyle/>
          <a:p>
            <a:pPr marL="5776">
              <a:spcBef>
                <a:spcPts val="45"/>
              </a:spcBef>
            </a:pPr>
            <a:r>
              <a:rPr sz="1273" dirty="0"/>
              <a:t>previous</a:t>
            </a:r>
            <a:r>
              <a:rPr sz="1273" spc="18" dirty="0"/>
              <a:t> context</a:t>
            </a:r>
            <a:endParaRPr sz="1273"/>
          </a:p>
        </p:txBody>
      </p:sp>
      <p:pic>
        <p:nvPicPr>
          <p:cNvPr id="16" name="object 16">
            <a:extLst>
              <a:ext uri="{FF2B5EF4-FFF2-40B4-BE49-F238E27FC236}">
                <a16:creationId xmlns:a16="http://schemas.microsoft.com/office/drawing/2014/main" id="{FC8F83B4-3D85-39BE-338D-CB077472E702}"/>
              </a:ext>
            </a:extLst>
          </p:cNvPr>
          <p:cNvPicPr/>
          <p:nvPr/>
        </p:nvPicPr>
        <p:blipFill>
          <a:blip r:embed="rId4" cstate="print"/>
          <a:stretch>
            <a:fillRect/>
          </a:stretch>
        </p:blipFill>
        <p:spPr>
          <a:xfrm>
            <a:off x="6530716" y="2389841"/>
            <a:ext cx="1596424" cy="825964"/>
          </a:xfrm>
          <a:prstGeom prst="rect">
            <a:avLst/>
          </a:prstGeom>
        </p:spPr>
      </p:pic>
      <p:sp>
        <p:nvSpPr>
          <p:cNvPr id="17" name="object 17">
            <a:extLst>
              <a:ext uri="{FF2B5EF4-FFF2-40B4-BE49-F238E27FC236}">
                <a16:creationId xmlns:a16="http://schemas.microsoft.com/office/drawing/2014/main" id="{08B8DFFE-8E1D-BC3E-FF9B-EF347A794795}"/>
              </a:ext>
            </a:extLst>
          </p:cNvPr>
          <p:cNvSpPr txBox="1"/>
          <p:nvPr/>
        </p:nvSpPr>
        <p:spPr>
          <a:xfrm>
            <a:off x="3834702" y="2709410"/>
            <a:ext cx="1147974" cy="388805"/>
          </a:xfrm>
          <a:prstGeom prst="rect">
            <a:avLst/>
          </a:prstGeom>
        </p:spPr>
        <p:txBody>
          <a:bodyPr vert="horz" wrap="square" lIns="0" tIns="7220" rIns="0" bIns="0" rtlCol="0">
            <a:spAutoFit/>
          </a:bodyPr>
          <a:lstStyle/>
          <a:p>
            <a:pPr marL="17328">
              <a:spcBef>
                <a:spcPts val="57"/>
              </a:spcBef>
            </a:pPr>
            <a:r>
              <a:rPr sz="2479" i="1" dirty="0">
                <a:latin typeface="Times New Roman"/>
                <a:cs typeface="Times New Roman"/>
              </a:rPr>
              <a:t>K</a:t>
            </a:r>
            <a:r>
              <a:rPr sz="2479" i="1" spc="70" dirty="0">
                <a:latin typeface="Times New Roman"/>
                <a:cs typeface="Times New Roman"/>
              </a:rPr>
              <a:t> </a:t>
            </a:r>
            <a:r>
              <a:rPr sz="2479" spc="327" dirty="0">
                <a:latin typeface="Cambria"/>
                <a:cs typeface="Cambria"/>
              </a:rPr>
              <a:t>=</a:t>
            </a:r>
            <a:r>
              <a:rPr sz="2479" spc="146" dirty="0">
                <a:latin typeface="Cambria"/>
                <a:cs typeface="Cambria"/>
              </a:rPr>
              <a:t> </a:t>
            </a:r>
            <a:r>
              <a:rPr sz="2479" i="1" spc="-11" dirty="0">
                <a:latin typeface="Times New Roman"/>
                <a:cs typeface="Times New Roman"/>
              </a:rPr>
              <a:t>W</a:t>
            </a:r>
            <a:r>
              <a:rPr sz="2626" i="1" spc="-17" baseline="-19480" dirty="0">
                <a:latin typeface="Times New Roman"/>
                <a:cs typeface="Times New Roman"/>
              </a:rPr>
              <a:t>k</a:t>
            </a:r>
            <a:r>
              <a:rPr sz="2479" i="1" spc="-11" dirty="0">
                <a:latin typeface="Times New Roman"/>
                <a:cs typeface="Times New Roman"/>
              </a:rPr>
              <a:t>x</a:t>
            </a:r>
            <a:endParaRPr sz="2479">
              <a:latin typeface="Times New Roman"/>
              <a:cs typeface="Times New Roman"/>
            </a:endParaRPr>
          </a:p>
        </p:txBody>
      </p:sp>
      <p:sp>
        <p:nvSpPr>
          <p:cNvPr id="19" name="object 19">
            <a:extLst>
              <a:ext uri="{FF2B5EF4-FFF2-40B4-BE49-F238E27FC236}">
                <a16:creationId xmlns:a16="http://schemas.microsoft.com/office/drawing/2014/main" id="{3048B675-40D4-1FCB-6B21-9ED99DF6AEA5}"/>
              </a:ext>
            </a:extLst>
          </p:cNvPr>
          <p:cNvSpPr txBox="1"/>
          <p:nvPr/>
        </p:nvSpPr>
        <p:spPr>
          <a:xfrm>
            <a:off x="2194904" y="4451873"/>
            <a:ext cx="2198911" cy="320601"/>
          </a:xfrm>
          <a:prstGeom prst="rect">
            <a:avLst/>
          </a:prstGeom>
        </p:spPr>
        <p:txBody>
          <a:bodyPr vert="horz" wrap="square" lIns="0" tIns="0" rIns="0" bIns="0" rtlCol="0">
            <a:spAutoFit/>
          </a:bodyPr>
          <a:lstStyle/>
          <a:p>
            <a:pPr marL="5776">
              <a:lnSpc>
                <a:spcPts val="2508"/>
              </a:lnSpc>
            </a:pPr>
            <a:r>
              <a:rPr sz="2138" dirty="0"/>
              <a:t>The</a:t>
            </a:r>
            <a:r>
              <a:rPr sz="2138" spc="-23" dirty="0"/>
              <a:t> </a:t>
            </a:r>
            <a:r>
              <a:rPr sz="2138" spc="36" dirty="0">
                <a:solidFill>
                  <a:srgbClr val="929292"/>
                </a:solidFill>
              </a:rPr>
              <a:t>cat</a:t>
            </a:r>
            <a:r>
              <a:rPr sz="2138" spc="-23" dirty="0">
                <a:solidFill>
                  <a:srgbClr val="929292"/>
                </a:solidFill>
              </a:rPr>
              <a:t> </a:t>
            </a:r>
            <a:r>
              <a:rPr sz="2138" dirty="0">
                <a:solidFill>
                  <a:srgbClr val="929292"/>
                </a:solidFill>
              </a:rPr>
              <a:t>sat</a:t>
            </a:r>
            <a:r>
              <a:rPr sz="2138" spc="-23" dirty="0">
                <a:solidFill>
                  <a:srgbClr val="929292"/>
                </a:solidFill>
              </a:rPr>
              <a:t> </a:t>
            </a:r>
            <a:r>
              <a:rPr sz="2138" dirty="0">
                <a:solidFill>
                  <a:srgbClr val="929292"/>
                </a:solidFill>
              </a:rPr>
              <a:t>on</a:t>
            </a:r>
            <a:r>
              <a:rPr sz="2138" spc="-23" dirty="0">
                <a:solidFill>
                  <a:srgbClr val="929292"/>
                </a:solidFill>
              </a:rPr>
              <a:t> </a:t>
            </a:r>
            <a:r>
              <a:rPr sz="2138" spc="-11" dirty="0">
                <a:solidFill>
                  <a:srgbClr val="929292"/>
                </a:solidFill>
              </a:rPr>
              <a:t>the</a:t>
            </a:r>
            <a:endParaRPr sz="2138"/>
          </a:p>
        </p:txBody>
      </p:sp>
      <p:sp>
        <p:nvSpPr>
          <p:cNvPr id="18" name="object 18">
            <a:extLst>
              <a:ext uri="{FF2B5EF4-FFF2-40B4-BE49-F238E27FC236}">
                <a16:creationId xmlns:a16="http://schemas.microsoft.com/office/drawing/2014/main" id="{5DDE9A70-D823-4978-A34B-04438ABFE876}"/>
              </a:ext>
            </a:extLst>
          </p:cNvPr>
          <p:cNvSpPr txBox="1"/>
          <p:nvPr/>
        </p:nvSpPr>
        <p:spPr>
          <a:xfrm>
            <a:off x="6767203" y="2708624"/>
            <a:ext cx="1122559" cy="388805"/>
          </a:xfrm>
          <a:prstGeom prst="rect">
            <a:avLst/>
          </a:prstGeom>
        </p:spPr>
        <p:txBody>
          <a:bodyPr vert="horz" wrap="square" lIns="0" tIns="7220" rIns="0" bIns="0" rtlCol="0">
            <a:spAutoFit/>
          </a:bodyPr>
          <a:lstStyle/>
          <a:p>
            <a:pPr marL="17328">
              <a:spcBef>
                <a:spcPts val="57"/>
              </a:spcBef>
            </a:pPr>
            <a:r>
              <a:rPr sz="2479" i="1" dirty="0">
                <a:latin typeface="Times New Roman"/>
                <a:cs typeface="Times New Roman"/>
              </a:rPr>
              <a:t>V</a:t>
            </a:r>
            <a:r>
              <a:rPr sz="2479" i="1" spc="70" dirty="0">
                <a:latin typeface="Times New Roman"/>
                <a:cs typeface="Times New Roman"/>
              </a:rPr>
              <a:t> </a:t>
            </a:r>
            <a:r>
              <a:rPr sz="2479" spc="327" dirty="0">
                <a:latin typeface="Cambria"/>
                <a:cs typeface="Cambria"/>
              </a:rPr>
              <a:t>=</a:t>
            </a:r>
            <a:r>
              <a:rPr sz="2479" spc="146" dirty="0">
                <a:latin typeface="Cambria"/>
                <a:cs typeface="Cambria"/>
              </a:rPr>
              <a:t> </a:t>
            </a:r>
            <a:r>
              <a:rPr sz="2479" i="1" spc="-11" dirty="0">
                <a:latin typeface="Times New Roman"/>
                <a:cs typeface="Times New Roman"/>
              </a:rPr>
              <a:t>W</a:t>
            </a:r>
            <a:r>
              <a:rPr sz="2626" i="1" spc="-17" baseline="-19480" dirty="0">
                <a:latin typeface="Times New Roman"/>
                <a:cs typeface="Times New Roman"/>
              </a:rPr>
              <a:t>v</a:t>
            </a:r>
            <a:r>
              <a:rPr sz="2479" i="1" spc="-11" dirty="0">
                <a:latin typeface="Times New Roman"/>
                <a:cs typeface="Times New Roman"/>
              </a:rPr>
              <a:t>x</a:t>
            </a:r>
            <a:endParaRPr sz="2479">
              <a:latin typeface="Times New Roman"/>
              <a:cs typeface="Times New Roman"/>
            </a:endParaRPr>
          </a:p>
        </p:txBody>
      </p:sp>
      <p:sp>
        <p:nvSpPr>
          <p:cNvPr id="23" name="TextBox 22">
            <a:extLst>
              <a:ext uri="{FF2B5EF4-FFF2-40B4-BE49-F238E27FC236}">
                <a16:creationId xmlns:a16="http://schemas.microsoft.com/office/drawing/2014/main" id="{8F0993FE-52D1-B27C-BEEA-714E1CC100FE}"/>
              </a:ext>
            </a:extLst>
          </p:cNvPr>
          <p:cNvSpPr txBox="1"/>
          <p:nvPr/>
        </p:nvSpPr>
        <p:spPr>
          <a:xfrm>
            <a:off x="7139941" y="4496289"/>
            <a:ext cx="2117270" cy="261610"/>
          </a:xfrm>
          <a:prstGeom prst="rect">
            <a:avLst/>
          </a:prstGeom>
          <a:noFill/>
        </p:spPr>
        <p:txBody>
          <a:bodyPr wrap="square">
            <a:spAutoFit/>
          </a:bodyPr>
          <a:lstStyle/>
          <a:p>
            <a:pPr algn="ctr"/>
            <a:r>
              <a:rPr lang="en-US" sz="1100" dirty="0">
                <a:solidFill>
                  <a:schemeClr val="bg1">
                    <a:lumMod val="50000"/>
                  </a:schemeClr>
                </a:solidFill>
                <a:latin typeface="Corbel" panose="020B0503020204020204" pitchFamily="34" charset="0"/>
                <a:ea typeface="Tahoma" panose="020B0604030504040204" pitchFamily="34" charset="0"/>
                <a:cs typeface="Tahoma" panose="020B0604030504040204" pitchFamily="34" charset="0"/>
              </a:rPr>
              <a:t>[Slide credit: Arman Cohan]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37790C4-2654-8BC7-5B40-230D4FB1A0FB}"/>
                  </a:ext>
                </a:extLst>
              </p:cNvPr>
              <p:cNvSpPr txBox="1"/>
              <p:nvPr/>
            </p:nvSpPr>
            <p:spPr>
              <a:xfrm>
                <a:off x="6045382" y="823689"/>
                <a:ext cx="3553457" cy="1235275"/>
              </a:xfrm>
              <a:prstGeom prst="rect">
                <a:avLst/>
              </a:prstGeom>
              <a:noFill/>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7030A0"/>
                          </a:solidFill>
                          <a:latin typeface="Cambria Math" panose="02040503050406030204" pitchFamily="18" charset="0"/>
                        </a:rPr>
                        <m:t>𝑄</m:t>
                      </m:r>
                      <m:r>
                        <a:rPr lang="en-US" altLang="zh-TW" sz="1400">
                          <a:latin typeface="Cambria Math" panose="02040503050406030204" pitchFamily="18" charset="0"/>
                        </a:rPr>
                        <m:t>=</m:t>
                      </m:r>
                      <m:sSup>
                        <m:sSupPr>
                          <m:ctrlPr>
                            <a:rPr lang="en-US" altLang="zh-TW" sz="1400" i="1" smtClean="0">
                              <a:solidFill>
                                <a:srgbClr val="7030A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7030A0"/>
                              </a:solidFill>
                              <a:latin typeface="Cambria Math" panose="02040503050406030204" pitchFamily="18" charset="0"/>
                            </a:rPr>
                            <m:t>𝐖</m:t>
                          </m:r>
                        </m:e>
                        <m:sup>
                          <m:r>
                            <a:rPr lang="en-US" altLang="zh-TW" sz="1400">
                              <a:solidFill>
                                <a:srgbClr val="7030A0"/>
                              </a:solidFill>
                              <a:latin typeface="Cambria Math" panose="02040503050406030204" pitchFamily="18" charset="0"/>
                            </a:rPr>
                            <m:t>𝑞</m:t>
                          </m:r>
                        </m:sup>
                      </m:sSup>
                    </m:oMath>
                  </m:oMathPara>
                </a14:m>
                <a:endParaRPr lang="en-US" altLang="zh-TW" sz="1400" b="1" dirty="0">
                  <a:latin typeface="Corbel" panose="020B0503020204020204" pitchFamily="34" charset="0"/>
                </a:endParaRPr>
              </a:p>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C00000"/>
                          </a:solidFill>
                          <a:latin typeface="Cambria Math" panose="02040503050406030204" pitchFamily="18" charset="0"/>
                        </a:rPr>
                        <m:t>𝐾</m:t>
                      </m:r>
                      <m:r>
                        <a:rPr lang="en-US" altLang="zh-TW" sz="1400">
                          <a:latin typeface="Cambria Math" panose="02040503050406030204" pitchFamily="18" charset="0"/>
                        </a:rPr>
                        <m:t>=</m:t>
                      </m:r>
                      <m:sSup>
                        <m:sSupPr>
                          <m:ctrlPr>
                            <a:rPr lang="en-US" altLang="zh-TW" sz="1400" i="1" smtClean="0">
                              <a:solidFill>
                                <a:srgbClr val="C0000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C00000"/>
                              </a:solidFill>
                              <a:latin typeface="Cambria Math" panose="02040503050406030204" pitchFamily="18" charset="0"/>
                            </a:rPr>
                            <m:t>𝐖</m:t>
                          </m:r>
                        </m:e>
                        <m:sup>
                          <m:r>
                            <a:rPr lang="en-US" altLang="zh-TW" sz="1400">
                              <a:solidFill>
                                <a:srgbClr val="C00000"/>
                              </a:solidFill>
                              <a:latin typeface="Cambria Math" panose="02040503050406030204" pitchFamily="18" charset="0"/>
                            </a:rPr>
                            <m:t>𝑘</m:t>
                          </m:r>
                        </m:sup>
                      </m:sSup>
                    </m:oMath>
                  </m:oMathPara>
                </a14:m>
                <a:endParaRPr lang="en-US" altLang="zh-TW" sz="1400" b="1" dirty="0">
                  <a:latin typeface="Corbel" panose="020B0503020204020204" pitchFamily="34" charset="0"/>
                </a:endParaRPr>
              </a:p>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0070C0"/>
                          </a:solidFill>
                          <a:latin typeface="Cambria Math" panose="02040503050406030204" pitchFamily="18" charset="0"/>
                        </a:rPr>
                        <m:t>𝑉</m:t>
                      </m:r>
                      <m:r>
                        <a:rPr lang="en-US" altLang="zh-TW" sz="1400">
                          <a:latin typeface="Cambria Math" panose="02040503050406030204" pitchFamily="18" charset="0"/>
                        </a:rPr>
                        <m:t>=</m:t>
                      </m:r>
                      <m:sSup>
                        <m:sSupPr>
                          <m:ctrlPr>
                            <a:rPr lang="en-US" altLang="zh-TW" sz="1400" i="1" smtClean="0">
                              <a:solidFill>
                                <a:srgbClr val="0070C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0070C0"/>
                              </a:solidFill>
                              <a:latin typeface="Cambria Math" panose="02040503050406030204" pitchFamily="18" charset="0"/>
                            </a:rPr>
                            <m:t>𝐖</m:t>
                          </m:r>
                        </m:e>
                        <m:sup>
                          <m:r>
                            <a:rPr lang="en-US" altLang="zh-TW" sz="1400">
                              <a:solidFill>
                                <a:srgbClr val="0070C0"/>
                              </a:solidFill>
                              <a:latin typeface="Cambria Math" panose="02040503050406030204" pitchFamily="18" charset="0"/>
                            </a:rPr>
                            <m:t>𝑣</m:t>
                          </m:r>
                        </m:sup>
                      </m:sSup>
                    </m:oMath>
                  </m:oMathPara>
                </a14:m>
                <a:endParaRPr lang="en-US" b="1" dirty="0">
                  <a:latin typeface="Corbel" panose="020B0503020204020204" pitchFamily="34" charset="0"/>
                  <a:cs typeface="Calibri"/>
                </a:endParaRPr>
              </a:p>
              <a:p>
                <a:pPr marL="114300" indent="0">
                  <a:buNone/>
                </a:pPr>
                <a14:m>
                  <m:oMathPara xmlns:m="http://schemas.openxmlformats.org/officeDocument/2006/math">
                    <m:oMathParaPr>
                      <m:jc m:val="centerGroup"/>
                    </m:oMathParaPr>
                    <m:oMath xmlns:m="http://schemas.openxmlformats.org/officeDocument/2006/math">
                      <m:r>
                        <m:rPr>
                          <m:sty m:val="p"/>
                        </m:rPr>
                        <a:rPr lang="en-US" sz="1400" b="0" i="0" smtClean="0">
                          <a:solidFill>
                            <a:srgbClr val="00B050"/>
                          </a:solidFill>
                          <a:latin typeface="Cambria Math" panose="02040503050406030204" pitchFamily="18" charset="0"/>
                        </a:rPr>
                        <m:t>Attention</m:t>
                      </m:r>
                      <m:r>
                        <a:rPr lang="en-US" sz="1400" b="0" i="0" smtClean="0">
                          <a:solidFill>
                            <a:srgbClr val="00B050"/>
                          </a:solidFill>
                          <a:latin typeface="Cambria Math" panose="02040503050406030204" pitchFamily="18" charset="0"/>
                        </a:rPr>
                        <m:t>(</m:t>
                      </m:r>
                      <m:r>
                        <a:rPr lang="en-US" altLang="zh-TW" b="1">
                          <a:latin typeface="Cambria Math" panose="02040503050406030204" pitchFamily="18" charset="0"/>
                        </a:rPr>
                        <m:t>𝐱</m:t>
                      </m:r>
                      <m:r>
                        <a:rPr lang="en-US" sz="1400" b="0" i="0" smtClean="0">
                          <a:solidFill>
                            <a:srgbClr val="00B050"/>
                          </a:solidFill>
                          <a:latin typeface="Cambria Math" panose="02040503050406030204" pitchFamily="18" charset="0"/>
                        </a:rPr>
                        <m:t>)</m:t>
                      </m:r>
                      <m:r>
                        <a:rPr lang="en-US" sz="1400" smtClean="0">
                          <a:latin typeface="Cambria Math" panose="02040503050406030204" pitchFamily="18" charset="0"/>
                        </a:rPr>
                        <m:t>=</m:t>
                      </m:r>
                      <m:r>
                        <m:rPr>
                          <m:sty m:val="p"/>
                        </m:rPr>
                        <a:rPr lang="en-US" sz="1400" smtClean="0">
                          <a:latin typeface="Cambria Math" panose="02040503050406030204" pitchFamily="18" charset="0"/>
                        </a:rPr>
                        <m:t>softmax</m:t>
                      </m:r>
                      <m:d>
                        <m:dPr>
                          <m:ctrlPr>
                            <a:rPr lang="en-US" sz="1400" i="1" smtClean="0">
                              <a:latin typeface="Cambria Math" panose="02040503050406030204" pitchFamily="18" charset="0"/>
                            </a:rPr>
                          </m:ctrlPr>
                        </m:dPr>
                        <m:e>
                          <m:f>
                            <m:fPr>
                              <m:ctrlPr>
                                <a:rPr lang="en-US" sz="1400" i="1" smtClean="0">
                                  <a:latin typeface="Cambria Math" panose="02040503050406030204" pitchFamily="18" charset="0"/>
                                </a:rPr>
                              </m:ctrlPr>
                            </m:fPr>
                            <m:num>
                              <m:sSup>
                                <m:sSupPr>
                                  <m:ctrlPr>
                                    <a:rPr lang="en-US" sz="1400" i="1" smtClean="0">
                                      <a:latin typeface="Cambria Math" panose="02040503050406030204" pitchFamily="18" charset="0"/>
                                    </a:rPr>
                                  </m:ctrlPr>
                                </m:sSupPr>
                                <m:e>
                                  <m:r>
                                    <a:rPr lang="en-US" sz="1400" smtClean="0">
                                      <a:solidFill>
                                        <a:srgbClr val="7030A0"/>
                                      </a:solidFill>
                                      <a:latin typeface="Cambria Math" panose="02040503050406030204" pitchFamily="18" charset="0"/>
                                    </a:rPr>
                                    <m:t>𝑄</m:t>
                                  </m:r>
                                  <m:r>
                                    <a:rPr lang="en-US" sz="1400" smtClean="0">
                                      <a:solidFill>
                                        <a:srgbClr val="C00000"/>
                                      </a:solidFill>
                                      <a:latin typeface="Cambria Math" panose="02040503050406030204" pitchFamily="18" charset="0"/>
                                    </a:rPr>
                                    <m:t>𝐾</m:t>
                                  </m:r>
                                </m:e>
                                <m:sup>
                                  <m:r>
                                    <m:rPr>
                                      <m:sty m:val="p"/>
                                    </m:rPr>
                                    <a:rPr lang="en-US" sz="1400" smtClean="0">
                                      <a:latin typeface="Cambria Math" panose="02040503050406030204" pitchFamily="18" charset="0"/>
                                    </a:rPr>
                                    <m:t>T</m:t>
                                  </m:r>
                                </m:sup>
                              </m:sSup>
                            </m:num>
                            <m:den>
                              <m:r>
                                <a:rPr lang="en-US" sz="1400" b="0" i="1" smtClean="0">
                                  <a:latin typeface="Cambria Math" panose="02040503050406030204" pitchFamily="18" charset="0"/>
                                </a:rPr>
                                <m:t>√</m:t>
                              </m:r>
                              <m:r>
                                <a:rPr lang="en-US" sz="1400" b="0" i="1" smtClean="0">
                                  <a:latin typeface="Cambria Math" panose="02040503050406030204" pitchFamily="18" charset="0"/>
                                </a:rPr>
                                <m:t>𝑑</m:t>
                              </m:r>
                            </m:den>
                          </m:f>
                        </m:e>
                      </m:d>
                      <m:r>
                        <a:rPr lang="en-US" sz="1400" smtClean="0">
                          <a:solidFill>
                            <a:srgbClr val="0070C0"/>
                          </a:solidFill>
                          <a:latin typeface="Cambria Math" panose="02040503050406030204" pitchFamily="18" charset="0"/>
                        </a:rPr>
                        <m:t>𝑉</m:t>
                      </m:r>
                    </m:oMath>
                  </m:oMathPara>
                </a14:m>
                <a:endParaRPr lang="en-US" sz="1400" dirty="0">
                  <a:latin typeface="Corbel" panose="020B0503020204020204" pitchFamily="34" charset="0"/>
                </a:endParaRPr>
              </a:p>
            </p:txBody>
          </p:sp>
        </mc:Choice>
        <mc:Fallback xmlns="">
          <p:sp>
            <p:nvSpPr>
              <p:cNvPr id="8" name="TextBox 7">
                <a:extLst>
                  <a:ext uri="{FF2B5EF4-FFF2-40B4-BE49-F238E27FC236}">
                    <a16:creationId xmlns:a16="http://schemas.microsoft.com/office/drawing/2014/main" id="{E37790C4-2654-8BC7-5B40-230D4FB1A0FB}"/>
                  </a:ext>
                </a:extLst>
              </p:cNvPr>
              <p:cNvSpPr txBox="1">
                <a:spLocks noRot="1" noChangeAspect="1" noMove="1" noResize="1" noEditPoints="1" noAdjustHandles="1" noChangeArrowheads="1" noChangeShapeType="1" noTextEdit="1"/>
              </p:cNvSpPr>
              <p:nvPr/>
            </p:nvSpPr>
            <p:spPr>
              <a:xfrm>
                <a:off x="6045382" y="823689"/>
                <a:ext cx="3553457" cy="123527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1878377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2D436C7-3AE4-6595-9FDF-A205221452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AD78A3-76D4-BF48-F67E-EC7A82A85DDD}"/>
              </a:ext>
            </a:extLst>
          </p:cNvPr>
          <p:cNvSpPr>
            <a:spLocks noGrp="1"/>
          </p:cNvSpPr>
          <p:nvPr>
            <p:ph type="title"/>
          </p:nvPr>
        </p:nvSpPr>
        <p:spPr/>
        <p:txBody>
          <a:bodyPr lIns="91440" tIns="45720" rIns="91440" bIns="45720" anchor="b"/>
          <a:lstStyle/>
          <a:p>
            <a:r>
              <a:rPr lang="en-US">
                <a:ea typeface="Tahoma"/>
                <a:cs typeface="Tahoma"/>
              </a:rPr>
              <a:t>Context Parallelism (Ring Attention)</a:t>
            </a:r>
            <a:endParaRPr lang="en-US" b="0">
              <a:solidFill>
                <a:srgbClr val="000000"/>
              </a:solidFill>
              <a:ea typeface="Tahoma"/>
              <a:cs typeface="Tahoma"/>
            </a:endParaRPr>
          </a:p>
        </p:txBody>
      </p:sp>
      <p:sp>
        <p:nvSpPr>
          <p:cNvPr id="4" name="Text Placeholder 3">
            <a:extLst>
              <a:ext uri="{FF2B5EF4-FFF2-40B4-BE49-F238E27FC236}">
                <a16:creationId xmlns:a16="http://schemas.microsoft.com/office/drawing/2014/main" id="{D4A3CCB8-B95C-87C4-5D1F-CE4D5AB4BB34}"/>
              </a:ext>
            </a:extLst>
          </p:cNvPr>
          <p:cNvSpPr>
            <a:spLocks noGrp="1"/>
          </p:cNvSpPr>
          <p:nvPr>
            <p:ph type="body" sz="quarter" idx="19"/>
          </p:nvPr>
        </p:nvSpPr>
        <p:spPr/>
        <p:txBody>
          <a:bodyPr lIns="91440" tIns="45720" rIns="91440" bIns="45720" anchor="ctr"/>
          <a:lstStyle/>
          <a:p>
            <a:r>
              <a:rPr lang="en-US">
                <a:ea typeface="Tahoma"/>
                <a:cs typeface="Tahoma"/>
              </a:rPr>
              <a:t>Source: </a:t>
            </a:r>
            <a:r>
              <a:rPr lang="en-US" sz="1200">
                <a:latin typeface="Calibri"/>
                <a:ea typeface="+mn-lt"/>
                <a:cs typeface="+mn-lt"/>
              </a:rPr>
              <a:t>Striped Attention: Faster Ring Attention for Causal Transformers</a:t>
            </a:r>
            <a:r>
              <a:rPr lang="en-US">
                <a:ea typeface="Tahoma"/>
                <a:cs typeface="Tahoma"/>
              </a:rPr>
              <a:t> (Brandon et al., 2023)</a:t>
            </a:r>
          </a:p>
        </p:txBody>
      </p:sp>
      <p:pic>
        <p:nvPicPr>
          <p:cNvPr id="7" name="Content Placeholder 6">
            <a:extLst>
              <a:ext uri="{FF2B5EF4-FFF2-40B4-BE49-F238E27FC236}">
                <a16:creationId xmlns:a16="http://schemas.microsoft.com/office/drawing/2014/main" id="{BB242888-3E10-1CB0-63B4-5147956249FB}"/>
              </a:ext>
            </a:extLst>
          </p:cNvPr>
          <p:cNvPicPr>
            <a:picLocks noGrp="1" noChangeAspect="1"/>
          </p:cNvPicPr>
          <p:nvPr>
            <p:ph sz="quarter" idx="20"/>
          </p:nvPr>
        </p:nvPicPr>
        <p:blipFill>
          <a:blip r:embed="rId2">
            <a:extLst>
              <a:ext uri="{96DAC541-7B7A-43D3-8B79-37D633B846F1}">
                <asvg:svgBlip xmlns:asvg="http://schemas.microsoft.com/office/drawing/2016/SVG/main" r:embed="rId3"/>
              </a:ext>
            </a:extLst>
          </a:blip>
          <a:stretch>
            <a:fillRect/>
          </a:stretch>
        </p:blipFill>
        <p:spPr>
          <a:xfrm>
            <a:off x="531761" y="1155700"/>
            <a:ext cx="4156075" cy="3422650"/>
          </a:xfrm>
        </p:spPr>
      </p:pic>
      <p:sp>
        <p:nvSpPr>
          <p:cNvPr id="9" name="TextBox 8">
            <a:extLst>
              <a:ext uri="{FF2B5EF4-FFF2-40B4-BE49-F238E27FC236}">
                <a16:creationId xmlns:a16="http://schemas.microsoft.com/office/drawing/2014/main" id="{6077366F-900A-35EB-0D32-DBD3D713F98C}"/>
              </a:ext>
            </a:extLst>
          </p:cNvPr>
          <p:cNvSpPr txBox="1"/>
          <p:nvPr/>
        </p:nvSpPr>
        <p:spPr>
          <a:xfrm>
            <a:off x="5070097" y="2228326"/>
            <a:ext cx="34185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orbel"/>
              </a:rPr>
              <a:t>Balancing the workload for each individual GPUs.</a:t>
            </a:r>
          </a:p>
        </p:txBody>
      </p:sp>
    </p:spTree>
    <p:extLst>
      <p:ext uri="{BB962C8B-B14F-4D97-AF65-F5344CB8AC3E}">
        <p14:creationId xmlns:p14="http://schemas.microsoft.com/office/powerpoint/2010/main" val="306039115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5B0DE-0F08-7E5F-104F-C4BB20A58E7F}"/>
              </a:ext>
            </a:extLst>
          </p:cNvPr>
          <p:cNvSpPr>
            <a:spLocks noGrp="1"/>
          </p:cNvSpPr>
          <p:nvPr>
            <p:ph type="title"/>
          </p:nvPr>
        </p:nvSpPr>
        <p:spPr>
          <a:xfrm>
            <a:off x="533919" y="107119"/>
            <a:ext cx="8085415" cy="857542"/>
          </a:xfrm>
        </p:spPr>
        <p:txBody>
          <a:bodyPr lIns="91440" tIns="45720" rIns="91440" bIns="45720" anchor="b">
            <a:normAutofit/>
          </a:bodyPr>
          <a:lstStyle/>
          <a:p>
            <a:r>
              <a:rPr lang="en-US"/>
              <a:t>Context Parallelism (Ring Attention)</a:t>
            </a:r>
          </a:p>
        </p:txBody>
      </p:sp>
      <p:pic>
        <p:nvPicPr>
          <p:cNvPr id="5" name="Content Placeholder 4">
            <a:extLst>
              <a:ext uri="{FF2B5EF4-FFF2-40B4-BE49-F238E27FC236}">
                <a16:creationId xmlns:a16="http://schemas.microsoft.com/office/drawing/2014/main" id="{FAFA6339-7563-E570-5998-4AC692D5BFF5}"/>
              </a:ext>
            </a:extLst>
          </p:cNvPr>
          <p:cNvPicPr>
            <a:picLocks noGrp="1" noChangeAspect="1"/>
          </p:cNvPicPr>
          <p:nvPr>
            <p:ph sz="quarter" idx="20"/>
          </p:nvPr>
        </p:nvPicPr>
        <p:blipFill>
          <a:blip r:embed="rId2"/>
          <a:stretch>
            <a:fillRect/>
          </a:stretch>
        </p:blipFill>
        <p:spPr>
          <a:xfrm>
            <a:off x="533123" y="1145646"/>
            <a:ext cx="8085416" cy="3315020"/>
          </a:xfrm>
          <a:noFill/>
        </p:spPr>
      </p:pic>
      <p:sp>
        <p:nvSpPr>
          <p:cNvPr id="10" name="Text Placeholder 3">
            <a:extLst>
              <a:ext uri="{FF2B5EF4-FFF2-40B4-BE49-F238E27FC236}">
                <a16:creationId xmlns:a16="http://schemas.microsoft.com/office/drawing/2014/main" id="{B317D499-0E60-FDD5-071F-237430D37F00}"/>
              </a:ext>
            </a:extLst>
          </p:cNvPr>
          <p:cNvSpPr>
            <a:spLocks noGrp="1"/>
          </p:cNvSpPr>
          <p:nvPr>
            <p:ph type="body" sz="quarter" idx="19"/>
          </p:nvPr>
        </p:nvSpPr>
        <p:spPr>
          <a:xfrm>
            <a:off x="1874520" y="4581310"/>
            <a:ext cx="6744017" cy="200055"/>
          </a:xfrm>
        </p:spPr>
        <p:txBody>
          <a:bodyPr lIns="91440" tIns="45720" rIns="91440" bIns="45720" anchor="ctr"/>
          <a:lstStyle/>
          <a:p>
            <a:r>
              <a:rPr lang="en-US" sz="1100">
                <a:ea typeface="Tahoma"/>
                <a:cs typeface="Tahoma"/>
              </a:rPr>
              <a:t>Source: https://nanotron-ultrascale-playbook.static.hf.space/dist/index.html</a:t>
            </a:r>
          </a:p>
        </p:txBody>
      </p:sp>
    </p:spTree>
    <p:extLst>
      <p:ext uri="{BB962C8B-B14F-4D97-AF65-F5344CB8AC3E}">
        <p14:creationId xmlns:p14="http://schemas.microsoft.com/office/powerpoint/2010/main" val="308406927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AA8CB-4079-01E8-629E-459487D8B242}"/>
              </a:ext>
            </a:extLst>
          </p:cNvPr>
          <p:cNvSpPr>
            <a:spLocks noGrp="1"/>
          </p:cNvSpPr>
          <p:nvPr>
            <p:ph type="title"/>
          </p:nvPr>
        </p:nvSpPr>
        <p:spPr>
          <a:xfrm>
            <a:off x="392517" y="-175683"/>
            <a:ext cx="8085415" cy="857542"/>
          </a:xfrm>
        </p:spPr>
        <p:txBody>
          <a:bodyPr/>
          <a:lstStyle/>
          <a:p>
            <a:r>
              <a:rPr lang="en-US" dirty="0"/>
              <a:t>Summary </a:t>
            </a:r>
          </a:p>
        </p:txBody>
      </p:sp>
      <p:sp>
        <p:nvSpPr>
          <p:cNvPr id="7" name="Content Placeholder 6">
            <a:extLst>
              <a:ext uri="{FF2B5EF4-FFF2-40B4-BE49-F238E27FC236}">
                <a16:creationId xmlns:a16="http://schemas.microsoft.com/office/drawing/2014/main" id="{4312283F-9244-9C67-E1DC-500B2D417345}"/>
              </a:ext>
            </a:extLst>
          </p:cNvPr>
          <p:cNvSpPr>
            <a:spLocks noGrp="1"/>
          </p:cNvSpPr>
          <p:nvPr>
            <p:ph sz="quarter" idx="20"/>
          </p:nvPr>
        </p:nvSpPr>
        <p:spPr/>
        <p:txBody>
          <a:bodyPr/>
          <a:lstStyle/>
          <a:p>
            <a:endParaRPr lang="en-US"/>
          </a:p>
        </p:txBody>
      </p:sp>
      <p:graphicFrame>
        <p:nvGraphicFramePr>
          <p:cNvPr id="8" name="Content Placeholder 4">
            <a:extLst>
              <a:ext uri="{FF2B5EF4-FFF2-40B4-BE49-F238E27FC236}">
                <a16:creationId xmlns:a16="http://schemas.microsoft.com/office/drawing/2014/main" id="{D6A79DF8-FEDC-7B3B-867B-B0DA149398A5}"/>
              </a:ext>
            </a:extLst>
          </p:cNvPr>
          <p:cNvGraphicFramePr>
            <a:graphicFrameLocks/>
          </p:cNvGraphicFramePr>
          <p:nvPr>
            <p:extLst>
              <p:ext uri="{D42A27DB-BD31-4B8C-83A1-F6EECF244321}">
                <p14:modId xmlns:p14="http://schemas.microsoft.com/office/powerpoint/2010/main" val="405774324"/>
              </p:ext>
            </p:extLst>
          </p:nvPr>
        </p:nvGraphicFramePr>
        <p:xfrm>
          <a:off x="94267" y="788057"/>
          <a:ext cx="8974316" cy="3925054"/>
        </p:xfrm>
        <a:graphic>
          <a:graphicData uri="http://schemas.openxmlformats.org/drawingml/2006/table">
            <a:tbl>
              <a:tblPr firstRow="1" bandRow="1">
                <a:tableStyleId>{5C22544A-7EE6-4342-B048-85BDC9FD1C3A}</a:tableStyleId>
              </a:tblPr>
              <a:tblGrid>
                <a:gridCol w="849172">
                  <a:extLst>
                    <a:ext uri="{9D8B030D-6E8A-4147-A177-3AD203B41FA5}">
                      <a16:colId xmlns:a16="http://schemas.microsoft.com/office/drawing/2014/main" val="3624796206"/>
                    </a:ext>
                  </a:extLst>
                </a:gridCol>
                <a:gridCol w="1162107">
                  <a:extLst>
                    <a:ext uri="{9D8B030D-6E8A-4147-A177-3AD203B41FA5}">
                      <a16:colId xmlns:a16="http://schemas.microsoft.com/office/drawing/2014/main" val="2683529717"/>
                    </a:ext>
                  </a:extLst>
                </a:gridCol>
                <a:gridCol w="1171711">
                  <a:extLst>
                    <a:ext uri="{9D8B030D-6E8A-4147-A177-3AD203B41FA5}">
                      <a16:colId xmlns:a16="http://schemas.microsoft.com/office/drawing/2014/main" val="1115355640"/>
                    </a:ext>
                  </a:extLst>
                </a:gridCol>
                <a:gridCol w="1431025">
                  <a:extLst>
                    <a:ext uri="{9D8B030D-6E8A-4147-A177-3AD203B41FA5}">
                      <a16:colId xmlns:a16="http://schemas.microsoft.com/office/drawing/2014/main" val="182776900"/>
                    </a:ext>
                  </a:extLst>
                </a:gridCol>
                <a:gridCol w="1651921">
                  <a:extLst>
                    <a:ext uri="{9D8B030D-6E8A-4147-A177-3AD203B41FA5}">
                      <a16:colId xmlns:a16="http://schemas.microsoft.com/office/drawing/2014/main" val="3511140741"/>
                    </a:ext>
                  </a:extLst>
                </a:gridCol>
                <a:gridCol w="1286962">
                  <a:extLst>
                    <a:ext uri="{9D8B030D-6E8A-4147-A177-3AD203B41FA5}">
                      <a16:colId xmlns:a16="http://schemas.microsoft.com/office/drawing/2014/main" val="3053540670"/>
                    </a:ext>
                  </a:extLst>
                </a:gridCol>
                <a:gridCol w="1421418">
                  <a:extLst>
                    <a:ext uri="{9D8B030D-6E8A-4147-A177-3AD203B41FA5}">
                      <a16:colId xmlns:a16="http://schemas.microsoft.com/office/drawing/2014/main" val="15857221"/>
                    </a:ext>
                  </a:extLst>
                </a:gridCol>
              </a:tblGrid>
              <a:tr h="386921">
                <a:tc>
                  <a:txBody>
                    <a:bodyPr/>
                    <a:lstStyle/>
                    <a:p>
                      <a:pPr>
                        <a:buNone/>
                      </a:pPr>
                      <a:r>
                        <a:rPr lang="en-US" b="0" dirty="0"/>
                        <a:t>Aspect</a:t>
                      </a:r>
                    </a:p>
                  </a:txBody>
                  <a:tcPr anchor="ctr"/>
                </a:tc>
                <a:tc>
                  <a:txBody>
                    <a:bodyPr/>
                    <a:lstStyle/>
                    <a:p>
                      <a:pPr>
                        <a:buNone/>
                      </a:pPr>
                      <a:r>
                        <a:rPr lang="en-US" b="0" dirty="0"/>
                        <a:t>Naive Data Parallel (DP)</a:t>
                      </a:r>
                    </a:p>
                  </a:txBody>
                  <a:tcPr anchor="ctr"/>
                </a:tc>
                <a:tc>
                  <a:txBody>
                    <a:bodyPr/>
                    <a:lstStyle/>
                    <a:p>
                      <a:pPr>
                        <a:buNone/>
                      </a:pPr>
                      <a:r>
                        <a:rPr lang="en-US" b="0" dirty="0"/>
                        <a:t>ZeRO-1</a:t>
                      </a:r>
                    </a:p>
                  </a:txBody>
                  <a:tcPr anchor="ctr"/>
                </a:tc>
                <a:tc>
                  <a:txBody>
                    <a:bodyPr/>
                    <a:lstStyle/>
                    <a:p>
                      <a:pPr>
                        <a:buNone/>
                      </a:pPr>
                      <a:r>
                        <a:rPr lang="en-US" b="0" dirty="0"/>
                        <a:t>ZeRO-2</a:t>
                      </a:r>
                    </a:p>
                  </a:txBody>
                  <a:tcPr anchor="ctr"/>
                </a:tc>
                <a:tc>
                  <a:txBody>
                    <a:bodyPr/>
                    <a:lstStyle/>
                    <a:p>
                      <a:pPr>
                        <a:buNone/>
                      </a:pPr>
                      <a:r>
                        <a:rPr lang="en-US" b="0" dirty="0"/>
                        <a:t>ZeRO-3</a:t>
                      </a:r>
                    </a:p>
                  </a:txBody>
                  <a:tcPr anchor="ctr"/>
                </a:tc>
                <a:tc>
                  <a:txBody>
                    <a:bodyPr/>
                    <a:lstStyle/>
                    <a:p>
                      <a:pPr>
                        <a:buNone/>
                      </a:pPr>
                      <a:r>
                        <a:rPr lang="en-US" b="0" dirty="0"/>
                        <a:t>Tensor Parallel (TP)</a:t>
                      </a:r>
                    </a:p>
                  </a:txBody>
                  <a:tcPr anchor="ctr"/>
                </a:tc>
                <a:tc>
                  <a:txBody>
                    <a:bodyPr/>
                    <a:lstStyle/>
                    <a:p>
                      <a:pPr>
                        <a:buNone/>
                      </a:pPr>
                      <a:r>
                        <a:rPr lang="en-US" b="0" dirty="0"/>
                        <a:t>Pipeline Parallel (PP)</a:t>
                      </a:r>
                    </a:p>
                  </a:txBody>
                  <a:tcPr anchor="ctr"/>
                </a:tc>
                <a:extLst>
                  <a:ext uri="{0D108BD9-81ED-4DB2-BD59-A6C34878D82A}">
                    <a16:rowId xmlns:a16="http://schemas.microsoft.com/office/drawing/2014/main" val="3997321264"/>
                  </a:ext>
                </a:extLst>
              </a:tr>
              <a:tr h="861778">
                <a:tc>
                  <a:txBody>
                    <a:bodyPr/>
                    <a:lstStyle/>
                    <a:p>
                      <a:pPr>
                        <a:buNone/>
                      </a:pPr>
                      <a:r>
                        <a:rPr lang="en-US" b="0" dirty="0"/>
                        <a:t>Core idea</a:t>
                      </a:r>
                    </a:p>
                  </a:txBody>
                  <a:tcPr anchor="ctr"/>
                </a:tc>
                <a:tc>
                  <a:txBody>
                    <a:bodyPr/>
                    <a:lstStyle/>
                    <a:p>
                      <a:pPr>
                        <a:buNone/>
                      </a:pPr>
                      <a:r>
                        <a:rPr lang="en-US" b="0" dirty="0"/>
                        <a:t>Replicate full model; split data.</a:t>
                      </a:r>
                    </a:p>
                  </a:txBody>
                  <a:tcPr anchor="ctr"/>
                </a:tc>
                <a:tc>
                  <a:txBody>
                    <a:bodyPr/>
                    <a:lstStyle/>
                    <a:p>
                      <a:pPr>
                        <a:buNone/>
                      </a:pPr>
                      <a:r>
                        <a:rPr lang="en-US" b="0"/>
                        <a:t>Shard optimizer states.</a:t>
                      </a:r>
                    </a:p>
                  </a:txBody>
                  <a:tcPr anchor="ctr"/>
                </a:tc>
                <a:tc>
                  <a:txBody>
                    <a:bodyPr/>
                    <a:lstStyle/>
                    <a:p>
                      <a:pPr>
                        <a:buNone/>
                      </a:pPr>
                      <a:r>
                        <a:rPr lang="en-US" b="0"/>
                        <a:t>Shard optimizer states + gradients.</a:t>
                      </a:r>
                    </a:p>
                  </a:txBody>
                  <a:tcPr anchor="ctr"/>
                </a:tc>
                <a:tc>
                  <a:txBody>
                    <a:bodyPr/>
                    <a:lstStyle/>
                    <a:p>
                      <a:pPr>
                        <a:buNone/>
                      </a:pPr>
                      <a:r>
                        <a:rPr lang="en-US" b="0"/>
                        <a:t>Shard optimizer states + gradients + parameters.</a:t>
                      </a:r>
                    </a:p>
                  </a:txBody>
                  <a:tcPr anchor="ctr"/>
                </a:tc>
                <a:tc>
                  <a:txBody>
                    <a:bodyPr/>
                    <a:lstStyle/>
                    <a:p>
                      <a:pPr>
                        <a:buNone/>
                      </a:pPr>
                      <a:r>
                        <a:rPr lang="en-US" b="0"/>
                        <a:t>Split tensors </a:t>
                      </a:r>
                      <a:r>
                        <a:rPr lang="en-US" b="0" i="1"/>
                        <a:t>within layers</a:t>
                      </a:r>
                      <a:r>
                        <a:rPr lang="en-US" b="0"/>
                        <a:t> across GPUs.</a:t>
                      </a:r>
                    </a:p>
                  </a:txBody>
                  <a:tcPr anchor="ctr"/>
                </a:tc>
                <a:tc>
                  <a:txBody>
                    <a:bodyPr/>
                    <a:lstStyle/>
                    <a:p>
                      <a:pPr>
                        <a:buNone/>
                      </a:pPr>
                      <a:r>
                        <a:rPr lang="en-US" b="0" dirty="0"/>
                        <a:t>Split </a:t>
                      </a:r>
                      <a:r>
                        <a:rPr lang="en-US" b="0" i="1" dirty="0"/>
                        <a:t>layers</a:t>
                      </a:r>
                      <a:r>
                        <a:rPr lang="en-US" b="0" dirty="0"/>
                        <a:t> of the model* across GPUs sequentially.</a:t>
                      </a:r>
                    </a:p>
                  </a:txBody>
                  <a:tcPr anchor="ctr"/>
                </a:tc>
                <a:extLst>
                  <a:ext uri="{0D108BD9-81ED-4DB2-BD59-A6C34878D82A}">
                    <a16:rowId xmlns:a16="http://schemas.microsoft.com/office/drawing/2014/main" val="2666912718"/>
                  </a:ext>
                </a:extLst>
              </a:tr>
              <a:tr h="703493">
                <a:tc>
                  <a:txBody>
                    <a:bodyPr/>
                    <a:lstStyle/>
                    <a:p>
                      <a:pPr>
                        <a:buNone/>
                      </a:pPr>
                      <a:r>
                        <a:rPr lang="en-US" b="0" dirty="0"/>
                        <a:t>Memory footprint</a:t>
                      </a:r>
                    </a:p>
                  </a:txBody>
                  <a:tcPr anchor="ctr"/>
                </a:tc>
                <a:tc>
                  <a:txBody>
                    <a:bodyPr/>
                    <a:lstStyle/>
                    <a:p>
                      <a:pPr>
                        <a:buNone/>
                      </a:pPr>
                      <a:r>
                        <a:rPr lang="en-US" b="0" dirty="0"/>
                        <a:t>Very high</a:t>
                      </a:r>
                    </a:p>
                  </a:txBody>
                  <a:tcPr anchor="ctr"/>
                </a:tc>
                <a:tc>
                  <a:txBody>
                    <a:bodyPr/>
                    <a:lstStyle/>
                    <a:p>
                      <a:pPr>
                        <a:buNone/>
                      </a:pPr>
                      <a:r>
                        <a:rPr lang="en-US" b="0" dirty="0"/>
                        <a:t>Lower (no optimizer redundancy)</a:t>
                      </a:r>
                    </a:p>
                  </a:txBody>
                  <a:tcPr anchor="ctr"/>
                </a:tc>
                <a:tc>
                  <a:txBody>
                    <a:bodyPr/>
                    <a:lstStyle/>
                    <a:p>
                      <a:pPr>
                        <a:buNone/>
                      </a:pPr>
                      <a:r>
                        <a:rPr lang="en-US" b="0" dirty="0"/>
                        <a:t>Lower (no optimizer/grad redundancy)</a:t>
                      </a:r>
                    </a:p>
                  </a:txBody>
                  <a:tcPr anchor="ctr"/>
                </a:tc>
                <a:tc>
                  <a:txBody>
                    <a:bodyPr/>
                    <a:lstStyle/>
                    <a:p>
                      <a:pPr>
                        <a:buNone/>
                      </a:pPr>
                      <a:r>
                        <a:rPr lang="en-US" b="0" dirty="0"/>
                        <a:t>Minimal/no redundancy</a:t>
                      </a:r>
                    </a:p>
                  </a:txBody>
                  <a:tcPr anchor="ctr"/>
                </a:tc>
                <a:tc>
                  <a:txBody>
                    <a:bodyPr/>
                    <a:lstStyle/>
                    <a:p>
                      <a:pPr>
                        <a:buNone/>
                      </a:pPr>
                      <a:r>
                        <a:rPr lang="en-US" b="0" dirty="0"/>
                        <a:t>Low–moderate</a:t>
                      </a:r>
                    </a:p>
                  </a:txBody>
                  <a:tcPr anchor="ctr"/>
                </a:tc>
                <a:tc>
                  <a:txBody>
                    <a:bodyPr/>
                    <a:lstStyle/>
                    <a:p>
                      <a:pPr>
                        <a:buNone/>
                      </a:pPr>
                      <a:r>
                        <a:rPr lang="en-US" b="0" dirty="0"/>
                        <a:t>Moderate</a:t>
                      </a:r>
                    </a:p>
                  </a:txBody>
                  <a:tcPr anchor="ctr"/>
                </a:tc>
                <a:extLst>
                  <a:ext uri="{0D108BD9-81ED-4DB2-BD59-A6C34878D82A}">
                    <a16:rowId xmlns:a16="http://schemas.microsoft.com/office/drawing/2014/main" val="3904040959"/>
                  </a:ext>
                </a:extLst>
              </a:tr>
              <a:tr h="703493">
                <a:tc>
                  <a:txBody>
                    <a:bodyPr/>
                    <a:lstStyle/>
                    <a:p>
                      <a:pPr>
                        <a:buNone/>
                      </a:pPr>
                      <a:r>
                        <a:rPr lang="en-US" b="0" dirty="0"/>
                        <a:t>Ease of use</a:t>
                      </a:r>
                    </a:p>
                  </a:txBody>
                  <a:tcPr anchor="ctr"/>
                </a:tc>
                <a:tc>
                  <a:txBody>
                    <a:bodyPr/>
                    <a:lstStyle/>
                    <a:p>
                      <a:pPr>
                        <a:buNone/>
                      </a:pPr>
                      <a:r>
                        <a:rPr lang="en-US" b="0" dirty="0"/>
                        <a:t>Very easy</a:t>
                      </a:r>
                    </a:p>
                  </a:txBody>
                  <a:tcPr anchor="ctr"/>
                </a:tc>
                <a:tc>
                  <a:txBody>
                    <a:bodyPr/>
                    <a:lstStyle/>
                    <a:p>
                      <a:pPr>
                        <a:buNone/>
                      </a:pPr>
                      <a:r>
                        <a:rPr lang="en-US" b="0" dirty="0"/>
                        <a:t>Easy</a:t>
                      </a:r>
                    </a:p>
                  </a:txBody>
                  <a:tcPr anchor="ctr"/>
                </a:tc>
                <a:tc>
                  <a:txBody>
                    <a:bodyPr/>
                    <a:lstStyle/>
                    <a:p>
                      <a:pPr>
                        <a:buNone/>
                      </a:pPr>
                      <a:r>
                        <a:rPr lang="en-US" b="0" dirty="0"/>
                        <a:t>Moderate</a:t>
                      </a:r>
                    </a:p>
                  </a:txBody>
                  <a:tcPr anchor="ctr"/>
                </a:tc>
                <a:tc>
                  <a:txBody>
                    <a:bodyPr/>
                    <a:lstStyle/>
                    <a:p>
                      <a:pPr>
                        <a:buNone/>
                      </a:pPr>
                      <a:r>
                        <a:rPr lang="en-US" b="0" dirty="0"/>
                        <a:t>More complex</a:t>
                      </a:r>
                    </a:p>
                  </a:txBody>
                  <a:tcPr anchor="ctr"/>
                </a:tc>
                <a:tc>
                  <a:txBody>
                    <a:bodyPr/>
                    <a:lstStyle/>
                    <a:p>
                      <a:pPr>
                        <a:buNone/>
                      </a:pPr>
                      <a:r>
                        <a:rPr lang="en-US" b="0" dirty="0"/>
                        <a:t>Complex (custom kernels)</a:t>
                      </a:r>
                    </a:p>
                  </a:txBody>
                  <a:tcPr anchor="ctr"/>
                </a:tc>
                <a:tc>
                  <a:txBody>
                    <a:bodyPr/>
                    <a:lstStyle/>
                    <a:p>
                      <a:pPr>
                        <a:buNone/>
                      </a:pPr>
                      <a:r>
                        <a:rPr lang="en-US" b="0" dirty="0"/>
                        <a:t>Moderate (</a:t>
                      </a:r>
                      <a:r>
                        <a:rPr lang="en-US" b="0" dirty="0" err="1"/>
                        <a:t>microbatch</a:t>
                      </a:r>
                      <a:r>
                        <a:rPr lang="en-US" b="0" dirty="0"/>
                        <a:t> tuning)</a:t>
                      </a:r>
                    </a:p>
                  </a:txBody>
                  <a:tcPr anchor="ctr"/>
                </a:tc>
                <a:extLst>
                  <a:ext uri="{0D108BD9-81ED-4DB2-BD59-A6C34878D82A}">
                    <a16:rowId xmlns:a16="http://schemas.microsoft.com/office/drawing/2014/main" val="319109489"/>
                  </a:ext>
                </a:extLst>
              </a:tr>
              <a:tr h="545207">
                <a:tc>
                  <a:txBody>
                    <a:bodyPr/>
                    <a:lstStyle/>
                    <a:p>
                      <a:pPr>
                        <a:buNone/>
                      </a:pPr>
                      <a:r>
                        <a:rPr lang="en-US" b="0" dirty="0"/>
                        <a:t>Used for</a:t>
                      </a:r>
                    </a:p>
                  </a:txBody>
                  <a:tcPr anchor="ctr"/>
                </a:tc>
                <a:tc>
                  <a:txBody>
                    <a:bodyPr/>
                    <a:lstStyle/>
                    <a:p>
                      <a:pPr>
                        <a:buNone/>
                      </a:pPr>
                      <a:r>
                        <a:rPr lang="en-US" b="0" dirty="0"/>
                        <a:t>Training only</a:t>
                      </a:r>
                    </a:p>
                  </a:txBody>
                  <a:tcPr anchor="ctr"/>
                </a:tc>
                <a:tc>
                  <a:txBody>
                    <a:bodyPr/>
                    <a:lstStyle/>
                    <a:p>
                      <a:pPr>
                        <a:buNone/>
                      </a:pPr>
                      <a:r>
                        <a:rPr lang="en-US" b="0" dirty="0"/>
                        <a:t>Training only</a:t>
                      </a:r>
                    </a:p>
                  </a:txBody>
                  <a:tcPr anchor="ctr"/>
                </a:tc>
                <a:tc>
                  <a:txBody>
                    <a:bodyPr/>
                    <a:lstStyle/>
                    <a:p>
                      <a:pPr>
                        <a:buNone/>
                      </a:pPr>
                      <a:r>
                        <a:rPr lang="en-US" b="0" dirty="0"/>
                        <a:t>Training only</a:t>
                      </a:r>
                    </a:p>
                  </a:txBody>
                  <a:tcPr anchor="ctr"/>
                </a:tc>
                <a:tc>
                  <a:txBody>
                    <a:bodyPr/>
                    <a:lstStyle/>
                    <a:p>
                      <a:pPr>
                        <a:buNone/>
                      </a:pPr>
                      <a:r>
                        <a:rPr lang="en-US" b="0" dirty="0"/>
                        <a:t>Training only</a:t>
                      </a:r>
                    </a:p>
                  </a:txBody>
                  <a:tcPr anchor="ctr"/>
                </a:tc>
                <a:tc>
                  <a:txBody>
                    <a:bodyPr/>
                    <a:lstStyle/>
                    <a:p>
                      <a:pPr>
                        <a:buNone/>
                      </a:pPr>
                      <a:r>
                        <a:rPr lang="en-US" b="0" dirty="0"/>
                        <a:t>Training + inf</a:t>
                      </a:r>
                    </a:p>
                  </a:txBody>
                  <a:tcPr anchor="ctr"/>
                </a:tc>
                <a:tc>
                  <a:txBody>
                    <a:bodyPr/>
                    <a:lstStyle/>
                    <a:p>
                      <a:pPr>
                        <a:buNone/>
                      </a:pPr>
                      <a:r>
                        <a:rPr lang="en-US" b="0" dirty="0"/>
                        <a:t>Training + inf</a:t>
                      </a:r>
                    </a:p>
                  </a:txBody>
                  <a:tcPr anchor="ctr"/>
                </a:tc>
                <a:extLst>
                  <a:ext uri="{0D108BD9-81ED-4DB2-BD59-A6C34878D82A}">
                    <a16:rowId xmlns:a16="http://schemas.microsoft.com/office/drawing/2014/main" val="1616011215"/>
                  </a:ext>
                </a:extLst>
              </a:tr>
              <a:tr h="545207">
                <a:tc>
                  <a:txBody>
                    <a:bodyPr/>
                    <a:lstStyle/>
                    <a:p>
                      <a:pPr>
                        <a:buNone/>
                      </a:pPr>
                      <a:r>
                        <a:rPr lang="en-US" b="0" dirty="0"/>
                        <a:t>Typical combo</a:t>
                      </a:r>
                    </a:p>
                  </a:txBody>
                  <a:tcPr anchor="ctr"/>
                </a:tc>
                <a:tc>
                  <a:txBody>
                    <a:bodyPr/>
                    <a:lstStyle/>
                    <a:p>
                      <a:pPr>
                        <a:buNone/>
                      </a:pPr>
                      <a:r>
                        <a:rPr lang="en-US" b="0" dirty="0"/>
                        <a:t>Often + </a:t>
                      </a:r>
                      <a:r>
                        <a:rPr lang="en-US" b="0" dirty="0" err="1"/>
                        <a:t>ZeRO</a:t>
                      </a:r>
                      <a:endParaRPr lang="en-US" b="0" dirty="0"/>
                    </a:p>
                  </a:txBody>
                  <a:tcPr anchor="ctr"/>
                </a:tc>
                <a:tc>
                  <a:txBody>
                    <a:bodyPr/>
                    <a:lstStyle/>
                    <a:p>
                      <a:pPr>
                        <a:buNone/>
                      </a:pPr>
                      <a:r>
                        <a:rPr lang="en-US" b="0" dirty="0"/>
                        <a:t>Paired with DP</a:t>
                      </a:r>
                    </a:p>
                  </a:txBody>
                  <a:tcPr anchor="ctr"/>
                </a:tc>
                <a:tc>
                  <a:txBody>
                    <a:bodyPr/>
                    <a:lstStyle/>
                    <a:p>
                      <a:pPr>
                        <a:buNone/>
                      </a:pPr>
                      <a:r>
                        <a:rPr lang="en-US" b="0" dirty="0"/>
                        <a:t>Often w/ TP or PP</a:t>
                      </a:r>
                    </a:p>
                  </a:txBody>
                  <a:tcPr anchor="ctr"/>
                </a:tc>
                <a:tc>
                  <a:txBody>
                    <a:bodyPr/>
                    <a:lstStyle/>
                    <a:p>
                      <a:pPr>
                        <a:buNone/>
                      </a:pPr>
                      <a:r>
                        <a:rPr lang="en-US" b="0" dirty="0"/>
                        <a:t>Combined with TP + PP (3D)</a:t>
                      </a:r>
                    </a:p>
                  </a:txBody>
                  <a:tcPr anchor="ctr"/>
                </a:tc>
                <a:tc>
                  <a:txBody>
                    <a:bodyPr/>
                    <a:lstStyle/>
                    <a:p>
                      <a:pPr>
                        <a:buNone/>
                      </a:pPr>
                      <a:r>
                        <a:rPr lang="en-US" b="0" dirty="0"/>
                        <a:t>Paired with PP</a:t>
                      </a:r>
                    </a:p>
                  </a:txBody>
                  <a:tcPr anchor="ctr"/>
                </a:tc>
                <a:tc>
                  <a:txBody>
                    <a:bodyPr/>
                    <a:lstStyle/>
                    <a:p>
                      <a:pPr>
                        <a:buNone/>
                      </a:pPr>
                      <a:r>
                        <a:rPr lang="en-US" b="0" dirty="0"/>
                        <a:t>Paired with TP + </a:t>
                      </a:r>
                      <a:r>
                        <a:rPr lang="en-US" b="0" dirty="0" err="1"/>
                        <a:t>ZeRO</a:t>
                      </a:r>
                      <a:endParaRPr lang="en-US" b="0" dirty="0"/>
                    </a:p>
                  </a:txBody>
                  <a:tcPr anchor="ctr"/>
                </a:tc>
                <a:extLst>
                  <a:ext uri="{0D108BD9-81ED-4DB2-BD59-A6C34878D82A}">
                    <a16:rowId xmlns:a16="http://schemas.microsoft.com/office/drawing/2014/main" val="1771308753"/>
                  </a:ext>
                </a:extLst>
              </a:tr>
            </a:tbl>
          </a:graphicData>
        </a:graphic>
      </p:graphicFrame>
    </p:spTree>
    <p:extLst>
      <p:ext uri="{BB962C8B-B14F-4D97-AF65-F5344CB8AC3E}">
        <p14:creationId xmlns:p14="http://schemas.microsoft.com/office/powerpoint/2010/main" val="238092349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D2B5798-8BEA-9D8A-9990-FD5C24CC1F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870DC3-4E05-7503-3DA1-88A4D9A52435}"/>
              </a:ext>
            </a:extLst>
          </p:cNvPr>
          <p:cNvSpPr>
            <a:spLocks noGrp="1"/>
          </p:cNvSpPr>
          <p:nvPr>
            <p:ph type="title"/>
          </p:nvPr>
        </p:nvSpPr>
        <p:spPr>
          <a:xfrm>
            <a:off x="533919" y="107119"/>
            <a:ext cx="8085415" cy="857542"/>
          </a:xfrm>
        </p:spPr>
        <p:txBody>
          <a:bodyPr lIns="91440" tIns="45720" rIns="91440" bIns="45720" anchor="b">
            <a:normAutofit/>
          </a:bodyPr>
          <a:lstStyle/>
          <a:p>
            <a:r>
              <a:rPr lang="en-US"/>
              <a:t>Summarizing</a:t>
            </a:r>
          </a:p>
        </p:txBody>
      </p:sp>
      <p:sp>
        <p:nvSpPr>
          <p:cNvPr id="10" name="Text Placeholder 3">
            <a:extLst>
              <a:ext uri="{FF2B5EF4-FFF2-40B4-BE49-F238E27FC236}">
                <a16:creationId xmlns:a16="http://schemas.microsoft.com/office/drawing/2014/main" id="{2FAF8254-AADF-ED2D-4D8A-9A2AC2B7948D}"/>
              </a:ext>
            </a:extLst>
          </p:cNvPr>
          <p:cNvSpPr>
            <a:spLocks noGrp="1"/>
          </p:cNvSpPr>
          <p:nvPr>
            <p:ph type="body" sz="quarter" idx="19"/>
          </p:nvPr>
        </p:nvSpPr>
        <p:spPr>
          <a:xfrm>
            <a:off x="1874520" y="4581310"/>
            <a:ext cx="6744017" cy="200055"/>
          </a:xfrm>
        </p:spPr>
        <p:txBody>
          <a:bodyPr lIns="91440" tIns="45720" rIns="91440" bIns="45720" anchor="ctr"/>
          <a:lstStyle/>
          <a:p>
            <a:r>
              <a:rPr lang="en-US" sz="1100">
                <a:ea typeface="Tahoma"/>
                <a:cs typeface="Tahoma"/>
              </a:rPr>
              <a:t>Source: </a:t>
            </a:r>
            <a:r>
              <a:rPr lang="en-US" sz="1100" err="1">
                <a:ea typeface="Tahoma"/>
                <a:cs typeface="Tahoma"/>
              </a:rPr>
              <a:t>Tatsunori</a:t>
            </a:r>
            <a:r>
              <a:rPr lang="en-US" sz="1100">
                <a:ea typeface="Tahoma"/>
                <a:cs typeface="Tahoma"/>
              </a:rPr>
              <a:t> Hashimoto (Stanford)</a:t>
            </a:r>
          </a:p>
        </p:txBody>
      </p:sp>
      <p:pic>
        <p:nvPicPr>
          <p:cNvPr id="6" name="Content Placeholder 5" descr="A table with text on it&#10;&#10;AI-generated content may be incorrect.">
            <a:extLst>
              <a:ext uri="{FF2B5EF4-FFF2-40B4-BE49-F238E27FC236}">
                <a16:creationId xmlns:a16="http://schemas.microsoft.com/office/drawing/2014/main" id="{8D607517-846C-9155-BC14-CD7897A8CC30}"/>
              </a:ext>
            </a:extLst>
          </p:cNvPr>
          <p:cNvPicPr>
            <a:picLocks noGrp="1" noChangeAspect="1"/>
          </p:cNvPicPr>
          <p:nvPr>
            <p:ph sz="quarter" idx="20"/>
          </p:nvPr>
        </p:nvPicPr>
        <p:blipFill>
          <a:blip r:embed="rId2"/>
          <a:stretch>
            <a:fillRect/>
          </a:stretch>
        </p:blipFill>
        <p:spPr>
          <a:xfrm>
            <a:off x="765831" y="1406145"/>
            <a:ext cx="7732888" cy="2737576"/>
          </a:xfrm>
        </p:spPr>
      </p:pic>
    </p:spTree>
    <p:extLst>
      <p:ext uri="{BB962C8B-B14F-4D97-AF65-F5344CB8AC3E}">
        <p14:creationId xmlns:p14="http://schemas.microsoft.com/office/powerpoint/2010/main" val="226312495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12E8794-D373-92E3-2D88-CE2AF97B5A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FDCBB-9188-EA38-5412-7FC1C76F6F78}"/>
              </a:ext>
            </a:extLst>
          </p:cNvPr>
          <p:cNvSpPr>
            <a:spLocks noGrp="1"/>
          </p:cNvSpPr>
          <p:nvPr>
            <p:ph type="title"/>
          </p:nvPr>
        </p:nvSpPr>
        <p:spPr>
          <a:xfrm>
            <a:off x="533919" y="107119"/>
            <a:ext cx="8085415" cy="857542"/>
          </a:xfrm>
        </p:spPr>
        <p:txBody>
          <a:bodyPr lIns="91440" tIns="45720" rIns="91440" bIns="45720" anchor="b">
            <a:normAutofit/>
          </a:bodyPr>
          <a:lstStyle/>
          <a:p>
            <a:r>
              <a:rPr lang="en-US">
                <a:ea typeface="Tahoma"/>
                <a:cs typeface="Tahoma"/>
              </a:rPr>
              <a:t>Solutions</a:t>
            </a:r>
          </a:p>
        </p:txBody>
      </p:sp>
      <p:sp>
        <p:nvSpPr>
          <p:cNvPr id="4" name="Content Placeholder 3">
            <a:extLst>
              <a:ext uri="{FF2B5EF4-FFF2-40B4-BE49-F238E27FC236}">
                <a16:creationId xmlns:a16="http://schemas.microsoft.com/office/drawing/2014/main" id="{2F6865B3-026A-FCB7-DFA1-A6B457AAA8D3}"/>
              </a:ext>
            </a:extLst>
          </p:cNvPr>
          <p:cNvSpPr>
            <a:spLocks noGrp="1"/>
          </p:cNvSpPr>
          <p:nvPr>
            <p:ph sz="quarter" idx="20"/>
          </p:nvPr>
        </p:nvSpPr>
        <p:spPr/>
        <p:txBody>
          <a:bodyPr lIns="91440" tIns="45720" rIns="91440" bIns="45720" anchor="t"/>
          <a:lstStyle/>
          <a:p>
            <a:pPr marL="285750" indent="-285750">
              <a:buFont typeface="Calibri" panose="05000000000000000000" pitchFamily="2" charset="2"/>
              <a:buChar char="-"/>
            </a:pPr>
            <a:r>
              <a:rPr lang="en-US" dirty="0">
                <a:ea typeface="Tahoma"/>
                <a:cs typeface="Tahoma"/>
              </a:rPr>
              <a:t>DeepSeek V3: DP=1, PP=16*8, EP (Expert Parallelism) = 64</a:t>
            </a:r>
          </a:p>
          <a:p>
            <a:pPr marL="285750" indent="-285750">
              <a:buFont typeface="Calibri" panose="05000000000000000000" pitchFamily="2" charset="2"/>
              <a:buChar char="-"/>
            </a:pPr>
            <a:endParaRPr lang="en-US">
              <a:ea typeface="Tahoma"/>
              <a:cs typeface="Tahoma"/>
            </a:endParaRPr>
          </a:p>
          <a:p>
            <a:pPr marL="285750" indent="-285750">
              <a:buFont typeface="Calibri" panose="05000000000000000000" pitchFamily="2" charset="2"/>
              <a:buChar char="-"/>
            </a:pPr>
            <a:endParaRPr lang="en-US">
              <a:ea typeface="Tahoma"/>
              <a:cs typeface="Tahoma"/>
            </a:endParaRPr>
          </a:p>
          <a:p>
            <a:pPr marL="285750" indent="-285750">
              <a:buFont typeface="Calibri" panose="05000000000000000000" pitchFamily="2" charset="2"/>
              <a:buChar char="-"/>
            </a:pPr>
            <a:endParaRPr lang="en-US">
              <a:ea typeface="Tahoma"/>
              <a:cs typeface="Tahoma"/>
            </a:endParaRPr>
          </a:p>
          <a:p>
            <a:pPr marL="285750" indent="-285750">
              <a:buFont typeface="Calibri" panose="05000000000000000000" pitchFamily="2" charset="2"/>
              <a:buChar char="-"/>
            </a:pPr>
            <a:endParaRPr lang="en-US">
              <a:ea typeface="Tahoma"/>
              <a:cs typeface="Tahoma"/>
            </a:endParaRPr>
          </a:p>
          <a:p>
            <a:pPr marL="285750" indent="-285750">
              <a:buFont typeface="Calibri" panose="05000000000000000000" pitchFamily="2" charset="2"/>
              <a:buChar char="-"/>
            </a:pPr>
            <a:r>
              <a:rPr lang="en-US" dirty="0">
                <a:ea typeface="Tahoma"/>
                <a:cs typeface="Tahoma"/>
              </a:rPr>
              <a:t>Llama 3: Staged Training</a:t>
            </a:r>
          </a:p>
        </p:txBody>
      </p:sp>
      <p:pic>
        <p:nvPicPr>
          <p:cNvPr id="8" name="Picture 7" descr="A black text on a white background&#10;&#10;AI-generated content may be incorrect.">
            <a:extLst>
              <a:ext uri="{FF2B5EF4-FFF2-40B4-BE49-F238E27FC236}">
                <a16:creationId xmlns:a16="http://schemas.microsoft.com/office/drawing/2014/main" id="{9CB4565C-4B10-8338-0589-5CBB731C7B13}"/>
              </a:ext>
            </a:extLst>
          </p:cNvPr>
          <p:cNvPicPr>
            <a:picLocks noChangeAspect="1"/>
          </p:cNvPicPr>
          <p:nvPr/>
        </p:nvPicPr>
        <p:blipFill>
          <a:blip r:embed="rId2"/>
          <a:stretch>
            <a:fillRect/>
          </a:stretch>
        </p:blipFill>
        <p:spPr>
          <a:xfrm>
            <a:off x="823907" y="1546296"/>
            <a:ext cx="7498634" cy="1235481"/>
          </a:xfrm>
          <a:prstGeom prst="rect">
            <a:avLst/>
          </a:prstGeom>
        </p:spPr>
      </p:pic>
      <p:pic>
        <p:nvPicPr>
          <p:cNvPr id="9" name="Picture 8" descr="A white rectangular box with black text and numbers&#10;&#10;AI-generated content may be incorrect.">
            <a:extLst>
              <a:ext uri="{FF2B5EF4-FFF2-40B4-BE49-F238E27FC236}">
                <a16:creationId xmlns:a16="http://schemas.microsoft.com/office/drawing/2014/main" id="{17A02246-4DB6-5B19-9944-4701B2735480}"/>
              </a:ext>
            </a:extLst>
          </p:cNvPr>
          <p:cNvPicPr>
            <a:picLocks noChangeAspect="1"/>
          </p:cNvPicPr>
          <p:nvPr/>
        </p:nvPicPr>
        <p:blipFill>
          <a:blip r:embed="rId3"/>
          <a:stretch>
            <a:fillRect/>
          </a:stretch>
        </p:blipFill>
        <p:spPr>
          <a:xfrm>
            <a:off x="1009343" y="3283997"/>
            <a:ext cx="7134534" cy="1400743"/>
          </a:xfrm>
          <a:prstGeom prst="rect">
            <a:avLst/>
          </a:prstGeom>
        </p:spPr>
      </p:pic>
    </p:spTree>
    <p:extLst>
      <p:ext uri="{BB962C8B-B14F-4D97-AF65-F5344CB8AC3E}">
        <p14:creationId xmlns:p14="http://schemas.microsoft.com/office/powerpoint/2010/main" val="410745087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98EB-1D82-A2B0-8DCB-EB71657ED533}"/>
              </a:ext>
            </a:extLst>
          </p:cNvPr>
          <p:cNvSpPr>
            <a:spLocks noGrp="1"/>
          </p:cNvSpPr>
          <p:nvPr>
            <p:ph type="title"/>
          </p:nvPr>
        </p:nvSpPr>
        <p:spPr/>
        <p:txBody>
          <a:bodyPr/>
          <a:lstStyle/>
          <a:p>
            <a:r>
              <a:rPr lang="en-US" dirty="0"/>
              <a:t>Sequence parallelism</a:t>
            </a:r>
          </a:p>
        </p:txBody>
      </p:sp>
      <p:sp>
        <p:nvSpPr>
          <p:cNvPr id="3" name="Content Placeholder 2">
            <a:extLst>
              <a:ext uri="{FF2B5EF4-FFF2-40B4-BE49-F238E27FC236}">
                <a16:creationId xmlns:a16="http://schemas.microsoft.com/office/drawing/2014/main" id="{471B043A-4D69-8E69-F94A-1539DB0E3558}"/>
              </a:ext>
            </a:extLst>
          </p:cNvPr>
          <p:cNvSpPr>
            <a:spLocks noGrp="1"/>
          </p:cNvSpPr>
          <p:nvPr>
            <p:ph sz="quarter" idx="20"/>
          </p:nvPr>
        </p:nvSpPr>
        <p:spPr/>
        <p:txBody>
          <a:bodyPr/>
          <a:lstStyle/>
          <a:p>
            <a:pPr marL="285750" indent="-285750">
              <a:buFont typeface="Arial" panose="020B0604020202020204" pitchFamily="34" charset="0"/>
              <a:buChar char="•"/>
            </a:pPr>
            <a:r>
              <a:rPr lang="en-US" dirty="0"/>
              <a:t>Tensor parallelism has limitations, as it requires layers to be divided into independent, manageable blocks. </a:t>
            </a:r>
          </a:p>
          <a:p>
            <a:pPr marL="285750" indent="-285750">
              <a:buFont typeface="Arial" panose="020B0604020202020204" pitchFamily="34" charset="0"/>
              <a:buChar char="•"/>
            </a:pPr>
            <a:r>
              <a:rPr lang="en-US" dirty="0"/>
              <a:t>It’s not applicable to operations like </a:t>
            </a:r>
            <a:r>
              <a:rPr lang="en-US" dirty="0" err="1"/>
              <a:t>LayerNorm</a:t>
            </a:r>
            <a:r>
              <a:rPr lang="en-US" dirty="0"/>
              <a:t> and Dropout, which are instead replicated across the tensor-parallel group. </a:t>
            </a:r>
          </a:p>
          <a:p>
            <a:pPr marL="285750" indent="-285750">
              <a:buFont typeface="Arial" panose="020B0604020202020204" pitchFamily="34" charset="0"/>
              <a:buChar char="•"/>
            </a:pPr>
            <a:r>
              <a:rPr lang="en-US" dirty="0"/>
              <a:t>While </a:t>
            </a:r>
            <a:r>
              <a:rPr lang="en-US" dirty="0" err="1"/>
              <a:t>LayerNorm</a:t>
            </a:r>
            <a:r>
              <a:rPr lang="en-US" dirty="0"/>
              <a:t> and Dropout are computationally inexpensive, they do require a considerable amount of memory to store (redundant) activations.</a:t>
            </a:r>
          </a:p>
        </p:txBody>
      </p:sp>
      <p:sp>
        <p:nvSpPr>
          <p:cNvPr id="4" name="Text Placeholder 3">
            <a:extLst>
              <a:ext uri="{FF2B5EF4-FFF2-40B4-BE49-F238E27FC236}">
                <a16:creationId xmlns:a16="http://schemas.microsoft.com/office/drawing/2014/main" id="{F05F2106-10CE-4F14-699A-45C5F28AC7A3}"/>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233357025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11FCE34-544C-E1F5-4305-6953A25716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85BC4-2933-6E59-7D95-21DD38CD5573}"/>
              </a:ext>
            </a:extLst>
          </p:cNvPr>
          <p:cNvSpPr>
            <a:spLocks noGrp="1"/>
          </p:cNvSpPr>
          <p:nvPr>
            <p:ph type="title"/>
          </p:nvPr>
        </p:nvSpPr>
        <p:spPr/>
        <p:txBody>
          <a:bodyPr/>
          <a:lstStyle/>
          <a:p>
            <a:r>
              <a:rPr lang="en-US" dirty="0"/>
              <a:t>Sequence parallelism</a:t>
            </a:r>
          </a:p>
        </p:txBody>
      </p:sp>
      <p:sp>
        <p:nvSpPr>
          <p:cNvPr id="3" name="Content Placeholder 2">
            <a:extLst>
              <a:ext uri="{FF2B5EF4-FFF2-40B4-BE49-F238E27FC236}">
                <a16:creationId xmlns:a16="http://schemas.microsoft.com/office/drawing/2014/main" id="{EE0E0EFE-18CE-C4CF-29AF-60050612FFC2}"/>
              </a:ext>
            </a:extLst>
          </p:cNvPr>
          <p:cNvSpPr>
            <a:spLocks noGrp="1"/>
          </p:cNvSpPr>
          <p:nvPr>
            <p:ph sz="quarter" idx="20"/>
          </p:nvPr>
        </p:nvSpPr>
        <p:spPr/>
        <p:txBody>
          <a:bodyPr/>
          <a:lstStyle/>
          <a:p>
            <a:pPr marL="285750" indent="-285750">
              <a:buFont typeface="Arial" panose="020B0604020202020204" pitchFamily="34" charset="0"/>
              <a:buChar char="•"/>
            </a:pPr>
            <a:r>
              <a:rPr lang="en-US" dirty="0"/>
              <a:t>These operations are independent across the input sequence, and these ops can be partitioned along that “sequence-dimension,” making them more memory efficient. This is called sequence parallelism.</a:t>
            </a:r>
          </a:p>
          <a:p>
            <a:pPr marL="285750" indent="-28575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98CD1BB9-9021-8755-91CE-E24AEF6B749A}"/>
              </a:ext>
            </a:extLst>
          </p:cNvPr>
          <p:cNvSpPr>
            <a:spLocks noGrp="1"/>
          </p:cNvSpPr>
          <p:nvPr>
            <p:ph type="body" sz="quarter" idx="19"/>
          </p:nvPr>
        </p:nvSpPr>
        <p:spPr/>
        <p:txBody>
          <a:bodyPr/>
          <a:lstStyle/>
          <a:p>
            <a:endParaRPr lang="en-US"/>
          </a:p>
        </p:txBody>
      </p:sp>
      <p:pic>
        <p:nvPicPr>
          <p:cNvPr id="40962" name="Picture 2" descr=" Illustration of a transformer layer with both Tensor parallelism and Sequence parallelism. Sequence parallelism is applicable for operations like LayerNorm and Dropout, which are not well-suited for tensor parallelism.&#10;">
            <a:extLst>
              <a:ext uri="{FF2B5EF4-FFF2-40B4-BE49-F238E27FC236}">
                <a16:creationId xmlns:a16="http://schemas.microsoft.com/office/drawing/2014/main" id="{5875B5CE-8C60-CB8C-4FD2-1A1FA3B58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004" y="2362615"/>
            <a:ext cx="7051691" cy="26737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531F353-9B8B-ED5D-B3AF-E59B0768EEC7}"/>
              </a:ext>
            </a:extLst>
          </p:cNvPr>
          <p:cNvSpPr txBox="1"/>
          <p:nvPr/>
        </p:nvSpPr>
        <p:spPr>
          <a:xfrm>
            <a:off x="1745478" y="4905576"/>
            <a:ext cx="5653043" cy="261610"/>
          </a:xfrm>
          <a:prstGeom prst="rect">
            <a:avLst/>
          </a:prstGeom>
          <a:noFill/>
        </p:spPr>
        <p:txBody>
          <a:bodyPr wrap="square">
            <a:spAutoFit/>
          </a:bodyPr>
          <a:lstStyle/>
          <a:p>
            <a:pPr algn="ctr"/>
            <a:r>
              <a:rPr lang="en-US" sz="1100" dirty="0"/>
              <a:t>Reducing Activation </a:t>
            </a:r>
            <a:r>
              <a:rPr lang="en-US" sz="1100" dirty="0" err="1"/>
              <a:t>Recomputation</a:t>
            </a:r>
            <a:r>
              <a:rPr lang="en-US" sz="1100" dirty="0"/>
              <a:t> in Large Transformer Models, 2022</a:t>
            </a:r>
          </a:p>
        </p:txBody>
      </p:sp>
    </p:spTree>
    <p:extLst>
      <p:ext uri="{BB962C8B-B14F-4D97-AF65-F5344CB8AC3E}">
        <p14:creationId xmlns:p14="http://schemas.microsoft.com/office/powerpoint/2010/main" val="104056390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11041-7714-EF19-EED6-43D5F99D29C3}"/>
              </a:ext>
            </a:extLst>
          </p:cNvPr>
          <p:cNvSpPr>
            <a:spLocks noGrp="1"/>
          </p:cNvSpPr>
          <p:nvPr>
            <p:ph type="title"/>
          </p:nvPr>
        </p:nvSpPr>
        <p:spPr/>
        <p:txBody>
          <a:bodyPr/>
          <a:lstStyle/>
          <a:p>
            <a:r>
              <a:rPr lang="en-US" dirty="0" err="1"/>
              <a:t>FlashAttention</a:t>
            </a:r>
            <a:endParaRPr lang="en-US" dirty="0"/>
          </a:p>
        </p:txBody>
      </p:sp>
      <p:sp>
        <p:nvSpPr>
          <p:cNvPr id="3" name="Content Placeholder 2">
            <a:extLst>
              <a:ext uri="{FF2B5EF4-FFF2-40B4-BE49-F238E27FC236}">
                <a16:creationId xmlns:a16="http://schemas.microsoft.com/office/drawing/2014/main" id="{8F94EB12-1B55-0168-01AD-0C640297EA4C}"/>
              </a:ext>
            </a:extLst>
          </p:cNvPr>
          <p:cNvSpPr>
            <a:spLocks noGrp="1"/>
          </p:cNvSpPr>
          <p:nvPr>
            <p:ph sz="quarter" idx="20"/>
          </p:nvPr>
        </p:nvSpPr>
        <p:spPr/>
        <p:txBody>
          <a:bodyPr/>
          <a:lstStyle/>
          <a:p>
            <a:pPr marL="285750" indent="-285750">
              <a:buFont typeface="Arial" panose="020B0604020202020204" pitchFamily="34" charset="0"/>
              <a:buChar char="•"/>
            </a:pPr>
            <a:r>
              <a:rPr lang="en-US" dirty="0"/>
              <a:t>Standard attention is memory-inefficient because it repeatedly reads/writes large matrices between GPU memory levels.</a:t>
            </a:r>
          </a:p>
          <a:p>
            <a:pPr marL="285750" indent="-285750">
              <a:buFont typeface="Arial" panose="020B0604020202020204" pitchFamily="34" charset="0"/>
              <a:buChar char="•"/>
            </a:pPr>
            <a:r>
              <a:rPr lang="en-US" b="1" dirty="0"/>
              <a:t>Optimization goal:</a:t>
            </a:r>
            <a:r>
              <a:rPr lang="en-US" dirty="0"/>
              <a:t> reorder computations to exploit GPU memory hierarchy and reduce I/O.</a:t>
            </a:r>
          </a:p>
          <a:p>
            <a:pPr marL="285750" indent="-285750">
              <a:buFont typeface="Arial" panose="020B0604020202020204" pitchFamily="34" charset="0"/>
              <a:buChar char="•"/>
            </a:pPr>
            <a:r>
              <a:rPr lang="en-US" b="1" dirty="0"/>
              <a:t>Technique:</a:t>
            </a:r>
            <a:r>
              <a:rPr lang="en-US" dirty="0"/>
              <a:t> fuse multiple operations/layers so data already in fast memory (SRAM/registers) is reused before being written back.</a:t>
            </a:r>
          </a:p>
          <a:p>
            <a:pPr marL="285750" indent="-285750">
              <a:buFont typeface="Arial" panose="020B0604020202020204" pitchFamily="34" charset="0"/>
              <a:buChar char="•"/>
            </a:pPr>
            <a:r>
              <a:rPr lang="en-US" b="1" dirty="0" err="1"/>
              <a:t>FlashAttention</a:t>
            </a:r>
            <a:r>
              <a:rPr lang="en-US" b="1" dirty="0"/>
              <a:t>:</a:t>
            </a:r>
            <a:r>
              <a:rPr lang="en-US" dirty="0"/>
              <a:t> an </a:t>
            </a:r>
            <a:r>
              <a:rPr lang="en-US" b="1" dirty="0"/>
              <a:t>I/O-aware, exact attention algorithm</a:t>
            </a:r>
            <a:r>
              <a:rPr lang="en-US" dirty="0"/>
              <a:t> that preserves identical math to standard multi-head attention.</a:t>
            </a:r>
          </a:p>
          <a:p>
            <a:pPr marL="623887" lvl="1" indent="-285750">
              <a:buFont typeface="Arial" panose="020B0604020202020204" pitchFamily="34" charset="0"/>
              <a:buChar char="•"/>
            </a:pPr>
            <a:r>
              <a:rPr lang="en-US" dirty="0"/>
              <a:t>Can replace standard attention in existing or models with no retraining.</a:t>
            </a:r>
          </a:p>
          <a:p>
            <a:pPr marL="285750" indent="-28575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6DE3F3A2-820B-2C85-143E-EF145214C267}"/>
              </a:ext>
            </a:extLst>
          </p:cNvPr>
          <p:cNvSpPr>
            <a:spLocks noGrp="1"/>
          </p:cNvSpPr>
          <p:nvPr>
            <p:ph type="body" sz="quarter" idx="19"/>
          </p:nvPr>
        </p:nvSpPr>
        <p:spPr/>
        <p:txBody>
          <a:bodyPr/>
          <a:lstStyle/>
          <a:p>
            <a:endParaRPr lang="en-US"/>
          </a:p>
        </p:txBody>
      </p:sp>
      <p:sp>
        <p:nvSpPr>
          <p:cNvPr id="8" name="TextBox 7">
            <a:extLst>
              <a:ext uri="{FF2B5EF4-FFF2-40B4-BE49-F238E27FC236}">
                <a16:creationId xmlns:a16="http://schemas.microsoft.com/office/drawing/2014/main" id="{69B0DF2F-03B2-E689-41C2-8F96CF57640A}"/>
              </a:ext>
            </a:extLst>
          </p:cNvPr>
          <p:cNvSpPr txBox="1"/>
          <p:nvPr/>
        </p:nvSpPr>
        <p:spPr>
          <a:xfrm>
            <a:off x="1264778" y="4768651"/>
            <a:ext cx="7024643" cy="307777"/>
          </a:xfrm>
          <a:prstGeom prst="rect">
            <a:avLst/>
          </a:prstGeom>
          <a:noFill/>
        </p:spPr>
        <p:txBody>
          <a:bodyPr wrap="square">
            <a:spAutoFit/>
          </a:bodyPr>
          <a:lstStyle/>
          <a:p>
            <a:r>
              <a:rPr lang="en-US" dirty="0" err="1"/>
              <a:t>FlashAttention</a:t>
            </a:r>
            <a:r>
              <a:rPr lang="en-US" dirty="0"/>
              <a:t>: Fast and Memory-Efficient Exact Attention with IO-Awareness, 2022</a:t>
            </a:r>
          </a:p>
        </p:txBody>
      </p:sp>
    </p:spTree>
    <p:extLst>
      <p:ext uri="{BB962C8B-B14F-4D97-AF65-F5344CB8AC3E}">
        <p14:creationId xmlns:p14="http://schemas.microsoft.com/office/powerpoint/2010/main" val="41882704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1ABDCFC-B0D5-4440-2F46-AFD3AB3CA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646D81-B583-EF79-A935-A441D850B1AB}"/>
              </a:ext>
            </a:extLst>
          </p:cNvPr>
          <p:cNvSpPr>
            <a:spLocks noGrp="1"/>
          </p:cNvSpPr>
          <p:nvPr>
            <p:ph type="title"/>
          </p:nvPr>
        </p:nvSpPr>
        <p:spPr/>
        <p:txBody>
          <a:bodyPr/>
          <a:lstStyle/>
          <a:p>
            <a:r>
              <a:rPr lang="en-US" dirty="0" err="1"/>
              <a:t>FlashAttention</a:t>
            </a:r>
            <a:endParaRPr lang="en-US" dirty="0"/>
          </a:p>
        </p:txBody>
      </p:sp>
      <p:sp>
        <p:nvSpPr>
          <p:cNvPr id="3" name="Content Placeholder 2">
            <a:extLst>
              <a:ext uri="{FF2B5EF4-FFF2-40B4-BE49-F238E27FC236}">
                <a16:creationId xmlns:a16="http://schemas.microsoft.com/office/drawing/2014/main" id="{126F59C7-E185-8949-58E7-CE89414532BA}"/>
              </a:ext>
            </a:extLst>
          </p:cNvPr>
          <p:cNvSpPr>
            <a:spLocks noGrp="1"/>
          </p:cNvSpPr>
          <p:nvPr>
            <p:ph sz="quarter" idx="20"/>
          </p:nvPr>
        </p:nvSpPr>
        <p:spPr>
          <a:xfrm>
            <a:off x="533123" y="1026735"/>
            <a:ext cx="8085416" cy="3423466"/>
          </a:xfrm>
        </p:spPr>
        <p:txBody>
          <a:bodyPr/>
          <a:lstStyle/>
          <a:p>
            <a:pPr marL="285750" indent="-285750">
              <a:buFont typeface="Arial" panose="020B0604020202020204" pitchFamily="34" charset="0"/>
              <a:buChar char="•"/>
            </a:pPr>
            <a:r>
              <a:rPr lang="en-US" dirty="0"/>
              <a:t>Uses </a:t>
            </a:r>
            <a:r>
              <a:rPr lang="en-US" b="1" dirty="0"/>
              <a:t>tiling</a:t>
            </a:r>
            <a:r>
              <a:rPr lang="en-US" dirty="0"/>
              <a:t> — divides computation into small blocks that fit in fast memory — to compute each tile fully before moving on.</a:t>
            </a:r>
          </a:p>
          <a:p>
            <a:pPr marL="285750" indent="-285750">
              <a:buFont typeface="Arial" panose="020B0604020202020204" pitchFamily="34" charset="0"/>
              <a:buChar char="•"/>
            </a:pPr>
            <a:r>
              <a:rPr lang="en-US" dirty="0"/>
              <a:t>Minimizes intermediate writes/reads between global and on-chip memory.</a:t>
            </a:r>
          </a:p>
          <a:p>
            <a:pPr marL="285750" indent="-285750">
              <a:buFont typeface="Arial" panose="020B0604020202020204" pitchFamily="34" charset="0"/>
              <a:buChar char="•"/>
            </a:pPr>
            <a:r>
              <a:rPr lang="en-US" dirty="0"/>
              <a:t>Results: major </a:t>
            </a:r>
            <a:r>
              <a:rPr lang="en-US" b="1" dirty="0"/>
              <a:t>speedup and memory savings</a:t>
            </a:r>
            <a:r>
              <a:rPr lang="en-US" dirty="0"/>
              <a:t> on GPUs </a:t>
            </a:r>
          </a:p>
        </p:txBody>
      </p:sp>
      <p:sp>
        <p:nvSpPr>
          <p:cNvPr id="8" name="TextBox 7">
            <a:extLst>
              <a:ext uri="{FF2B5EF4-FFF2-40B4-BE49-F238E27FC236}">
                <a16:creationId xmlns:a16="http://schemas.microsoft.com/office/drawing/2014/main" id="{41A8FD08-5D30-BA71-CEF0-B3ECFA4647E5}"/>
              </a:ext>
            </a:extLst>
          </p:cNvPr>
          <p:cNvSpPr txBox="1"/>
          <p:nvPr/>
        </p:nvSpPr>
        <p:spPr>
          <a:xfrm>
            <a:off x="1264778" y="4768651"/>
            <a:ext cx="7024643" cy="307777"/>
          </a:xfrm>
          <a:prstGeom prst="rect">
            <a:avLst/>
          </a:prstGeom>
          <a:noFill/>
        </p:spPr>
        <p:txBody>
          <a:bodyPr wrap="square">
            <a:spAutoFit/>
          </a:bodyPr>
          <a:lstStyle/>
          <a:p>
            <a:r>
              <a:rPr lang="en-US" dirty="0" err="1"/>
              <a:t>FlashAttention</a:t>
            </a:r>
            <a:r>
              <a:rPr lang="en-US" dirty="0"/>
              <a:t>: Fast and Memory-Efficient Exact Attention with IO-Awareness, 2022</a:t>
            </a:r>
          </a:p>
        </p:txBody>
      </p:sp>
      <p:pic>
        <p:nvPicPr>
          <p:cNvPr id="43010" name="Picture 2" descr="ELI5: FlashAttention. Step by step explanation of how one of… | by Aleksa  Gordić | Medium">
            <a:extLst>
              <a:ext uri="{FF2B5EF4-FFF2-40B4-BE49-F238E27FC236}">
                <a16:creationId xmlns:a16="http://schemas.microsoft.com/office/drawing/2014/main" id="{816C6D6B-67B5-ED31-2D47-644C995DCC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24" b="3160"/>
          <a:stretch>
            <a:fillRect/>
          </a:stretch>
        </p:blipFill>
        <p:spPr bwMode="auto">
          <a:xfrm>
            <a:off x="1350235" y="2347229"/>
            <a:ext cx="6819543" cy="2453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09796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797E-E051-3CEF-3DD2-A96BCB24427C}"/>
              </a:ext>
            </a:extLst>
          </p:cNvPr>
          <p:cNvSpPr>
            <a:spLocks noGrp="1"/>
          </p:cNvSpPr>
          <p:nvPr>
            <p:ph type="title"/>
          </p:nvPr>
        </p:nvSpPr>
        <p:spPr>
          <a:xfrm>
            <a:off x="533919" y="107119"/>
            <a:ext cx="8610081" cy="857542"/>
          </a:xfrm>
        </p:spPr>
        <p:txBody>
          <a:bodyPr/>
          <a:lstStyle/>
          <a:p>
            <a:r>
              <a:rPr lang="en-US" dirty="0"/>
              <a:t>Efficient Management of KV with “Paging”</a:t>
            </a:r>
          </a:p>
        </p:txBody>
      </p:sp>
      <p:sp>
        <p:nvSpPr>
          <p:cNvPr id="7" name="Text Placeholder 6">
            <a:extLst>
              <a:ext uri="{FF2B5EF4-FFF2-40B4-BE49-F238E27FC236}">
                <a16:creationId xmlns:a16="http://schemas.microsoft.com/office/drawing/2014/main" id="{E0AE4A77-4FC4-CABD-85B9-AEBA9D4820EF}"/>
              </a:ext>
            </a:extLst>
          </p:cNvPr>
          <p:cNvSpPr>
            <a:spLocks noGrp="1"/>
          </p:cNvSpPr>
          <p:nvPr>
            <p:ph type="body" sz="quarter" idx="16"/>
          </p:nvPr>
        </p:nvSpPr>
        <p:spPr/>
        <p:txBody>
          <a:bodyPr/>
          <a:lstStyle/>
          <a:p>
            <a:r>
              <a:rPr lang="en-US" dirty="0"/>
              <a:t>KV caches are often </a:t>
            </a:r>
            <a:r>
              <a:rPr lang="en-US" b="1" dirty="0"/>
              <a:t>over-provisioned</a:t>
            </a:r>
            <a:r>
              <a:rPr lang="en-US" dirty="0"/>
              <a:t> for the maximum sequence length, leading to large portions of GPU memory staying unused.</a:t>
            </a:r>
          </a:p>
          <a:p>
            <a:r>
              <a:rPr lang="en-US" dirty="0"/>
              <a:t>This static allocation causes </a:t>
            </a:r>
            <a:r>
              <a:rPr lang="en-US" b="1" dirty="0"/>
              <a:t>memory waste and fragmentation</a:t>
            </a:r>
            <a:r>
              <a:rPr lang="en-US" dirty="0"/>
              <a:t>, both internal (unused reserved space) and external (mismatch across batched requests).</a:t>
            </a:r>
          </a:p>
          <a:p>
            <a:r>
              <a:rPr lang="en-US" b="1" dirty="0" err="1"/>
              <a:t>PagedAttention</a:t>
            </a:r>
            <a:r>
              <a:rPr lang="en-US" dirty="0"/>
              <a:t> solves this by applying the concept of </a:t>
            </a:r>
            <a:r>
              <a:rPr lang="en-US" b="1" dirty="0"/>
              <a:t>paging</a:t>
            </a:r>
            <a:r>
              <a:rPr lang="en-US" dirty="0"/>
              <a:t> from operating systems to KV cache management.</a:t>
            </a:r>
          </a:p>
          <a:p>
            <a:endParaRPr lang="en-US" dirty="0"/>
          </a:p>
        </p:txBody>
      </p:sp>
      <p:sp>
        <p:nvSpPr>
          <p:cNvPr id="9" name="TextBox 8">
            <a:extLst>
              <a:ext uri="{FF2B5EF4-FFF2-40B4-BE49-F238E27FC236}">
                <a16:creationId xmlns:a16="http://schemas.microsoft.com/office/drawing/2014/main" id="{FE60FA34-EA48-8B4E-AE8E-0A42DBEA88E6}"/>
              </a:ext>
            </a:extLst>
          </p:cNvPr>
          <p:cNvSpPr txBox="1"/>
          <p:nvPr/>
        </p:nvSpPr>
        <p:spPr>
          <a:xfrm>
            <a:off x="952855" y="4620280"/>
            <a:ext cx="7815129" cy="307777"/>
          </a:xfrm>
          <a:prstGeom prst="rect">
            <a:avLst/>
          </a:prstGeom>
          <a:noFill/>
        </p:spPr>
        <p:txBody>
          <a:bodyPr wrap="square">
            <a:spAutoFit/>
          </a:bodyPr>
          <a:lstStyle/>
          <a:p>
            <a:r>
              <a:rPr lang="en-US" dirty="0">
                <a:hlinkClick r:id="rId2"/>
              </a:rPr>
              <a:t>Efficient Memory Management for Large Language Model Serving with </a:t>
            </a:r>
            <a:r>
              <a:rPr lang="en-US" dirty="0" err="1">
                <a:hlinkClick r:id="rId2"/>
              </a:rPr>
              <a:t>PagedAttention</a:t>
            </a:r>
            <a:r>
              <a:rPr lang="en-US" dirty="0">
                <a:hlinkClick r:id="rId2"/>
              </a:rPr>
              <a:t>, 2023</a:t>
            </a:r>
            <a:endParaRPr lang="en-US" dirty="0"/>
          </a:p>
        </p:txBody>
      </p:sp>
    </p:spTree>
    <p:extLst>
      <p:ext uri="{BB962C8B-B14F-4D97-AF65-F5344CB8AC3E}">
        <p14:creationId xmlns:p14="http://schemas.microsoft.com/office/powerpoint/2010/main" val="4292198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72764-66FF-5D44-87AD-B8819736EAA2}"/>
              </a:ext>
            </a:extLst>
          </p:cNvPr>
          <p:cNvSpPr>
            <a:spLocks noGrp="1"/>
          </p:cNvSpPr>
          <p:nvPr>
            <p:ph type="title"/>
          </p:nvPr>
        </p:nvSpPr>
        <p:spPr/>
        <p:txBody>
          <a:bodyPr lIns="91440" tIns="45720" rIns="91440" bIns="45720" anchor="b"/>
          <a:lstStyle/>
          <a:p>
            <a:r>
              <a:rPr lang="en-US"/>
              <a:t>Our models are getting larger!</a:t>
            </a:r>
          </a:p>
        </p:txBody>
      </p:sp>
      <p:sp>
        <p:nvSpPr>
          <p:cNvPr id="3" name="Text Placeholder 2">
            <a:extLst>
              <a:ext uri="{FF2B5EF4-FFF2-40B4-BE49-F238E27FC236}">
                <a16:creationId xmlns:a16="http://schemas.microsoft.com/office/drawing/2014/main" id="{74E182E6-7815-0DCF-DFEA-2021B6C7D1E7}"/>
              </a:ext>
            </a:extLst>
          </p:cNvPr>
          <p:cNvSpPr>
            <a:spLocks noGrp="1"/>
          </p:cNvSpPr>
          <p:nvPr>
            <p:ph type="body" sz="quarter" idx="16"/>
          </p:nvPr>
        </p:nvSpPr>
        <p:spPr/>
        <p:txBody>
          <a:bodyPr/>
          <a:lstStyle/>
          <a:p>
            <a:r>
              <a:rPr lang="en-US"/>
              <a:t>TBD</a:t>
            </a:r>
          </a:p>
        </p:txBody>
      </p:sp>
      <p:pic>
        <p:nvPicPr>
          <p:cNvPr id="4" name="Picture 3" descr="A graph with numbers and a red line&#10;&#10;AI-generated content may be incorrect.">
            <a:extLst>
              <a:ext uri="{FF2B5EF4-FFF2-40B4-BE49-F238E27FC236}">
                <a16:creationId xmlns:a16="http://schemas.microsoft.com/office/drawing/2014/main" id="{E928BD60-89C9-2027-62B6-F4251F3437E2}"/>
              </a:ext>
            </a:extLst>
          </p:cNvPr>
          <p:cNvPicPr>
            <a:picLocks noChangeAspect="1"/>
          </p:cNvPicPr>
          <p:nvPr/>
        </p:nvPicPr>
        <p:blipFill>
          <a:blip r:embed="rId2"/>
          <a:stretch>
            <a:fillRect/>
          </a:stretch>
        </p:blipFill>
        <p:spPr>
          <a:xfrm>
            <a:off x="444042" y="1151000"/>
            <a:ext cx="8267700" cy="3600450"/>
          </a:xfrm>
          <a:prstGeom prst="rect">
            <a:avLst/>
          </a:prstGeom>
        </p:spPr>
      </p:pic>
      <p:sp>
        <p:nvSpPr>
          <p:cNvPr id="5" name="TextBox 4">
            <a:extLst>
              <a:ext uri="{FF2B5EF4-FFF2-40B4-BE49-F238E27FC236}">
                <a16:creationId xmlns:a16="http://schemas.microsoft.com/office/drawing/2014/main" id="{491FC848-2C8E-586E-4EDE-183DDCBED13A}"/>
              </a:ext>
            </a:extLst>
          </p:cNvPr>
          <p:cNvSpPr txBox="1"/>
          <p:nvPr/>
        </p:nvSpPr>
        <p:spPr>
          <a:xfrm>
            <a:off x="1717729" y="4804476"/>
            <a:ext cx="49400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rPr>
              <a:t>Figure Credit: Song Han (MIT)</a:t>
            </a:r>
          </a:p>
        </p:txBody>
      </p:sp>
    </p:spTree>
    <p:extLst>
      <p:ext uri="{BB962C8B-B14F-4D97-AF65-F5344CB8AC3E}">
        <p14:creationId xmlns:p14="http://schemas.microsoft.com/office/powerpoint/2010/main" val="1284836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8A919-2821-1AAA-3CEE-D9E2C23A7F2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2952523-AF8D-7ECC-032F-0E71173808C4}"/>
              </a:ext>
            </a:extLst>
          </p:cNvPr>
          <p:cNvSpPr txBox="1">
            <a:spLocks noGrp="1"/>
          </p:cNvSpPr>
          <p:nvPr>
            <p:ph type="title"/>
          </p:nvPr>
        </p:nvSpPr>
        <p:spPr>
          <a:xfrm>
            <a:off x="533919" y="496872"/>
            <a:ext cx="8085415" cy="467789"/>
          </a:xfrm>
          <a:prstGeom prst="rect">
            <a:avLst/>
          </a:prstGeom>
        </p:spPr>
        <p:txBody>
          <a:bodyPr vert="horz" wrap="square" lIns="0" tIns="6065" rIns="0" bIns="0" rtlCol="0">
            <a:spAutoFit/>
          </a:bodyPr>
          <a:lstStyle/>
          <a:p>
            <a:pPr marL="5776">
              <a:lnSpc>
                <a:spcPct val="100000"/>
              </a:lnSpc>
              <a:spcBef>
                <a:spcPts val="48"/>
              </a:spcBef>
            </a:pPr>
            <a:r>
              <a:rPr lang="en-US" dirty="0"/>
              <a:t>Self-Attention During Inference </a:t>
            </a:r>
            <a:endParaRPr spc="-5" dirty="0"/>
          </a:p>
        </p:txBody>
      </p:sp>
      <p:sp>
        <p:nvSpPr>
          <p:cNvPr id="21" name="Text Placeholder 20">
            <a:extLst>
              <a:ext uri="{FF2B5EF4-FFF2-40B4-BE49-F238E27FC236}">
                <a16:creationId xmlns:a16="http://schemas.microsoft.com/office/drawing/2014/main" id="{6452E34E-11CF-F669-52B5-C80E232FC052}"/>
              </a:ext>
            </a:extLst>
          </p:cNvPr>
          <p:cNvSpPr>
            <a:spLocks noGrp="1"/>
          </p:cNvSpPr>
          <p:nvPr>
            <p:ph type="body" sz="quarter" idx="16"/>
          </p:nvPr>
        </p:nvSpPr>
        <p:spPr/>
        <p:txBody>
          <a:bodyPr/>
          <a:lstStyle/>
          <a:p>
            <a:endParaRPr lang="en-US"/>
          </a:p>
        </p:txBody>
      </p:sp>
      <p:grpSp>
        <p:nvGrpSpPr>
          <p:cNvPr id="3" name="object 3">
            <a:extLst>
              <a:ext uri="{FF2B5EF4-FFF2-40B4-BE49-F238E27FC236}">
                <a16:creationId xmlns:a16="http://schemas.microsoft.com/office/drawing/2014/main" id="{01513DB3-A1C3-F5C1-96A4-7A4FD521F089}"/>
              </a:ext>
            </a:extLst>
          </p:cNvPr>
          <p:cNvGrpSpPr/>
          <p:nvPr/>
        </p:nvGrpSpPr>
        <p:grpSpPr>
          <a:xfrm>
            <a:off x="1706453" y="2348832"/>
            <a:ext cx="4811093" cy="2530163"/>
            <a:chOff x="3751383" y="5164530"/>
            <a:chExt cx="10578465" cy="5563235"/>
          </a:xfrm>
        </p:grpSpPr>
        <p:pic>
          <p:nvPicPr>
            <p:cNvPr id="4" name="object 4">
              <a:extLst>
                <a:ext uri="{FF2B5EF4-FFF2-40B4-BE49-F238E27FC236}">
                  <a16:creationId xmlns:a16="http://schemas.microsoft.com/office/drawing/2014/main" id="{A46D68A0-188C-9BF1-1F87-D249D34B0BE5}"/>
                </a:ext>
              </a:extLst>
            </p:cNvPr>
            <p:cNvPicPr/>
            <p:nvPr/>
          </p:nvPicPr>
          <p:blipFill>
            <a:blip r:embed="rId2" cstate="print"/>
            <a:stretch>
              <a:fillRect/>
            </a:stretch>
          </p:blipFill>
          <p:spPr>
            <a:xfrm>
              <a:off x="3751383" y="5164530"/>
              <a:ext cx="2671450" cy="533400"/>
            </a:xfrm>
            <a:prstGeom prst="rect">
              <a:avLst/>
            </a:prstGeom>
          </p:spPr>
        </p:pic>
        <p:sp>
          <p:nvSpPr>
            <p:cNvPr id="5" name="object 5">
              <a:extLst>
                <a:ext uri="{FF2B5EF4-FFF2-40B4-BE49-F238E27FC236}">
                  <a16:creationId xmlns:a16="http://schemas.microsoft.com/office/drawing/2014/main" id="{5467BB62-FD89-E5B3-BF33-345A636E0777}"/>
                </a:ext>
              </a:extLst>
            </p:cNvPr>
            <p:cNvSpPr/>
            <p:nvPr/>
          </p:nvSpPr>
          <p:spPr>
            <a:xfrm>
              <a:off x="8386279" y="5193559"/>
              <a:ext cx="2613660" cy="2962275"/>
            </a:xfrm>
            <a:custGeom>
              <a:avLst/>
              <a:gdLst/>
              <a:ahLst/>
              <a:cxnLst/>
              <a:rect l="l" t="t" r="r" b="b"/>
              <a:pathLst>
                <a:path w="2613659" h="2962275">
                  <a:moveTo>
                    <a:pt x="2613303" y="0"/>
                  </a:moveTo>
                  <a:lnTo>
                    <a:pt x="0" y="0"/>
                  </a:lnTo>
                  <a:lnTo>
                    <a:pt x="0" y="2961870"/>
                  </a:lnTo>
                  <a:lnTo>
                    <a:pt x="2613303" y="2961870"/>
                  </a:lnTo>
                  <a:lnTo>
                    <a:pt x="2613303" y="0"/>
                  </a:lnTo>
                  <a:close/>
                </a:path>
              </a:pathLst>
            </a:custGeom>
            <a:solidFill>
              <a:srgbClr val="FF95CA"/>
            </a:solidFill>
          </p:spPr>
          <p:txBody>
            <a:bodyPr wrap="square" lIns="0" tIns="0" rIns="0" bIns="0" rtlCol="0"/>
            <a:lstStyle/>
            <a:p>
              <a:endParaRPr sz="637"/>
            </a:p>
          </p:txBody>
        </p:sp>
        <p:pic>
          <p:nvPicPr>
            <p:cNvPr id="6" name="object 6">
              <a:extLst>
                <a:ext uri="{FF2B5EF4-FFF2-40B4-BE49-F238E27FC236}">
                  <a16:creationId xmlns:a16="http://schemas.microsoft.com/office/drawing/2014/main" id="{601D3BC8-EAD7-A28E-CEAC-9E212D79E0A6}"/>
                </a:ext>
              </a:extLst>
            </p:cNvPr>
            <p:cNvPicPr/>
            <p:nvPr/>
          </p:nvPicPr>
          <p:blipFill>
            <a:blip r:embed="rId3" cstate="print"/>
            <a:stretch>
              <a:fillRect/>
            </a:stretch>
          </p:blipFill>
          <p:spPr>
            <a:xfrm>
              <a:off x="4699698" y="5175778"/>
              <a:ext cx="9629781" cy="5551416"/>
            </a:xfrm>
            <a:prstGeom prst="rect">
              <a:avLst/>
            </a:prstGeom>
          </p:spPr>
        </p:pic>
      </p:grpSp>
      <p:sp>
        <p:nvSpPr>
          <p:cNvPr id="7" name="object 7">
            <a:extLst>
              <a:ext uri="{FF2B5EF4-FFF2-40B4-BE49-F238E27FC236}">
                <a16:creationId xmlns:a16="http://schemas.microsoft.com/office/drawing/2014/main" id="{70219736-78E1-500C-13AB-557365A3CF7D}"/>
              </a:ext>
            </a:extLst>
          </p:cNvPr>
          <p:cNvSpPr txBox="1"/>
          <p:nvPr/>
        </p:nvSpPr>
        <p:spPr>
          <a:xfrm>
            <a:off x="1439365" y="2299817"/>
            <a:ext cx="166925" cy="322897"/>
          </a:xfrm>
          <a:prstGeom prst="rect">
            <a:avLst/>
          </a:prstGeom>
        </p:spPr>
        <p:txBody>
          <a:bodyPr vert="horz" wrap="square" lIns="0" tIns="7798" rIns="0" bIns="0" rtlCol="0">
            <a:spAutoFit/>
          </a:bodyPr>
          <a:lstStyle/>
          <a:p>
            <a:pPr marL="5776">
              <a:spcBef>
                <a:spcPts val="61"/>
              </a:spcBef>
            </a:pPr>
            <a:r>
              <a:rPr sz="2047" spc="84" dirty="0">
                <a:solidFill>
                  <a:srgbClr val="5E5E5E"/>
                </a:solidFill>
              </a:rPr>
              <a:t>q</a:t>
            </a:r>
            <a:endParaRPr sz="2047"/>
          </a:p>
        </p:txBody>
      </p:sp>
      <p:sp>
        <p:nvSpPr>
          <p:cNvPr id="14" name="object 14">
            <a:extLst>
              <a:ext uri="{FF2B5EF4-FFF2-40B4-BE49-F238E27FC236}">
                <a16:creationId xmlns:a16="http://schemas.microsoft.com/office/drawing/2014/main" id="{F24C82B7-4D13-EF2D-2BBB-A5FE8017A989}"/>
              </a:ext>
            </a:extLst>
          </p:cNvPr>
          <p:cNvSpPr txBox="1"/>
          <p:nvPr/>
        </p:nvSpPr>
        <p:spPr>
          <a:xfrm>
            <a:off x="1603299" y="2814769"/>
            <a:ext cx="1232592" cy="201720"/>
          </a:xfrm>
          <a:prstGeom prst="rect">
            <a:avLst/>
          </a:prstGeom>
        </p:spPr>
        <p:txBody>
          <a:bodyPr vert="horz" wrap="square" lIns="0" tIns="5776" rIns="0" bIns="0" rtlCol="0">
            <a:spAutoFit/>
          </a:bodyPr>
          <a:lstStyle/>
          <a:p>
            <a:pPr marL="5776">
              <a:spcBef>
                <a:spcPts val="45"/>
              </a:spcBef>
            </a:pPr>
            <a:r>
              <a:rPr sz="1273" dirty="0"/>
              <a:t>q:</a:t>
            </a:r>
            <a:r>
              <a:rPr sz="1273" spc="34" dirty="0"/>
              <a:t> </a:t>
            </a:r>
            <a:r>
              <a:rPr sz="1273" dirty="0"/>
              <a:t>the</a:t>
            </a:r>
            <a:r>
              <a:rPr sz="1273" spc="36" dirty="0"/>
              <a:t> </a:t>
            </a:r>
            <a:r>
              <a:rPr sz="1273" dirty="0"/>
              <a:t>next</a:t>
            </a:r>
            <a:r>
              <a:rPr sz="1273" spc="36" dirty="0"/>
              <a:t> </a:t>
            </a:r>
            <a:r>
              <a:rPr sz="1273" spc="-5" dirty="0"/>
              <a:t>token</a:t>
            </a:r>
            <a:endParaRPr sz="1273"/>
          </a:p>
        </p:txBody>
      </p:sp>
      <p:sp>
        <p:nvSpPr>
          <p:cNvPr id="15" name="object 15">
            <a:extLst>
              <a:ext uri="{FF2B5EF4-FFF2-40B4-BE49-F238E27FC236}">
                <a16:creationId xmlns:a16="http://schemas.microsoft.com/office/drawing/2014/main" id="{0DE7A67F-25E2-BD9A-A402-9FC344E76E31}"/>
              </a:ext>
            </a:extLst>
          </p:cNvPr>
          <p:cNvSpPr txBox="1"/>
          <p:nvPr/>
        </p:nvSpPr>
        <p:spPr>
          <a:xfrm>
            <a:off x="4745952" y="3871970"/>
            <a:ext cx="1214109" cy="201720"/>
          </a:xfrm>
          <a:prstGeom prst="rect">
            <a:avLst/>
          </a:prstGeom>
        </p:spPr>
        <p:txBody>
          <a:bodyPr vert="horz" wrap="square" lIns="0" tIns="5776" rIns="0" bIns="0" rtlCol="0">
            <a:spAutoFit/>
          </a:bodyPr>
          <a:lstStyle/>
          <a:p>
            <a:pPr marL="5776">
              <a:spcBef>
                <a:spcPts val="45"/>
              </a:spcBef>
            </a:pPr>
            <a:r>
              <a:rPr sz="1273" dirty="0"/>
              <a:t>previous</a:t>
            </a:r>
            <a:r>
              <a:rPr sz="1273" spc="18" dirty="0"/>
              <a:t> context</a:t>
            </a:r>
            <a:endParaRPr sz="1273"/>
          </a:p>
        </p:txBody>
      </p:sp>
      <p:pic>
        <p:nvPicPr>
          <p:cNvPr id="16" name="object 16">
            <a:extLst>
              <a:ext uri="{FF2B5EF4-FFF2-40B4-BE49-F238E27FC236}">
                <a16:creationId xmlns:a16="http://schemas.microsoft.com/office/drawing/2014/main" id="{DA971139-9C55-DCD8-2D14-B5B4721518DC}"/>
              </a:ext>
            </a:extLst>
          </p:cNvPr>
          <p:cNvPicPr/>
          <p:nvPr/>
        </p:nvPicPr>
        <p:blipFill>
          <a:blip r:embed="rId4" cstate="print"/>
          <a:stretch>
            <a:fillRect/>
          </a:stretch>
        </p:blipFill>
        <p:spPr>
          <a:xfrm>
            <a:off x="6530715" y="2390782"/>
            <a:ext cx="1596541" cy="1074330"/>
          </a:xfrm>
          <a:prstGeom prst="rect">
            <a:avLst/>
          </a:prstGeom>
        </p:spPr>
      </p:pic>
      <p:sp>
        <p:nvSpPr>
          <p:cNvPr id="17" name="object 17">
            <a:extLst>
              <a:ext uri="{FF2B5EF4-FFF2-40B4-BE49-F238E27FC236}">
                <a16:creationId xmlns:a16="http://schemas.microsoft.com/office/drawing/2014/main" id="{0BED46E6-E66D-E3DD-FC25-CC439C93E5F2}"/>
              </a:ext>
            </a:extLst>
          </p:cNvPr>
          <p:cNvSpPr txBox="1"/>
          <p:nvPr/>
        </p:nvSpPr>
        <p:spPr>
          <a:xfrm>
            <a:off x="3834702" y="2709410"/>
            <a:ext cx="1147974" cy="388805"/>
          </a:xfrm>
          <a:prstGeom prst="rect">
            <a:avLst/>
          </a:prstGeom>
        </p:spPr>
        <p:txBody>
          <a:bodyPr vert="horz" wrap="square" lIns="0" tIns="7220" rIns="0" bIns="0" rtlCol="0">
            <a:spAutoFit/>
          </a:bodyPr>
          <a:lstStyle/>
          <a:p>
            <a:pPr marL="17328">
              <a:spcBef>
                <a:spcPts val="57"/>
              </a:spcBef>
            </a:pPr>
            <a:r>
              <a:rPr sz="2479" i="1" dirty="0">
                <a:latin typeface="Times New Roman"/>
                <a:cs typeface="Times New Roman"/>
              </a:rPr>
              <a:t>K</a:t>
            </a:r>
            <a:r>
              <a:rPr sz="2479" i="1" spc="70" dirty="0">
                <a:latin typeface="Times New Roman"/>
                <a:cs typeface="Times New Roman"/>
              </a:rPr>
              <a:t> </a:t>
            </a:r>
            <a:r>
              <a:rPr sz="2479" spc="327" dirty="0">
                <a:latin typeface="Cambria"/>
                <a:cs typeface="Cambria"/>
              </a:rPr>
              <a:t>=</a:t>
            </a:r>
            <a:r>
              <a:rPr sz="2479" spc="146" dirty="0">
                <a:latin typeface="Cambria"/>
                <a:cs typeface="Cambria"/>
              </a:rPr>
              <a:t> </a:t>
            </a:r>
            <a:r>
              <a:rPr sz="2479" i="1" spc="-11" dirty="0">
                <a:latin typeface="Times New Roman"/>
                <a:cs typeface="Times New Roman"/>
              </a:rPr>
              <a:t>W</a:t>
            </a:r>
            <a:r>
              <a:rPr sz="2626" i="1" spc="-17" baseline="-19480" dirty="0">
                <a:latin typeface="Times New Roman"/>
                <a:cs typeface="Times New Roman"/>
              </a:rPr>
              <a:t>k</a:t>
            </a:r>
            <a:r>
              <a:rPr sz="2479" i="1" spc="-11" dirty="0">
                <a:latin typeface="Times New Roman"/>
                <a:cs typeface="Times New Roman"/>
              </a:rPr>
              <a:t>x</a:t>
            </a:r>
            <a:endParaRPr sz="2479">
              <a:latin typeface="Times New Roman"/>
              <a:cs typeface="Times New Roman"/>
            </a:endParaRPr>
          </a:p>
        </p:txBody>
      </p:sp>
      <p:sp>
        <p:nvSpPr>
          <p:cNvPr id="19" name="object 19">
            <a:extLst>
              <a:ext uri="{FF2B5EF4-FFF2-40B4-BE49-F238E27FC236}">
                <a16:creationId xmlns:a16="http://schemas.microsoft.com/office/drawing/2014/main" id="{6EB00969-18E5-9B81-1D30-B0B4EE8C320A}"/>
              </a:ext>
            </a:extLst>
          </p:cNvPr>
          <p:cNvSpPr txBox="1"/>
          <p:nvPr/>
        </p:nvSpPr>
        <p:spPr>
          <a:xfrm>
            <a:off x="2194904" y="4451873"/>
            <a:ext cx="2198911" cy="320601"/>
          </a:xfrm>
          <a:prstGeom prst="rect">
            <a:avLst/>
          </a:prstGeom>
        </p:spPr>
        <p:txBody>
          <a:bodyPr vert="horz" wrap="square" lIns="0" tIns="0" rIns="0" bIns="0" rtlCol="0">
            <a:spAutoFit/>
          </a:bodyPr>
          <a:lstStyle/>
          <a:p>
            <a:pPr marL="5776">
              <a:lnSpc>
                <a:spcPts val="2508"/>
              </a:lnSpc>
            </a:pPr>
            <a:r>
              <a:rPr sz="2138" dirty="0"/>
              <a:t>The</a:t>
            </a:r>
            <a:r>
              <a:rPr sz="2138" spc="-23" dirty="0"/>
              <a:t> </a:t>
            </a:r>
            <a:r>
              <a:rPr sz="2138" spc="36" dirty="0">
                <a:solidFill>
                  <a:srgbClr val="929292"/>
                </a:solidFill>
              </a:rPr>
              <a:t>cat</a:t>
            </a:r>
            <a:r>
              <a:rPr sz="2138" spc="-23" dirty="0">
                <a:solidFill>
                  <a:srgbClr val="929292"/>
                </a:solidFill>
              </a:rPr>
              <a:t> </a:t>
            </a:r>
            <a:r>
              <a:rPr sz="2138" dirty="0">
                <a:solidFill>
                  <a:srgbClr val="929292"/>
                </a:solidFill>
              </a:rPr>
              <a:t>sat</a:t>
            </a:r>
            <a:r>
              <a:rPr sz="2138" spc="-23" dirty="0">
                <a:solidFill>
                  <a:srgbClr val="929292"/>
                </a:solidFill>
              </a:rPr>
              <a:t> </a:t>
            </a:r>
            <a:r>
              <a:rPr sz="2138" dirty="0">
                <a:solidFill>
                  <a:srgbClr val="929292"/>
                </a:solidFill>
              </a:rPr>
              <a:t>on</a:t>
            </a:r>
            <a:r>
              <a:rPr sz="2138" spc="-23" dirty="0">
                <a:solidFill>
                  <a:srgbClr val="929292"/>
                </a:solidFill>
              </a:rPr>
              <a:t> </a:t>
            </a:r>
            <a:r>
              <a:rPr sz="2138" spc="-11" dirty="0">
                <a:solidFill>
                  <a:srgbClr val="929292"/>
                </a:solidFill>
              </a:rPr>
              <a:t>the</a:t>
            </a:r>
            <a:endParaRPr sz="2138"/>
          </a:p>
        </p:txBody>
      </p:sp>
      <p:sp>
        <p:nvSpPr>
          <p:cNvPr id="18" name="object 18">
            <a:extLst>
              <a:ext uri="{FF2B5EF4-FFF2-40B4-BE49-F238E27FC236}">
                <a16:creationId xmlns:a16="http://schemas.microsoft.com/office/drawing/2014/main" id="{52B82D5C-31A1-6F80-4E2C-5BB3CD395663}"/>
              </a:ext>
            </a:extLst>
          </p:cNvPr>
          <p:cNvSpPr txBox="1"/>
          <p:nvPr/>
        </p:nvSpPr>
        <p:spPr>
          <a:xfrm>
            <a:off x="6767203" y="2708624"/>
            <a:ext cx="1122559" cy="388805"/>
          </a:xfrm>
          <a:prstGeom prst="rect">
            <a:avLst/>
          </a:prstGeom>
        </p:spPr>
        <p:txBody>
          <a:bodyPr vert="horz" wrap="square" lIns="0" tIns="7220" rIns="0" bIns="0" rtlCol="0">
            <a:spAutoFit/>
          </a:bodyPr>
          <a:lstStyle/>
          <a:p>
            <a:pPr marL="17328">
              <a:spcBef>
                <a:spcPts val="57"/>
              </a:spcBef>
            </a:pPr>
            <a:r>
              <a:rPr sz="2479" i="1" dirty="0">
                <a:latin typeface="Times New Roman"/>
                <a:cs typeface="Times New Roman"/>
              </a:rPr>
              <a:t>V</a:t>
            </a:r>
            <a:r>
              <a:rPr sz="2479" i="1" spc="70" dirty="0">
                <a:latin typeface="Times New Roman"/>
                <a:cs typeface="Times New Roman"/>
              </a:rPr>
              <a:t> </a:t>
            </a:r>
            <a:r>
              <a:rPr sz="2479" spc="327" dirty="0">
                <a:latin typeface="Cambria"/>
                <a:cs typeface="Cambria"/>
              </a:rPr>
              <a:t>=</a:t>
            </a:r>
            <a:r>
              <a:rPr sz="2479" spc="146" dirty="0">
                <a:latin typeface="Cambria"/>
                <a:cs typeface="Cambria"/>
              </a:rPr>
              <a:t> </a:t>
            </a:r>
            <a:r>
              <a:rPr sz="2479" i="1" spc="-11" dirty="0">
                <a:latin typeface="Times New Roman"/>
                <a:cs typeface="Times New Roman"/>
              </a:rPr>
              <a:t>W</a:t>
            </a:r>
            <a:r>
              <a:rPr sz="2626" i="1" spc="-17" baseline="-19480" dirty="0">
                <a:latin typeface="Times New Roman"/>
                <a:cs typeface="Times New Roman"/>
              </a:rPr>
              <a:t>v</a:t>
            </a:r>
            <a:r>
              <a:rPr sz="2479" i="1" spc="-11" dirty="0">
                <a:latin typeface="Times New Roman"/>
                <a:cs typeface="Times New Roman"/>
              </a:rPr>
              <a:t>x</a:t>
            </a:r>
            <a:endParaRPr sz="2479">
              <a:latin typeface="Times New Roman"/>
              <a:cs typeface="Times New Roman"/>
            </a:endParaRPr>
          </a:p>
        </p:txBody>
      </p:sp>
      <p:sp>
        <p:nvSpPr>
          <p:cNvPr id="23" name="TextBox 22">
            <a:extLst>
              <a:ext uri="{FF2B5EF4-FFF2-40B4-BE49-F238E27FC236}">
                <a16:creationId xmlns:a16="http://schemas.microsoft.com/office/drawing/2014/main" id="{22C9449F-F05B-86AD-F32B-59A6DAB2D91F}"/>
              </a:ext>
            </a:extLst>
          </p:cNvPr>
          <p:cNvSpPr txBox="1"/>
          <p:nvPr/>
        </p:nvSpPr>
        <p:spPr>
          <a:xfrm>
            <a:off x="7139941" y="4496289"/>
            <a:ext cx="2117270" cy="261610"/>
          </a:xfrm>
          <a:prstGeom prst="rect">
            <a:avLst/>
          </a:prstGeom>
          <a:noFill/>
        </p:spPr>
        <p:txBody>
          <a:bodyPr wrap="square">
            <a:spAutoFit/>
          </a:bodyPr>
          <a:lstStyle/>
          <a:p>
            <a:pPr algn="ctr"/>
            <a:r>
              <a:rPr lang="en-US" sz="1100" dirty="0">
                <a:solidFill>
                  <a:schemeClr val="bg1">
                    <a:lumMod val="50000"/>
                  </a:schemeClr>
                </a:solidFill>
                <a:latin typeface="Corbel" panose="020B0503020204020204" pitchFamily="34" charset="0"/>
                <a:ea typeface="Tahoma" panose="020B0604030504040204" pitchFamily="34" charset="0"/>
                <a:cs typeface="Tahoma" panose="020B0604030504040204" pitchFamily="34" charset="0"/>
              </a:rPr>
              <a:t>[Slide credit: Arman Cohan]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23A2EF1-E7D8-F84A-BA46-F4AA8353BB0C}"/>
                  </a:ext>
                </a:extLst>
              </p:cNvPr>
              <p:cNvSpPr txBox="1"/>
              <p:nvPr/>
            </p:nvSpPr>
            <p:spPr>
              <a:xfrm>
                <a:off x="6045382" y="823689"/>
                <a:ext cx="3553457" cy="1235275"/>
              </a:xfrm>
              <a:prstGeom prst="rect">
                <a:avLst/>
              </a:prstGeom>
              <a:noFill/>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7030A0"/>
                          </a:solidFill>
                          <a:latin typeface="Cambria Math" panose="02040503050406030204" pitchFamily="18" charset="0"/>
                        </a:rPr>
                        <m:t>𝑄</m:t>
                      </m:r>
                      <m:r>
                        <a:rPr lang="en-US" altLang="zh-TW" sz="1400">
                          <a:latin typeface="Cambria Math" panose="02040503050406030204" pitchFamily="18" charset="0"/>
                        </a:rPr>
                        <m:t>=</m:t>
                      </m:r>
                      <m:sSup>
                        <m:sSupPr>
                          <m:ctrlPr>
                            <a:rPr lang="en-US" altLang="zh-TW" sz="1400" i="1" smtClean="0">
                              <a:solidFill>
                                <a:srgbClr val="7030A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7030A0"/>
                              </a:solidFill>
                              <a:latin typeface="Cambria Math" panose="02040503050406030204" pitchFamily="18" charset="0"/>
                            </a:rPr>
                            <m:t>𝐖</m:t>
                          </m:r>
                        </m:e>
                        <m:sup>
                          <m:r>
                            <a:rPr lang="en-US" altLang="zh-TW" sz="1400">
                              <a:solidFill>
                                <a:srgbClr val="7030A0"/>
                              </a:solidFill>
                              <a:latin typeface="Cambria Math" panose="02040503050406030204" pitchFamily="18" charset="0"/>
                            </a:rPr>
                            <m:t>𝑞</m:t>
                          </m:r>
                        </m:sup>
                      </m:sSup>
                    </m:oMath>
                  </m:oMathPara>
                </a14:m>
                <a:endParaRPr lang="en-US" altLang="zh-TW" sz="1400" b="1" dirty="0">
                  <a:latin typeface="Corbel" panose="020B0503020204020204" pitchFamily="34" charset="0"/>
                </a:endParaRPr>
              </a:p>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C00000"/>
                          </a:solidFill>
                          <a:latin typeface="Cambria Math" panose="02040503050406030204" pitchFamily="18" charset="0"/>
                        </a:rPr>
                        <m:t>𝐾</m:t>
                      </m:r>
                      <m:r>
                        <a:rPr lang="en-US" altLang="zh-TW" sz="1400">
                          <a:latin typeface="Cambria Math" panose="02040503050406030204" pitchFamily="18" charset="0"/>
                        </a:rPr>
                        <m:t>=</m:t>
                      </m:r>
                      <m:sSup>
                        <m:sSupPr>
                          <m:ctrlPr>
                            <a:rPr lang="en-US" altLang="zh-TW" sz="1400" i="1" smtClean="0">
                              <a:solidFill>
                                <a:srgbClr val="C0000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C00000"/>
                              </a:solidFill>
                              <a:latin typeface="Cambria Math" panose="02040503050406030204" pitchFamily="18" charset="0"/>
                            </a:rPr>
                            <m:t>𝐖</m:t>
                          </m:r>
                        </m:e>
                        <m:sup>
                          <m:r>
                            <a:rPr lang="en-US" altLang="zh-TW" sz="1400">
                              <a:solidFill>
                                <a:srgbClr val="C00000"/>
                              </a:solidFill>
                              <a:latin typeface="Cambria Math" panose="02040503050406030204" pitchFamily="18" charset="0"/>
                            </a:rPr>
                            <m:t>𝑘</m:t>
                          </m:r>
                        </m:sup>
                      </m:sSup>
                    </m:oMath>
                  </m:oMathPara>
                </a14:m>
                <a:endParaRPr lang="en-US" altLang="zh-TW" sz="1400" b="1" dirty="0">
                  <a:latin typeface="Corbel" panose="020B0503020204020204" pitchFamily="34" charset="0"/>
                </a:endParaRPr>
              </a:p>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0070C0"/>
                          </a:solidFill>
                          <a:latin typeface="Cambria Math" panose="02040503050406030204" pitchFamily="18" charset="0"/>
                        </a:rPr>
                        <m:t>𝑉</m:t>
                      </m:r>
                      <m:r>
                        <a:rPr lang="en-US" altLang="zh-TW" sz="1400">
                          <a:latin typeface="Cambria Math" panose="02040503050406030204" pitchFamily="18" charset="0"/>
                        </a:rPr>
                        <m:t>=</m:t>
                      </m:r>
                      <m:sSup>
                        <m:sSupPr>
                          <m:ctrlPr>
                            <a:rPr lang="en-US" altLang="zh-TW" sz="1400" i="1" smtClean="0">
                              <a:solidFill>
                                <a:srgbClr val="0070C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0070C0"/>
                              </a:solidFill>
                              <a:latin typeface="Cambria Math" panose="02040503050406030204" pitchFamily="18" charset="0"/>
                            </a:rPr>
                            <m:t>𝐖</m:t>
                          </m:r>
                        </m:e>
                        <m:sup>
                          <m:r>
                            <a:rPr lang="en-US" altLang="zh-TW" sz="1400">
                              <a:solidFill>
                                <a:srgbClr val="0070C0"/>
                              </a:solidFill>
                              <a:latin typeface="Cambria Math" panose="02040503050406030204" pitchFamily="18" charset="0"/>
                            </a:rPr>
                            <m:t>𝑣</m:t>
                          </m:r>
                        </m:sup>
                      </m:sSup>
                    </m:oMath>
                  </m:oMathPara>
                </a14:m>
                <a:endParaRPr lang="en-US" b="1" dirty="0">
                  <a:latin typeface="Corbel" panose="020B0503020204020204" pitchFamily="34" charset="0"/>
                  <a:cs typeface="Calibri"/>
                </a:endParaRPr>
              </a:p>
              <a:p>
                <a:pPr marL="114300" indent="0">
                  <a:buNone/>
                </a:pPr>
                <a14:m>
                  <m:oMathPara xmlns:m="http://schemas.openxmlformats.org/officeDocument/2006/math">
                    <m:oMathParaPr>
                      <m:jc m:val="centerGroup"/>
                    </m:oMathParaPr>
                    <m:oMath xmlns:m="http://schemas.openxmlformats.org/officeDocument/2006/math">
                      <m:r>
                        <m:rPr>
                          <m:sty m:val="p"/>
                        </m:rPr>
                        <a:rPr lang="en-US" sz="1400" b="0" i="0" smtClean="0">
                          <a:solidFill>
                            <a:srgbClr val="00B050"/>
                          </a:solidFill>
                          <a:latin typeface="Cambria Math" panose="02040503050406030204" pitchFamily="18" charset="0"/>
                        </a:rPr>
                        <m:t>Attention</m:t>
                      </m:r>
                      <m:r>
                        <a:rPr lang="en-US" sz="1400" b="0" i="0" smtClean="0">
                          <a:solidFill>
                            <a:srgbClr val="00B050"/>
                          </a:solidFill>
                          <a:latin typeface="Cambria Math" panose="02040503050406030204" pitchFamily="18" charset="0"/>
                        </a:rPr>
                        <m:t>(</m:t>
                      </m:r>
                      <m:r>
                        <a:rPr lang="en-US" altLang="zh-TW" b="1">
                          <a:latin typeface="Cambria Math" panose="02040503050406030204" pitchFamily="18" charset="0"/>
                        </a:rPr>
                        <m:t>𝐱</m:t>
                      </m:r>
                      <m:r>
                        <a:rPr lang="en-US" sz="1400" b="0" i="0" smtClean="0">
                          <a:solidFill>
                            <a:srgbClr val="00B050"/>
                          </a:solidFill>
                          <a:latin typeface="Cambria Math" panose="02040503050406030204" pitchFamily="18" charset="0"/>
                        </a:rPr>
                        <m:t>)</m:t>
                      </m:r>
                      <m:r>
                        <a:rPr lang="en-US" sz="1400" smtClean="0">
                          <a:latin typeface="Cambria Math" panose="02040503050406030204" pitchFamily="18" charset="0"/>
                        </a:rPr>
                        <m:t>=</m:t>
                      </m:r>
                      <m:r>
                        <m:rPr>
                          <m:sty m:val="p"/>
                        </m:rPr>
                        <a:rPr lang="en-US" sz="1400" smtClean="0">
                          <a:latin typeface="Cambria Math" panose="02040503050406030204" pitchFamily="18" charset="0"/>
                        </a:rPr>
                        <m:t>softmax</m:t>
                      </m:r>
                      <m:d>
                        <m:dPr>
                          <m:ctrlPr>
                            <a:rPr lang="en-US" sz="1400" i="1" smtClean="0">
                              <a:latin typeface="Cambria Math" panose="02040503050406030204" pitchFamily="18" charset="0"/>
                            </a:rPr>
                          </m:ctrlPr>
                        </m:dPr>
                        <m:e>
                          <m:f>
                            <m:fPr>
                              <m:ctrlPr>
                                <a:rPr lang="en-US" sz="1400" i="1" smtClean="0">
                                  <a:latin typeface="Cambria Math" panose="02040503050406030204" pitchFamily="18" charset="0"/>
                                </a:rPr>
                              </m:ctrlPr>
                            </m:fPr>
                            <m:num>
                              <m:sSup>
                                <m:sSupPr>
                                  <m:ctrlPr>
                                    <a:rPr lang="en-US" sz="1400" i="1" smtClean="0">
                                      <a:latin typeface="Cambria Math" panose="02040503050406030204" pitchFamily="18" charset="0"/>
                                    </a:rPr>
                                  </m:ctrlPr>
                                </m:sSupPr>
                                <m:e>
                                  <m:r>
                                    <a:rPr lang="en-US" sz="1400" smtClean="0">
                                      <a:solidFill>
                                        <a:srgbClr val="7030A0"/>
                                      </a:solidFill>
                                      <a:latin typeface="Cambria Math" panose="02040503050406030204" pitchFamily="18" charset="0"/>
                                    </a:rPr>
                                    <m:t>𝑄</m:t>
                                  </m:r>
                                  <m:r>
                                    <a:rPr lang="en-US" sz="1400" smtClean="0">
                                      <a:solidFill>
                                        <a:srgbClr val="C00000"/>
                                      </a:solidFill>
                                      <a:latin typeface="Cambria Math" panose="02040503050406030204" pitchFamily="18" charset="0"/>
                                    </a:rPr>
                                    <m:t>𝐾</m:t>
                                  </m:r>
                                </m:e>
                                <m:sup>
                                  <m:r>
                                    <m:rPr>
                                      <m:sty m:val="p"/>
                                    </m:rPr>
                                    <a:rPr lang="en-US" sz="1400" smtClean="0">
                                      <a:latin typeface="Cambria Math" panose="02040503050406030204" pitchFamily="18" charset="0"/>
                                    </a:rPr>
                                    <m:t>T</m:t>
                                  </m:r>
                                </m:sup>
                              </m:sSup>
                            </m:num>
                            <m:den>
                              <m:r>
                                <a:rPr lang="en-US" sz="1400" b="0" i="1" smtClean="0">
                                  <a:latin typeface="Cambria Math" panose="02040503050406030204" pitchFamily="18" charset="0"/>
                                </a:rPr>
                                <m:t>√</m:t>
                              </m:r>
                              <m:r>
                                <a:rPr lang="en-US" sz="1400" b="0" i="1" smtClean="0">
                                  <a:latin typeface="Cambria Math" panose="02040503050406030204" pitchFamily="18" charset="0"/>
                                </a:rPr>
                                <m:t>𝑑</m:t>
                              </m:r>
                            </m:den>
                          </m:f>
                        </m:e>
                      </m:d>
                      <m:r>
                        <a:rPr lang="en-US" sz="1400" smtClean="0">
                          <a:solidFill>
                            <a:srgbClr val="0070C0"/>
                          </a:solidFill>
                          <a:latin typeface="Cambria Math" panose="02040503050406030204" pitchFamily="18" charset="0"/>
                        </a:rPr>
                        <m:t>𝑉</m:t>
                      </m:r>
                    </m:oMath>
                  </m:oMathPara>
                </a14:m>
                <a:endParaRPr lang="en-US" sz="1400" dirty="0">
                  <a:latin typeface="Corbel" panose="020B0503020204020204" pitchFamily="34" charset="0"/>
                </a:endParaRPr>
              </a:p>
            </p:txBody>
          </p:sp>
        </mc:Choice>
        <mc:Fallback xmlns="">
          <p:sp>
            <p:nvSpPr>
              <p:cNvPr id="8" name="TextBox 7">
                <a:extLst>
                  <a:ext uri="{FF2B5EF4-FFF2-40B4-BE49-F238E27FC236}">
                    <a16:creationId xmlns:a16="http://schemas.microsoft.com/office/drawing/2014/main" id="{A23A2EF1-E7D8-F84A-BA46-F4AA8353BB0C}"/>
                  </a:ext>
                </a:extLst>
              </p:cNvPr>
              <p:cNvSpPr txBox="1">
                <a:spLocks noRot="1" noChangeAspect="1" noMove="1" noResize="1" noEditPoints="1" noAdjustHandles="1" noChangeArrowheads="1" noChangeShapeType="1" noTextEdit="1"/>
              </p:cNvSpPr>
              <p:nvPr/>
            </p:nvSpPr>
            <p:spPr>
              <a:xfrm>
                <a:off x="6045382" y="823689"/>
                <a:ext cx="3553457" cy="123527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4344295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C9EE1BC-02A4-A277-C282-CEF6824442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1460F4-253D-297C-3290-90B4D3D7A112}"/>
              </a:ext>
            </a:extLst>
          </p:cNvPr>
          <p:cNvSpPr>
            <a:spLocks noGrp="1"/>
          </p:cNvSpPr>
          <p:nvPr>
            <p:ph type="title"/>
          </p:nvPr>
        </p:nvSpPr>
        <p:spPr>
          <a:xfrm>
            <a:off x="533919" y="107119"/>
            <a:ext cx="8610081" cy="857542"/>
          </a:xfrm>
        </p:spPr>
        <p:txBody>
          <a:bodyPr/>
          <a:lstStyle/>
          <a:p>
            <a:r>
              <a:rPr lang="en-US" dirty="0"/>
              <a:t>Efficient Management of KV with “Paging”</a:t>
            </a:r>
          </a:p>
        </p:txBody>
      </p:sp>
      <p:sp>
        <p:nvSpPr>
          <p:cNvPr id="7" name="Text Placeholder 6">
            <a:extLst>
              <a:ext uri="{FF2B5EF4-FFF2-40B4-BE49-F238E27FC236}">
                <a16:creationId xmlns:a16="http://schemas.microsoft.com/office/drawing/2014/main" id="{58B6C4AE-67A1-6B35-28B4-EF3E1E5F2EA5}"/>
              </a:ext>
            </a:extLst>
          </p:cNvPr>
          <p:cNvSpPr>
            <a:spLocks noGrp="1"/>
          </p:cNvSpPr>
          <p:nvPr>
            <p:ph type="body" sz="quarter" idx="16"/>
          </p:nvPr>
        </p:nvSpPr>
        <p:spPr>
          <a:xfrm>
            <a:off x="533919" y="1228279"/>
            <a:ext cx="8610081" cy="3077573"/>
          </a:xfrm>
        </p:spPr>
        <p:txBody>
          <a:bodyPr/>
          <a:lstStyle/>
          <a:p>
            <a:r>
              <a:rPr lang="en-US" dirty="0"/>
              <a:t>It divides the cache into </a:t>
            </a:r>
            <a:r>
              <a:rPr lang="en-US" b="1" dirty="0"/>
              <a:t>fixed-size blocks (pages)</a:t>
            </a:r>
            <a:r>
              <a:rPr lang="en-US" dirty="0"/>
              <a:t>, each representing a set number of tokens.</a:t>
            </a:r>
          </a:p>
          <a:p>
            <a:r>
              <a:rPr lang="en-US" dirty="0"/>
              <a:t>These blocks can be stored </a:t>
            </a:r>
            <a:r>
              <a:rPr lang="en-US" b="1" dirty="0"/>
              <a:t>non-contiguously</a:t>
            </a:r>
            <a:r>
              <a:rPr lang="en-US" dirty="0"/>
              <a:t> in memory and are tracked via a </a:t>
            </a:r>
            <a:r>
              <a:rPr lang="en-US" b="1" dirty="0"/>
              <a:t>block table</a:t>
            </a:r>
            <a:r>
              <a:rPr lang="en-US" dirty="0"/>
              <a:t>.</a:t>
            </a:r>
          </a:p>
          <a:p>
            <a:r>
              <a:rPr lang="en-US" dirty="0"/>
              <a:t>As new tokens are generated, </a:t>
            </a:r>
            <a:r>
              <a:rPr lang="en-US" b="1" dirty="0"/>
              <a:t>new blocks</a:t>
            </a:r>
            <a:r>
              <a:rPr lang="en-US" dirty="0"/>
              <a:t> are dynamically allocated and fetched on demand.</a:t>
            </a:r>
          </a:p>
          <a:p>
            <a:r>
              <a:rPr lang="en-US" dirty="0"/>
              <a:t>Fixed block size and noncontiguous storage reduce fragmentation and over-provisioning.</a:t>
            </a:r>
          </a:p>
          <a:p>
            <a:r>
              <a:rPr lang="en-US" dirty="0"/>
              <a:t>Result: </a:t>
            </a:r>
            <a:r>
              <a:rPr lang="en-US" b="1" dirty="0"/>
              <a:t>higher GPU memory utilization</a:t>
            </a:r>
            <a:r>
              <a:rPr lang="en-US" dirty="0"/>
              <a:t>, </a:t>
            </a:r>
            <a:r>
              <a:rPr lang="en-US" b="1" dirty="0"/>
              <a:t>larger batch sizes</a:t>
            </a:r>
            <a:r>
              <a:rPr lang="en-US" dirty="0"/>
              <a:t>, and </a:t>
            </a:r>
            <a:r>
              <a:rPr lang="en-US" b="1" dirty="0"/>
              <a:t>greater throughput</a:t>
            </a:r>
            <a:r>
              <a:rPr lang="en-US" dirty="0"/>
              <a:t> during inference.</a:t>
            </a:r>
          </a:p>
        </p:txBody>
      </p:sp>
      <p:pic>
        <p:nvPicPr>
          <p:cNvPr id="6" name="Content Placeholder 5" descr="A diagram of a diagram&#10;&#10;AI-generated content may be incorrect.">
            <a:extLst>
              <a:ext uri="{FF2B5EF4-FFF2-40B4-BE49-F238E27FC236}">
                <a16:creationId xmlns:a16="http://schemas.microsoft.com/office/drawing/2014/main" id="{B1AB6B36-DD65-0862-F2CB-61201DAC8DF2}"/>
              </a:ext>
            </a:extLst>
          </p:cNvPr>
          <p:cNvPicPr>
            <a:picLocks noGrp="1" noChangeAspect="1"/>
          </p:cNvPicPr>
          <p:nvPr>
            <p:ph sz="quarter" idx="4294967295"/>
          </p:nvPr>
        </p:nvPicPr>
        <p:blipFill>
          <a:blip r:embed="rId2"/>
          <a:stretch>
            <a:fillRect/>
          </a:stretch>
        </p:blipFill>
        <p:spPr>
          <a:xfrm>
            <a:off x="123825" y="3671088"/>
            <a:ext cx="9020175" cy="1470025"/>
          </a:xfrm>
          <a:prstGeom prst="rect">
            <a:avLst/>
          </a:prstGeom>
        </p:spPr>
      </p:pic>
      <p:sp>
        <p:nvSpPr>
          <p:cNvPr id="3" name="Rectangle 1">
            <a:extLst>
              <a:ext uri="{FF2B5EF4-FFF2-40B4-BE49-F238E27FC236}">
                <a16:creationId xmlns:a16="http://schemas.microsoft.com/office/drawing/2014/main" id="{D3F2DE3D-E7AB-14D4-69BA-49EA11BCA76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Arial" panose="020B0604020202020204" pitchFamily="34" charset="0"/>
              </a:rPr>
              <a:t>It divides the cache into </a:t>
            </a:r>
            <a:r>
              <a:rPr kumimoji="0" lang="en-US" altLang="en-US" sz="1800" b="1" i="0" u="none" strike="noStrike" cap="none" normalizeH="0" baseline="0">
                <a:ln>
                  <a:noFill/>
                </a:ln>
                <a:solidFill>
                  <a:schemeClr val="tx1"/>
                </a:solidFill>
                <a:effectLst/>
                <a:latin typeface="Arial" panose="020B0604020202020204" pitchFamily="34" charset="0"/>
              </a:rPr>
              <a:t>fixed-size blocks (pages)</a:t>
            </a:r>
            <a:r>
              <a:rPr kumimoji="0" lang="en-US" altLang="en-US" sz="1800" b="0" i="0" u="none" strike="noStrike" cap="none" normalizeH="0" baseline="0">
                <a:ln>
                  <a:noFill/>
                </a:ln>
                <a:solidFill>
                  <a:schemeClr val="tx1"/>
                </a:solidFill>
                <a:effectLst/>
                <a:latin typeface="Arial" panose="020B0604020202020204" pitchFamily="34" charset="0"/>
              </a:rPr>
              <a:t>, each representing a set number of tokens.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6465119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7E907-4543-D43E-A408-3082E31E697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C3A0C79-EA73-A509-AB88-6A0CD1A0DF07}"/>
              </a:ext>
            </a:extLst>
          </p:cNvPr>
          <p:cNvSpPr>
            <a:spLocks noGrp="1"/>
          </p:cNvSpPr>
          <p:nvPr>
            <p:ph type="body" sz="quarter" idx="16"/>
          </p:nvPr>
        </p:nvSpPr>
        <p:spPr/>
        <p:txBody>
          <a:bodyPr lIns="91440" tIns="45720" rIns="91440" bIns="45720" anchor="t">
            <a:noAutofit/>
          </a:bodyPr>
          <a:lstStyle/>
          <a:p>
            <a:pPr algn="ctr"/>
            <a:r>
              <a:rPr lang="en-US" sz="5400">
                <a:latin typeface="Tahoma"/>
                <a:ea typeface="Tahoma"/>
                <a:cs typeface="Tahoma"/>
              </a:rPr>
              <a:t>Distilling the knowledge of larger models </a:t>
            </a:r>
          </a:p>
        </p:txBody>
      </p:sp>
      <p:sp>
        <p:nvSpPr>
          <p:cNvPr id="3" name="Text Placeholder 2">
            <a:extLst>
              <a:ext uri="{FF2B5EF4-FFF2-40B4-BE49-F238E27FC236}">
                <a16:creationId xmlns:a16="http://schemas.microsoft.com/office/drawing/2014/main" id="{D0A5D41C-84FD-8AF0-65D8-52655177B5F1}"/>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43490996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17974-6411-668B-6502-5F08221848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BB3086-EE49-1BD8-1EC7-F8200246E8FE}"/>
              </a:ext>
            </a:extLst>
          </p:cNvPr>
          <p:cNvSpPr>
            <a:spLocks noGrp="1"/>
          </p:cNvSpPr>
          <p:nvPr>
            <p:ph type="title"/>
          </p:nvPr>
        </p:nvSpPr>
        <p:spPr>
          <a:xfrm>
            <a:off x="533919" y="107119"/>
            <a:ext cx="8085415" cy="857542"/>
          </a:xfrm>
        </p:spPr>
        <p:txBody>
          <a:bodyPr lIns="91440" tIns="45720" rIns="91440" bIns="45720" anchor="b">
            <a:normAutofit/>
          </a:bodyPr>
          <a:lstStyle/>
          <a:p>
            <a:r>
              <a:rPr lang="en-US"/>
              <a:t>Distillation</a:t>
            </a:r>
          </a:p>
        </p:txBody>
      </p:sp>
      <p:pic>
        <p:nvPicPr>
          <p:cNvPr id="5" name="Picture 4" descr="How Does Water Distillation Work? | Advanced Water Solutions">
            <a:extLst>
              <a:ext uri="{FF2B5EF4-FFF2-40B4-BE49-F238E27FC236}">
                <a16:creationId xmlns:a16="http://schemas.microsoft.com/office/drawing/2014/main" id="{4BCAF846-1B10-8A14-9046-8951B254E5A1}"/>
              </a:ext>
            </a:extLst>
          </p:cNvPr>
          <p:cNvPicPr>
            <a:picLocks noChangeAspect="1"/>
          </p:cNvPicPr>
          <p:nvPr/>
        </p:nvPicPr>
        <p:blipFill>
          <a:blip r:embed="rId2"/>
          <a:stretch>
            <a:fillRect/>
          </a:stretch>
        </p:blipFill>
        <p:spPr>
          <a:xfrm>
            <a:off x="1798124" y="1066089"/>
            <a:ext cx="4966146" cy="3515261"/>
          </a:xfrm>
          <a:prstGeom prst="rect">
            <a:avLst/>
          </a:prstGeom>
          <a:noFill/>
        </p:spPr>
      </p:pic>
      <p:sp>
        <p:nvSpPr>
          <p:cNvPr id="6" name="TextBox 5">
            <a:extLst>
              <a:ext uri="{FF2B5EF4-FFF2-40B4-BE49-F238E27FC236}">
                <a16:creationId xmlns:a16="http://schemas.microsoft.com/office/drawing/2014/main" id="{67D5FB7D-0CC1-C30D-E95E-558817F44FE1}"/>
              </a:ext>
            </a:extLst>
          </p:cNvPr>
          <p:cNvSpPr txBox="1"/>
          <p:nvPr/>
        </p:nvSpPr>
        <p:spPr>
          <a:xfrm>
            <a:off x="6282576" y="2060325"/>
            <a:ext cx="162782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latin typeface="Corbel"/>
              </a:rPr>
              <a:t>Knowledge and/or capabilities of a larger model</a:t>
            </a:r>
          </a:p>
        </p:txBody>
      </p:sp>
      <p:sp>
        <p:nvSpPr>
          <p:cNvPr id="8" name="TextBox 7">
            <a:extLst>
              <a:ext uri="{FF2B5EF4-FFF2-40B4-BE49-F238E27FC236}">
                <a16:creationId xmlns:a16="http://schemas.microsoft.com/office/drawing/2014/main" id="{606353A5-AB2B-8367-D5EA-7173A020A3AF}"/>
              </a:ext>
            </a:extLst>
          </p:cNvPr>
          <p:cNvSpPr txBox="1"/>
          <p:nvPr/>
        </p:nvSpPr>
        <p:spPr>
          <a:xfrm>
            <a:off x="985096" y="3591234"/>
            <a:ext cx="16278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orbel"/>
              </a:rPr>
              <a:t>small model</a:t>
            </a:r>
          </a:p>
        </p:txBody>
      </p:sp>
    </p:spTree>
    <p:extLst>
      <p:ext uri="{BB962C8B-B14F-4D97-AF65-F5344CB8AC3E}">
        <p14:creationId xmlns:p14="http://schemas.microsoft.com/office/powerpoint/2010/main" val="278206753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14A20-8991-5E44-9437-6B809FFA4138}"/>
              </a:ext>
            </a:extLst>
          </p:cNvPr>
          <p:cNvSpPr>
            <a:spLocks noGrp="1"/>
          </p:cNvSpPr>
          <p:nvPr>
            <p:ph type="title"/>
          </p:nvPr>
        </p:nvSpPr>
        <p:spPr/>
        <p:txBody>
          <a:bodyPr lIns="91440" tIns="45720" rIns="91440" bIns="45720" anchor="b"/>
          <a:lstStyle/>
          <a:p>
            <a:r>
              <a:rPr lang="en-US">
                <a:ea typeface="Tahoma"/>
                <a:cs typeface="Tahoma"/>
              </a:rPr>
              <a:t>Revisit: Standard Training (</a:t>
            </a:r>
            <a:r>
              <a:rPr lang="en-US" err="1">
                <a:ea typeface="Tahoma"/>
                <a:cs typeface="Tahoma"/>
              </a:rPr>
              <a:t>NLLloss</a:t>
            </a:r>
            <a:r>
              <a:rPr lang="en-US">
                <a:ea typeface="Tahoma"/>
                <a:cs typeface="Tahoma"/>
              </a:rPr>
              <a:t>)</a:t>
            </a:r>
            <a:endParaRPr lang="en-US"/>
          </a:p>
        </p:txBody>
      </p:sp>
      <p:pic>
        <p:nvPicPr>
          <p:cNvPr id="6" name="Picture 5" descr="A graph of a number of blue bars&#10;&#10;AI-generated content may be incorrect.">
            <a:extLst>
              <a:ext uri="{FF2B5EF4-FFF2-40B4-BE49-F238E27FC236}">
                <a16:creationId xmlns:a16="http://schemas.microsoft.com/office/drawing/2014/main" id="{18D9362F-2173-DF31-F3CA-8BC2FC5FC41C}"/>
              </a:ext>
            </a:extLst>
          </p:cNvPr>
          <p:cNvPicPr>
            <a:picLocks noChangeAspect="1"/>
          </p:cNvPicPr>
          <p:nvPr/>
        </p:nvPicPr>
        <p:blipFill>
          <a:blip r:embed="rId2"/>
          <a:stretch>
            <a:fillRect/>
          </a:stretch>
        </p:blipFill>
        <p:spPr>
          <a:xfrm>
            <a:off x="3184979" y="1160765"/>
            <a:ext cx="5439070" cy="3458613"/>
          </a:xfrm>
          <a:prstGeom prst="rect">
            <a:avLst/>
          </a:prstGeom>
        </p:spPr>
      </p:pic>
      <p:sp>
        <p:nvSpPr>
          <p:cNvPr id="8" name="TextBox 7">
            <a:extLst>
              <a:ext uri="{FF2B5EF4-FFF2-40B4-BE49-F238E27FC236}">
                <a16:creationId xmlns:a16="http://schemas.microsoft.com/office/drawing/2014/main" id="{CFCDE0F8-45E7-1689-5650-B540EC3F2A6F}"/>
              </a:ext>
            </a:extLst>
          </p:cNvPr>
          <p:cNvSpPr txBox="1"/>
          <p:nvPr/>
        </p:nvSpPr>
        <p:spPr>
          <a:xfrm>
            <a:off x="169961" y="1412836"/>
            <a:ext cx="29118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latin typeface="Corbel"/>
              </a:rPr>
              <a:t>prefix: The strange case ___</a:t>
            </a:r>
          </a:p>
          <a:p>
            <a:r>
              <a:rPr lang="en-US" sz="1800" err="1">
                <a:latin typeface="Corbel"/>
              </a:rPr>
              <a:t>groundtruth</a:t>
            </a:r>
            <a:r>
              <a:rPr lang="en-US" sz="1800">
                <a:latin typeface="Corbel"/>
              </a:rPr>
              <a:t>: of</a:t>
            </a:r>
          </a:p>
        </p:txBody>
      </p:sp>
      <p:sp>
        <p:nvSpPr>
          <p:cNvPr id="9" name="TextBox 8">
            <a:extLst>
              <a:ext uri="{FF2B5EF4-FFF2-40B4-BE49-F238E27FC236}">
                <a16:creationId xmlns:a16="http://schemas.microsoft.com/office/drawing/2014/main" id="{A3277D1F-3CAD-C762-672E-65D7FCAD757B}"/>
              </a:ext>
            </a:extLst>
          </p:cNvPr>
          <p:cNvSpPr txBox="1"/>
          <p:nvPr/>
        </p:nvSpPr>
        <p:spPr>
          <a:xfrm>
            <a:off x="534180" y="2695010"/>
            <a:ext cx="291181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latin typeface="Corbel"/>
              </a:rPr>
              <a:t>Loss = -log p(of)</a:t>
            </a:r>
          </a:p>
          <a:p>
            <a:r>
              <a:rPr lang="en-US" sz="1800">
                <a:latin typeface="Corbel"/>
              </a:rPr>
              <a:t>= Cross Entropy(</a:t>
            </a:r>
            <a:r>
              <a:rPr lang="en-US" sz="1800" err="1">
                <a:latin typeface="Corbel"/>
              </a:rPr>
              <a:t>y_pred</a:t>
            </a:r>
            <a:r>
              <a:rPr lang="en-US" sz="1800">
                <a:latin typeface="Corbel"/>
              </a:rPr>
              <a:t>, </a:t>
            </a:r>
            <a:r>
              <a:rPr lang="en-US" sz="1800" err="1">
                <a:latin typeface="Corbel"/>
              </a:rPr>
              <a:t>groundtruth</a:t>
            </a:r>
            <a:r>
              <a:rPr lang="en-US" sz="1800">
                <a:latin typeface="Corbel"/>
              </a:rPr>
              <a:t>)</a:t>
            </a:r>
          </a:p>
          <a:p>
            <a:endParaRPr lang="en-US" sz="1800">
              <a:latin typeface="Corbel"/>
            </a:endParaRPr>
          </a:p>
        </p:txBody>
      </p:sp>
      <p:cxnSp>
        <p:nvCxnSpPr>
          <p:cNvPr id="10" name="Straight Arrow Connector 9">
            <a:extLst>
              <a:ext uri="{FF2B5EF4-FFF2-40B4-BE49-F238E27FC236}">
                <a16:creationId xmlns:a16="http://schemas.microsoft.com/office/drawing/2014/main" id="{BC14829D-835A-367B-A41B-45030755A120}"/>
              </a:ext>
            </a:extLst>
          </p:cNvPr>
          <p:cNvCxnSpPr/>
          <p:nvPr/>
        </p:nvCxnSpPr>
        <p:spPr>
          <a:xfrm>
            <a:off x="2209070" y="2898074"/>
            <a:ext cx="1628684" cy="31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49459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12462-99A9-AB18-A2C4-5E1E2ED1D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E4E7AA-9EDF-A012-6AE0-0C4DEB42D4DA}"/>
              </a:ext>
            </a:extLst>
          </p:cNvPr>
          <p:cNvSpPr>
            <a:spLocks noGrp="1"/>
          </p:cNvSpPr>
          <p:nvPr>
            <p:ph type="title"/>
          </p:nvPr>
        </p:nvSpPr>
        <p:spPr/>
        <p:txBody>
          <a:bodyPr lIns="91440" tIns="45720" rIns="91440" bIns="45720" anchor="b"/>
          <a:lstStyle/>
          <a:p>
            <a:r>
              <a:rPr lang="en-US">
                <a:ea typeface="Tahoma"/>
                <a:cs typeface="Tahoma"/>
              </a:rPr>
              <a:t>Revisit: Standard Training (</a:t>
            </a:r>
            <a:r>
              <a:rPr lang="en-US" err="1">
                <a:ea typeface="Tahoma"/>
                <a:cs typeface="Tahoma"/>
              </a:rPr>
              <a:t>NLLloss</a:t>
            </a:r>
            <a:r>
              <a:rPr lang="en-US">
                <a:ea typeface="Tahoma"/>
                <a:cs typeface="Tahoma"/>
              </a:rPr>
              <a:t>)</a:t>
            </a:r>
            <a:endParaRPr lang="en-US"/>
          </a:p>
        </p:txBody>
      </p:sp>
      <p:pic>
        <p:nvPicPr>
          <p:cNvPr id="6" name="Picture 5" descr="A graph of a number of blue bars&#10;&#10;AI-generated content may be incorrect.">
            <a:extLst>
              <a:ext uri="{FF2B5EF4-FFF2-40B4-BE49-F238E27FC236}">
                <a16:creationId xmlns:a16="http://schemas.microsoft.com/office/drawing/2014/main" id="{39A98144-BB3B-0276-1905-DA54EB16B5F7}"/>
              </a:ext>
            </a:extLst>
          </p:cNvPr>
          <p:cNvPicPr>
            <a:picLocks noChangeAspect="1"/>
          </p:cNvPicPr>
          <p:nvPr/>
        </p:nvPicPr>
        <p:blipFill>
          <a:blip r:embed="rId2"/>
          <a:stretch>
            <a:fillRect/>
          </a:stretch>
        </p:blipFill>
        <p:spPr>
          <a:xfrm>
            <a:off x="3184979" y="1160765"/>
            <a:ext cx="5439070" cy="3458613"/>
          </a:xfrm>
          <a:prstGeom prst="rect">
            <a:avLst/>
          </a:prstGeom>
        </p:spPr>
      </p:pic>
      <p:sp>
        <p:nvSpPr>
          <p:cNvPr id="8" name="TextBox 7">
            <a:extLst>
              <a:ext uri="{FF2B5EF4-FFF2-40B4-BE49-F238E27FC236}">
                <a16:creationId xmlns:a16="http://schemas.microsoft.com/office/drawing/2014/main" id="{5E8465EF-C28A-D2A3-F1B1-7A288F0B4721}"/>
              </a:ext>
            </a:extLst>
          </p:cNvPr>
          <p:cNvSpPr txBox="1"/>
          <p:nvPr/>
        </p:nvSpPr>
        <p:spPr>
          <a:xfrm>
            <a:off x="169961" y="1412836"/>
            <a:ext cx="29118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latin typeface="Corbel"/>
              </a:rPr>
              <a:t>prefix: The strange case ___</a:t>
            </a:r>
          </a:p>
          <a:p>
            <a:r>
              <a:rPr lang="en-US" sz="1800" err="1">
                <a:latin typeface="Corbel"/>
              </a:rPr>
              <a:t>groundtruth</a:t>
            </a:r>
            <a:r>
              <a:rPr lang="en-US" sz="1800">
                <a:latin typeface="Corbel"/>
              </a:rPr>
              <a:t>: of</a:t>
            </a:r>
          </a:p>
        </p:txBody>
      </p:sp>
      <p:sp>
        <p:nvSpPr>
          <p:cNvPr id="9" name="TextBox 8">
            <a:extLst>
              <a:ext uri="{FF2B5EF4-FFF2-40B4-BE49-F238E27FC236}">
                <a16:creationId xmlns:a16="http://schemas.microsoft.com/office/drawing/2014/main" id="{EF98234D-AC4B-AEF1-53F1-327E9FD21293}"/>
              </a:ext>
            </a:extLst>
          </p:cNvPr>
          <p:cNvSpPr txBox="1"/>
          <p:nvPr/>
        </p:nvSpPr>
        <p:spPr>
          <a:xfrm>
            <a:off x="397968" y="2695010"/>
            <a:ext cx="30480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latin typeface="Corbel"/>
              </a:rPr>
              <a:t>loss = -log p(of)</a:t>
            </a:r>
          </a:p>
          <a:p>
            <a:endParaRPr lang="en-US" sz="1800">
              <a:latin typeface="Corbel"/>
            </a:endParaRPr>
          </a:p>
        </p:txBody>
      </p:sp>
      <p:cxnSp>
        <p:nvCxnSpPr>
          <p:cNvPr id="10" name="Straight Arrow Connector 9">
            <a:extLst>
              <a:ext uri="{FF2B5EF4-FFF2-40B4-BE49-F238E27FC236}">
                <a16:creationId xmlns:a16="http://schemas.microsoft.com/office/drawing/2014/main" id="{C3A4CABD-2BA7-0F3D-AFC9-87FDEADFF9FE}"/>
              </a:ext>
            </a:extLst>
          </p:cNvPr>
          <p:cNvCxnSpPr/>
          <p:nvPr/>
        </p:nvCxnSpPr>
        <p:spPr>
          <a:xfrm>
            <a:off x="2013635" y="2895113"/>
            <a:ext cx="1824119" cy="342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32276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2AC7D-CDC7-84D7-C5EB-7A43FEA2AC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5CA973-6A31-00B5-118B-A026916A04EF}"/>
              </a:ext>
            </a:extLst>
          </p:cNvPr>
          <p:cNvSpPr>
            <a:spLocks noGrp="1"/>
          </p:cNvSpPr>
          <p:nvPr>
            <p:ph type="title"/>
          </p:nvPr>
        </p:nvSpPr>
        <p:spPr/>
        <p:txBody>
          <a:bodyPr lIns="91440" tIns="45720" rIns="91440" bIns="45720" anchor="b"/>
          <a:lstStyle/>
          <a:p>
            <a:r>
              <a:rPr lang="en-US">
                <a:ea typeface="Tahoma"/>
                <a:cs typeface="Tahoma"/>
              </a:rPr>
              <a:t>Revisit: Standard Training (</a:t>
            </a:r>
            <a:r>
              <a:rPr lang="en-US" err="1">
                <a:ea typeface="Tahoma"/>
                <a:cs typeface="Tahoma"/>
              </a:rPr>
              <a:t>NLLloss</a:t>
            </a:r>
            <a:r>
              <a:rPr lang="en-US">
                <a:ea typeface="Tahoma"/>
                <a:cs typeface="Tahoma"/>
              </a:rPr>
              <a:t>)</a:t>
            </a:r>
            <a:endParaRPr lang="en-US"/>
          </a:p>
        </p:txBody>
      </p:sp>
      <p:sp>
        <p:nvSpPr>
          <p:cNvPr id="9" name="TextBox 8">
            <a:extLst>
              <a:ext uri="{FF2B5EF4-FFF2-40B4-BE49-F238E27FC236}">
                <a16:creationId xmlns:a16="http://schemas.microsoft.com/office/drawing/2014/main" id="{A157785E-DF3A-1BBE-E97B-EE68609995D7}"/>
              </a:ext>
            </a:extLst>
          </p:cNvPr>
          <p:cNvSpPr txBox="1"/>
          <p:nvPr/>
        </p:nvSpPr>
        <p:spPr>
          <a:xfrm>
            <a:off x="1958489" y="1072305"/>
            <a:ext cx="5227429"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latin typeface="Corbel"/>
              </a:rPr>
              <a:t>loss = -log p(of) = Cross Entropy(</a:t>
            </a:r>
            <a:r>
              <a:rPr lang="en-US" sz="1800" err="1">
                <a:solidFill>
                  <a:srgbClr val="F28E29"/>
                </a:solidFill>
                <a:latin typeface="Corbel"/>
              </a:rPr>
              <a:t>groundtruth</a:t>
            </a:r>
            <a:r>
              <a:rPr lang="en-US" sz="1800">
                <a:solidFill>
                  <a:schemeClr val="tx1"/>
                </a:solidFill>
                <a:latin typeface="Corbel"/>
              </a:rPr>
              <a:t>,</a:t>
            </a:r>
            <a:r>
              <a:rPr lang="en-US" sz="1800">
                <a:solidFill>
                  <a:srgbClr val="F28E29"/>
                </a:solidFill>
                <a:latin typeface="Corbel"/>
              </a:rPr>
              <a:t> </a:t>
            </a:r>
            <a:r>
              <a:rPr lang="en-US" sz="1800" err="1">
                <a:solidFill>
                  <a:schemeClr val="accent1"/>
                </a:solidFill>
                <a:latin typeface="Corbel"/>
              </a:rPr>
              <a:t>y_pred</a:t>
            </a:r>
            <a:r>
              <a:rPr lang="en-US" sz="1800">
                <a:latin typeface="Corbel"/>
              </a:rPr>
              <a:t>)</a:t>
            </a:r>
            <a:endParaRPr lang="en-US"/>
          </a:p>
        </p:txBody>
      </p:sp>
      <p:pic>
        <p:nvPicPr>
          <p:cNvPr id="3" name="Picture 2" descr="A graph of a number of blue bars&#10;&#10;AI-generated content may be incorrect.">
            <a:extLst>
              <a:ext uri="{FF2B5EF4-FFF2-40B4-BE49-F238E27FC236}">
                <a16:creationId xmlns:a16="http://schemas.microsoft.com/office/drawing/2014/main" id="{E7D973CE-9DAE-A5D7-7581-A7CD9E72ED8F}"/>
              </a:ext>
            </a:extLst>
          </p:cNvPr>
          <p:cNvPicPr>
            <a:picLocks noChangeAspect="1"/>
          </p:cNvPicPr>
          <p:nvPr/>
        </p:nvPicPr>
        <p:blipFill>
          <a:blip r:embed="rId2"/>
          <a:stretch>
            <a:fillRect/>
          </a:stretch>
        </p:blipFill>
        <p:spPr>
          <a:xfrm>
            <a:off x="4582675" y="1580809"/>
            <a:ext cx="4035488" cy="2552503"/>
          </a:xfrm>
          <a:prstGeom prst="rect">
            <a:avLst/>
          </a:prstGeom>
        </p:spPr>
      </p:pic>
      <p:sp>
        <p:nvSpPr>
          <p:cNvPr id="5" name="TextBox 4">
            <a:extLst>
              <a:ext uri="{FF2B5EF4-FFF2-40B4-BE49-F238E27FC236}">
                <a16:creationId xmlns:a16="http://schemas.microsoft.com/office/drawing/2014/main" id="{18CC9192-6B12-91AC-336D-632FA01E6ABE}"/>
              </a:ext>
            </a:extLst>
          </p:cNvPr>
          <p:cNvSpPr txBox="1"/>
          <p:nvPr/>
        </p:nvSpPr>
        <p:spPr>
          <a:xfrm>
            <a:off x="5950014" y="4134439"/>
            <a:ext cx="16278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err="1">
                <a:latin typeface="Corbel"/>
              </a:rPr>
              <a:t>y_pred</a:t>
            </a:r>
          </a:p>
        </p:txBody>
      </p:sp>
      <p:pic>
        <p:nvPicPr>
          <p:cNvPr id="7" name="Picture 6">
            <a:extLst>
              <a:ext uri="{FF2B5EF4-FFF2-40B4-BE49-F238E27FC236}">
                <a16:creationId xmlns:a16="http://schemas.microsoft.com/office/drawing/2014/main" id="{2DAEBA99-9BFF-CB30-A38E-0984AF96363E}"/>
              </a:ext>
            </a:extLst>
          </p:cNvPr>
          <p:cNvPicPr>
            <a:picLocks noChangeAspect="1"/>
          </p:cNvPicPr>
          <p:nvPr/>
        </p:nvPicPr>
        <p:blipFill>
          <a:blip r:embed="rId3"/>
          <a:stretch>
            <a:fillRect/>
          </a:stretch>
        </p:blipFill>
        <p:spPr>
          <a:xfrm>
            <a:off x="452489" y="1649355"/>
            <a:ext cx="3849296" cy="2422213"/>
          </a:xfrm>
          <a:prstGeom prst="rect">
            <a:avLst/>
          </a:prstGeom>
        </p:spPr>
      </p:pic>
      <p:sp>
        <p:nvSpPr>
          <p:cNvPr id="11" name="TextBox 10">
            <a:extLst>
              <a:ext uri="{FF2B5EF4-FFF2-40B4-BE49-F238E27FC236}">
                <a16:creationId xmlns:a16="http://schemas.microsoft.com/office/drawing/2014/main" id="{2FCA6480-2D69-BF73-DB81-13CB9551316A}"/>
              </a:ext>
            </a:extLst>
          </p:cNvPr>
          <p:cNvSpPr txBox="1"/>
          <p:nvPr/>
        </p:nvSpPr>
        <p:spPr>
          <a:xfrm>
            <a:off x="1560416" y="4180299"/>
            <a:ext cx="162782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orbel"/>
              </a:rPr>
              <a:t>Groundtruth</a:t>
            </a:r>
          </a:p>
          <a:p>
            <a:pPr algn="ctr"/>
            <a:r>
              <a:rPr lang="en-US" sz="2000">
                <a:latin typeface="Corbel"/>
              </a:rPr>
              <a:t>(one-hot)</a:t>
            </a:r>
          </a:p>
        </p:txBody>
      </p:sp>
    </p:spTree>
    <p:extLst>
      <p:ext uri="{BB962C8B-B14F-4D97-AF65-F5344CB8AC3E}">
        <p14:creationId xmlns:p14="http://schemas.microsoft.com/office/powerpoint/2010/main" val="270678874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6483B-F7D2-B5F2-BF16-CE59B6DCA9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F6A65C-A7BC-3F1B-BD15-626C1444EBA3}"/>
              </a:ext>
            </a:extLst>
          </p:cNvPr>
          <p:cNvSpPr>
            <a:spLocks noGrp="1"/>
          </p:cNvSpPr>
          <p:nvPr>
            <p:ph type="title"/>
          </p:nvPr>
        </p:nvSpPr>
        <p:spPr/>
        <p:txBody>
          <a:bodyPr lIns="91440" tIns="45720" rIns="91440" bIns="45720" anchor="b"/>
          <a:lstStyle/>
          <a:p>
            <a:r>
              <a:rPr lang="en-US">
                <a:ea typeface="Tahoma"/>
                <a:cs typeface="Tahoma"/>
              </a:rPr>
              <a:t>Knowledge Distillation </a:t>
            </a:r>
            <a:endParaRPr lang="en-US"/>
          </a:p>
        </p:txBody>
      </p:sp>
      <p:sp>
        <p:nvSpPr>
          <p:cNvPr id="9" name="TextBox 8">
            <a:extLst>
              <a:ext uri="{FF2B5EF4-FFF2-40B4-BE49-F238E27FC236}">
                <a16:creationId xmlns:a16="http://schemas.microsoft.com/office/drawing/2014/main" id="{26D1A19E-E19A-9041-3899-8C9DE3F2502E}"/>
              </a:ext>
            </a:extLst>
          </p:cNvPr>
          <p:cNvSpPr txBox="1"/>
          <p:nvPr/>
        </p:nvSpPr>
        <p:spPr>
          <a:xfrm>
            <a:off x="2094701" y="1125605"/>
            <a:ext cx="52274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latin typeface="Corbel"/>
              </a:rPr>
              <a:t>KD loss = Cross Entropy(</a:t>
            </a:r>
            <a:r>
              <a:rPr lang="en-US" sz="1800" err="1">
                <a:solidFill>
                  <a:schemeClr val="accent2"/>
                </a:solidFill>
                <a:latin typeface="Corbel"/>
              </a:rPr>
              <a:t>y_large</a:t>
            </a:r>
            <a:r>
              <a:rPr lang="en-US" sz="1800">
                <a:latin typeface="Corbel"/>
              </a:rPr>
              <a:t>, </a:t>
            </a:r>
            <a:r>
              <a:rPr lang="en-US" sz="1800" err="1">
                <a:solidFill>
                  <a:schemeClr val="accent1"/>
                </a:solidFill>
                <a:latin typeface="Corbel"/>
              </a:rPr>
              <a:t>y_pred</a:t>
            </a:r>
            <a:r>
              <a:rPr lang="en-US" sz="1800">
                <a:latin typeface="Corbel"/>
              </a:rPr>
              <a:t>)</a:t>
            </a:r>
            <a:endParaRPr lang="en-US"/>
          </a:p>
          <a:p>
            <a:endParaRPr lang="en-US" sz="1800">
              <a:latin typeface="Corbel"/>
            </a:endParaRPr>
          </a:p>
        </p:txBody>
      </p:sp>
      <p:pic>
        <p:nvPicPr>
          <p:cNvPr id="3" name="Picture 2" descr="A graph of a number of blue bars&#10;&#10;AI-generated content may be incorrect.">
            <a:extLst>
              <a:ext uri="{FF2B5EF4-FFF2-40B4-BE49-F238E27FC236}">
                <a16:creationId xmlns:a16="http://schemas.microsoft.com/office/drawing/2014/main" id="{1DE28695-1042-DE51-06DC-3607A00C1DFE}"/>
              </a:ext>
            </a:extLst>
          </p:cNvPr>
          <p:cNvPicPr>
            <a:picLocks noChangeAspect="1"/>
          </p:cNvPicPr>
          <p:nvPr/>
        </p:nvPicPr>
        <p:blipFill>
          <a:blip r:embed="rId2"/>
          <a:stretch>
            <a:fillRect/>
          </a:stretch>
        </p:blipFill>
        <p:spPr>
          <a:xfrm>
            <a:off x="4572092" y="1446754"/>
            <a:ext cx="4035488" cy="2552503"/>
          </a:xfrm>
          <a:prstGeom prst="rect">
            <a:avLst/>
          </a:prstGeom>
        </p:spPr>
      </p:pic>
      <p:sp>
        <p:nvSpPr>
          <p:cNvPr id="5" name="TextBox 4">
            <a:extLst>
              <a:ext uri="{FF2B5EF4-FFF2-40B4-BE49-F238E27FC236}">
                <a16:creationId xmlns:a16="http://schemas.microsoft.com/office/drawing/2014/main" id="{C98EC74B-9D1C-3838-1D15-AB33E968E6CF}"/>
              </a:ext>
            </a:extLst>
          </p:cNvPr>
          <p:cNvSpPr txBox="1"/>
          <p:nvPr/>
        </p:nvSpPr>
        <p:spPr>
          <a:xfrm>
            <a:off x="4803304" y="4081523"/>
            <a:ext cx="357329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orbel"/>
              </a:rPr>
              <a:t>small model next token probs</a:t>
            </a:r>
          </a:p>
          <a:p>
            <a:pPr algn="ctr"/>
            <a:r>
              <a:rPr lang="en-US" sz="2000">
                <a:latin typeface="Corbel"/>
              </a:rPr>
              <a:t>(</a:t>
            </a:r>
            <a:r>
              <a:rPr lang="en-US" sz="2000" err="1">
                <a:latin typeface="Corbel"/>
              </a:rPr>
              <a:t>y_pred</a:t>
            </a:r>
            <a:r>
              <a:rPr lang="en-US" sz="2000">
                <a:latin typeface="Corbel"/>
              </a:rPr>
              <a:t>)</a:t>
            </a:r>
          </a:p>
        </p:txBody>
      </p:sp>
      <p:sp>
        <p:nvSpPr>
          <p:cNvPr id="11" name="TextBox 10">
            <a:extLst>
              <a:ext uri="{FF2B5EF4-FFF2-40B4-BE49-F238E27FC236}">
                <a16:creationId xmlns:a16="http://schemas.microsoft.com/office/drawing/2014/main" id="{7C05525A-C4A6-D6AD-A33A-9CBAADDE6CFD}"/>
              </a:ext>
            </a:extLst>
          </p:cNvPr>
          <p:cNvSpPr txBox="1"/>
          <p:nvPr/>
        </p:nvSpPr>
        <p:spPr>
          <a:xfrm>
            <a:off x="1151688" y="4081521"/>
            <a:ext cx="287446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orbel"/>
              </a:rPr>
              <a:t>Large model next token probs (</a:t>
            </a:r>
            <a:r>
              <a:rPr lang="en-US" sz="2000" err="1">
                <a:latin typeface="Corbel"/>
              </a:rPr>
              <a:t>y_large</a:t>
            </a:r>
            <a:r>
              <a:rPr lang="en-US" sz="2000">
                <a:latin typeface="Corbel"/>
              </a:rPr>
              <a:t>)</a:t>
            </a:r>
          </a:p>
        </p:txBody>
      </p:sp>
      <p:pic>
        <p:nvPicPr>
          <p:cNvPr id="4" name="Picture 3" descr="A graph of a number of green bars&#10;&#10;AI-generated content may be incorrect.">
            <a:extLst>
              <a:ext uri="{FF2B5EF4-FFF2-40B4-BE49-F238E27FC236}">
                <a16:creationId xmlns:a16="http://schemas.microsoft.com/office/drawing/2014/main" id="{C08EC267-EA02-21E3-C138-E31F66C318B5}"/>
              </a:ext>
            </a:extLst>
          </p:cNvPr>
          <p:cNvPicPr>
            <a:picLocks noChangeAspect="1"/>
          </p:cNvPicPr>
          <p:nvPr/>
        </p:nvPicPr>
        <p:blipFill>
          <a:blip r:embed="rId3"/>
          <a:stretch>
            <a:fillRect/>
          </a:stretch>
        </p:blipFill>
        <p:spPr>
          <a:xfrm>
            <a:off x="603268" y="1448015"/>
            <a:ext cx="3968112" cy="2540658"/>
          </a:xfrm>
          <a:prstGeom prst="rect">
            <a:avLst/>
          </a:prstGeom>
        </p:spPr>
      </p:pic>
    </p:spTree>
    <p:extLst>
      <p:ext uri="{BB962C8B-B14F-4D97-AF65-F5344CB8AC3E}">
        <p14:creationId xmlns:p14="http://schemas.microsoft.com/office/powerpoint/2010/main" val="305730208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13250-AC89-CFBC-EC25-1787B6ECAE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DC91E3-A3EC-FAF2-D4C1-FE9BE64DF5D5}"/>
              </a:ext>
            </a:extLst>
          </p:cNvPr>
          <p:cNvSpPr>
            <a:spLocks noGrp="1"/>
          </p:cNvSpPr>
          <p:nvPr>
            <p:ph type="title"/>
          </p:nvPr>
        </p:nvSpPr>
        <p:spPr/>
        <p:txBody>
          <a:bodyPr lIns="91440" tIns="45720" rIns="91440" bIns="45720" anchor="b"/>
          <a:lstStyle/>
          <a:p>
            <a:r>
              <a:rPr lang="en-US">
                <a:ea typeface="Tahoma"/>
                <a:cs typeface="Tahoma"/>
              </a:rPr>
              <a:t>Knowledge Distillation</a:t>
            </a:r>
            <a:endParaRPr lang="en-US"/>
          </a:p>
        </p:txBody>
      </p:sp>
      <p:pic>
        <p:nvPicPr>
          <p:cNvPr id="3" name="Picture 2" descr="A diagram of a teacher network&#10;&#10;AI-generated content may be incorrect.">
            <a:extLst>
              <a:ext uri="{FF2B5EF4-FFF2-40B4-BE49-F238E27FC236}">
                <a16:creationId xmlns:a16="http://schemas.microsoft.com/office/drawing/2014/main" id="{388D77CC-3C8F-4CD2-148F-DE36F846BB10}"/>
              </a:ext>
            </a:extLst>
          </p:cNvPr>
          <p:cNvPicPr>
            <a:picLocks noChangeAspect="1"/>
          </p:cNvPicPr>
          <p:nvPr/>
        </p:nvPicPr>
        <p:blipFill>
          <a:blip r:embed="rId2"/>
          <a:stretch>
            <a:fillRect/>
          </a:stretch>
        </p:blipFill>
        <p:spPr>
          <a:xfrm>
            <a:off x="3128197" y="1619250"/>
            <a:ext cx="5238750" cy="1905000"/>
          </a:xfrm>
          <a:prstGeom prst="rect">
            <a:avLst/>
          </a:prstGeom>
        </p:spPr>
      </p:pic>
      <p:sp>
        <p:nvSpPr>
          <p:cNvPr id="4" name="TextBox 3">
            <a:extLst>
              <a:ext uri="{FF2B5EF4-FFF2-40B4-BE49-F238E27FC236}">
                <a16:creationId xmlns:a16="http://schemas.microsoft.com/office/drawing/2014/main" id="{0D523B21-B110-CA10-46FC-B2300ED942A1}"/>
              </a:ext>
            </a:extLst>
          </p:cNvPr>
          <p:cNvSpPr txBox="1"/>
          <p:nvPr/>
        </p:nvSpPr>
        <p:spPr>
          <a:xfrm>
            <a:off x="424286" y="1618214"/>
            <a:ext cx="218002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rbel"/>
                <a:ea typeface="Calibri"/>
                <a:cs typeface="Calibri"/>
              </a:rPr>
              <a:t>Step 1: Initialize teacher model with a large and capable model</a:t>
            </a:r>
          </a:p>
        </p:txBody>
      </p:sp>
      <p:sp>
        <p:nvSpPr>
          <p:cNvPr id="5" name="TextBox 4">
            <a:extLst>
              <a:ext uri="{FF2B5EF4-FFF2-40B4-BE49-F238E27FC236}">
                <a16:creationId xmlns:a16="http://schemas.microsoft.com/office/drawing/2014/main" id="{4F7EC0DC-2A2D-A641-1451-2A061067D7EA}"/>
              </a:ext>
            </a:extLst>
          </p:cNvPr>
          <p:cNvSpPr txBox="1"/>
          <p:nvPr/>
        </p:nvSpPr>
        <p:spPr>
          <a:xfrm>
            <a:off x="424285" y="2956649"/>
            <a:ext cx="218002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rbel"/>
                <a:ea typeface="Calibri"/>
                <a:cs typeface="Calibri"/>
              </a:rPr>
              <a:t>Step 2: Feed input data to both student and teacher (</a:t>
            </a:r>
            <a:r>
              <a:rPr lang="en-US" err="1">
                <a:latin typeface="Corbel"/>
                <a:ea typeface="Calibri"/>
                <a:cs typeface="Calibri"/>
              </a:rPr>
              <a:t>freezed</a:t>
            </a:r>
            <a:r>
              <a:rPr lang="en-US">
                <a:latin typeface="Corbel"/>
                <a:ea typeface="Calibri"/>
                <a:cs typeface="Calibri"/>
              </a:rPr>
              <a:t>)</a:t>
            </a:r>
          </a:p>
        </p:txBody>
      </p:sp>
      <p:sp>
        <p:nvSpPr>
          <p:cNvPr id="7" name="TextBox 6">
            <a:extLst>
              <a:ext uri="{FF2B5EF4-FFF2-40B4-BE49-F238E27FC236}">
                <a16:creationId xmlns:a16="http://schemas.microsoft.com/office/drawing/2014/main" id="{672A18F6-AAD2-8112-F3D5-346F5637876A}"/>
              </a:ext>
            </a:extLst>
          </p:cNvPr>
          <p:cNvSpPr txBox="1"/>
          <p:nvPr/>
        </p:nvSpPr>
        <p:spPr>
          <a:xfrm>
            <a:off x="4851188" y="3886446"/>
            <a:ext cx="218002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rbel"/>
                <a:ea typeface="Calibri"/>
                <a:cs typeface="Calibri"/>
              </a:rPr>
              <a:t>Step 3: Use teacher outputs to train student (Cross Entropy)</a:t>
            </a:r>
          </a:p>
        </p:txBody>
      </p:sp>
    </p:spTree>
    <p:extLst>
      <p:ext uri="{BB962C8B-B14F-4D97-AF65-F5344CB8AC3E}">
        <p14:creationId xmlns:p14="http://schemas.microsoft.com/office/powerpoint/2010/main" val="302580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60553-2EB9-9D28-D1F2-1AB570828FA2}"/>
              </a:ext>
            </a:extLst>
          </p:cNvPr>
          <p:cNvSpPr>
            <a:spLocks noGrp="1"/>
          </p:cNvSpPr>
          <p:nvPr>
            <p:ph type="title"/>
          </p:nvPr>
        </p:nvSpPr>
        <p:spPr/>
        <p:txBody>
          <a:bodyPr lIns="91440" tIns="45720" rIns="91440" bIns="45720" anchor="b"/>
          <a:lstStyle/>
          <a:p>
            <a:r>
              <a:rPr lang="en-US">
                <a:ea typeface="Tahoma"/>
                <a:cs typeface="Tahoma"/>
              </a:rPr>
              <a:t>What if the teacher is Proprietary (GPT)?</a:t>
            </a:r>
            <a:endParaRPr lang="en-US"/>
          </a:p>
        </p:txBody>
      </p:sp>
      <p:pic>
        <p:nvPicPr>
          <p:cNvPr id="6" name="Picture 5" descr="A diagram of a teacher network&#10;&#10;AI-generated content may be incorrect.">
            <a:extLst>
              <a:ext uri="{FF2B5EF4-FFF2-40B4-BE49-F238E27FC236}">
                <a16:creationId xmlns:a16="http://schemas.microsoft.com/office/drawing/2014/main" id="{43C09DCF-8FEF-B9B5-A0E2-0EBB3092A62D}"/>
              </a:ext>
            </a:extLst>
          </p:cNvPr>
          <p:cNvPicPr>
            <a:picLocks noChangeAspect="1"/>
          </p:cNvPicPr>
          <p:nvPr/>
        </p:nvPicPr>
        <p:blipFill>
          <a:blip r:embed="rId2"/>
          <a:stretch>
            <a:fillRect/>
          </a:stretch>
        </p:blipFill>
        <p:spPr>
          <a:xfrm>
            <a:off x="3128197" y="1619250"/>
            <a:ext cx="5238750" cy="1905000"/>
          </a:xfrm>
          <a:prstGeom prst="rect">
            <a:avLst/>
          </a:prstGeom>
        </p:spPr>
      </p:pic>
      <p:sp>
        <p:nvSpPr>
          <p:cNvPr id="8" name="TextBox 7">
            <a:extLst>
              <a:ext uri="{FF2B5EF4-FFF2-40B4-BE49-F238E27FC236}">
                <a16:creationId xmlns:a16="http://schemas.microsoft.com/office/drawing/2014/main" id="{A891452E-11F1-B8AE-26DA-99A6C60FD021}"/>
              </a:ext>
            </a:extLst>
          </p:cNvPr>
          <p:cNvSpPr txBox="1"/>
          <p:nvPr/>
        </p:nvSpPr>
        <p:spPr>
          <a:xfrm>
            <a:off x="424286" y="1618214"/>
            <a:ext cx="218002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rbel"/>
                <a:ea typeface="Calibri"/>
                <a:cs typeface="Calibri"/>
              </a:rPr>
              <a:t>Step 1: Initialize teacher model with a large and capable model</a:t>
            </a:r>
          </a:p>
        </p:txBody>
      </p:sp>
      <p:sp>
        <p:nvSpPr>
          <p:cNvPr id="10" name="TextBox 9">
            <a:extLst>
              <a:ext uri="{FF2B5EF4-FFF2-40B4-BE49-F238E27FC236}">
                <a16:creationId xmlns:a16="http://schemas.microsoft.com/office/drawing/2014/main" id="{EBB3CE9B-D4CC-0E49-82B1-E1C1222CEE83}"/>
              </a:ext>
            </a:extLst>
          </p:cNvPr>
          <p:cNvSpPr txBox="1"/>
          <p:nvPr/>
        </p:nvSpPr>
        <p:spPr>
          <a:xfrm>
            <a:off x="424285" y="2956649"/>
            <a:ext cx="218002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rbel"/>
                <a:ea typeface="Calibri"/>
                <a:cs typeface="Calibri"/>
              </a:rPr>
              <a:t>Step 2: Feed input data to both student and teacher (</a:t>
            </a:r>
            <a:r>
              <a:rPr lang="en-US" err="1">
                <a:latin typeface="Corbel"/>
                <a:ea typeface="Calibri"/>
                <a:cs typeface="Calibri"/>
              </a:rPr>
              <a:t>freezed</a:t>
            </a:r>
            <a:r>
              <a:rPr lang="en-US">
                <a:latin typeface="Corbel"/>
                <a:ea typeface="Calibri"/>
                <a:cs typeface="Calibri"/>
              </a:rPr>
              <a:t>)</a:t>
            </a:r>
          </a:p>
        </p:txBody>
      </p:sp>
      <p:sp>
        <p:nvSpPr>
          <p:cNvPr id="12" name="TextBox 11">
            <a:extLst>
              <a:ext uri="{FF2B5EF4-FFF2-40B4-BE49-F238E27FC236}">
                <a16:creationId xmlns:a16="http://schemas.microsoft.com/office/drawing/2014/main" id="{1568B036-6EB3-02D6-8CC0-8FAD7F84C794}"/>
              </a:ext>
            </a:extLst>
          </p:cNvPr>
          <p:cNvSpPr txBox="1"/>
          <p:nvPr/>
        </p:nvSpPr>
        <p:spPr>
          <a:xfrm>
            <a:off x="4860071" y="3833145"/>
            <a:ext cx="218002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rbel"/>
                <a:ea typeface="Calibri"/>
                <a:cs typeface="Calibri"/>
              </a:rPr>
              <a:t>Step 3: Use teacher </a:t>
            </a:r>
            <a:r>
              <a:rPr lang="en-US">
                <a:solidFill>
                  <a:srgbClr val="FF0000"/>
                </a:solidFill>
                <a:latin typeface="Corbel"/>
                <a:ea typeface="Calibri"/>
                <a:cs typeface="Calibri"/>
              </a:rPr>
              <a:t>generations </a:t>
            </a:r>
            <a:r>
              <a:rPr lang="en-US">
                <a:solidFill>
                  <a:schemeClr val="tx1"/>
                </a:solidFill>
                <a:latin typeface="Corbel"/>
                <a:ea typeface="Calibri"/>
                <a:cs typeface="Calibri"/>
              </a:rPr>
              <a:t>(instead of outputs)</a:t>
            </a:r>
            <a:r>
              <a:rPr lang="en-US">
                <a:latin typeface="Corbel"/>
                <a:ea typeface="Calibri"/>
                <a:cs typeface="Calibri"/>
              </a:rPr>
              <a:t> to train student!</a:t>
            </a:r>
          </a:p>
        </p:txBody>
      </p:sp>
    </p:spTree>
    <p:extLst>
      <p:ext uri="{BB962C8B-B14F-4D97-AF65-F5344CB8AC3E}">
        <p14:creationId xmlns:p14="http://schemas.microsoft.com/office/powerpoint/2010/main" val="27848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D43D5-6ABE-4091-325D-57112251FD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46B21-35C9-91F2-8FD7-1F35127EDA44}"/>
              </a:ext>
            </a:extLst>
          </p:cNvPr>
          <p:cNvSpPr>
            <a:spLocks noGrp="1"/>
          </p:cNvSpPr>
          <p:nvPr>
            <p:ph type="title"/>
          </p:nvPr>
        </p:nvSpPr>
        <p:spPr/>
        <p:txBody>
          <a:bodyPr lIns="91440" tIns="45720" rIns="91440" bIns="45720" anchor="b"/>
          <a:lstStyle/>
          <a:p>
            <a:r>
              <a:rPr lang="en-US">
                <a:ea typeface="Tahoma"/>
                <a:cs typeface="Tahoma"/>
              </a:rPr>
              <a:t>Revisit: Standard Training (</a:t>
            </a:r>
            <a:r>
              <a:rPr lang="en-US" err="1">
                <a:ea typeface="Tahoma"/>
                <a:cs typeface="Tahoma"/>
              </a:rPr>
              <a:t>NLLloss</a:t>
            </a:r>
            <a:r>
              <a:rPr lang="en-US">
                <a:ea typeface="Tahoma"/>
                <a:cs typeface="Tahoma"/>
              </a:rPr>
              <a:t>)</a:t>
            </a:r>
            <a:endParaRPr lang="en-US"/>
          </a:p>
        </p:txBody>
      </p:sp>
      <p:sp>
        <p:nvSpPr>
          <p:cNvPr id="9" name="TextBox 8">
            <a:extLst>
              <a:ext uri="{FF2B5EF4-FFF2-40B4-BE49-F238E27FC236}">
                <a16:creationId xmlns:a16="http://schemas.microsoft.com/office/drawing/2014/main" id="{F08AC36E-FD47-CEB4-68D4-C43D0923D7DF}"/>
              </a:ext>
            </a:extLst>
          </p:cNvPr>
          <p:cNvSpPr txBox="1"/>
          <p:nvPr/>
        </p:nvSpPr>
        <p:spPr>
          <a:xfrm>
            <a:off x="1958489" y="1072305"/>
            <a:ext cx="5615617"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latin typeface="Corbel"/>
              </a:rPr>
              <a:t>loss = -log p(of) = Cross Entropy(</a:t>
            </a:r>
            <a:r>
              <a:rPr lang="en-US" sz="1800">
                <a:solidFill>
                  <a:srgbClr val="F28E29"/>
                </a:solidFill>
                <a:latin typeface="Corbel"/>
              </a:rPr>
              <a:t>sampled text</a:t>
            </a:r>
            <a:r>
              <a:rPr lang="en-US" sz="1800">
                <a:solidFill>
                  <a:schemeClr val="tx1"/>
                </a:solidFill>
                <a:latin typeface="Corbel"/>
              </a:rPr>
              <a:t>,</a:t>
            </a:r>
            <a:r>
              <a:rPr lang="en-US" sz="1800">
                <a:solidFill>
                  <a:srgbClr val="F28E29"/>
                </a:solidFill>
                <a:latin typeface="Corbel"/>
              </a:rPr>
              <a:t> </a:t>
            </a:r>
            <a:r>
              <a:rPr lang="en-US" sz="1800" err="1">
                <a:solidFill>
                  <a:schemeClr val="accent1"/>
                </a:solidFill>
                <a:latin typeface="Corbel"/>
              </a:rPr>
              <a:t>y_pred</a:t>
            </a:r>
            <a:r>
              <a:rPr lang="en-US" sz="1800">
                <a:latin typeface="Corbel"/>
              </a:rPr>
              <a:t>)</a:t>
            </a:r>
            <a:endParaRPr lang="en-US"/>
          </a:p>
        </p:txBody>
      </p:sp>
      <p:pic>
        <p:nvPicPr>
          <p:cNvPr id="3" name="Picture 2" descr="A graph of a number of blue bars&#10;&#10;AI-generated content may be incorrect.">
            <a:extLst>
              <a:ext uri="{FF2B5EF4-FFF2-40B4-BE49-F238E27FC236}">
                <a16:creationId xmlns:a16="http://schemas.microsoft.com/office/drawing/2014/main" id="{CD01BB0C-7FFB-4F80-AE02-39F1D6A5FD28}"/>
              </a:ext>
            </a:extLst>
          </p:cNvPr>
          <p:cNvPicPr>
            <a:picLocks noChangeAspect="1"/>
          </p:cNvPicPr>
          <p:nvPr/>
        </p:nvPicPr>
        <p:blipFill>
          <a:blip r:embed="rId2"/>
          <a:stretch>
            <a:fillRect/>
          </a:stretch>
        </p:blipFill>
        <p:spPr>
          <a:xfrm>
            <a:off x="4582675" y="1580809"/>
            <a:ext cx="4035488" cy="2552503"/>
          </a:xfrm>
          <a:prstGeom prst="rect">
            <a:avLst/>
          </a:prstGeom>
        </p:spPr>
      </p:pic>
      <p:sp>
        <p:nvSpPr>
          <p:cNvPr id="5" name="TextBox 4">
            <a:extLst>
              <a:ext uri="{FF2B5EF4-FFF2-40B4-BE49-F238E27FC236}">
                <a16:creationId xmlns:a16="http://schemas.microsoft.com/office/drawing/2014/main" id="{A0185724-36DD-0847-89B5-CCAB40D3EB35}"/>
              </a:ext>
            </a:extLst>
          </p:cNvPr>
          <p:cNvSpPr txBox="1"/>
          <p:nvPr/>
        </p:nvSpPr>
        <p:spPr>
          <a:xfrm>
            <a:off x="5950014" y="4134439"/>
            <a:ext cx="16278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err="1">
                <a:latin typeface="Corbel"/>
              </a:rPr>
              <a:t>y_pred</a:t>
            </a:r>
          </a:p>
        </p:txBody>
      </p:sp>
      <p:pic>
        <p:nvPicPr>
          <p:cNvPr id="7" name="Picture 6">
            <a:extLst>
              <a:ext uri="{FF2B5EF4-FFF2-40B4-BE49-F238E27FC236}">
                <a16:creationId xmlns:a16="http://schemas.microsoft.com/office/drawing/2014/main" id="{623D55BB-6CF4-D9EF-18EC-7A2CD4E8D55B}"/>
              </a:ext>
            </a:extLst>
          </p:cNvPr>
          <p:cNvPicPr>
            <a:picLocks noChangeAspect="1"/>
          </p:cNvPicPr>
          <p:nvPr/>
        </p:nvPicPr>
        <p:blipFill>
          <a:blip r:embed="rId3"/>
          <a:stretch>
            <a:fillRect/>
          </a:stretch>
        </p:blipFill>
        <p:spPr>
          <a:xfrm>
            <a:off x="452489" y="1649355"/>
            <a:ext cx="3849296" cy="2422213"/>
          </a:xfrm>
          <a:prstGeom prst="rect">
            <a:avLst/>
          </a:prstGeom>
        </p:spPr>
      </p:pic>
      <p:sp>
        <p:nvSpPr>
          <p:cNvPr id="11" name="TextBox 10">
            <a:extLst>
              <a:ext uri="{FF2B5EF4-FFF2-40B4-BE49-F238E27FC236}">
                <a16:creationId xmlns:a16="http://schemas.microsoft.com/office/drawing/2014/main" id="{1D9CD410-D13E-0715-C4A6-E14DFC9636EF}"/>
              </a:ext>
            </a:extLst>
          </p:cNvPr>
          <p:cNvSpPr txBox="1"/>
          <p:nvPr/>
        </p:nvSpPr>
        <p:spPr>
          <a:xfrm>
            <a:off x="1560416" y="4115601"/>
            <a:ext cx="222088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orbel"/>
              </a:rPr>
              <a:t>Sampled output</a:t>
            </a:r>
          </a:p>
          <a:p>
            <a:pPr algn="ctr"/>
            <a:r>
              <a:rPr lang="en-US" sz="2000">
                <a:latin typeface="Corbel"/>
              </a:rPr>
              <a:t>(one-hot)</a:t>
            </a:r>
          </a:p>
        </p:txBody>
      </p:sp>
    </p:spTree>
    <p:extLst>
      <p:ext uri="{BB962C8B-B14F-4D97-AF65-F5344CB8AC3E}">
        <p14:creationId xmlns:p14="http://schemas.microsoft.com/office/powerpoint/2010/main" val="2773951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2674A-D1B1-9DCE-DAC5-D655D2FE2F2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38C8628-E63F-84B4-D3AF-D5AC4240B700}"/>
              </a:ext>
            </a:extLst>
          </p:cNvPr>
          <p:cNvSpPr txBox="1">
            <a:spLocks noGrp="1"/>
          </p:cNvSpPr>
          <p:nvPr>
            <p:ph type="title"/>
          </p:nvPr>
        </p:nvSpPr>
        <p:spPr>
          <a:xfrm>
            <a:off x="533919" y="496872"/>
            <a:ext cx="8085415" cy="467789"/>
          </a:xfrm>
          <a:prstGeom prst="rect">
            <a:avLst/>
          </a:prstGeom>
        </p:spPr>
        <p:txBody>
          <a:bodyPr vert="horz" wrap="square" lIns="0" tIns="6065" rIns="0" bIns="0" rtlCol="0">
            <a:spAutoFit/>
          </a:bodyPr>
          <a:lstStyle/>
          <a:p>
            <a:pPr marL="5776">
              <a:lnSpc>
                <a:spcPct val="100000"/>
              </a:lnSpc>
              <a:spcBef>
                <a:spcPts val="48"/>
              </a:spcBef>
            </a:pPr>
            <a:r>
              <a:rPr lang="en-US" dirty="0"/>
              <a:t>Self-Attention During Inference </a:t>
            </a:r>
            <a:endParaRPr spc="-5" dirty="0"/>
          </a:p>
        </p:txBody>
      </p:sp>
      <p:sp>
        <p:nvSpPr>
          <p:cNvPr id="21" name="Text Placeholder 20">
            <a:extLst>
              <a:ext uri="{FF2B5EF4-FFF2-40B4-BE49-F238E27FC236}">
                <a16:creationId xmlns:a16="http://schemas.microsoft.com/office/drawing/2014/main" id="{7F119B1A-3FAB-E0E6-42C8-A011BDC1918D}"/>
              </a:ext>
            </a:extLst>
          </p:cNvPr>
          <p:cNvSpPr>
            <a:spLocks noGrp="1"/>
          </p:cNvSpPr>
          <p:nvPr>
            <p:ph type="body" sz="quarter" idx="16"/>
          </p:nvPr>
        </p:nvSpPr>
        <p:spPr/>
        <p:txBody>
          <a:bodyPr/>
          <a:lstStyle/>
          <a:p>
            <a:r>
              <a:rPr lang="en-US" dirty="0"/>
              <a:t>We are computing the Keys and Values many times! </a:t>
            </a:r>
          </a:p>
          <a:p>
            <a:pPr lvl="1"/>
            <a:r>
              <a:rPr lang="en-US" dirty="0"/>
              <a:t>Let’s reduce redundancy! 😤</a:t>
            </a:r>
          </a:p>
          <a:p>
            <a:endParaRPr lang="en-US" dirty="0"/>
          </a:p>
          <a:p>
            <a:endParaRPr lang="en-US" dirty="0"/>
          </a:p>
        </p:txBody>
      </p:sp>
      <p:grpSp>
        <p:nvGrpSpPr>
          <p:cNvPr id="3" name="object 3">
            <a:extLst>
              <a:ext uri="{FF2B5EF4-FFF2-40B4-BE49-F238E27FC236}">
                <a16:creationId xmlns:a16="http://schemas.microsoft.com/office/drawing/2014/main" id="{4CAFB7B4-1377-DE05-5E07-EAAFB6EF78AB}"/>
              </a:ext>
            </a:extLst>
          </p:cNvPr>
          <p:cNvGrpSpPr/>
          <p:nvPr/>
        </p:nvGrpSpPr>
        <p:grpSpPr>
          <a:xfrm>
            <a:off x="1706453" y="2348832"/>
            <a:ext cx="4811093" cy="2535361"/>
            <a:chOff x="3751383" y="5164530"/>
            <a:chExt cx="10578465" cy="5574665"/>
          </a:xfrm>
        </p:grpSpPr>
        <p:pic>
          <p:nvPicPr>
            <p:cNvPr id="4" name="object 4">
              <a:extLst>
                <a:ext uri="{FF2B5EF4-FFF2-40B4-BE49-F238E27FC236}">
                  <a16:creationId xmlns:a16="http://schemas.microsoft.com/office/drawing/2014/main" id="{1F3ED1CD-2030-58C8-5FB3-40E11C652FCD}"/>
                </a:ext>
              </a:extLst>
            </p:cNvPr>
            <p:cNvPicPr/>
            <p:nvPr/>
          </p:nvPicPr>
          <p:blipFill>
            <a:blip r:embed="rId2" cstate="print"/>
            <a:stretch>
              <a:fillRect/>
            </a:stretch>
          </p:blipFill>
          <p:spPr>
            <a:xfrm>
              <a:off x="3751383" y="5164530"/>
              <a:ext cx="2671450" cy="533400"/>
            </a:xfrm>
            <a:prstGeom prst="rect">
              <a:avLst/>
            </a:prstGeom>
          </p:spPr>
        </p:pic>
        <p:sp>
          <p:nvSpPr>
            <p:cNvPr id="5" name="object 5">
              <a:extLst>
                <a:ext uri="{FF2B5EF4-FFF2-40B4-BE49-F238E27FC236}">
                  <a16:creationId xmlns:a16="http://schemas.microsoft.com/office/drawing/2014/main" id="{7F71109C-E47E-0C4F-4EFE-85FD33D1DEEA}"/>
                </a:ext>
              </a:extLst>
            </p:cNvPr>
            <p:cNvSpPr/>
            <p:nvPr/>
          </p:nvSpPr>
          <p:spPr>
            <a:xfrm>
              <a:off x="8386279" y="5193559"/>
              <a:ext cx="3452495" cy="2962275"/>
            </a:xfrm>
            <a:custGeom>
              <a:avLst/>
              <a:gdLst/>
              <a:ahLst/>
              <a:cxnLst/>
              <a:rect l="l" t="t" r="r" b="b"/>
              <a:pathLst>
                <a:path w="3452495" h="2962275">
                  <a:moveTo>
                    <a:pt x="3452201" y="0"/>
                  </a:moveTo>
                  <a:lnTo>
                    <a:pt x="0" y="0"/>
                  </a:lnTo>
                  <a:lnTo>
                    <a:pt x="0" y="2961870"/>
                  </a:lnTo>
                  <a:lnTo>
                    <a:pt x="3452201" y="2961870"/>
                  </a:lnTo>
                  <a:lnTo>
                    <a:pt x="3452201" y="0"/>
                  </a:lnTo>
                  <a:close/>
                </a:path>
              </a:pathLst>
            </a:custGeom>
            <a:solidFill>
              <a:srgbClr val="FF95CA"/>
            </a:solidFill>
          </p:spPr>
          <p:txBody>
            <a:bodyPr wrap="square" lIns="0" tIns="0" rIns="0" bIns="0" rtlCol="0"/>
            <a:lstStyle/>
            <a:p>
              <a:endParaRPr sz="637"/>
            </a:p>
          </p:txBody>
        </p:sp>
        <p:pic>
          <p:nvPicPr>
            <p:cNvPr id="6" name="object 6">
              <a:extLst>
                <a:ext uri="{FF2B5EF4-FFF2-40B4-BE49-F238E27FC236}">
                  <a16:creationId xmlns:a16="http://schemas.microsoft.com/office/drawing/2014/main" id="{C67D4562-89CA-9400-A586-BDD84ECB8041}"/>
                </a:ext>
              </a:extLst>
            </p:cNvPr>
            <p:cNvPicPr/>
            <p:nvPr/>
          </p:nvPicPr>
          <p:blipFill>
            <a:blip r:embed="rId3" cstate="print"/>
            <a:stretch>
              <a:fillRect/>
            </a:stretch>
          </p:blipFill>
          <p:spPr>
            <a:xfrm>
              <a:off x="4700812" y="5175928"/>
              <a:ext cx="9628626" cy="5563002"/>
            </a:xfrm>
            <a:prstGeom prst="rect">
              <a:avLst/>
            </a:prstGeom>
          </p:spPr>
        </p:pic>
      </p:grpSp>
      <p:sp>
        <p:nvSpPr>
          <p:cNvPr id="7" name="object 7">
            <a:extLst>
              <a:ext uri="{FF2B5EF4-FFF2-40B4-BE49-F238E27FC236}">
                <a16:creationId xmlns:a16="http://schemas.microsoft.com/office/drawing/2014/main" id="{C767B34A-6A8B-B2B1-4856-15670CEA2EE3}"/>
              </a:ext>
            </a:extLst>
          </p:cNvPr>
          <p:cNvSpPr txBox="1"/>
          <p:nvPr/>
        </p:nvSpPr>
        <p:spPr>
          <a:xfrm>
            <a:off x="1439365" y="2299817"/>
            <a:ext cx="166925" cy="322897"/>
          </a:xfrm>
          <a:prstGeom prst="rect">
            <a:avLst/>
          </a:prstGeom>
        </p:spPr>
        <p:txBody>
          <a:bodyPr vert="horz" wrap="square" lIns="0" tIns="7798" rIns="0" bIns="0" rtlCol="0">
            <a:spAutoFit/>
          </a:bodyPr>
          <a:lstStyle/>
          <a:p>
            <a:pPr marL="5776">
              <a:spcBef>
                <a:spcPts val="61"/>
              </a:spcBef>
            </a:pPr>
            <a:r>
              <a:rPr sz="2047" spc="84" dirty="0">
                <a:solidFill>
                  <a:srgbClr val="5E5E5E"/>
                </a:solidFill>
              </a:rPr>
              <a:t>q</a:t>
            </a:r>
            <a:endParaRPr sz="2047"/>
          </a:p>
        </p:txBody>
      </p:sp>
      <p:sp>
        <p:nvSpPr>
          <p:cNvPr id="14" name="object 14">
            <a:extLst>
              <a:ext uri="{FF2B5EF4-FFF2-40B4-BE49-F238E27FC236}">
                <a16:creationId xmlns:a16="http://schemas.microsoft.com/office/drawing/2014/main" id="{04897D9B-D7E5-1AA3-3EC5-E9A9C5EB3A2A}"/>
              </a:ext>
            </a:extLst>
          </p:cNvPr>
          <p:cNvSpPr txBox="1"/>
          <p:nvPr/>
        </p:nvSpPr>
        <p:spPr>
          <a:xfrm>
            <a:off x="1603299" y="2814769"/>
            <a:ext cx="1232592" cy="201720"/>
          </a:xfrm>
          <a:prstGeom prst="rect">
            <a:avLst/>
          </a:prstGeom>
        </p:spPr>
        <p:txBody>
          <a:bodyPr vert="horz" wrap="square" lIns="0" tIns="5776" rIns="0" bIns="0" rtlCol="0">
            <a:spAutoFit/>
          </a:bodyPr>
          <a:lstStyle/>
          <a:p>
            <a:pPr marL="5776">
              <a:spcBef>
                <a:spcPts val="45"/>
              </a:spcBef>
            </a:pPr>
            <a:r>
              <a:rPr sz="1273" dirty="0"/>
              <a:t>q:</a:t>
            </a:r>
            <a:r>
              <a:rPr sz="1273" spc="34" dirty="0"/>
              <a:t> </a:t>
            </a:r>
            <a:r>
              <a:rPr sz="1273" dirty="0"/>
              <a:t>the</a:t>
            </a:r>
            <a:r>
              <a:rPr sz="1273" spc="36" dirty="0"/>
              <a:t> </a:t>
            </a:r>
            <a:r>
              <a:rPr sz="1273" dirty="0"/>
              <a:t>next</a:t>
            </a:r>
            <a:r>
              <a:rPr sz="1273" spc="36" dirty="0"/>
              <a:t> </a:t>
            </a:r>
            <a:r>
              <a:rPr sz="1273" spc="-5" dirty="0"/>
              <a:t>token</a:t>
            </a:r>
            <a:endParaRPr sz="1273"/>
          </a:p>
        </p:txBody>
      </p:sp>
      <p:sp>
        <p:nvSpPr>
          <p:cNvPr id="15" name="object 15">
            <a:extLst>
              <a:ext uri="{FF2B5EF4-FFF2-40B4-BE49-F238E27FC236}">
                <a16:creationId xmlns:a16="http://schemas.microsoft.com/office/drawing/2014/main" id="{918B1056-37C9-32C4-6519-75454553F9F3}"/>
              </a:ext>
            </a:extLst>
          </p:cNvPr>
          <p:cNvSpPr txBox="1"/>
          <p:nvPr/>
        </p:nvSpPr>
        <p:spPr>
          <a:xfrm>
            <a:off x="4745952" y="3871970"/>
            <a:ext cx="1214109" cy="201720"/>
          </a:xfrm>
          <a:prstGeom prst="rect">
            <a:avLst/>
          </a:prstGeom>
        </p:spPr>
        <p:txBody>
          <a:bodyPr vert="horz" wrap="square" lIns="0" tIns="5776" rIns="0" bIns="0" rtlCol="0">
            <a:spAutoFit/>
          </a:bodyPr>
          <a:lstStyle/>
          <a:p>
            <a:pPr marL="5776">
              <a:spcBef>
                <a:spcPts val="45"/>
              </a:spcBef>
            </a:pPr>
            <a:r>
              <a:rPr sz="1273" dirty="0"/>
              <a:t>previous</a:t>
            </a:r>
            <a:r>
              <a:rPr sz="1273" spc="18" dirty="0"/>
              <a:t> context</a:t>
            </a:r>
            <a:endParaRPr sz="1273"/>
          </a:p>
        </p:txBody>
      </p:sp>
      <p:pic>
        <p:nvPicPr>
          <p:cNvPr id="16" name="object 16">
            <a:extLst>
              <a:ext uri="{FF2B5EF4-FFF2-40B4-BE49-F238E27FC236}">
                <a16:creationId xmlns:a16="http://schemas.microsoft.com/office/drawing/2014/main" id="{6208DF67-B809-978A-082C-D4E4B53D8D1D}"/>
              </a:ext>
            </a:extLst>
          </p:cNvPr>
          <p:cNvPicPr/>
          <p:nvPr/>
        </p:nvPicPr>
        <p:blipFill>
          <a:blip r:embed="rId4" cstate="print"/>
          <a:stretch>
            <a:fillRect/>
          </a:stretch>
        </p:blipFill>
        <p:spPr>
          <a:xfrm>
            <a:off x="6530715" y="2389229"/>
            <a:ext cx="1596541" cy="1438216"/>
          </a:xfrm>
          <a:prstGeom prst="rect">
            <a:avLst/>
          </a:prstGeom>
        </p:spPr>
      </p:pic>
      <p:sp>
        <p:nvSpPr>
          <p:cNvPr id="17" name="object 17">
            <a:extLst>
              <a:ext uri="{FF2B5EF4-FFF2-40B4-BE49-F238E27FC236}">
                <a16:creationId xmlns:a16="http://schemas.microsoft.com/office/drawing/2014/main" id="{56317B2E-51B1-F91B-2B81-13F3BB1B23EC}"/>
              </a:ext>
            </a:extLst>
          </p:cNvPr>
          <p:cNvSpPr txBox="1"/>
          <p:nvPr/>
        </p:nvSpPr>
        <p:spPr>
          <a:xfrm>
            <a:off x="3834702" y="2709410"/>
            <a:ext cx="1147974" cy="388805"/>
          </a:xfrm>
          <a:prstGeom prst="rect">
            <a:avLst/>
          </a:prstGeom>
        </p:spPr>
        <p:txBody>
          <a:bodyPr vert="horz" wrap="square" lIns="0" tIns="7220" rIns="0" bIns="0" rtlCol="0">
            <a:spAutoFit/>
          </a:bodyPr>
          <a:lstStyle/>
          <a:p>
            <a:pPr marL="17328">
              <a:spcBef>
                <a:spcPts val="57"/>
              </a:spcBef>
            </a:pPr>
            <a:r>
              <a:rPr sz="2479" i="1" dirty="0">
                <a:latin typeface="Times New Roman"/>
                <a:cs typeface="Times New Roman"/>
              </a:rPr>
              <a:t>K</a:t>
            </a:r>
            <a:r>
              <a:rPr sz="2479" i="1" spc="70" dirty="0">
                <a:latin typeface="Times New Roman"/>
                <a:cs typeface="Times New Roman"/>
              </a:rPr>
              <a:t> </a:t>
            </a:r>
            <a:r>
              <a:rPr sz="2479" spc="327" dirty="0">
                <a:latin typeface="Cambria"/>
                <a:cs typeface="Cambria"/>
              </a:rPr>
              <a:t>=</a:t>
            </a:r>
            <a:r>
              <a:rPr sz="2479" spc="146" dirty="0">
                <a:latin typeface="Cambria"/>
                <a:cs typeface="Cambria"/>
              </a:rPr>
              <a:t> </a:t>
            </a:r>
            <a:r>
              <a:rPr sz="2479" i="1" spc="-11" dirty="0">
                <a:latin typeface="Times New Roman"/>
                <a:cs typeface="Times New Roman"/>
              </a:rPr>
              <a:t>W</a:t>
            </a:r>
            <a:r>
              <a:rPr sz="2626" i="1" spc="-17" baseline="-19480" dirty="0">
                <a:latin typeface="Times New Roman"/>
                <a:cs typeface="Times New Roman"/>
              </a:rPr>
              <a:t>k</a:t>
            </a:r>
            <a:r>
              <a:rPr sz="2479" i="1" spc="-11" dirty="0">
                <a:latin typeface="Times New Roman"/>
                <a:cs typeface="Times New Roman"/>
              </a:rPr>
              <a:t>x</a:t>
            </a:r>
            <a:endParaRPr sz="2479">
              <a:latin typeface="Times New Roman"/>
              <a:cs typeface="Times New Roman"/>
            </a:endParaRPr>
          </a:p>
        </p:txBody>
      </p:sp>
      <p:sp>
        <p:nvSpPr>
          <p:cNvPr id="19" name="object 19">
            <a:extLst>
              <a:ext uri="{FF2B5EF4-FFF2-40B4-BE49-F238E27FC236}">
                <a16:creationId xmlns:a16="http://schemas.microsoft.com/office/drawing/2014/main" id="{CD0CCDFB-E97B-C80E-BD4D-E6D8D90B47A6}"/>
              </a:ext>
            </a:extLst>
          </p:cNvPr>
          <p:cNvSpPr txBox="1"/>
          <p:nvPr/>
        </p:nvSpPr>
        <p:spPr>
          <a:xfrm>
            <a:off x="2194904" y="4451873"/>
            <a:ext cx="2198911" cy="320601"/>
          </a:xfrm>
          <a:prstGeom prst="rect">
            <a:avLst/>
          </a:prstGeom>
        </p:spPr>
        <p:txBody>
          <a:bodyPr vert="horz" wrap="square" lIns="0" tIns="0" rIns="0" bIns="0" rtlCol="0">
            <a:spAutoFit/>
          </a:bodyPr>
          <a:lstStyle/>
          <a:p>
            <a:pPr marL="5776">
              <a:lnSpc>
                <a:spcPts val="2508"/>
              </a:lnSpc>
            </a:pPr>
            <a:r>
              <a:rPr sz="2138" dirty="0"/>
              <a:t>The</a:t>
            </a:r>
            <a:r>
              <a:rPr sz="2138" spc="-23" dirty="0"/>
              <a:t> </a:t>
            </a:r>
            <a:r>
              <a:rPr sz="2138" spc="36" dirty="0">
                <a:solidFill>
                  <a:srgbClr val="929292"/>
                </a:solidFill>
              </a:rPr>
              <a:t>cat</a:t>
            </a:r>
            <a:r>
              <a:rPr sz="2138" spc="-23" dirty="0">
                <a:solidFill>
                  <a:srgbClr val="929292"/>
                </a:solidFill>
              </a:rPr>
              <a:t> </a:t>
            </a:r>
            <a:r>
              <a:rPr sz="2138" dirty="0">
                <a:solidFill>
                  <a:srgbClr val="929292"/>
                </a:solidFill>
              </a:rPr>
              <a:t>sat</a:t>
            </a:r>
            <a:r>
              <a:rPr sz="2138" spc="-23" dirty="0">
                <a:solidFill>
                  <a:srgbClr val="929292"/>
                </a:solidFill>
              </a:rPr>
              <a:t> </a:t>
            </a:r>
            <a:r>
              <a:rPr sz="2138" dirty="0">
                <a:solidFill>
                  <a:srgbClr val="929292"/>
                </a:solidFill>
              </a:rPr>
              <a:t>on</a:t>
            </a:r>
            <a:r>
              <a:rPr sz="2138" spc="-23" dirty="0">
                <a:solidFill>
                  <a:srgbClr val="929292"/>
                </a:solidFill>
              </a:rPr>
              <a:t> </a:t>
            </a:r>
            <a:r>
              <a:rPr sz="2138" spc="-11" dirty="0">
                <a:solidFill>
                  <a:srgbClr val="929292"/>
                </a:solidFill>
              </a:rPr>
              <a:t>the</a:t>
            </a:r>
            <a:endParaRPr sz="2138"/>
          </a:p>
        </p:txBody>
      </p:sp>
      <p:sp>
        <p:nvSpPr>
          <p:cNvPr id="18" name="object 18">
            <a:extLst>
              <a:ext uri="{FF2B5EF4-FFF2-40B4-BE49-F238E27FC236}">
                <a16:creationId xmlns:a16="http://schemas.microsoft.com/office/drawing/2014/main" id="{7D07B4C3-4CDA-F99F-3FC9-225E241791EC}"/>
              </a:ext>
            </a:extLst>
          </p:cNvPr>
          <p:cNvSpPr txBox="1"/>
          <p:nvPr/>
        </p:nvSpPr>
        <p:spPr>
          <a:xfrm>
            <a:off x="6767203" y="2708624"/>
            <a:ext cx="1122559" cy="388805"/>
          </a:xfrm>
          <a:prstGeom prst="rect">
            <a:avLst/>
          </a:prstGeom>
        </p:spPr>
        <p:txBody>
          <a:bodyPr vert="horz" wrap="square" lIns="0" tIns="7220" rIns="0" bIns="0" rtlCol="0">
            <a:spAutoFit/>
          </a:bodyPr>
          <a:lstStyle/>
          <a:p>
            <a:pPr marL="17328">
              <a:spcBef>
                <a:spcPts val="57"/>
              </a:spcBef>
            </a:pPr>
            <a:r>
              <a:rPr sz="2479" i="1" dirty="0">
                <a:latin typeface="Times New Roman"/>
                <a:cs typeface="Times New Roman"/>
              </a:rPr>
              <a:t>V</a:t>
            </a:r>
            <a:r>
              <a:rPr sz="2479" i="1" spc="70" dirty="0">
                <a:latin typeface="Times New Roman"/>
                <a:cs typeface="Times New Roman"/>
              </a:rPr>
              <a:t> </a:t>
            </a:r>
            <a:r>
              <a:rPr sz="2479" spc="327" dirty="0">
                <a:latin typeface="Cambria"/>
                <a:cs typeface="Cambria"/>
              </a:rPr>
              <a:t>=</a:t>
            </a:r>
            <a:r>
              <a:rPr sz="2479" spc="146" dirty="0">
                <a:latin typeface="Cambria"/>
                <a:cs typeface="Cambria"/>
              </a:rPr>
              <a:t> </a:t>
            </a:r>
            <a:r>
              <a:rPr sz="2479" i="1" spc="-11" dirty="0">
                <a:latin typeface="Times New Roman"/>
                <a:cs typeface="Times New Roman"/>
              </a:rPr>
              <a:t>W</a:t>
            </a:r>
            <a:r>
              <a:rPr sz="2626" i="1" spc="-17" baseline="-19480" dirty="0">
                <a:latin typeface="Times New Roman"/>
                <a:cs typeface="Times New Roman"/>
              </a:rPr>
              <a:t>v</a:t>
            </a:r>
            <a:r>
              <a:rPr sz="2479" i="1" spc="-11" dirty="0">
                <a:latin typeface="Times New Roman"/>
                <a:cs typeface="Times New Roman"/>
              </a:rPr>
              <a:t>x</a:t>
            </a:r>
            <a:endParaRPr sz="2479">
              <a:latin typeface="Times New Roman"/>
              <a:cs typeface="Times New Roman"/>
            </a:endParaRPr>
          </a:p>
        </p:txBody>
      </p:sp>
      <p:sp>
        <p:nvSpPr>
          <p:cNvPr id="23" name="TextBox 22">
            <a:extLst>
              <a:ext uri="{FF2B5EF4-FFF2-40B4-BE49-F238E27FC236}">
                <a16:creationId xmlns:a16="http://schemas.microsoft.com/office/drawing/2014/main" id="{18E3A15B-2D4C-D514-228E-94291E0F43E7}"/>
              </a:ext>
            </a:extLst>
          </p:cNvPr>
          <p:cNvSpPr txBox="1"/>
          <p:nvPr/>
        </p:nvSpPr>
        <p:spPr>
          <a:xfrm>
            <a:off x="7139941" y="4496289"/>
            <a:ext cx="2117270" cy="261610"/>
          </a:xfrm>
          <a:prstGeom prst="rect">
            <a:avLst/>
          </a:prstGeom>
          <a:noFill/>
        </p:spPr>
        <p:txBody>
          <a:bodyPr wrap="square">
            <a:spAutoFit/>
          </a:bodyPr>
          <a:lstStyle/>
          <a:p>
            <a:pPr algn="ctr"/>
            <a:r>
              <a:rPr lang="en-US" sz="1100" dirty="0">
                <a:solidFill>
                  <a:schemeClr val="bg1">
                    <a:lumMod val="50000"/>
                  </a:schemeClr>
                </a:solidFill>
                <a:latin typeface="Corbel" panose="020B0503020204020204" pitchFamily="34" charset="0"/>
                <a:ea typeface="Tahoma" panose="020B0604030504040204" pitchFamily="34" charset="0"/>
                <a:cs typeface="Tahoma" panose="020B0604030504040204" pitchFamily="34" charset="0"/>
              </a:rPr>
              <a:t>[Slide credit: Arman Cohan]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5862347-E3F9-C1C8-0B1B-B5AEB3820882}"/>
                  </a:ext>
                </a:extLst>
              </p:cNvPr>
              <p:cNvSpPr txBox="1"/>
              <p:nvPr/>
            </p:nvSpPr>
            <p:spPr>
              <a:xfrm>
                <a:off x="6045382" y="823689"/>
                <a:ext cx="3553457" cy="1235275"/>
              </a:xfrm>
              <a:prstGeom prst="rect">
                <a:avLst/>
              </a:prstGeom>
              <a:noFill/>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7030A0"/>
                          </a:solidFill>
                          <a:latin typeface="Cambria Math" panose="02040503050406030204" pitchFamily="18" charset="0"/>
                        </a:rPr>
                        <m:t>𝑄</m:t>
                      </m:r>
                      <m:r>
                        <a:rPr lang="en-US" altLang="zh-TW" sz="1400">
                          <a:latin typeface="Cambria Math" panose="02040503050406030204" pitchFamily="18" charset="0"/>
                        </a:rPr>
                        <m:t>=</m:t>
                      </m:r>
                      <m:sSup>
                        <m:sSupPr>
                          <m:ctrlPr>
                            <a:rPr lang="en-US" altLang="zh-TW" sz="1400" i="1" smtClean="0">
                              <a:solidFill>
                                <a:srgbClr val="7030A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7030A0"/>
                              </a:solidFill>
                              <a:latin typeface="Cambria Math" panose="02040503050406030204" pitchFamily="18" charset="0"/>
                            </a:rPr>
                            <m:t>𝐖</m:t>
                          </m:r>
                        </m:e>
                        <m:sup>
                          <m:r>
                            <a:rPr lang="en-US" altLang="zh-TW" sz="1400">
                              <a:solidFill>
                                <a:srgbClr val="7030A0"/>
                              </a:solidFill>
                              <a:latin typeface="Cambria Math" panose="02040503050406030204" pitchFamily="18" charset="0"/>
                            </a:rPr>
                            <m:t>𝑞</m:t>
                          </m:r>
                        </m:sup>
                      </m:sSup>
                    </m:oMath>
                  </m:oMathPara>
                </a14:m>
                <a:endParaRPr lang="en-US" altLang="zh-TW" sz="1400" b="1" dirty="0">
                  <a:latin typeface="Corbel" panose="020B0503020204020204" pitchFamily="34" charset="0"/>
                </a:endParaRPr>
              </a:p>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C00000"/>
                          </a:solidFill>
                          <a:latin typeface="Cambria Math" panose="02040503050406030204" pitchFamily="18" charset="0"/>
                        </a:rPr>
                        <m:t>𝐾</m:t>
                      </m:r>
                      <m:r>
                        <a:rPr lang="en-US" altLang="zh-TW" sz="1400">
                          <a:latin typeface="Cambria Math" panose="02040503050406030204" pitchFamily="18" charset="0"/>
                        </a:rPr>
                        <m:t>=</m:t>
                      </m:r>
                      <m:sSup>
                        <m:sSupPr>
                          <m:ctrlPr>
                            <a:rPr lang="en-US" altLang="zh-TW" sz="1400" i="1" smtClean="0">
                              <a:solidFill>
                                <a:srgbClr val="C0000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C00000"/>
                              </a:solidFill>
                              <a:latin typeface="Cambria Math" panose="02040503050406030204" pitchFamily="18" charset="0"/>
                            </a:rPr>
                            <m:t>𝐖</m:t>
                          </m:r>
                        </m:e>
                        <m:sup>
                          <m:r>
                            <a:rPr lang="en-US" altLang="zh-TW" sz="1400">
                              <a:solidFill>
                                <a:srgbClr val="C00000"/>
                              </a:solidFill>
                              <a:latin typeface="Cambria Math" panose="02040503050406030204" pitchFamily="18" charset="0"/>
                            </a:rPr>
                            <m:t>𝑘</m:t>
                          </m:r>
                        </m:sup>
                      </m:sSup>
                    </m:oMath>
                  </m:oMathPara>
                </a14:m>
                <a:endParaRPr lang="en-US" altLang="zh-TW" sz="1400" b="1" dirty="0">
                  <a:latin typeface="Corbel" panose="020B0503020204020204" pitchFamily="34" charset="0"/>
                </a:endParaRPr>
              </a:p>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0070C0"/>
                          </a:solidFill>
                          <a:latin typeface="Cambria Math" panose="02040503050406030204" pitchFamily="18" charset="0"/>
                        </a:rPr>
                        <m:t>𝑉</m:t>
                      </m:r>
                      <m:r>
                        <a:rPr lang="en-US" altLang="zh-TW" sz="1400">
                          <a:latin typeface="Cambria Math" panose="02040503050406030204" pitchFamily="18" charset="0"/>
                        </a:rPr>
                        <m:t>=</m:t>
                      </m:r>
                      <m:sSup>
                        <m:sSupPr>
                          <m:ctrlPr>
                            <a:rPr lang="en-US" altLang="zh-TW" sz="1400" i="1" smtClean="0">
                              <a:solidFill>
                                <a:srgbClr val="0070C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0070C0"/>
                              </a:solidFill>
                              <a:latin typeface="Cambria Math" panose="02040503050406030204" pitchFamily="18" charset="0"/>
                            </a:rPr>
                            <m:t>𝐖</m:t>
                          </m:r>
                        </m:e>
                        <m:sup>
                          <m:r>
                            <a:rPr lang="en-US" altLang="zh-TW" sz="1400">
                              <a:solidFill>
                                <a:srgbClr val="0070C0"/>
                              </a:solidFill>
                              <a:latin typeface="Cambria Math" panose="02040503050406030204" pitchFamily="18" charset="0"/>
                            </a:rPr>
                            <m:t>𝑣</m:t>
                          </m:r>
                        </m:sup>
                      </m:sSup>
                    </m:oMath>
                  </m:oMathPara>
                </a14:m>
                <a:endParaRPr lang="en-US" b="1" dirty="0">
                  <a:latin typeface="Corbel" panose="020B0503020204020204" pitchFamily="34" charset="0"/>
                  <a:cs typeface="Calibri"/>
                </a:endParaRPr>
              </a:p>
              <a:p>
                <a:pPr marL="114300" indent="0">
                  <a:buNone/>
                </a:pPr>
                <a14:m>
                  <m:oMathPara xmlns:m="http://schemas.openxmlformats.org/officeDocument/2006/math">
                    <m:oMathParaPr>
                      <m:jc m:val="centerGroup"/>
                    </m:oMathParaPr>
                    <m:oMath xmlns:m="http://schemas.openxmlformats.org/officeDocument/2006/math">
                      <m:r>
                        <m:rPr>
                          <m:sty m:val="p"/>
                        </m:rPr>
                        <a:rPr lang="en-US" sz="1400" b="0" i="0" smtClean="0">
                          <a:solidFill>
                            <a:srgbClr val="00B050"/>
                          </a:solidFill>
                          <a:latin typeface="Cambria Math" panose="02040503050406030204" pitchFamily="18" charset="0"/>
                        </a:rPr>
                        <m:t>Attention</m:t>
                      </m:r>
                      <m:r>
                        <a:rPr lang="en-US" sz="1400" b="0" i="0" smtClean="0">
                          <a:solidFill>
                            <a:srgbClr val="00B050"/>
                          </a:solidFill>
                          <a:latin typeface="Cambria Math" panose="02040503050406030204" pitchFamily="18" charset="0"/>
                        </a:rPr>
                        <m:t>(</m:t>
                      </m:r>
                      <m:r>
                        <a:rPr lang="en-US" altLang="zh-TW" b="1">
                          <a:latin typeface="Cambria Math" panose="02040503050406030204" pitchFamily="18" charset="0"/>
                        </a:rPr>
                        <m:t>𝐱</m:t>
                      </m:r>
                      <m:r>
                        <a:rPr lang="en-US" sz="1400" b="0" i="0" smtClean="0">
                          <a:solidFill>
                            <a:srgbClr val="00B050"/>
                          </a:solidFill>
                          <a:latin typeface="Cambria Math" panose="02040503050406030204" pitchFamily="18" charset="0"/>
                        </a:rPr>
                        <m:t>)</m:t>
                      </m:r>
                      <m:r>
                        <a:rPr lang="en-US" sz="1400" smtClean="0">
                          <a:latin typeface="Cambria Math" panose="02040503050406030204" pitchFamily="18" charset="0"/>
                        </a:rPr>
                        <m:t>=</m:t>
                      </m:r>
                      <m:r>
                        <m:rPr>
                          <m:sty m:val="p"/>
                        </m:rPr>
                        <a:rPr lang="en-US" sz="1400" smtClean="0">
                          <a:latin typeface="Cambria Math" panose="02040503050406030204" pitchFamily="18" charset="0"/>
                        </a:rPr>
                        <m:t>softmax</m:t>
                      </m:r>
                      <m:d>
                        <m:dPr>
                          <m:ctrlPr>
                            <a:rPr lang="en-US" sz="1400" i="1" smtClean="0">
                              <a:latin typeface="Cambria Math" panose="02040503050406030204" pitchFamily="18" charset="0"/>
                            </a:rPr>
                          </m:ctrlPr>
                        </m:dPr>
                        <m:e>
                          <m:f>
                            <m:fPr>
                              <m:ctrlPr>
                                <a:rPr lang="en-US" sz="1400" i="1" smtClean="0">
                                  <a:latin typeface="Cambria Math" panose="02040503050406030204" pitchFamily="18" charset="0"/>
                                </a:rPr>
                              </m:ctrlPr>
                            </m:fPr>
                            <m:num>
                              <m:sSup>
                                <m:sSupPr>
                                  <m:ctrlPr>
                                    <a:rPr lang="en-US" sz="1400" i="1" smtClean="0">
                                      <a:latin typeface="Cambria Math" panose="02040503050406030204" pitchFamily="18" charset="0"/>
                                    </a:rPr>
                                  </m:ctrlPr>
                                </m:sSupPr>
                                <m:e>
                                  <m:r>
                                    <a:rPr lang="en-US" sz="1400" smtClean="0">
                                      <a:solidFill>
                                        <a:srgbClr val="7030A0"/>
                                      </a:solidFill>
                                      <a:latin typeface="Cambria Math" panose="02040503050406030204" pitchFamily="18" charset="0"/>
                                    </a:rPr>
                                    <m:t>𝑄</m:t>
                                  </m:r>
                                  <m:r>
                                    <a:rPr lang="en-US" sz="1400" smtClean="0">
                                      <a:solidFill>
                                        <a:srgbClr val="C00000"/>
                                      </a:solidFill>
                                      <a:latin typeface="Cambria Math" panose="02040503050406030204" pitchFamily="18" charset="0"/>
                                    </a:rPr>
                                    <m:t>𝐾</m:t>
                                  </m:r>
                                </m:e>
                                <m:sup>
                                  <m:r>
                                    <m:rPr>
                                      <m:sty m:val="p"/>
                                    </m:rPr>
                                    <a:rPr lang="en-US" sz="1400" smtClean="0">
                                      <a:latin typeface="Cambria Math" panose="02040503050406030204" pitchFamily="18" charset="0"/>
                                    </a:rPr>
                                    <m:t>T</m:t>
                                  </m:r>
                                </m:sup>
                              </m:sSup>
                            </m:num>
                            <m:den>
                              <m:r>
                                <a:rPr lang="en-US" sz="1400" b="0" i="1" smtClean="0">
                                  <a:latin typeface="Cambria Math" panose="02040503050406030204" pitchFamily="18" charset="0"/>
                                </a:rPr>
                                <m:t>√</m:t>
                              </m:r>
                              <m:r>
                                <a:rPr lang="en-US" sz="1400" b="0" i="1" smtClean="0">
                                  <a:latin typeface="Cambria Math" panose="02040503050406030204" pitchFamily="18" charset="0"/>
                                </a:rPr>
                                <m:t>𝑑</m:t>
                              </m:r>
                            </m:den>
                          </m:f>
                        </m:e>
                      </m:d>
                      <m:r>
                        <a:rPr lang="en-US" sz="1400" smtClean="0">
                          <a:solidFill>
                            <a:srgbClr val="0070C0"/>
                          </a:solidFill>
                          <a:latin typeface="Cambria Math" panose="02040503050406030204" pitchFamily="18" charset="0"/>
                        </a:rPr>
                        <m:t>𝑉</m:t>
                      </m:r>
                    </m:oMath>
                  </m:oMathPara>
                </a14:m>
                <a:endParaRPr lang="en-US" sz="1400" dirty="0">
                  <a:latin typeface="Corbel" panose="020B0503020204020204" pitchFamily="34" charset="0"/>
                </a:endParaRPr>
              </a:p>
            </p:txBody>
          </p:sp>
        </mc:Choice>
        <mc:Fallback xmlns="">
          <p:sp>
            <p:nvSpPr>
              <p:cNvPr id="8" name="TextBox 7">
                <a:extLst>
                  <a:ext uri="{FF2B5EF4-FFF2-40B4-BE49-F238E27FC236}">
                    <a16:creationId xmlns:a16="http://schemas.microsoft.com/office/drawing/2014/main" id="{15862347-E3F9-C1C8-0B1B-B5AEB3820882}"/>
                  </a:ext>
                </a:extLst>
              </p:cNvPr>
              <p:cNvSpPr txBox="1">
                <a:spLocks noRot="1" noChangeAspect="1" noMove="1" noResize="1" noEditPoints="1" noAdjustHandles="1" noChangeArrowheads="1" noChangeShapeType="1" noTextEdit="1"/>
              </p:cNvSpPr>
              <p:nvPr/>
            </p:nvSpPr>
            <p:spPr>
              <a:xfrm>
                <a:off x="6045382" y="823689"/>
                <a:ext cx="3553457" cy="123527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0053151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E51F9-286B-2BCE-EE10-543518147425}"/>
              </a:ext>
            </a:extLst>
          </p:cNvPr>
          <p:cNvSpPr>
            <a:spLocks noGrp="1"/>
          </p:cNvSpPr>
          <p:nvPr>
            <p:ph type="title"/>
          </p:nvPr>
        </p:nvSpPr>
        <p:spPr/>
        <p:txBody>
          <a:bodyPr lIns="91440" tIns="45720" rIns="91440" bIns="45720" anchor="b"/>
          <a:lstStyle/>
          <a:p>
            <a:r>
              <a:rPr lang="en-US">
                <a:ea typeface="Tahoma"/>
                <a:cs typeface="Tahoma"/>
              </a:rPr>
              <a:t>What works better (a study in 2016)</a:t>
            </a:r>
            <a:endParaRPr lang="en-US"/>
          </a:p>
        </p:txBody>
      </p:sp>
      <p:pic>
        <p:nvPicPr>
          <p:cNvPr id="5" name="Content Placeholder 4">
            <a:extLst>
              <a:ext uri="{FF2B5EF4-FFF2-40B4-BE49-F238E27FC236}">
                <a16:creationId xmlns:a16="http://schemas.microsoft.com/office/drawing/2014/main" id="{91D03666-67CE-A6FB-A218-BBA487DFCA63}"/>
              </a:ext>
            </a:extLst>
          </p:cNvPr>
          <p:cNvPicPr>
            <a:picLocks noGrp="1" noChangeAspect="1"/>
          </p:cNvPicPr>
          <p:nvPr>
            <p:ph sz="quarter" idx="20"/>
          </p:nvPr>
        </p:nvPicPr>
        <p:blipFill>
          <a:blip r:embed="rId2"/>
          <a:stretch>
            <a:fillRect/>
          </a:stretch>
        </p:blipFill>
        <p:spPr>
          <a:xfrm>
            <a:off x="296983" y="1402161"/>
            <a:ext cx="8175707" cy="2336762"/>
          </a:xfrm>
        </p:spPr>
      </p:pic>
      <p:sp>
        <p:nvSpPr>
          <p:cNvPr id="4" name="Text Placeholder 3">
            <a:extLst>
              <a:ext uri="{FF2B5EF4-FFF2-40B4-BE49-F238E27FC236}">
                <a16:creationId xmlns:a16="http://schemas.microsoft.com/office/drawing/2014/main" id="{34123A4A-0B81-0FD1-3E5E-5B7947948FE1}"/>
              </a:ext>
            </a:extLst>
          </p:cNvPr>
          <p:cNvSpPr>
            <a:spLocks noGrp="1"/>
          </p:cNvSpPr>
          <p:nvPr>
            <p:ph type="body" sz="quarter" idx="19"/>
          </p:nvPr>
        </p:nvSpPr>
        <p:spPr/>
        <p:txBody>
          <a:bodyPr lIns="91440" tIns="45720" rIns="91440" bIns="45720" anchor="ctr"/>
          <a:lstStyle/>
          <a:p>
            <a:r>
              <a:rPr lang="en-US" sz="1200">
                <a:solidFill>
                  <a:srgbClr val="446E9B"/>
                </a:solidFill>
                <a:ea typeface="+mn-lt"/>
                <a:cs typeface="+mn-lt"/>
                <a:hlinkClick r:id="rId3"/>
              </a:rPr>
              <a:t>Sequence-Level Knowledge Distillation</a:t>
            </a:r>
            <a:r>
              <a:rPr lang="en-US" sz="1200">
                <a:solidFill>
                  <a:srgbClr val="212529"/>
                </a:solidFill>
                <a:ea typeface="+mn-lt"/>
                <a:cs typeface="+mn-lt"/>
              </a:rPr>
              <a:t> (Kim &amp; Rush, EMNLP 2016)</a:t>
            </a:r>
            <a:endParaRPr lang="en-US"/>
          </a:p>
        </p:txBody>
      </p:sp>
      <p:sp>
        <p:nvSpPr>
          <p:cNvPr id="7" name="TextBox 6">
            <a:extLst>
              <a:ext uri="{FF2B5EF4-FFF2-40B4-BE49-F238E27FC236}">
                <a16:creationId xmlns:a16="http://schemas.microsoft.com/office/drawing/2014/main" id="{7B9346BF-931A-0C7F-7254-9B1BF0E3F8EA}"/>
              </a:ext>
            </a:extLst>
          </p:cNvPr>
          <p:cNvSpPr txBox="1"/>
          <p:nvPr/>
        </p:nvSpPr>
        <p:spPr>
          <a:xfrm>
            <a:off x="785543" y="4274355"/>
            <a:ext cx="21800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rbel"/>
                <a:ea typeface="Calibri"/>
                <a:cs typeface="Calibri"/>
              </a:rPr>
              <a:t>Use teacher </a:t>
            </a:r>
            <a:r>
              <a:rPr lang="en-US">
                <a:solidFill>
                  <a:srgbClr val="FF0000"/>
                </a:solidFill>
                <a:latin typeface="Corbel"/>
                <a:ea typeface="Calibri"/>
                <a:cs typeface="Calibri"/>
              </a:rPr>
              <a:t>generations </a:t>
            </a:r>
            <a:endParaRPr lang="en-US">
              <a:latin typeface="Corbel"/>
              <a:ea typeface="Calibri"/>
              <a:cs typeface="Calibri"/>
            </a:endParaRPr>
          </a:p>
        </p:txBody>
      </p:sp>
      <p:cxnSp>
        <p:nvCxnSpPr>
          <p:cNvPr id="8" name="Straight Arrow Connector 7">
            <a:extLst>
              <a:ext uri="{FF2B5EF4-FFF2-40B4-BE49-F238E27FC236}">
                <a16:creationId xmlns:a16="http://schemas.microsoft.com/office/drawing/2014/main" id="{DDD3166D-05D1-2E7E-6ACC-205044B0A00D}"/>
              </a:ext>
            </a:extLst>
          </p:cNvPr>
          <p:cNvCxnSpPr/>
          <p:nvPr/>
        </p:nvCxnSpPr>
        <p:spPr>
          <a:xfrm flipH="1" flipV="1">
            <a:off x="1691596" y="3385150"/>
            <a:ext cx="740518" cy="556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B959036-AF7C-D607-83E2-BB6A46C9A0B2}"/>
              </a:ext>
            </a:extLst>
          </p:cNvPr>
          <p:cNvSpPr txBox="1"/>
          <p:nvPr/>
        </p:nvSpPr>
        <p:spPr>
          <a:xfrm>
            <a:off x="2285262" y="3890789"/>
            <a:ext cx="21800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rbel"/>
                <a:ea typeface="Calibri"/>
                <a:cs typeface="Calibri"/>
              </a:rPr>
              <a:t>Use teacher log-probs</a:t>
            </a:r>
            <a:endParaRPr lang="en-US">
              <a:solidFill>
                <a:srgbClr val="FF0000"/>
              </a:solidFill>
              <a:latin typeface="Corbel"/>
              <a:ea typeface="Calibri"/>
              <a:cs typeface="Calibri"/>
            </a:endParaRPr>
          </a:p>
        </p:txBody>
      </p:sp>
      <p:cxnSp>
        <p:nvCxnSpPr>
          <p:cNvPr id="11" name="Straight Arrow Connector 10">
            <a:extLst>
              <a:ext uri="{FF2B5EF4-FFF2-40B4-BE49-F238E27FC236}">
                <a16:creationId xmlns:a16="http://schemas.microsoft.com/office/drawing/2014/main" id="{5745EE75-CA37-3A35-2CE2-CFDA19E8B789}"/>
              </a:ext>
            </a:extLst>
          </p:cNvPr>
          <p:cNvCxnSpPr>
            <a:cxnSpLocks/>
          </p:cNvCxnSpPr>
          <p:nvPr/>
        </p:nvCxnSpPr>
        <p:spPr>
          <a:xfrm flipH="1" flipV="1">
            <a:off x="1549460" y="3710875"/>
            <a:ext cx="263776" cy="668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26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22913-DF88-3310-EDD2-6B7ACA621766}"/>
              </a:ext>
            </a:extLst>
          </p:cNvPr>
          <p:cNvSpPr>
            <a:spLocks noGrp="1"/>
          </p:cNvSpPr>
          <p:nvPr>
            <p:ph type="title"/>
          </p:nvPr>
        </p:nvSpPr>
        <p:spPr/>
        <p:txBody>
          <a:bodyPr lIns="91440" tIns="45720" rIns="91440" bIns="45720" anchor="b"/>
          <a:lstStyle/>
          <a:p>
            <a:r>
              <a:rPr lang="en-US">
                <a:ea typeface="Tahoma"/>
                <a:cs typeface="Tahoma"/>
              </a:rPr>
              <a:t>Knowledge Distillation</a:t>
            </a:r>
            <a:endParaRPr lang="en-US"/>
          </a:p>
        </p:txBody>
      </p:sp>
      <p:sp>
        <p:nvSpPr>
          <p:cNvPr id="3" name="Content Placeholder 2">
            <a:extLst>
              <a:ext uri="{FF2B5EF4-FFF2-40B4-BE49-F238E27FC236}">
                <a16:creationId xmlns:a16="http://schemas.microsoft.com/office/drawing/2014/main" id="{CFE1A6DA-9DEA-0C01-0530-3E98C4A33818}"/>
              </a:ext>
            </a:extLst>
          </p:cNvPr>
          <p:cNvSpPr>
            <a:spLocks noGrp="1"/>
          </p:cNvSpPr>
          <p:nvPr>
            <p:ph sz="quarter" idx="20"/>
          </p:nvPr>
        </p:nvSpPr>
        <p:spPr>
          <a:xfrm>
            <a:off x="527201" y="1442154"/>
            <a:ext cx="8085416" cy="3423466"/>
          </a:xfrm>
        </p:spPr>
        <p:txBody>
          <a:bodyPr lIns="91440" tIns="45720" rIns="91440" bIns="45720" anchor="t"/>
          <a:lstStyle/>
          <a:p>
            <a:pPr marL="285750" indent="-285750">
              <a:buFont typeface="Calibri" panose="05000000000000000000" pitchFamily="2" charset="2"/>
              <a:buChar char="-"/>
            </a:pPr>
            <a:r>
              <a:rPr lang="en-US" sz="2000">
                <a:latin typeface="Corbel"/>
                <a:ea typeface="Tahoma"/>
                <a:cs typeface="Tahoma"/>
              </a:rPr>
              <a:t>Train student (usually smaller model) on the output of a teacher (usually a larger model)</a:t>
            </a:r>
          </a:p>
          <a:p>
            <a:pPr marL="285750" indent="-285750">
              <a:buFont typeface="Calibri" panose="05000000000000000000" pitchFamily="2" charset="2"/>
              <a:buChar char="-"/>
            </a:pPr>
            <a:r>
              <a:rPr lang="en-US" sz="2000">
                <a:latin typeface="Corbel"/>
                <a:ea typeface="Tahoma"/>
                <a:cs typeface="Tahoma"/>
              </a:rPr>
              <a:t>The output can be log-probabilities or sampled outputs</a:t>
            </a:r>
          </a:p>
          <a:p>
            <a:pPr marL="285750" indent="-285750">
              <a:buFont typeface="Calibri" panose="05000000000000000000" pitchFamily="2" charset="2"/>
              <a:buChar char="-"/>
            </a:pPr>
            <a:r>
              <a:rPr lang="en-US" sz="2000">
                <a:latin typeface="Corbel"/>
                <a:ea typeface="Tahoma"/>
                <a:cs typeface="Tahoma"/>
              </a:rPr>
              <a:t>Effective in "distilling" the knowledge of large models to smaller ones.</a:t>
            </a:r>
          </a:p>
        </p:txBody>
      </p:sp>
    </p:spTree>
    <p:extLst>
      <p:ext uri="{BB962C8B-B14F-4D97-AF65-F5344CB8AC3E}">
        <p14:creationId xmlns:p14="http://schemas.microsoft.com/office/powerpoint/2010/main" val="27667418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75A9A-6C2D-D331-6365-EE84E0C988A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BDE1479-D150-ED4B-E1A7-99432D57329B}"/>
              </a:ext>
            </a:extLst>
          </p:cNvPr>
          <p:cNvSpPr>
            <a:spLocks noGrp="1"/>
          </p:cNvSpPr>
          <p:nvPr>
            <p:ph type="body" sz="quarter" idx="16"/>
          </p:nvPr>
        </p:nvSpPr>
        <p:spPr/>
        <p:txBody>
          <a:bodyPr lIns="91440" tIns="45720" rIns="91440" bIns="45720" anchor="t">
            <a:noAutofit/>
          </a:bodyPr>
          <a:lstStyle/>
          <a:p>
            <a:pPr algn="ctr"/>
            <a:r>
              <a:rPr lang="en-US" sz="5400" dirty="0">
                <a:latin typeface="Tahoma"/>
                <a:ea typeface="Tahoma"/>
                <a:cs typeface="Tahoma"/>
              </a:rPr>
              <a:t>Model </a:t>
            </a:r>
            <a:br>
              <a:rPr lang="en-US" sz="5400" dirty="0">
                <a:latin typeface="Tahoma"/>
                <a:ea typeface="Tahoma"/>
                <a:cs typeface="Tahoma"/>
              </a:rPr>
            </a:br>
            <a:r>
              <a:rPr lang="en-US" sz="5400" dirty="0">
                <a:latin typeface="Tahoma"/>
                <a:ea typeface="Tahoma"/>
                <a:cs typeface="Tahoma"/>
              </a:rPr>
              <a:t>Serving </a:t>
            </a:r>
          </a:p>
        </p:txBody>
      </p:sp>
      <p:sp>
        <p:nvSpPr>
          <p:cNvPr id="3" name="Text Placeholder 2">
            <a:extLst>
              <a:ext uri="{FF2B5EF4-FFF2-40B4-BE49-F238E27FC236}">
                <a16:creationId xmlns:a16="http://schemas.microsoft.com/office/drawing/2014/main" id="{22BD0618-32E0-EC61-FDF6-4FF38BB68764}"/>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293873174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B3C7-10E3-BED8-E7DE-F8CA75E6C396}"/>
              </a:ext>
            </a:extLst>
          </p:cNvPr>
          <p:cNvSpPr>
            <a:spLocks noGrp="1"/>
          </p:cNvSpPr>
          <p:nvPr>
            <p:ph type="title"/>
          </p:nvPr>
        </p:nvSpPr>
        <p:spPr/>
        <p:txBody>
          <a:bodyPr/>
          <a:lstStyle/>
          <a:p>
            <a:r>
              <a:rPr lang="en-US" dirty="0"/>
              <a:t>In-flight batching </a:t>
            </a:r>
          </a:p>
        </p:txBody>
      </p:sp>
      <p:sp>
        <p:nvSpPr>
          <p:cNvPr id="3" name="Content Placeholder 2">
            <a:extLst>
              <a:ext uri="{FF2B5EF4-FFF2-40B4-BE49-F238E27FC236}">
                <a16:creationId xmlns:a16="http://schemas.microsoft.com/office/drawing/2014/main" id="{DAEC75FA-BB2E-EE48-058B-223D1038CC27}"/>
              </a:ext>
            </a:extLst>
          </p:cNvPr>
          <p:cNvSpPr>
            <a:spLocks noGrp="1"/>
          </p:cNvSpPr>
          <p:nvPr>
            <p:ph sz="quarter" idx="20"/>
          </p:nvPr>
        </p:nvSpPr>
        <p:spPr/>
        <p:txBody>
          <a:bodyPr/>
          <a:lstStyle/>
          <a:p>
            <a:pPr marL="285750" indent="-285750">
              <a:buFont typeface="Arial" panose="020B0604020202020204" pitchFamily="34" charset="0"/>
              <a:buChar char="•"/>
            </a:pPr>
            <a:r>
              <a:rPr lang="en-US" dirty="0"/>
              <a:t>LLMs handle diverse workloads (chat, summarization, code generation, etc.) with highly variable output lengths, making batching difficult.</a:t>
            </a:r>
          </a:p>
          <a:p>
            <a:pPr marL="285750" indent="-285750">
              <a:buFont typeface="Arial" panose="020B0604020202020204" pitchFamily="34" charset="0"/>
              <a:buChar char="•"/>
            </a:pPr>
            <a:r>
              <a:rPr lang="en-US" dirty="0"/>
              <a:t>Traditional batching struggles because some requests finish much earlier, leaving GPU resources idle.</a:t>
            </a:r>
          </a:p>
          <a:p>
            <a:pPr marL="285750" indent="-285750">
              <a:buFont typeface="Arial" panose="020B0604020202020204" pitchFamily="34" charset="0"/>
              <a:buChar char="•"/>
            </a:pPr>
            <a:r>
              <a:rPr lang="en-US" dirty="0"/>
              <a:t>In-flight (continuous) batching addresses this by dynamically managing active requests.</a:t>
            </a:r>
          </a:p>
          <a:p>
            <a:pPr marL="285750" indent="-285750">
              <a:buFont typeface="Arial" panose="020B0604020202020204" pitchFamily="34" charset="0"/>
              <a:buChar char="•"/>
            </a:pPr>
            <a:r>
              <a:rPr lang="en-US" dirty="0"/>
              <a:t>During generation, completed sequences are immediately evicted from the batch.</a:t>
            </a:r>
          </a:p>
          <a:p>
            <a:pPr marL="285750" indent="-285750">
              <a:buFont typeface="Arial" panose="020B0604020202020204" pitchFamily="34" charset="0"/>
              <a:buChar char="•"/>
            </a:pPr>
            <a:r>
              <a:rPr lang="en-US" dirty="0"/>
              <a:t>New requests are inserted into available slots without waiting for others to finish.</a:t>
            </a:r>
          </a:p>
          <a:p>
            <a:pPr marL="285750" indent="-285750">
              <a:buFont typeface="Arial" panose="020B0604020202020204" pitchFamily="34" charset="0"/>
              <a:buChar char="•"/>
            </a:pPr>
            <a:r>
              <a:rPr lang="en-US" dirty="0"/>
              <a:t>This allows continuous execution across iterations of model inference.</a:t>
            </a:r>
          </a:p>
        </p:txBody>
      </p:sp>
      <p:sp>
        <p:nvSpPr>
          <p:cNvPr id="4" name="Text Placeholder 3">
            <a:extLst>
              <a:ext uri="{FF2B5EF4-FFF2-40B4-BE49-F238E27FC236}">
                <a16:creationId xmlns:a16="http://schemas.microsoft.com/office/drawing/2014/main" id="{5CD2DE31-3BF5-14CE-35CE-DA7B7C054555}"/>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29174909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53861-F962-1954-3CD0-3300A8FB7220}"/>
              </a:ext>
            </a:extLst>
          </p:cNvPr>
          <p:cNvSpPr>
            <a:spLocks noGrp="1"/>
          </p:cNvSpPr>
          <p:nvPr>
            <p:ph type="title"/>
          </p:nvPr>
        </p:nvSpPr>
        <p:spPr/>
        <p:txBody>
          <a:bodyPr/>
          <a:lstStyle/>
          <a:p>
            <a:r>
              <a:rPr lang="en-US" dirty="0"/>
              <a:t>Speculative Inference </a:t>
            </a:r>
          </a:p>
        </p:txBody>
      </p:sp>
      <p:sp>
        <p:nvSpPr>
          <p:cNvPr id="4" name="Text Placeholder 3">
            <a:extLst>
              <a:ext uri="{FF2B5EF4-FFF2-40B4-BE49-F238E27FC236}">
                <a16:creationId xmlns:a16="http://schemas.microsoft.com/office/drawing/2014/main" id="{B52F2388-9039-11B5-2000-E7C8F8CF11C3}"/>
              </a:ext>
            </a:extLst>
          </p:cNvPr>
          <p:cNvSpPr>
            <a:spLocks noGrp="1"/>
          </p:cNvSpPr>
          <p:nvPr>
            <p:ph type="body" sz="quarter" idx="19"/>
          </p:nvPr>
        </p:nvSpPr>
        <p:spPr/>
        <p:txBody>
          <a:bodyPr/>
          <a:lstStyle/>
          <a:p>
            <a:pPr marL="171450" indent="-171450" algn="l" defTabSz="685800" rtl="0" eaLnBrk="1" latinLnBrk="0" hangingPunct="1">
              <a:lnSpc>
                <a:spcPct val="90000"/>
              </a:lnSpc>
              <a:spcBef>
                <a:spcPts val="750"/>
              </a:spcBef>
              <a:buFont typeface="Arial" panose="020B0604020202020204" pitchFamily="34" charset="0"/>
              <a:buNone/>
            </a:pPr>
            <a:endParaRPr lang="en-US" dirty="0"/>
          </a:p>
        </p:txBody>
      </p:sp>
      <p:sp>
        <p:nvSpPr>
          <p:cNvPr id="8" name="TextBox 7">
            <a:extLst>
              <a:ext uri="{FF2B5EF4-FFF2-40B4-BE49-F238E27FC236}">
                <a16:creationId xmlns:a16="http://schemas.microsoft.com/office/drawing/2014/main" id="{14D9E065-9BB9-B961-88E7-11A3C949E4FD}"/>
              </a:ext>
            </a:extLst>
          </p:cNvPr>
          <p:cNvSpPr txBox="1"/>
          <p:nvPr/>
        </p:nvSpPr>
        <p:spPr>
          <a:xfrm>
            <a:off x="1995444" y="4805517"/>
            <a:ext cx="5610314" cy="261610"/>
          </a:xfrm>
          <a:prstGeom prst="rect">
            <a:avLst/>
          </a:prstGeom>
          <a:noFill/>
        </p:spPr>
        <p:txBody>
          <a:bodyPr wrap="square">
            <a:spAutoFit/>
          </a:bodyPr>
          <a:lstStyle/>
          <a:p>
            <a:pPr algn="ctr"/>
            <a:r>
              <a:rPr lang="en-US" sz="1100" b="0" u="sng"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2"/>
              </a:rPr>
              <a:t>Blockwise Parallel Decoding for Deep Autoregressive Models, 2018</a:t>
            </a:r>
            <a:endParaRPr lang="en-US" sz="1100" u="sng" dirty="0">
              <a:latin typeface="Tahoma" panose="020B0604030504040204" pitchFamily="34" charset="0"/>
              <a:ea typeface="Tahoma" panose="020B0604030504040204" pitchFamily="34" charset="0"/>
              <a:cs typeface="Tahoma" panose="020B0604030504040204" pitchFamily="34" charset="0"/>
            </a:endParaRPr>
          </a:p>
        </p:txBody>
      </p:sp>
      <p:sp>
        <p:nvSpPr>
          <p:cNvPr id="12" name="Content Placeholder 11">
            <a:extLst>
              <a:ext uri="{FF2B5EF4-FFF2-40B4-BE49-F238E27FC236}">
                <a16:creationId xmlns:a16="http://schemas.microsoft.com/office/drawing/2014/main" id="{3094AB94-663B-4166-9F1E-8718839B24F2}"/>
              </a:ext>
            </a:extLst>
          </p:cNvPr>
          <p:cNvSpPr>
            <a:spLocks noGrp="1"/>
          </p:cNvSpPr>
          <p:nvPr>
            <p:ph sz="quarter" idx="20"/>
          </p:nvPr>
        </p:nvSpPr>
        <p:spPr/>
        <p:txBody>
          <a:bodyPr/>
          <a:lstStyle/>
          <a:p>
            <a:pPr marL="285750" indent="-285750">
              <a:buFont typeface="Arial" panose="020B0604020202020204" pitchFamily="34" charset="0"/>
              <a:buChar char="•"/>
            </a:pPr>
            <a:r>
              <a:rPr lang="en-US" dirty="0"/>
              <a:t>Speculative inference (aka speculative sampling, assisted generation, or </a:t>
            </a:r>
            <a:r>
              <a:rPr lang="en-US" dirty="0" err="1"/>
              <a:t>blockwise</a:t>
            </a:r>
            <a:r>
              <a:rPr lang="en-US" dirty="0"/>
              <a:t> parallel decoding) accelerates LLM generation by partially parallelizing token prediction.</a:t>
            </a:r>
          </a:p>
          <a:p>
            <a:pPr marL="285750" indent="-285750">
              <a:buFont typeface="Arial" panose="020B0604020202020204" pitchFamily="34" charset="0"/>
              <a:buChar char="•"/>
            </a:pPr>
            <a:r>
              <a:rPr lang="en-US" dirty="0"/>
              <a:t>Standard autoregressive decoding is sequential—each token depends on all prior ones.</a:t>
            </a:r>
          </a:p>
          <a:p>
            <a:pPr marL="285750" indent="-285750">
              <a:buFont typeface="Arial" panose="020B0604020202020204" pitchFamily="34" charset="0"/>
              <a:buChar char="•"/>
            </a:pPr>
            <a:r>
              <a:rPr lang="en-US" dirty="0"/>
              <a:t>Core idea: use a smaller, faster “draft” model to predict several future tokens ahead of time.</a:t>
            </a:r>
          </a:p>
        </p:txBody>
      </p:sp>
    </p:spTree>
    <p:extLst>
      <p:ext uri="{BB962C8B-B14F-4D97-AF65-F5344CB8AC3E}">
        <p14:creationId xmlns:p14="http://schemas.microsoft.com/office/powerpoint/2010/main" val="178629365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BE08E-B86C-2910-6990-0EAFACBE2C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0BA008-0A73-93A1-E85D-B5D0F87AE6DA}"/>
              </a:ext>
            </a:extLst>
          </p:cNvPr>
          <p:cNvSpPr>
            <a:spLocks noGrp="1"/>
          </p:cNvSpPr>
          <p:nvPr>
            <p:ph type="title"/>
          </p:nvPr>
        </p:nvSpPr>
        <p:spPr/>
        <p:txBody>
          <a:bodyPr/>
          <a:lstStyle/>
          <a:p>
            <a:r>
              <a:rPr lang="en-US" dirty="0"/>
              <a:t>Speculative Inference </a:t>
            </a:r>
          </a:p>
        </p:txBody>
      </p:sp>
      <p:sp>
        <p:nvSpPr>
          <p:cNvPr id="4" name="Text Placeholder 3">
            <a:extLst>
              <a:ext uri="{FF2B5EF4-FFF2-40B4-BE49-F238E27FC236}">
                <a16:creationId xmlns:a16="http://schemas.microsoft.com/office/drawing/2014/main" id="{8F75DF48-07EE-CDBC-F709-D4357634FC9C}"/>
              </a:ext>
            </a:extLst>
          </p:cNvPr>
          <p:cNvSpPr>
            <a:spLocks noGrp="1"/>
          </p:cNvSpPr>
          <p:nvPr>
            <p:ph type="body" sz="quarter" idx="19"/>
          </p:nvPr>
        </p:nvSpPr>
        <p:spPr/>
        <p:txBody>
          <a:bodyPr/>
          <a:lstStyle/>
          <a:p>
            <a:pPr marL="171450" indent="-171450" algn="l" defTabSz="685800" rtl="0" eaLnBrk="1" latinLnBrk="0" hangingPunct="1">
              <a:lnSpc>
                <a:spcPct val="90000"/>
              </a:lnSpc>
              <a:spcBef>
                <a:spcPts val="750"/>
              </a:spcBef>
              <a:buFont typeface="Arial" panose="020B0604020202020204" pitchFamily="34" charset="0"/>
              <a:buNone/>
            </a:pPr>
            <a:endParaRPr lang="en-US" dirty="0"/>
          </a:p>
        </p:txBody>
      </p:sp>
      <p:sp>
        <p:nvSpPr>
          <p:cNvPr id="8" name="TextBox 7">
            <a:extLst>
              <a:ext uri="{FF2B5EF4-FFF2-40B4-BE49-F238E27FC236}">
                <a16:creationId xmlns:a16="http://schemas.microsoft.com/office/drawing/2014/main" id="{32175A20-86FA-C41B-5F86-FC826455E75C}"/>
              </a:ext>
            </a:extLst>
          </p:cNvPr>
          <p:cNvSpPr txBox="1"/>
          <p:nvPr/>
        </p:nvSpPr>
        <p:spPr>
          <a:xfrm>
            <a:off x="1995444" y="4805517"/>
            <a:ext cx="5610314" cy="261610"/>
          </a:xfrm>
          <a:prstGeom prst="rect">
            <a:avLst/>
          </a:prstGeom>
          <a:noFill/>
        </p:spPr>
        <p:txBody>
          <a:bodyPr wrap="square">
            <a:spAutoFit/>
          </a:bodyPr>
          <a:lstStyle/>
          <a:p>
            <a:pPr algn="ctr"/>
            <a:r>
              <a:rPr lang="en-US" sz="1100" b="0" u="sng"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2"/>
              </a:rPr>
              <a:t>Blockwise Parallel Decoding for Deep Autoregressive Models, 2018</a:t>
            </a:r>
            <a:endParaRPr lang="en-US" sz="1100" u="sng" dirty="0">
              <a:latin typeface="Tahoma" panose="020B0604030504040204" pitchFamily="34" charset="0"/>
              <a:ea typeface="Tahoma" panose="020B0604030504040204" pitchFamily="34" charset="0"/>
              <a:cs typeface="Tahoma" panose="020B0604030504040204" pitchFamily="34" charset="0"/>
            </a:endParaRPr>
          </a:p>
        </p:txBody>
      </p:sp>
      <p:sp>
        <p:nvSpPr>
          <p:cNvPr id="12" name="Content Placeholder 11">
            <a:extLst>
              <a:ext uri="{FF2B5EF4-FFF2-40B4-BE49-F238E27FC236}">
                <a16:creationId xmlns:a16="http://schemas.microsoft.com/office/drawing/2014/main" id="{7356789E-E535-D11A-F2EF-453D09DC8BD1}"/>
              </a:ext>
            </a:extLst>
          </p:cNvPr>
          <p:cNvSpPr>
            <a:spLocks noGrp="1"/>
          </p:cNvSpPr>
          <p:nvPr>
            <p:ph sz="quarter" idx="20"/>
          </p:nvPr>
        </p:nvSpPr>
        <p:spPr/>
        <p:txBody>
          <a:bodyPr/>
          <a:lstStyle/>
          <a:p>
            <a:pPr marL="285750" indent="-285750">
              <a:buFont typeface="Arial" panose="020B0604020202020204" pitchFamily="34" charset="0"/>
              <a:buChar char="•"/>
            </a:pPr>
            <a:r>
              <a:rPr lang="en-US" dirty="0"/>
              <a:t>The larger “verification” model then checks these draft tokens in parallel.</a:t>
            </a:r>
          </a:p>
          <a:p>
            <a:pPr marL="285750" indent="-285750">
              <a:buFont typeface="Arial" panose="020B0604020202020204" pitchFamily="34" charset="0"/>
              <a:buChar char="•"/>
            </a:pPr>
            <a:r>
              <a:rPr lang="en-US" dirty="0"/>
              <a:t>If the verifier’s outputs match the draft’s predictions, those tokens are accepted immediately.</a:t>
            </a:r>
          </a:p>
          <a:p>
            <a:pPr marL="285750" indent="-285750">
              <a:buFont typeface="Arial" panose="020B0604020202020204" pitchFamily="34" charset="0"/>
              <a:buChar char="•"/>
            </a:pPr>
            <a:r>
              <a:rPr lang="en-US" dirty="0"/>
              <a:t>If a mismatch occurs, tokens after the first disagreement are discarded, and a new draft is generated.</a:t>
            </a:r>
          </a:p>
          <a:p>
            <a:pPr marL="285750" indent="-285750">
              <a:buFont typeface="Arial" panose="020B0604020202020204" pitchFamily="34" charset="0"/>
              <a:buChar char="•"/>
            </a:pPr>
            <a:r>
              <a:rPr lang="en-US" dirty="0"/>
              <a:t>This process reduces </a:t>
            </a:r>
            <a:br>
              <a:rPr lang="en-US" dirty="0"/>
            </a:br>
            <a:r>
              <a:rPr lang="en-US" dirty="0"/>
              <a:t>the number of </a:t>
            </a:r>
            <a:br>
              <a:rPr lang="en-US" dirty="0"/>
            </a:br>
            <a:r>
              <a:rPr lang="en-US" dirty="0"/>
              <a:t>sequential verification steps.</a:t>
            </a:r>
          </a:p>
        </p:txBody>
      </p:sp>
      <p:pic>
        <p:nvPicPr>
          <p:cNvPr id="13" name="Content Placeholder 9" descr="A diagram of words&#10;&#10;AI-generated content may be incorrect.">
            <a:extLst>
              <a:ext uri="{FF2B5EF4-FFF2-40B4-BE49-F238E27FC236}">
                <a16:creationId xmlns:a16="http://schemas.microsoft.com/office/drawing/2014/main" id="{D8D23C6B-E5B5-EA03-B363-58A01CB2140A}"/>
              </a:ext>
            </a:extLst>
          </p:cNvPr>
          <p:cNvPicPr>
            <a:picLocks noChangeAspect="1"/>
          </p:cNvPicPr>
          <p:nvPr/>
        </p:nvPicPr>
        <p:blipFill>
          <a:blip r:embed="rId3"/>
          <a:stretch>
            <a:fillRect/>
          </a:stretch>
        </p:blipFill>
        <p:spPr>
          <a:xfrm>
            <a:off x="3828518" y="2552006"/>
            <a:ext cx="5306940" cy="2241724"/>
          </a:xfrm>
          <a:prstGeom prst="rect">
            <a:avLst/>
          </a:prstGeom>
        </p:spPr>
      </p:pic>
    </p:spTree>
    <p:extLst>
      <p:ext uri="{BB962C8B-B14F-4D97-AF65-F5344CB8AC3E}">
        <p14:creationId xmlns:p14="http://schemas.microsoft.com/office/powerpoint/2010/main" val="367629943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D7E49-F4FC-20FF-F1FE-AE2D42E6EA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1531FD-F42F-7C7F-DA13-3A90677F2E40}"/>
              </a:ext>
            </a:extLst>
          </p:cNvPr>
          <p:cNvSpPr>
            <a:spLocks noGrp="1"/>
          </p:cNvSpPr>
          <p:nvPr>
            <p:ph sz="quarter" idx="20"/>
          </p:nvPr>
        </p:nvSpPr>
        <p:spPr/>
        <p:txBody>
          <a:bodyPr/>
          <a:lstStyle/>
          <a:p>
            <a:r>
              <a:rPr lang="en-US" dirty="0">
                <a:hlinkClick r:id="rId2"/>
              </a:rPr>
              <a:t>https://www.tensoreconomics.com/p/llm-inference-economics-from-first?utm_source=substack&amp;utm_medium</a:t>
            </a:r>
            <a:r>
              <a:rPr lang="en-US">
                <a:hlinkClick r:id="rId2"/>
              </a:rPr>
              <a:t>=email</a:t>
            </a:r>
            <a:r>
              <a:rPr lang="en-US"/>
              <a:t> </a:t>
            </a:r>
          </a:p>
        </p:txBody>
      </p:sp>
      <p:sp>
        <p:nvSpPr>
          <p:cNvPr id="4" name="Text Placeholder 3">
            <a:extLst>
              <a:ext uri="{FF2B5EF4-FFF2-40B4-BE49-F238E27FC236}">
                <a16:creationId xmlns:a16="http://schemas.microsoft.com/office/drawing/2014/main" id="{1B15CF10-C66E-E367-79E4-785974172CA3}"/>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342418643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3AFA-9007-FDA9-9E24-BEF9FD265DCA}"/>
              </a:ext>
            </a:extLst>
          </p:cNvPr>
          <p:cNvSpPr>
            <a:spLocks noGrp="1"/>
          </p:cNvSpPr>
          <p:nvPr>
            <p:ph type="title"/>
          </p:nvPr>
        </p:nvSpPr>
        <p:spPr/>
        <p:txBody>
          <a:bodyPr/>
          <a:lstStyle/>
          <a:p>
            <a:r>
              <a:rPr lang="en-US" dirty="0"/>
              <a:t>VERY GOOD: Incorporate</a:t>
            </a:r>
          </a:p>
        </p:txBody>
      </p:sp>
      <p:sp>
        <p:nvSpPr>
          <p:cNvPr id="3" name="Content Placeholder 2">
            <a:extLst>
              <a:ext uri="{FF2B5EF4-FFF2-40B4-BE49-F238E27FC236}">
                <a16:creationId xmlns:a16="http://schemas.microsoft.com/office/drawing/2014/main" id="{F3445CCD-C3E1-20CB-CEEF-19774AA98A7B}"/>
              </a:ext>
            </a:extLst>
          </p:cNvPr>
          <p:cNvSpPr>
            <a:spLocks noGrp="1"/>
          </p:cNvSpPr>
          <p:nvPr>
            <p:ph sz="quarter" idx="20"/>
          </p:nvPr>
        </p:nvSpPr>
        <p:spPr/>
        <p:txBody>
          <a:bodyPr/>
          <a:lstStyle/>
          <a:p>
            <a:r>
              <a:rPr lang="en-US" dirty="0">
                <a:hlinkClick r:id="rId2"/>
              </a:rPr>
              <a:t>https://arxiv.org/pdf/2502.17129</a:t>
            </a:r>
            <a:endParaRPr lang="en-US" dirty="0"/>
          </a:p>
          <a:p>
            <a:r>
              <a:rPr lang="en-US" dirty="0"/>
              <a:t>Here are some topics: </a:t>
            </a:r>
          </a:p>
          <a:p>
            <a:r>
              <a:rPr lang="en-US" dirty="0"/>
              <a:t> – KV cache optimization </a:t>
            </a:r>
          </a:p>
          <a:p>
            <a:r>
              <a:rPr lang="en-US" dirty="0"/>
              <a:t> - memory management </a:t>
            </a:r>
          </a:p>
          <a:p>
            <a:r>
              <a:rPr lang="en-US" dirty="0"/>
              <a:t> - </a:t>
            </a:r>
          </a:p>
        </p:txBody>
      </p:sp>
      <p:sp>
        <p:nvSpPr>
          <p:cNvPr id="4" name="Text Placeholder 3">
            <a:extLst>
              <a:ext uri="{FF2B5EF4-FFF2-40B4-BE49-F238E27FC236}">
                <a16:creationId xmlns:a16="http://schemas.microsoft.com/office/drawing/2014/main" id="{876890D1-5A0C-4201-F03C-DD80F9BD0D5F}"/>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1406816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00710-C634-79B0-CFE5-33548D03964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68D5CF8-B717-1B1C-3D44-2322E5B6F5C6}"/>
              </a:ext>
            </a:extLst>
          </p:cNvPr>
          <p:cNvSpPr txBox="1">
            <a:spLocks noGrp="1"/>
          </p:cNvSpPr>
          <p:nvPr>
            <p:ph type="title"/>
          </p:nvPr>
        </p:nvSpPr>
        <p:spPr>
          <a:xfrm>
            <a:off x="533919" y="527650"/>
            <a:ext cx="8085415" cy="437011"/>
          </a:xfrm>
          <a:prstGeom prst="rect">
            <a:avLst/>
          </a:prstGeom>
        </p:spPr>
        <p:txBody>
          <a:bodyPr vert="horz" wrap="square" lIns="0" tIns="6065" rIns="0" bIns="0" rtlCol="0">
            <a:spAutoFit/>
          </a:bodyPr>
          <a:lstStyle/>
          <a:p>
            <a:pPr marL="5776">
              <a:lnSpc>
                <a:spcPct val="100000"/>
              </a:lnSpc>
              <a:spcBef>
                <a:spcPts val="48"/>
              </a:spcBef>
            </a:pPr>
            <a:r>
              <a:rPr lang="en-US" sz="2800" dirty="0"/>
              <a:t>KV-Cache for reducing inference redundancy </a:t>
            </a:r>
            <a:endParaRPr sz="2800" spc="-5" dirty="0"/>
          </a:p>
        </p:txBody>
      </p:sp>
      <p:sp>
        <p:nvSpPr>
          <p:cNvPr id="35" name="Text Placeholder 34">
            <a:extLst>
              <a:ext uri="{FF2B5EF4-FFF2-40B4-BE49-F238E27FC236}">
                <a16:creationId xmlns:a16="http://schemas.microsoft.com/office/drawing/2014/main" id="{52BE6C9B-42FF-ACA8-3C1A-8DA5813103CE}"/>
              </a:ext>
            </a:extLst>
          </p:cNvPr>
          <p:cNvSpPr>
            <a:spLocks noGrp="1"/>
          </p:cNvSpPr>
          <p:nvPr>
            <p:ph type="body" sz="quarter" idx="16"/>
          </p:nvPr>
        </p:nvSpPr>
        <p:spPr/>
        <p:txBody>
          <a:bodyPr/>
          <a:lstStyle/>
          <a:p>
            <a:r>
              <a:rPr lang="en-US" dirty="0"/>
              <a:t>We are computing the Keys and Values many times! </a:t>
            </a:r>
          </a:p>
          <a:p>
            <a:pPr lvl="1"/>
            <a:r>
              <a:rPr lang="en-US" dirty="0"/>
              <a:t>Let’s reduce redundancy! 😤</a:t>
            </a:r>
          </a:p>
          <a:p>
            <a:endParaRPr lang="en-US" dirty="0"/>
          </a:p>
        </p:txBody>
      </p:sp>
      <p:grpSp>
        <p:nvGrpSpPr>
          <p:cNvPr id="3" name="object 3">
            <a:extLst>
              <a:ext uri="{FF2B5EF4-FFF2-40B4-BE49-F238E27FC236}">
                <a16:creationId xmlns:a16="http://schemas.microsoft.com/office/drawing/2014/main" id="{46EBA535-D441-469C-EC77-193FB3AD1C24}"/>
              </a:ext>
            </a:extLst>
          </p:cNvPr>
          <p:cNvGrpSpPr/>
          <p:nvPr/>
        </p:nvGrpSpPr>
        <p:grpSpPr>
          <a:xfrm>
            <a:off x="1706453" y="2348832"/>
            <a:ext cx="3310496" cy="2054801"/>
            <a:chOff x="3751383" y="5164530"/>
            <a:chExt cx="7279005" cy="4518025"/>
          </a:xfrm>
        </p:grpSpPr>
        <p:pic>
          <p:nvPicPr>
            <p:cNvPr id="4" name="object 4">
              <a:extLst>
                <a:ext uri="{FF2B5EF4-FFF2-40B4-BE49-F238E27FC236}">
                  <a16:creationId xmlns:a16="http://schemas.microsoft.com/office/drawing/2014/main" id="{F9BABB50-23C3-F724-000F-F8D866BD58B2}"/>
                </a:ext>
              </a:extLst>
            </p:cNvPr>
            <p:cNvPicPr/>
            <p:nvPr/>
          </p:nvPicPr>
          <p:blipFill>
            <a:blip r:embed="rId2" cstate="print"/>
            <a:stretch>
              <a:fillRect/>
            </a:stretch>
          </p:blipFill>
          <p:spPr>
            <a:xfrm>
              <a:off x="3751383" y="5164530"/>
              <a:ext cx="2671450" cy="533400"/>
            </a:xfrm>
            <a:prstGeom prst="rect">
              <a:avLst/>
            </a:prstGeom>
          </p:spPr>
        </p:pic>
        <p:sp>
          <p:nvSpPr>
            <p:cNvPr id="5" name="object 5">
              <a:extLst>
                <a:ext uri="{FF2B5EF4-FFF2-40B4-BE49-F238E27FC236}">
                  <a16:creationId xmlns:a16="http://schemas.microsoft.com/office/drawing/2014/main" id="{60E2797B-6CCF-2C61-39E7-D2DAC349EA7D}"/>
                </a:ext>
              </a:extLst>
            </p:cNvPr>
            <p:cNvSpPr/>
            <p:nvPr/>
          </p:nvSpPr>
          <p:spPr>
            <a:xfrm>
              <a:off x="8386279" y="5193559"/>
              <a:ext cx="2613660" cy="2962275"/>
            </a:xfrm>
            <a:custGeom>
              <a:avLst/>
              <a:gdLst/>
              <a:ahLst/>
              <a:cxnLst/>
              <a:rect l="l" t="t" r="r" b="b"/>
              <a:pathLst>
                <a:path w="2613659" h="2962275">
                  <a:moveTo>
                    <a:pt x="2613303" y="0"/>
                  </a:moveTo>
                  <a:lnTo>
                    <a:pt x="0" y="0"/>
                  </a:lnTo>
                  <a:lnTo>
                    <a:pt x="0" y="2961870"/>
                  </a:lnTo>
                  <a:lnTo>
                    <a:pt x="2613303" y="2961870"/>
                  </a:lnTo>
                  <a:lnTo>
                    <a:pt x="2613303" y="0"/>
                  </a:lnTo>
                  <a:close/>
                </a:path>
              </a:pathLst>
            </a:custGeom>
            <a:solidFill>
              <a:srgbClr val="FFE6FB"/>
            </a:solidFill>
          </p:spPr>
          <p:txBody>
            <a:bodyPr wrap="square" lIns="0" tIns="0" rIns="0" bIns="0" rtlCol="0"/>
            <a:lstStyle/>
            <a:p>
              <a:endParaRPr sz="637"/>
            </a:p>
          </p:txBody>
        </p:sp>
        <p:pic>
          <p:nvPicPr>
            <p:cNvPr id="6" name="object 6">
              <a:extLst>
                <a:ext uri="{FF2B5EF4-FFF2-40B4-BE49-F238E27FC236}">
                  <a16:creationId xmlns:a16="http://schemas.microsoft.com/office/drawing/2014/main" id="{E3C36ADE-8CFC-29DE-7686-9B945535CD6B}"/>
                </a:ext>
              </a:extLst>
            </p:cNvPr>
            <p:cNvPicPr/>
            <p:nvPr/>
          </p:nvPicPr>
          <p:blipFill>
            <a:blip r:embed="rId3" cstate="print"/>
            <a:stretch>
              <a:fillRect/>
            </a:stretch>
          </p:blipFill>
          <p:spPr>
            <a:xfrm>
              <a:off x="5798986" y="5175778"/>
              <a:ext cx="5230774" cy="4506624"/>
            </a:xfrm>
            <a:prstGeom prst="rect">
              <a:avLst/>
            </a:prstGeom>
          </p:spPr>
        </p:pic>
      </p:grpSp>
      <p:sp>
        <p:nvSpPr>
          <p:cNvPr id="7" name="object 7">
            <a:extLst>
              <a:ext uri="{FF2B5EF4-FFF2-40B4-BE49-F238E27FC236}">
                <a16:creationId xmlns:a16="http://schemas.microsoft.com/office/drawing/2014/main" id="{76A13644-2402-4B41-0E8B-1287F6D8AEB7}"/>
              </a:ext>
            </a:extLst>
          </p:cNvPr>
          <p:cNvSpPr txBox="1"/>
          <p:nvPr/>
        </p:nvSpPr>
        <p:spPr>
          <a:xfrm>
            <a:off x="3862628" y="2883430"/>
            <a:ext cx="1092236" cy="294000"/>
          </a:xfrm>
          <a:prstGeom prst="rect">
            <a:avLst/>
          </a:prstGeom>
        </p:spPr>
        <p:txBody>
          <a:bodyPr vert="horz" wrap="square" lIns="0" tIns="6931" rIns="0" bIns="0" rtlCol="0">
            <a:spAutoFit/>
          </a:bodyPr>
          <a:lstStyle/>
          <a:p>
            <a:pPr marL="5776">
              <a:spcBef>
                <a:spcPts val="55"/>
              </a:spcBef>
            </a:pPr>
            <a:r>
              <a:rPr sz="1865" spc="36" dirty="0"/>
              <a:t>K</a:t>
            </a:r>
            <a:r>
              <a:rPr sz="1865" spc="2" dirty="0"/>
              <a:t> </a:t>
            </a:r>
            <a:r>
              <a:rPr sz="1865" spc="36" dirty="0"/>
              <a:t>Cached</a:t>
            </a:r>
            <a:endParaRPr sz="1865"/>
          </a:p>
        </p:txBody>
      </p:sp>
      <p:sp>
        <p:nvSpPr>
          <p:cNvPr id="8" name="object 8">
            <a:extLst>
              <a:ext uri="{FF2B5EF4-FFF2-40B4-BE49-F238E27FC236}">
                <a16:creationId xmlns:a16="http://schemas.microsoft.com/office/drawing/2014/main" id="{952E17AC-630A-84DC-1D0F-B5BEB6E8BE7C}"/>
              </a:ext>
            </a:extLst>
          </p:cNvPr>
          <p:cNvSpPr txBox="1"/>
          <p:nvPr/>
        </p:nvSpPr>
        <p:spPr>
          <a:xfrm>
            <a:off x="1439365" y="2299817"/>
            <a:ext cx="166925" cy="322897"/>
          </a:xfrm>
          <a:prstGeom prst="rect">
            <a:avLst/>
          </a:prstGeom>
        </p:spPr>
        <p:txBody>
          <a:bodyPr vert="horz" wrap="square" lIns="0" tIns="7798" rIns="0" bIns="0" rtlCol="0">
            <a:spAutoFit/>
          </a:bodyPr>
          <a:lstStyle/>
          <a:p>
            <a:pPr marL="5776">
              <a:spcBef>
                <a:spcPts val="61"/>
              </a:spcBef>
            </a:pPr>
            <a:r>
              <a:rPr sz="2047" spc="84" dirty="0">
                <a:solidFill>
                  <a:srgbClr val="5E5E5E"/>
                </a:solidFill>
              </a:rPr>
              <a:t>q</a:t>
            </a:r>
            <a:endParaRPr sz="2047" dirty="0"/>
          </a:p>
        </p:txBody>
      </p:sp>
      <p:sp>
        <p:nvSpPr>
          <p:cNvPr id="15" name="object 15">
            <a:extLst>
              <a:ext uri="{FF2B5EF4-FFF2-40B4-BE49-F238E27FC236}">
                <a16:creationId xmlns:a16="http://schemas.microsoft.com/office/drawing/2014/main" id="{665C00DC-E8D7-4736-96B9-07F3325D158A}"/>
              </a:ext>
            </a:extLst>
          </p:cNvPr>
          <p:cNvSpPr txBox="1"/>
          <p:nvPr/>
        </p:nvSpPr>
        <p:spPr>
          <a:xfrm>
            <a:off x="1603299" y="2814769"/>
            <a:ext cx="1232592" cy="201720"/>
          </a:xfrm>
          <a:prstGeom prst="rect">
            <a:avLst/>
          </a:prstGeom>
        </p:spPr>
        <p:txBody>
          <a:bodyPr vert="horz" wrap="square" lIns="0" tIns="5776" rIns="0" bIns="0" rtlCol="0">
            <a:spAutoFit/>
          </a:bodyPr>
          <a:lstStyle/>
          <a:p>
            <a:pPr marL="5776">
              <a:spcBef>
                <a:spcPts val="45"/>
              </a:spcBef>
            </a:pPr>
            <a:r>
              <a:rPr sz="1273" dirty="0"/>
              <a:t>q:</a:t>
            </a:r>
            <a:r>
              <a:rPr sz="1273" spc="34" dirty="0"/>
              <a:t> </a:t>
            </a:r>
            <a:r>
              <a:rPr sz="1273" dirty="0"/>
              <a:t>the</a:t>
            </a:r>
            <a:r>
              <a:rPr sz="1273" spc="36" dirty="0"/>
              <a:t> </a:t>
            </a:r>
            <a:r>
              <a:rPr sz="1273" dirty="0"/>
              <a:t>next</a:t>
            </a:r>
            <a:r>
              <a:rPr sz="1273" spc="36" dirty="0"/>
              <a:t> </a:t>
            </a:r>
            <a:r>
              <a:rPr sz="1273" spc="-5" dirty="0"/>
              <a:t>token</a:t>
            </a:r>
            <a:endParaRPr sz="1273"/>
          </a:p>
        </p:txBody>
      </p:sp>
      <p:sp>
        <p:nvSpPr>
          <p:cNvPr id="16" name="object 16">
            <a:extLst>
              <a:ext uri="{FF2B5EF4-FFF2-40B4-BE49-F238E27FC236}">
                <a16:creationId xmlns:a16="http://schemas.microsoft.com/office/drawing/2014/main" id="{55399429-9F88-7427-1646-D2483DF7DB9C}"/>
              </a:ext>
            </a:extLst>
          </p:cNvPr>
          <p:cNvSpPr txBox="1"/>
          <p:nvPr/>
        </p:nvSpPr>
        <p:spPr>
          <a:xfrm>
            <a:off x="4745952" y="3871970"/>
            <a:ext cx="1214109" cy="201720"/>
          </a:xfrm>
          <a:prstGeom prst="rect">
            <a:avLst/>
          </a:prstGeom>
        </p:spPr>
        <p:txBody>
          <a:bodyPr vert="horz" wrap="square" lIns="0" tIns="5776" rIns="0" bIns="0" rtlCol="0">
            <a:spAutoFit/>
          </a:bodyPr>
          <a:lstStyle/>
          <a:p>
            <a:pPr marL="5776">
              <a:spcBef>
                <a:spcPts val="45"/>
              </a:spcBef>
            </a:pPr>
            <a:r>
              <a:rPr sz="1273" dirty="0"/>
              <a:t>previous</a:t>
            </a:r>
            <a:r>
              <a:rPr sz="1273" spc="18" dirty="0"/>
              <a:t> context</a:t>
            </a:r>
            <a:endParaRPr sz="1273"/>
          </a:p>
        </p:txBody>
      </p:sp>
      <p:grpSp>
        <p:nvGrpSpPr>
          <p:cNvPr id="17" name="object 17">
            <a:extLst>
              <a:ext uri="{FF2B5EF4-FFF2-40B4-BE49-F238E27FC236}">
                <a16:creationId xmlns:a16="http://schemas.microsoft.com/office/drawing/2014/main" id="{FCB41356-618B-9CBA-7D48-5773DBEC0F30}"/>
              </a:ext>
            </a:extLst>
          </p:cNvPr>
          <p:cNvGrpSpPr/>
          <p:nvPr/>
        </p:nvGrpSpPr>
        <p:grpSpPr>
          <a:xfrm>
            <a:off x="2138253" y="2390783"/>
            <a:ext cx="5989102" cy="2487998"/>
            <a:chOff x="4700811" y="5256769"/>
            <a:chExt cx="13168630" cy="5470525"/>
          </a:xfrm>
        </p:grpSpPr>
        <p:sp>
          <p:nvSpPr>
            <p:cNvPr id="18" name="object 18">
              <a:extLst>
                <a:ext uri="{FF2B5EF4-FFF2-40B4-BE49-F238E27FC236}">
                  <a16:creationId xmlns:a16="http://schemas.microsoft.com/office/drawing/2014/main" id="{80AC0EE7-CBF0-EB8A-D875-49827509E6C0}"/>
                </a:ext>
              </a:extLst>
            </p:cNvPr>
            <p:cNvSpPr/>
            <p:nvPr/>
          </p:nvSpPr>
          <p:spPr>
            <a:xfrm>
              <a:off x="9801036" y="8141874"/>
              <a:ext cx="4284980" cy="1655445"/>
            </a:xfrm>
            <a:custGeom>
              <a:avLst/>
              <a:gdLst/>
              <a:ahLst/>
              <a:cxnLst/>
              <a:rect l="l" t="t" r="r" b="b"/>
              <a:pathLst>
                <a:path w="4284980" h="1655445">
                  <a:moveTo>
                    <a:pt x="23706" y="1600843"/>
                  </a:moveTo>
                  <a:lnTo>
                    <a:pt x="5312" y="1600843"/>
                  </a:lnTo>
                  <a:lnTo>
                    <a:pt x="0" y="1613543"/>
                  </a:lnTo>
                  <a:lnTo>
                    <a:pt x="21473" y="1613543"/>
                  </a:lnTo>
                  <a:lnTo>
                    <a:pt x="23706" y="1600843"/>
                  </a:lnTo>
                  <a:close/>
                </a:path>
                <a:path w="4284980" h="1655445">
                  <a:moveTo>
                    <a:pt x="24519" y="1588143"/>
                  </a:moveTo>
                  <a:lnTo>
                    <a:pt x="16981" y="1588143"/>
                  </a:lnTo>
                  <a:lnTo>
                    <a:pt x="14452" y="1600843"/>
                  </a:lnTo>
                  <a:lnTo>
                    <a:pt x="17332" y="1600843"/>
                  </a:lnTo>
                  <a:lnTo>
                    <a:pt x="24519" y="1588143"/>
                  </a:lnTo>
                  <a:close/>
                </a:path>
                <a:path w="4284980" h="1655445">
                  <a:moveTo>
                    <a:pt x="24519" y="1588143"/>
                  </a:moveTo>
                  <a:lnTo>
                    <a:pt x="17332" y="1600843"/>
                  </a:lnTo>
                  <a:lnTo>
                    <a:pt x="21160" y="1600843"/>
                  </a:lnTo>
                  <a:lnTo>
                    <a:pt x="24403" y="1592898"/>
                  </a:lnTo>
                  <a:lnTo>
                    <a:pt x="24519" y="1588143"/>
                  </a:lnTo>
                  <a:close/>
                </a:path>
                <a:path w="4284980" h="1655445">
                  <a:moveTo>
                    <a:pt x="24403" y="1592898"/>
                  </a:moveTo>
                  <a:lnTo>
                    <a:pt x="21160" y="1600843"/>
                  </a:lnTo>
                  <a:lnTo>
                    <a:pt x="24209" y="1600843"/>
                  </a:lnTo>
                  <a:lnTo>
                    <a:pt x="24403" y="1592898"/>
                  </a:lnTo>
                  <a:close/>
                </a:path>
                <a:path w="4284980" h="1655445">
                  <a:moveTo>
                    <a:pt x="50399" y="1588143"/>
                  </a:moveTo>
                  <a:lnTo>
                    <a:pt x="39691" y="1588143"/>
                  </a:lnTo>
                  <a:lnTo>
                    <a:pt x="24209" y="1600843"/>
                  </a:lnTo>
                  <a:lnTo>
                    <a:pt x="45977" y="1600843"/>
                  </a:lnTo>
                  <a:lnTo>
                    <a:pt x="50399" y="1588143"/>
                  </a:lnTo>
                  <a:close/>
                </a:path>
                <a:path w="4284980" h="1655445">
                  <a:moveTo>
                    <a:pt x="137554" y="1588143"/>
                  </a:moveTo>
                  <a:lnTo>
                    <a:pt x="128272" y="1588143"/>
                  </a:lnTo>
                  <a:lnTo>
                    <a:pt x="126601" y="1600843"/>
                  </a:lnTo>
                  <a:lnTo>
                    <a:pt x="132427" y="1600843"/>
                  </a:lnTo>
                  <a:lnTo>
                    <a:pt x="137554" y="1588143"/>
                  </a:lnTo>
                  <a:close/>
                </a:path>
                <a:path w="4284980" h="1655445">
                  <a:moveTo>
                    <a:pt x="26344" y="1588143"/>
                  </a:moveTo>
                  <a:lnTo>
                    <a:pt x="24519" y="1588143"/>
                  </a:lnTo>
                  <a:lnTo>
                    <a:pt x="24403" y="1592898"/>
                  </a:lnTo>
                  <a:lnTo>
                    <a:pt x="26344" y="1588143"/>
                  </a:lnTo>
                  <a:close/>
                </a:path>
                <a:path w="4284980" h="1655445">
                  <a:moveTo>
                    <a:pt x="68621" y="1575443"/>
                  </a:moveTo>
                  <a:lnTo>
                    <a:pt x="54036" y="1575443"/>
                  </a:lnTo>
                  <a:lnTo>
                    <a:pt x="46638" y="1588143"/>
                  </a:lnTo>
                  <a:lnTo>
                    <a:pt x="63654" y="1588143"/>
                  </a:lnTo>
                  <a:lnTo>
                    <a:pt x="68621" y="1575443"/>
                  </a:lnTo>
                  <a:close/>
                </a:path>
                <a:path w="4284980" h="1655445">
                  <a:moveTo>
                    <a:pt x="74151" y="1575443"/>
                  </a:moveTo>
                  <a:lnTo>
                    <a:pt x="73298" y="1575443"/>
                  </a:lnTo>
                  <a:lnTo>
                    <a:pt x="67230" y="1588143"/>
                  </a:lnTo>
                  <a:lnTo>
                    <a:pt x="74602" y="1588143"/>
                  </a:lnTo>
                  <a:lnTo>
                    <a:pt x="74151" y="1575443"/>
                  </a:lnTo>
                  <a:close/>
                </a:path>
                <a:path w="4284980" h="1655445">
                  <a:moveTo>
                    <a:pt x="108824" y="1562743"/>
                  </a:moveTo>
                  <a:lnTo>
                    <a:pt x="77938" y="1562743"/>
                  </a:lnTo>
                  <a:lnTo>
                    <a:pt x="77890" y="1575443"/>
                  </a:lnTo>
                  <a:lnTo>
                    <a:pt x="76445" y="1575443"/>
                  </a:lnTo>
                  <a:lnTo>
                    <a:pt x="79517" y="1588143"/>
                  </a:lnTo>
                  <a:lnTo>
                    <a:pt x="92053" y="1575443"/>
                  </a:lnTo>
                  <a:lnTo>
                    <a:pt x="108824" y="1562743"/>
                  </a:lnTo>
                  <a:close/>
                </a:path>
                <a:path w="4284980" h="1655445">
                  <a:moveTo>
                    <a:pt x="125238" y="1575443"/>
                  </a:moveTo>
                  <a:lnTo>
                    <a:pt x="117594" y="1575443"/>
                  </a:lnTo>
                  <a:lnTo>
                    <a:pt x="118437" y="1588143"/>
                  </a:lnTo>
                  <a:lnTo>
                    <a:pt x="120791" y="1588143"/>
                  </a:lnTo>
                  <a:lnTo>
                    <a:pt x="125238" y="1575443"/>
                  </a:lnTo>
                  <a:close/>
                </a:path>
                <a:path w="4284980" h="1655445">
                  <a:moveTo>
                    <a:pt x="135300" y="1575443"/>
                  </a:moveTo>
                  <a:lnTo>
                    <a:pt x="129864" y="1575443"/>
                  </a:lnTo>
                  <a:lnTo>
                    <a:pt x="125357" y="1588143"/>
                  </a:lnTo>
                  <a:lnTo>
                    <a:pt x="127051" y="1588143"/>
                  </a:lnTo>
                  <a:lnTo>
                    <a:pt x="135300" y="1575443"/>
                  </a:lnTo>
                  <a:close/>
                </a:path>
                <a:path w="4284980" h="1655445">
                  <a:moveTo>
                    <a:pt x="183693" y="1562743"/>
                  </a:moveTo>
                  <a:lnTo>
                    <a:pt x="165531" y="1562743"/>
                  </a:lnTo>
                  <a:lnTo>
                    <a:pt x="157809" y="1575443"/>
                  </a:lnTo>
                  <a:lnTo>
                    <a:pt x="148970" y="1575443"/>
                  </a:lnTo>
                  <a:lnTo>
                    <a:pt x="138501" y="1588143"/>
                  </a:lnTo>
                  <a:lnTo>
                    <a:pt x="158283" y="1588143"/>
                  </a:lnTo>
                  <a:lnTo>
                    <a:pt x="170028" y="1575443"/>
                  </a:lnTo>
                  <a:lnTo>
                    <a:pt x="183693" y="1562743"/>
                  </a:lnTo>
                  <a:close/>
                </a:path>
                <a:path w="4284980" h="1655445">
                  <a:moveTo>
                    <a:pt x="66230" y="1562743"/>
                  </a:moveTo>
                  <a:lnTo>
                    <a:pt x="61427" y="1562743"/>
                  </a:lnTo>
                  <a:lnTo>
                    <a:pt x="54750" y="1575443"/>
                  </a:lnTo>
                  <a:lnTo>
                    <a:pt x="65618" y="1575443"/>
                  </a:lnTo>
                  <a:lnTo>
                    <a:pt x="66230" y="1562743"/>
                  </a:lnTo>
                  <a:close/>
                </a:path>
                <a:path w="4284980" h="1655445">
                  <a:moveTo>
                    <a:pt x="130864" y="1562743"/>
                  </a:moveTo>
                  <a:lnTo>
                    <a:pt x="129544" y="1562743"/>
                  </a:lnTo>
                  <a:lnTo>
                    <a:pt x="125221" y="1575443"/>
                  </a:lnTo>
                  <a:lnTo>
                    <a:pt x="126377" y="1575443"/>
                  </a:lnTo>
                  <a:lnTo>
                    <a:pt x="130864" y="1562743"/>
                  </a:lnTo>
                  <a:close/>
                </a:path>
                <a:path w="4284980" h="1655445">
                  <a:moveTo>
                    <a:pt x="148150" y="1562743"/>
                  </a:moveTo>
                  <a:lnTo>
                    <a:pt x="132512" y="1562743"/>
                  </a:lnTo>
                  <a:lnTo>
                    <a:pt x="128385" y="1575443"/>
                  </a:lnTo>
                  <a:lnTo>
                    <a:pt x="138217" y="1575443"/>
                  </a:lnTo>
                  <a:lnTo>
                    <a:pt x="148150" y="1562743"/>
                  </a:lnTo>
                  <a:close/>
                </a:path>
                <a:path w="4284980" h="1655445">
                  <a:moveTo>
                    <a:pt x="157759" y="1562743"/>
                  </a:moveTo>
                  <a:lnTo>
                    <a:pt x="153621" y="1562743"/>
                  </a:lnTo>
                  <a:lnTo>
                    <a:pt x="149942" y="1575443"/>
                  </a:lnTo>
                  <a:lnTo>
                    <a:pt x="153907" y="1575443"/>
                  </a:lnTo>
                  <a:lnTo>
                    <a:pt x="157759" y="1562743"/>
                  </a:lnTo>
                  <a:close/>
                </a:path>
                <a:path w="4284980" h="1655445">
                  <a:moveTo>
                    <a:pt x="159786" y="1562743"/>
                  </a:moveTo>
                  <a:lnTo>
                    <a:pt x="153907" y="1575443"/>
                  </a:lnTo>
                  <a:lnTo>
                    <a:pt x="156433" y="1575443"/>
                  </a:lnTo>
                  <a:lnTo>
                    <a:pt x="159786" y="1562743"/>
                  </a:lnTo>
                  <a:close/>
                </a:path>
                <a:path w="4284980" h="1655445">
                  <a:moveTo>
                    <a:pt x="99235" y="1550043"/>
                  </a:moveTo>
                  <a:lnTo>
                    <a:pt x="90100" y="1550043"/>
                  </a:lnTo>
                  <a:lnTo>
                    <a:pt x="90372" y="1562743"/>
                  </a:lnTo>
                  <a:lnTo>
                    <a:pt x="99105" y="1550445"/>
                  </a:lnTo>
                  <a:lnTo>
                    <a:pt x="99235" y="1550043"/>
                  </a:lnTo>
                  <a:close/>
                </a:path>
                <a:path w="4284980" h="1655445">
                  <a:moveTo>
                    <a:pt x="125528" y="1550043"/>
                  </a:moveTo>
                  <a:lnTo>
                    <a:pt x="99390" y="1550043"/>
                  </a:lnTo>
                  <a:lnTo>
                    <a:pt x="99105" y="1550445"/>
                  </a:lnTo>
                  <a:lnTo>
                    <a:pt x="95115" y="1562743"/>
                  </a:lnTo>
                  <a:lnTo>
                    <a:pt x="115657" y="1562743"/>
                  </a:lnTo>
                  <a:lnTo>
                    <a:pt x="125528" y="1550043"/>
                  </a:lnTo>
                  <a:close/>
                </a:path>
                <a:path w="4284980" h="1655445">
                  <a:moveTo>
                    <a:pt x="138180" y="1550043"/>
                  </a:moveTo>
                  <a:lnTo>
                    <a:pt x="134404" y="1550043"/>
                  </a:lnTo>
                  <a:lnTo>
                    <a:pt x="125494" y="1562743"/>
                  </a:lnTo>
                  <a:lnTo>
                    <a:pt x="130964" y="1562743"/>
                  </a:lnTo>
                  <a:lnTo>
                    <a:pt x="138180" y="1550043"/>
                  </a:lnTo>
                  <a:close/>
                </a:path>
                <a:path w="4284980" h="1655445">
                  <a:moveTo>
                    <a:pt x="171758" y="1550043"/>
                  </a:moveTo>
                  <a:lnTo>
                    <a:pt x="149449" y="1550043"/>
                  </a:lnTo>
                  <a:lnTo>
                    <a:pt x="142219" y="1562743"/>
                  </a:lnTo>
                  <a:lnTo>
                    <a:pt x="165617" y="1562743"/>
                  </a:lnTo>
                  <a:lnTo>
                    <a:pt x="171758" y="1550043"/>
                  </a:lnTo>
                  <a:close/>
                </a:path>
                <a:path w="4284980" h="1655445">
                  <a:moveTo>
                    <a:pt x="179717" y="1550043"/>
                  </a:moveTo>
                  <a:lnTo>
                    <a:pt x="171758" y="1550043"/>
                  </a:lnTo>
                  <a:lnTo>
                    <a:pt x="170676" y="1562743"/>
                  </a:lnTo>
                  <a:lnTo>
                    <a:pt x="174100" y="1562743"/>
                  </a:lnTo>
                  <a:lnTo>
                    <a:pt x="179717" y="1550043"/>
                  </a:lnTo>
                  <a:close/>
                </a:path>
                <a:path w="4284980" h="1655445">
                  <a:moveTo>
                    <a:pt x="197340" y="1550043"/>
                  </a:moveTo>
                  <a:lnTo>
                    <a:pt x="191238" y="1550043"/>
                  </a:lnTo>
                  <a:lnTo>
                    <a:pt x="184978" y="1562743"/>
                  </a:lnTo>
                  <a:lnTo>
                    <a:pt x="192080" y="1562743"/>
                  </a:lnTo>
                  <a:lnTo>
                    <a:pt x="197340" y="1550043"/>
                  </a:lnTo>
                  <a:close/>
                </a:path>
                <a:path w="4284980" h="1655445">
                  <a:moveTo>
                    <a:pt x="197686" y="1553084"/>
                  </a:moveTo>
                  <a:lnTo>
                    <a:pt x="192080" y="1562743"/>
                  </a:lnTo>
                  <a:lnTo>
                    <a:pt x="198785" y="1562743"/>
                  </a:lnTo>
                  <a:lnTo>
                    <a:pt x="197686" y="1553084"/>
                  </a:lnTo>
                  <a:close/>
                </a:path>
                <a:path w="4284980" h="1655445">
                  <a:moveTo>
                    <a:pt x="199451" y="1550043"/>
                  </a:moveTo>
                  <a:lnTo>
                    <a:pt x="197686" y="1553084"/>
                  </a:lnTo>
                  <a:lnTo>
                    <a:pt x="198785" y="1562743"/>
                  </a:lnTo>
                  <a:lnTo>
                    <a:pt x="198871" y="1562592"/>
                  </a:lnTo>
                  <a:lnTo>
                    <a:pt x="199451" y="1550043"/>
                  </a:lnTo>
                  <a:close/>
                </a:path>
                <a:path w="4284980" h="1655445">
                  <a:moveTo>
                    <a:pt x="198871" y="1562592"/>
                  </a:moveTo>
                  <a:lnTo>
                    <a:pt x="198785" y="1562743"/>
                  </a:lnTo>
                  <a:lnTo>
                    <a:pt x="198871" y="1562592"/>
                  </a:lnTo>
                  <a:close/>
                </a:path>
                <a:path w="4284980" h="1655445">
                  <a:moveTo>
                    <a:pt x="205971" y="1550043"/>
                  </a:moveTo>
                  <a:lnTo>
                    <a:pt x="199451" y="1550043"/>
                  </a:lnTo>
                  <a:lnTo>
                    <a:pt x="198871" y="1562592"/>
                  </a:lnTo>
                  <a:lnTo>
                    <a:pt x="205971" y="1550043"/>
                  </a:lnTo>
                  <a:close/>
                </a:path>
                <a:path w="4284980" h="1655445">
                  <a:moveTo>
                    <a:pt x="199451" y="1550043"/>
                  </a:moveTo>
                  <a:lnTo>
                    <a:pt x="197340" y="1550043"/>
                  </a:lnTo>
                  <a:lnTo>
                    <a:pt x="197686" y="1553084"/>
                  </a:lnTo>
                  <a:lnTo>
                    <a:pt x="199451" y="1550043"/>
                  </a:lnTo>
                  <a:close/>
                </a:path>
                <a:path w="4284980" h="1655445">
                  <a:moveTo>
                    <a:pt x="99390" y="1550043"/>
                  </a:moveTo>
                  <a:lnTo>
                    <a:pt x="99235" y="1550043"/>
                  </a:lnTo>
                  <a:lnTo>
                    <a:pt x="99105" y="1550445"/>
                  </a:lnTo>
                  <a:lnTo>
                    <a:pt x="99390" y="1550043"/>
                  </a:lnTo>
                  <a:close/>
                </a:path>
                <a:path w="4284980" h="1655445">
                  <a:moveTo>
                    <a:pt x="121946" y="1537343"/>
                  </a:moveTo>
                  <a:lnTo>
                    <a:pt x="104886" y="1537343"/>
                  </a:lnTo>
                  <a:lnTo>
                    <a:pt x="96388" y="1550043"/>
                  </a:lnTo>
                  <a:lnTo>
                    <a:pt x="111310" y="1550043"/>
                  </a:lnTo>
                  <a:lnTo>
                    <a:pt x="121946" y="1537343"/>
                  </a:lnTo>
                  <a:close/>
                </a:path>
                <a:path w="4284980" h="1655445">
                  <a:moveTo>
                    <a:pt x="121946" y="1537343"/>
                  </a:moveTo>
                  <a:lnTo>
                    <a:pt x="111310" y="1550043"/>
                  </a:lnTo>
                  <a:lnTo>
                    <a:pt x="117229" y="1550043"/>
                  </a:lnTo>
                  <a:lnTo>
                    <a:pt x="121946" y="1537343"/>
                  </a:lnTo>
                  <a:close/>
                </a:path>
                <a:path w="4284980" h="1655445">
                  <a:moveTo>
                    <a:pt x="155029" y="1537343"/>
                  </a:moveTo>
                  <a:lnTo>
                    <a:pt x="121946" y="1537343"/>
                  </a:lnTo>
                  <a:lnTo>
                    <a:pt x="117229" y="1550043"/>
                  </a:lnTo>
                  <a:lnTo>
                    <a:pt x="142021" y="1550043"/>
                  </a:lnTo>
                  <a:lnTo>
                    <a:pt x="153798" y="1538951"/>
                  </a:lnTo>
                  <a:lnTo>
                    <a:pt x="155029" y="1537343"/>
                  </a:lnTo>
                  <a:close/>
                </a:path>
                <a:path w="4284980" h="1655445">
                  <a:moveTo>
                    <a:pt x="145566" y="1549699"/>
                  </a:moveTo>
                  <a:lnTo>
                    <a:pt x="145211" y="1550043"/>
                  </a:lnTo>
                  <a:lnTo>
                    <a:pt x="145566" y="1549699"/>
                  </a:lnTo>
                  <a:close/>
                </a:path>
                <a:path w="4284980" h="1655445">
                  <a:moveTo>
                    <a:pt x="153812" y="1541701"/>
                  </a:moveTo>
                  <a:lnTo>
                    <a:pt x="145566" y="1549699"/>
                  </a:lnTo>
                  <a:lnTo>
                    <a:pt x="145302" y="1550043"/>
                  </a:lnTo>
                  <a:lnTo>
                    <a:pt x="151481" y="1550043"/>
                  </a:lnTo>
                  <a:lnTo>
                    <a:pt x="153812" y="1541701"/>
                  </a:lnTo>
                  <a:close/>
                </a:path>
                <a:path w="4284980" h="1655445">
                  <a:moveTo>
                    <a:pt x="163727" y="1537343"/>
                  </a:moveTo>
                  <a:lnTo>
                    <a:pt x="158306" y="1537343"/>
                  </a:lnTo>
                  <a:lnTo>
                    <a:pt x="153812" y="1541701"/>
                  </a:lnTo>
                  <a:lnTo>
                    <a:pt x="151481" y="1550043"/>
                  </a:lnTo>
                  <a:lnTo>
                    <a:pt x="162725" y="1550043"/>
                  </a:lnTo>
                  <a:lnTo>
                    <a:pt x="163727" y="1537343"/>
                  </a:lnTo>
                  <a:close/>
                </a:path>
                <a:path w="4284980" h="1655445">
                  <a:moveTo>
                    <a:pt x="201817" y="1537343"/>
                  </a:moveTo>
                  <a:lnTo>
                    <a:pt x="172668" y="1537343"/>
                  </a:lnTo>
                  <a:lnTo>
                    <a:pt x="164873" y="1550043"/>
                  </a:lnTo>
                  <a:lnTo>
                    <a:pt x="198671" y="1550043"/>
                  </a:lnTo>
                  <a:lnTo>
                    <a:pt x="201817" y="1537343"/>
                  </a:lnTo>
                  <a:close/>
                </a:path>
                <a:path w="4284980" h="1655445">
                  <a:moveTo>
                    <a:pt x="210705" y="1546515"/>
                  </a:moveTo>
                  <a:lnTo>
                    <a:pt x="206677" y="1550043"/>
                  </a:lnTo>
                  <a:lnTo>
                    <a:pt x="210454" y="1550043"/>
                  </a:lnTo>
                  <a:lnTo>
                    <a:pt x="210705" y="1546515"/>
                  </a:lnTo>
                  <a:close/>
                </a:path>
                <a:path w="4284980" h="1655445">
                  <a:moveTo>
                    <a:pt x="215334" y="1542461"/>
                  </a:moveTo>
                  <a:lnTo>
                    <a:pt x="210705" y="1546515"/>
                  </a:lnTo>
                  <a:lnTo>
                    <a:pt x="210454" y="1550043"/>
                  </a:lnTo>
                  <a:lnTo>
                    <a:pt x="215334" y="1542461"/>
                  </a:lnTo>
                  <a:close/>
                </a:path>
                <a:path w="4284980" h="1655445">
                  <a:moveTo>
                    <a:pt x="219251" y="1539030"/>
                  </a:moveTo>
                  <a:lnTo>
                    <a:pt x="215334" y="1542461"/>
                  </a:lnTo>
                  <a:lnTo>
                    <a:pt x="210454" y="1550043"/>
                  </a:lnTo>
                  <a:lnTo>
                    <a:pt x="216796" y="1550043"/>
                  </a:lnTo>
                  <a:lnTo>
                    <a:pt x="219251" y="1539030"/>
                  </a:lnTo>
                  <a:close/>
                </a:path>
                <a:path w="4284980" h="1655445">
                  <a:moveTo>
                    <a:pt x="224514" y="1545244"/>
                  </a:moveTo>
                  <a:lnTo>
                    <a:pt x="222660" y="1550043"/>
                  </a:lnTo>
                  <a:lnTo>
                    <a:pt x="224376" y="1550043"/>
                  </a:lnTo>
                  <a:lnTo>
                    <a:pt x="224514" y="1545244"/>
                  </a:lnTo>
                  <a:close/>
                </a:path>
                <a:path w="4284980" h="1655445">
                  <a:moveTo>
                    <a:pt x="154860" y="1537951"/>
                  </a:moveTo>
                  <a:lnTo>
                    <a:pt x="153798" y="1538951"/>
                  </a:lnTo>
                  <a:lnTo>
                    <a:pt x="145566" y="1549699"/>
                  </a:lnTo>
                  <a:lnTo>
                    <a:pt x="153812" y="1541701"/>
                  </a:lnTo>
                  <a:lnTo>
                    <a:pt x="154860" y="1537951"/>
                  </a:lnTo>
                  <a:close/>
                </a:path>
                <a:path w="4284980" h="1655445">
                  <a:moveTo>
                    <a:pt x="218628" y="1537343"/>
                  </a:moveTo>
                  <a:lnTo>
                    <a:pt x="211357" y="1537343"/>
                  </a:lnTo>
                  <a:lnTo>
                    <a:pt x="210705" y="1546515"/>
                  </a:lnTo>
                  <a:lnTo>
                    <a:pt x="215334" y="1542461"/>
                  </a:lnTo>
                  <a:lnTo>
                    <a:pt x="218628" y="1537343"/>
                  </a:lnTo>
                  <a:close/>
                </a:path>
                <a:path w="4284980" h="1655445">
                  <a:moveTo>
                    <a:pt x="227567" y="1537343"/>
                  </a:moveTo>
                  <a:lnTo>
                    <a:pt x="224741" y="1537343"/>
                  </a:lnTo>
                  <a:lnTo>
                    <a:pt x="224514" y="1545244"/>
                  </a:lnTo>
                  <a:lnTo>
                    <a:pt x="227567" y="1537343"/>
                  </a:lnTo>
                  <a:close/>
                </a:path>
                <a:path w="4284980" h="1655445">
                  <a:moveTo>
                    <a:pt x="221177" y="1537343"/>
                  </a:moveTo>
                  <a:lnTo>
                    <a:pt x="219627" y="1537343"/>
                  </a:lnTo>
                  <a:lnTo>
                    <a:pt x="219251" y="1539030"/>
                  </a:lnTo>
                  <a:lnTo>
                    <a:pt x="221177" y="1537343"/>
                  </a:lnTo>
                  <a:close/>
                </a:path>
                <a:path w="4284980" h="1655445">
                  <a:moveTo>
                    <a:pt x="155029" y="1537343"/>
                  </a:moveTo>
                  <a:lnTo>
                    <a:pt x="153798" y="1538951"/>
                  </a:lnTo>
                  <a:lnTo>
                    <a:pt x="154860" y="1537951"/>
                  </a:lnTo>
                  <a:lnTo>
                    <a:pt x="155029" y="1537343"/>
                  </a:lnTo>
                  <a:close/>
                </a:path>
                <a:path w="4284980" h="1655445">
                  <a:moveTo>
                    <a:pt x="155505" y="1537343"/>
                  </a:moveTo>
                  <a:lnTo>
                    <a:pt x="155029" y="1537343"/>
                  </a:lnTo>
                  <a:lnTo>
                    <a:pt x="154860" y="1537951"/>
                  </a:lnTo>
                  <a:lnTo>
                    <a:pt x="155505" y="1537343"/>
                  </a:lnTo>
                  <a:close/>
                </a:path>
                <a:path w="4284980" h="1655445">
                  <a:moveTo>
                    <a:pt x="131285" y="1524643"/>
                  </a:moveTo>
                  <a:lnTo>
                    <a:pt x="130778" y="1524643"/>
                  </a:lnTo>
                  <a:lnTo>
                    <a:pt x="124709" y="1537343"/>
                  </a:lnTo>
                  <a:lnTo>
                    <a:pt x="131285" y="1524643"/>
                  </a:lnTo>
                  <a:close/>
                </a:path>
                <a:path w="4284980" h="1655445">
                  <a:moveTo>
                    <a:pt x="178618" y="1524643"/>
                  </a:moveTo>
                  <a:lnTo>
                    <a:pt x="131577" y="1524643"/>
                  </a:lnTo>
                  <a:lnTo>
                    <a:pt x="129447" y="1537343"/>
                  </a:lnTo>
                  <a:lnTo>
                    <a:pt x="166868" y="1537343"/>
                  </a:lnTo>
                  <a:lnTo>
                    <a:pt x="178618" y="1524643"/>
                  </a:lnTo>
                  <a:close/>
                </a:path>
                <a:path w="4284980" h="1655445">
                  <a:moveTo>
                    <a:pt x="232186" y="1524643"/>
                  </a:moveTo>
                  <a:lnTo>
                    <a:pt x="183362" y="1524643"/>
                  </a:lnTo>
                  <a:lnTo>
                    <a:pt x="182169" y="1537343"/>
                  </a:lnTo>
                  <a:lnTo>
                    <a:pt x="226865" y="1537343"/>
                  </a:lnTo>
                  <a:lnTo>
                    <a:pt x="232186" y="1524643"/>
                  </a:lnTo>
                  <a:close/>
                </a:path>
                <a:path w="4284980" h="1655445">
                  <a:moveTo>
                    <a:pt x="253086" y="1524643"/>
                  </a:moveTo>
                  <a:lnTo>
                    <a:pt x="238958" y="1524643"/>
                  </a:lnTo>
                  <a:lnTo>
                    <a:pt x="232723" y="1537343"/>
                  </a:lnTo>
                  <a:lnTo>
                    <a:pt x="247213" y="1537343"/>
                  </a:lnTo>
                  <a:lnTo>
                    <a:pt x="253086" y="1524643"/>
                  </a:lnTo>
                  <a:close/>
                </a:path>
                <a:path w="4284980" h="1655445">
                  <a:moveTo>
                    <a:pt x="146930" y="1511943"/>
                  </a:moveTo>
                  <a:lnTo>
                    <a:pt x="145405" y="1511943"/>
                  </a:lnTo>
                  <a:lnTo>
                    <a:pt x="138045" y="1524643"/>
                  </a:lnTo>
                  <a:lnTo>
                    <a:pt x="145199" y="1524643"/>
                  </a:lnTo>
                  <a:lnTo>
                    <a:pt x="146930" y="1511943"/>
                  </a:lnTo>
                  <a:close/>
                </a:path>
                <a:path w="4284980" h="1655445">
                  <a:moveTo>
                    <a:pt x="252747" y="1511943"/>
                  </a:moveTo>
                  <a:lnTo>
                    <a:pt x="151445" y="1511943"/>
                  </a:lnTo>
                  <a:lnTo>
                    <a:pt x="151573" y="1524643"/>
                  </a:lnTo>
                  <a:lnTo>
                    <a:pt x="246363" y="1524643"/>
                  </a:lnTo>
                  <a:lnTo>
                    <a:pt x="252747" y="1511943"/>
                  </a:lnTo>
                  <a:close/>
                </a:path>
                <a:path w="4284980" h="1655445">
                  <a:moveTo>
                    <a:pt x="268654" y="1511943"/>
                  </a:moveTo>
                  <a:lnTo>
                    <a:pt x="266162" y="1511943"/>
                  </a:lnTo>
                  <a:lnTo>
                    <a:pt x="256015" y="1524643"/>
                  </a:lnTo>
                  <a:lnTo>
                    <a:pt x="263367" y="1524643"/>
                  </a:lnTo>
                  <a:lnTo>
                    <a:pt x="268654" y="1511943"/>
                  </a:lnTo>
                  <a:close/>
                </a:path>
                <a:path w="4284980" h="1655445">
                  <a:moveTo>
                    <a:pt x="279040" y="1511943"/>
                  </a:moveTo>
                  <a:lnTo>
                    <a:pt x="278537" y="1511943"/>
                  </a:lnTo>
                  <a:lnTo>
                    <a:pt x="269848" y="1524643"/>
                  </a:lnTo>
                  <a:lnTo>
                    <a:pt x="279040" y="1511943"/>
                  </a:lnTo>
                  <a:close/>
                </a:path>
                <a:path w="4284980" h="1655445">
                  <a:moveTo>
                    <a:pt x="263068" y="1499243"/>
                  </a:moveTo>
                  <a:lnTo>
                    <a:pt x="173360" y="1499243"/>
                  </a:lnTo>
                  <a:lnTo>
                    <a:pt x="170800" y="1511943"/>
                  </a:lnTo>
                  <a:lnTo>
                    <a:pt x="262642" y="1511943"/>
                  </a:lnTo>
                  <a:lnTo>
                    <a:pt x="263068" y="1499243"/>
                  </a:lnTo>
                  <a:close/>
                </a:path>
                <a:path w="4284980" h="1655445">
                  <a:moveTo>
                    <a:pt x="299905" y="1499243"/>
                  </a:moveTo>
                  <a:lnTo>
                    <a:pt x="276816" y="1499243"/>
                  </a:lnTo>
                  <a:lnTo>
                    <a:pt x="271626" y="1511943"/>
                  </a:lnTo>
                  <a:lnTo>
                    <a:pt x="295832" y="1511943"/>
                  </a:lnTo>
                  <a:lnTo>
                    <a:pt x="299905" y="1499243"/>
                  </a:lnTo>
                  <a:close/>
                </a:path>
                <a:path w="4284980" h="1655445">
                  <a:moveTo>
                    <a:pt x="318778" y="1499243"/>
                  </a:moveTo>
                  <a:lnTo>
                    <a:pt x="307877" y="1499243"/>
                  </a:lnTo>
                  <a:lnTo>
                    <a:pt x="298733" y="1511943"/>
                  </a:lnTo>
                  <a:lnTo>
                    <a:pt x="306511" y="1511943"/>
                  </a:lnTo>
                  <a:lnTo>
                    <a:pt x="318778" y="1499243"/>
                  </a:lnTo>
                  <a:close/>
                </a:path>
                <a:path w="4284980" h="1655445">
                  <a:moveTo>
                    <a:pt x="244074" y="1486543"/>
                  </a:moveTo>
                  <a:lnTo>
                    <a:pt x="202256" y="1486543"/>
                  </a:lnTo>
                  <a:lnTo>
                    <a:pt x="197768" y="1499243"/>
                  </a:lnTo>
                  <a:lnTo>
                    <a:pt x="234686" y="1499243"/>
                  </a:lnTo>
                  <a:lnTo>
                    <a:pt x="242623" y="1491779"/>
                  </a:lnTo>
                  <a:lnTo>
                    <a:pt x="244074" y="1486543"/>
                  </a:lnTo>
                  <a:close/>
                </a:path>
                <a:path w="4284980" h="1655445">
                  <a:moveTo>
                    <a:pt x="242623" y="1491779"/>
                  </a:moveTo>
                  <a:lnTo>
                    <a:pt x="234686" y="1499243"/>
                  </a:lnTo>
                  <a:lnTo>
                    <a:pt x="240554" y="1499243"/>
                  </a:lnTo>
                  <a:lnTo>
                    <a:pt x="242623" y="1491779"/>
                  </a:lnTo>
                  <a:close/>
                </a:path>
                <a:path w="4284980" h="1655445">
                  <a:moveTo>
                    <a:pt x="299503" y="1486543"/>
                  </a:moveTo>
                  <a:lnTo>
                    <a:pt x="248190" y="1486543"/>
                  </a:lnTo>
                  <a:lnTo>
                    <a:pt x="242623" y="1491779"/>
                  </a:lnTo>
                  <a:lnTo>
                    <a:pt x="240554" y="1499243"/>
                  </a:lnTo>
                  <a:lnTo>
                    <a:pt x="289183" y="1499243"/>
                  </a:lnTo>
                  <a:lnTo>
                    <a:pt x="298690" y="1489158"/>
                  </a:lnTo>
                  <a:lnTo>
                    <a:pt x="299503" y="1486543"/>
                  </a:lnTo>
                  <a:close/>
                </a:path>
                <a:path w="4284980" h="1655445">
                  <a:moveTo>
                    <a:pt x="308673" y="1486543"/>
                  </a:moveTo>
                  <a:lnTo>
                    <a:pt x="301155" y="1486543"/>
                  </a:lnTo>
                  <a:lnTo>
                    <a:pt x="298690" y="1489158"/>
                  </a:lnTo>
                  <a:lnTo>
                    <a:pt x="295554" y="1499243"/>
                  </a:lnTo>
                  <a:lnTo>
                    <a:pt x="298607" y="1499243"/>
                  </a:lnTo>
                  <a:lnTo>
                    <a:pt x="303121" y="1495472"/>
                  </a:lnTo>
                  <a:lnTo>
                    <a:pt x="303976" y="1494583"/>
                  </a:lnTo>
                  <a:lnTo>
                    <a:pt x="308673" y="1486543"/>
                  </a:lnTo>
                  <a:close/>
                </a:path>
                <a:path w="4284980" h="1655445">
                  <a:moveTo>
                    <a:pt x="303776" y="1494925"/>
                  </a:moveTo>
                  <a:lnTo>
                    <a:pt x="303121" y="1495472"/>
                  </a:lnTo>
                  <a:lnTo>
                    <a:pt x="299497" y="1499243"/>
                  </a:lnTo>
                  <a:lnTo>
                    <a:pt x="301253" y="1499243"/>
                  </a:lnTo>
                  <a:lnTo>
                    <a:pt x="303776" y="1494925"/>
                  </a:lnTo>
                  <a:close/>
                </a:path>
                <a:path w="4284980" h="1655445">
                  <a:moveTo>
                    <a:pt x="317000" y="1486543"/>
                  </a:moveTo>
                  <a:lnTo>
                    <a:pt x="313810" y="1486543"/>
                  </a:lnTo>
                  <a:lnTo>
                    <a:pt x="313125" y="1487115"/>
                  </a:lnTo>
                  <a:lnTo>
                    <a:pt x="308567" y="1499243"/>
                  </a:lnTo>
                  <a:lnTo>
                    <a:pt x="309027" y="1498871"/>
                  </a:lnTo>
                  <a:lnTo>
                    <a:pt x="314444" y="1491511"/>
                  </a:lnTo>
                  <a:lnTo>
                    <a:pt x="317000" y="1486543"/>
                  </a:lnTo>
                  <a:close/>
                </a:path>
                <a:path w="4284980" h="1655445">
                  <a:moveTo>
                    <a:pt x="311959" y="1496341"/>
                  </a:moveTo>
                  <a:lnTo>
                    <a:pt x="309027" y="1498871"/>
                  </a:lnTo>
                  <a:lnTo>
                    <a:pt x="308753" y="1499243"/>
                  </a:lnTo>
                  <a:lnTo>
                    <a:pt x="310466" y="1499243"/>
                  </a:lnTo>
                  <a:lnTo>
                    <a:pt x="311959" y="1496341"/>
                  </a:lnTo>
                  <a:close/>
                </a:path>
                <a:path w="4284980" h="1655445">
                  <a:moveTo>
                    <a:pt x="331849" y="1486543"/>
                  </a:moveTo>
                  <a:lnTo>
                    <a:pt x="322946" y="1499243"/>
                  </a:lnTo>
                  <a:lnTo>
                    <a:pt x="327381" y="1499243"/>
                  </a:lnTo>
                  <a:lnTo>
                    <a:pt x="331849" y="1486543"/>
                  </a:lnTo>
                  <a:close/>
                </a:path>
                <a:path w="4284980" h="1655445">
                  <a:moveTo>
                    <a:pt x="337491" y="1486543"/>
                  </a:moveTo>
                  <a:lnTo>
                    <a:pt x="328559" y="1499243"/>
                  </a:lnTo>
                  <a:lnTo>
                    <a:pt x="329256" y="1499243"/>
                  </a:lnTo>
                  <a:lnTo>
                    <a:pt x="337491" y="1486543"/>
                  </a:lnTo>
                  <a:close/>
                </a:path>
                <a:path w="4284980" h="1655445">
                  <a:moveTo>
                    <a:pt x="314444" y="1491511"/>
                  </a:moveTo>
                  <a:lnTo>
                    <a:pt x="309027" y="1498871"/>
                  </a:lnTo>
                  <a:lnTo>
                    <a:pt x="311959" y="1496341"/>
                  </a:lnTo>
                  <a:lnTo>
                    <a:pt x="314444" y="1491511"/>
                  </a:lnTo>
                  <a:close/>
                </a:path>
                <a:path w="4284980" h="1655445">
                  <a:moveTo>
                    <a:pt x="323311" y="1486543"/>
                  </a:moveTo>
                  <a:lnTo>
                    <a:pt x="318101" y="1486543"/>
                  </a:lnTo>
                  <a:lnTo>
                    <a:pt x="314444" y="1491511"/>
                  </a:lnTo>
                  <a:lnTo>
                    <a:pt x="311959" y="1496341"/>
                  </a:lnTo>
                  <a:lnTo>
                    <a:pt x="323311" y="1486543"/>
                  </a:lnTo>
                  <a:close/>
                </a:path>
                <a:path w="4284980" h="1655445">
                  <a:moveTo>
                    <a:pt x="313340" y="1486543"/>
                  </a:moveTo>
                  <a:lnTo>
                    <a:pt x="311702" y="1486543"/>
                  </a:lnTo>
                  <a:lnTo>
                    <a:pt x="303976" y="1494583"/>
                  </a:lnTo>
                  <a:lnTo>
                    <a:pt x="303776" y="1494925"/>
                  </a:lnTo>
                  <a:lnTo>
                    <a:pt x="313125" y="1487115"/>
                  </a:lnTo>
                  <a:lnTo>
                    <a:pt x="313340" y="1486543"/>
                  </a:lnTo>
                  <a:close/>
                </a:path>
                <a:path w="4284980" h="1655445">
                  <a:moveTo>
                    <a:pt x="311702" y="1486543"/>
                  </a:moveTo>
                  <a:lnTo>
                    <a:pt x="308673" y="1486543"/>
                  </a:lnTo>
                  <a:lnTo>
                    <a:pt x="303976" y="1494583"/>
                  </a:lnTo>
                  <a:lnTo>
                    <a:pt x="311702" y="1486543"/>
                  </a:lnTo>
                  <a:close/>
                </a:path>
                <a:path w="4284980" h="1655445">
                  <a:moveTo>
                    <a:pt x="301155" y="1486543"/>
                  </a:moveTo>
                  <a:lnTo>
                    <a:pt x="299503" y="1486543"/>
                  </a:lnTo>
                  <a:lnTo>
                    <a:pt x="298690" y="1489158"/>
                  </a:lnTo>
                  <a:lnTo>
                    <a:pt x="301155" y="1486543"/>
                  </a:lnTo>
                  <a:close/>
                </a:path>
                <a:path w="4284980" h="1655445">
                  <a:moveTo>
                    <a:pt x="313810" y="1486543"/>
                  </a:moveTo>
                  <a:lnTo>
                    <a:pt x="313340" y="1486543"/>
                  </a:lnTo>
                  <a:lnTo>
                    <a:pt x="313125" y="1487115"/>
                  </a:lnTo>
                  <a:lnTo>
                    <a:pt x="313810" y="1486543"/>
                  </a:lnTo>
                  <a:close/>
                </a:path>
                <a:path w="4284980" h="1655445">
                  <a:moveTo>
                    <a:pt x="263607" y="1473843"/>
                  </a:moveTo>
                  <a:lnTo>
                    <a:pt x="220868" y="1473843"/>
                  </a:lnTo>
                  <a:lnTo>
                    <a:pt x="206442" y="1486543"/>
                  </a:lnTo>
                  <a:lnTo>
                    <a:pt x="252729" y="1486543"/>
                  </a:lnTo>
                  <a:lnTo>
                    <a:pt x="263630" y="1475316"/>
                  </a:lnTo>
                  <a:lnTo>
                    <a:pt x="263607" y="1473843"/>
                  </a:lnTo>
                  <a:close/>
                </a:path>
                <a:path w="4284980" h="1655445">
                  <a:moveTo>
                    <a:pt x="314270" y="1473843"/>
                  </a:moveTo>
                  <a:lnTo>
                    <a:pt x="265060" y="1473843"/>
                  </a:lnTo>
                  <a:lnTo>
                    <a:pt x="263630" y="1475316"/>
                  </a:lnTo>
                  <a:lnTo>
                    <a:pt x="263802" y="1486543"/>
                  </a:lnTo>
                  <a:lnTo>
                    <a:pt x="312959" y="1486543"/>
                  </a:lnTo>
                  <a:lnTo>
                    <a:pt x="314270" y="1473843"/>
                  </a:lnTo>
                  <a:close/>
                </a:path>
                <a:path w="4284980" h="1655445">
                  <a:moveTo>
                    <a:pt x="359615" y="1473843"/>
                  </a:moveTo>
                  <a:lnTo>
                    <a:pt x="328581" y="1473843"/>
                  </a:lnTo>
                  <a:lnTo>
                    <a:pt x="316605" y="1486543"/>
                  </a:lnTo>
                  <a:lnTo>
                    <a:pt x="346081" y="1486543"/>
                  </a:lnTo>
                  <a:lnTo>
                    <a:pt x="359615" y="1473843"/>
                  </a:lnTo>
                  <a:close/>
                </a:path>
                <a:path w="4284980" h="1655445">
                  <a:moveTo>
                    <a:pt x="371005" y="1473843"/>
                  </a:moveTo>
                  <a:lnTo>
                    <a:pt x="360504" y="1473843"/>
                  </a:lnTo>
                  <a:lnTo>
                    <a:pt x="361785" y="1486543"/>
                  </a:lnTo>
                  <a:lnTo>
                    <a:pt x="366862" y="1486543"/>
                  </a:lnTo>
                  <a:lnTo>
                    <a:pt x="371005" y="1473843"/>
                  </a:lnTo>
                  <a:close/>
                </a:path>
                <a:path w="4284980" h="1655445">
                  <a:moveTo>
                    <a:pt x="265060" y="1473843"/>
                  </a:moveTo>
                  <a:lnTo>
                    <a:pt x="263607" y="1473843"/>
                  </a:lnTo>
                  <a:lnTo>
                    <a:pt x="263630" y="1475316"/>
                  </a:lnTo>
                  <a:lnTo>
                    <a:pt x="265060" y="1473843"/>
                  </a:lnTo>
                  <a:close/>
                </a:path>
                <a:path w="4284980" h="1655445">
                  <a:moveTo>
                    <a:pt x="238807" y="1461143"/>
                  </a:moveTo>
                  <a:lnTo>
                    <a:pt x="238546" y="1461143"/>
                  </a:lnTo>
                  <a:lnTo>
                    <a:pt x="233146" y="1473843"/>
                  </a:lnTo>
                  <a:lnTo>
                    <a:pt x="238807" y="1461143"/>
                  </a:lnTo>
                  <a:close/>
                </a:path>
                <a:path w="4284980" h="1655445">
                  <a:moveTo>
                    <a:pt x="370048" y="1461143"/>
                  </a:moveTo>
                  <a:lnTo>
                    <a:pt x="247513" y="1461143"/>
                  </a:lnTo>
                  <a:lnTo>
                    <a:pt x="238816" y="1473843"/>
                  </a:lnTo>
                  <a:lnTo>
                    <a:pt x="362545" y="1473843"/>
                  </a:lnTo>
                  <a:lnTo>
                    <a:pt x="367266" y="1467795"/>
                  </a:lnTo>
                  <a:lnTo>
                    <a:pt x="370048" y="1461143"/>
                  </a:lnTo>
                  <a:close/>
                </a:path>
                <a:path w="4284980" h="1655445">
                  <a:moveTo>
                    <a:pt x="367266" y="1467795"/>
                  </a:moveTo>
                  <a:lnTo>
                    <a:pt x="362545" y="1473843"/>
                  </a:lnTo>
                  <a:lnTo>
                    <a:pt x="364736" y="1473843"/>
                  </a:lnTo>
                  <a:lnTo>
                    <a:pt x="367266" y="1467795"/>
                  </a:lnTo>
                  <a:close/>
                </a:path>
                <a:path w="4284980" h="1655445">
                  <a:moveTo>
                    <a:pt x="384357" y="1461143"/>
                  </a:moveTo>
                  <a:lnTo>
                    <a:pt x="372458" y="1461143"/>
                  </a:lnTo>
                  <a:lnTo>
                    <a:pt x="367266" y="1467795"/>
                  </a:lnTo>
                  <a:lnTo>
                    <a:pt x="364736" y="1473843"/>
                  </a:lnTo>
                  <a:lnTo>
                    <a:pt x="368076" y="1473843"/>
                  </a:lnTo>
                  <a:lnTo>
                    <a:pt x="384357" y="1461143"/>
                  </a:lnTo>
                  <a:close/>
                </a:path>
                <a:path w="4284980" h="1655445">
                  <a:moveTo>
                    <a:pt x="265928" y="1448443"/>
                  </a:moveTo>
                  <a:lnTo>
                    <a:pt x="258758" y="1448443"/>
                  </a:lnTo>
                  <a:lnTo>
                    <a:pt x="258150" y="1461143"/>
                  </a:lnTo>
                  <a:lnTo>
                    <a:pt x="265928" y="1448443"/>
                  </a:lnTo>
                  <a:close/>
                </a:path>
                <a:path w="4284980" h="1655445">
                  <a:moveTo>
                    <a:pt x="397183" y="1448443"/>
                  </a:moveTo>
                  <a:lnTo>
                    <a:pt x="265928" y="1448443"/>
                  </a:lnTo>
                  <a:lnTo>
                    <a:pt x="260263" y="1461143"/>
                  </a:lnTo>
                  <a:lnTo>
                    <a:pt x="385164" y="1461143"/>
                  </a:lnTo>
                  <a:lnTo>
                    <a:pt x="397183" y="1448443"/>
                  </a:lnTo>
                  <a:close/>
                </a:path>
                <a:path w="4284980" h="1655445">
                  <a:moveTo>
                    <a:pt x="415366" y="1448443"/>
                  </a:moveTo>
                  <a:lnTo>
                    <a:pt x="405602" y="1448443"/>
                  </a:lnTo>
                  <a:lnTo>
                    <a:pt x="397670" y="1461143"/>
                  </a:lnTo>
                  <a:lnTo>
                    <a:pt x="407819" y="1461143"/>
                  </a:lnTo>
                  <a:lnTo>
                    <a:pt x="415366" y="1448443"/>
                  </a:lnTo>
                  <a:close/>
                </a:path>
                <a:path w="4284980" h="1655445">
                  <a:moveTo>
                    <a:pt x="420236" y="1435743"/>
                  </a:moveTo>
                  <a:lnTo>
                    <a:pt x="288474" y="1435743"/>
                  </a:lnTo>
                  <a:lnTo>
                    <a:pt x="282991" y="1448443"/>
                  </a:lnTo>
                  <a:lnTo>
                    <a:pt x="409549" y="1448443"/>
                  </a:lnTo>
                  <a:lnTo>
                    <a:pt x="420236" y="1435743"/>
                  </a:lnTo>
                  <a:close/>
                </a:path>
                <a:path w="4284980" h="1655445">
                  <a:moveTo>
                    <a:pt x="433389" y="1435743"/>
                  </a:moveTo>
                  <a:lnTo>
                    <a:pt x="425863" y="1435743"/>
                  </a:lnTo>
                  <a:lnTo>
                    <a:pt x="416850" y="1448443"/>
                  </a:lnTo>
                  <a:lnTo>
                    <a:pt x="429791" y="1448443"/>
                  </a:lnTo>
                  <a:lnTo>
                    <a:pt x="432784" y="1444027"/>
                  </a:lnTo>
                  <a:lnTo>
                    <a:pt x="433389" y="1435743"/>
                  </a:lnTo>
                  <a:close/>
                </a:path>
                <a:path w="4284980" h="1655445">
                  <a:moveTo>
                    <a:pt x="440184" y="1435743"/>
                  </a:moveTo>
                  <a:lnTo>
                    <a:pt x="438399" y="1435743"/>
                  </a:lnTo>
                  <a:lnTo>
                    <a:pt x="432784" y="1444027"/>
                  </a:lnTo>
                  <a:lnTo>
                    <a:pt x="432462" y="1448443"/>
                  </a:lnTo>
                  <a:lnTo>
                    <a:pt x="440184" y="1435743"/>
                  </a:lnTo>
                  <a:close/>
                </a:path>
                <a:path w="4284980" h="1655445">
                  <a:moveTo>
                    <a:pt x="356321" y="1397643"/>
                  </a:moveTo>
                  <a:lnTo>
                    <a:pt x="353000" y="1397643"/>
                  </a:lnTo>
                  <a:lnTo>
                    <a:pt x="336302" y="1410343"/>
                  </a:lnTo>
                  <a:lnTo>
                    <a:pt x="318231" y="1423043"/>
                  </a:lnTo>
                  <a:lnTo>
                    <a:pt x="301413" y="1435743"/>
                  </a:lnTo>
                  <a:lnTo>
                    <a:pt x="437773" y="1435743"/>
                  </a:lnTo>
                  <a:lnTo>
                    <a:pt x="444742" y="1428426"/>
                  </a:lnTo>
                  <a:lnTo>
                    <a:pt x="446506" y="1423043"/>
                  </a:lnTo>
                  <a:lnTo>
                    <a:pt x="449868" y="1423043"/>
                  </a:lnTo>
                  <a:lnTo>
                    <a:pt x="462617" y="1410343"/>
                  </a:lnTo>
                  <a:lnTo>
                    <a:pt x="349922" y="1410343"/>
                  </a:lnTo>
                  <a:lnTo>
                    <a:pt x="356321" y="1397643"/>
                  </a:lnTo>
                  <a:close/>
                </a:path>
                <a:path w="4284980" h="1655445">
                  <a:moveTo>
                    <a:pt x="451485" y="1423043"/>
                  </a:moveTo>
                  <a:lnTo>
                    <a:pt x="449868" y="1423043"/>
                  </a:lnTo>
                  <a:lnTo>
                    <a:pt x="444742" y="1428426"/>
                  </a:lnTo>
                  <a:lnTo>
                    <a:pt x="442344" y="1435743"/>
                  </a:lnTo>
                  <a:lnTo>
                    <a:pt x="460673" y="1435743"/>
                  </a:lnTo>
                  <a:lnTo>
                    <a:pt x="451485" y="1423043"/>
                  </a:lnTo>
                  <a:close/>
                </a:path>
                <a:path w="4284980" h="1655445">
                  <a:moveTo>
                    <a:pt x="449868" y="1423043"/>
                  </a:moveTo>
                  <a:lnTo>
                    <a:pt x="446506" y="1423043"/>
                  </a:lnTo>
                  <a:lnTo>
                    <a:pt x="444742" y="1428426"/>
                  </a:lnTo>
                  <a:lnTo>
                    <a:pt x="449868" y="1423043"/>
                  </a:lnTo>
                  <a:close/>
                </a:path>
                <a:path w="4284980" h="1655445">
                  <a:moveTo>
                    <a:pt x="475352" y="1410343"/>
                  </a:moveTo>
                  <a:lnTo>
                    <a:pt x="473171" y="1410343"/>
                  </a:lnTo>
                  <a:lnTo>
                    <a:pt x="459351" y="1423043"/>
                  </a:lnTo>
                  <a:lnTo>
                    <a:pt x="472056" y="1423043"/>
                  </a:lnTo>
                  <a:lnTo>
                    <a:pt x="477066" y="1413737"/>
                  </a:lnTo>
                  <a:lnTo>
                    <a:pt x="475352" y="1410343"/>
                  </a:lnTo>
                  <a:close/>
                </a:path>
                <a:path w="4284980" h="1655445">
                  <a:moveTo>
                    <a:pt x="487730" y="1410343"/>
                  </a:moveTo>
                  <a:lnTo>
                    <a:pt x="478893" y="1410343"/>
                  </a:lnTo>
                  <a:lnTo>
                    <a:pt x="477066" y="1413737"/>
                  </a:lnTo>
                  <a:lnTo>
                    <a:pt x="481765" y="1423043"/>
                  </a:lnTo>
                  <a:lnTo>
                    <a:pt x="487730" y="1410343"/>
                  </a:lnTo>
                  <a:close/>
                </a:path>
                <a:path w="4284980" h="1655445">
                  <a:moveTo>
                    <a:pt x="478893" y="1410343"/>
                  </a:moveTo>
                  <a:lnTo>
                    <a:pt x="475352" y="1410343"/>
                  </a:lnTo>
                  <a:lnTo>
                    <a:pt x="477066" y="1413737"/>
                  </a:lnTo>
                  <a:lnTo>
                    <a:pt x="478893" y="1410343"/>
                  </a:lnTo>
                  <a:close/>
                </a:path>
                <a:path w="4284980" h="1655445">
                  <a:moveTo>
                    <a:pt x="490088" y="1397643"/>
                  </a:moveTo>
                  <a:lnTo>
                    <a:pt x="359280" y="1397643"/>
                  </a:lnTo>
                  <a:lnTo>
                    <a:pt x="353686" y="1410343"/>
                  </a:lnTo>
                  <a:lnTo>
                    <a:pt x="488484" y="1410343"/>
                  </a:lnTo>
                  <a:lnTo>
                    <a:pt x="490088" y="1397643"/>
                  </a:lnTo>
                  <a:close/>
                </a:path>
                <a:path w="4284980" h="1655445">
                  <a:moveTo>
                    <a:pt x="505025" y="1397643"/>
                  </a:moveTo>
                  <a:lnTo>
                    <a:pt x="498765" y="1397643"/>
                  </a:lnTo>
                  <a:lnTo>
                    <a:pt x="488484" y="1410343"/>
                  </a:lnTo>
                  <a:lnTo>
                    <a:pt x="494642" y="1410343"/>
                  </a:lnTo>
                  <a:lnTo>
                    <a:pt x="505025" y="1397643"/>
                  </a:lnTo>
                  <a:close/>
                </a:path>
                <a:path w="4284980" h="1655445">
                  <a:moveTo>
                    <a:pt x="505965" y="1397643"/>
                  </a:moveTo>
                  <a:lnTo>
                    <a:pt x="505025" y="1397643"/>
                  </a:lnTo>
                  <a:lnTo>
                    <a:pt x="498772" y="1410343"/>
                  </a:lnTo>
                  <a:lnTo>
                    <a:pt x="505316" y="1399847"/>
                  </a:lnTo>
                  <a:lnTo>
                    <a:pt x="505965" y="1397643"/>
                  </a:lnTo>
                  <a:close/>
                </a:path>
                <a:path w="4284980" h="1655445">
                  <a:moveTo>
                    <a:pt x="503261" y="1406820"/>
                  </a:moveTo>
                  <a:lnTo>
                    <a:pt x="500080" y="1410343"/>
                  </a:lnTo>
                  <a:lnTo>
                    <a:pt x="502223" y="1410343"/>
                  </a:lnTo>
                  <a:lnTo>
                    <a:pt x="503261" y="1406820"/>
                  </a:lnTo>
                  <a:close/>
                </a:path>
                <a:path w="4284980" h="1655445">
                  <a:moveTo>
                    <a:pt x="511548" y="1397643"/>
                  </a:moveTo>
                  <a:lnTo>
                    <a:pt x="506690" y="1397643"/>
                  </a:lnTo>
                  <a:lnTo>
                    <a:pt x="505316" y="1399847"/>
                  </a:lnTo>
                  <a:lnTo>
                    <a:pt x="503261" y="1406820"/>
                  </a:lnTo>
                  <a:lnTo>
                    <a:pt x="511548" y="1397643"/>
                  </a:lnTo>
                  <a:close/>
                </a:path>
                <a:path w="4284980" h="1655445">
                  <a:moveTo>
                    <a:pt x="506690" y="1397643"/>
                  </a:moveTo>
                  <a:lnTo>
                    <a:pt x="505965" y="1397643"/>
                  </a:lnTo>
                  <a:lnTo>
                    <a:pt x="505316" y="1399847"/>
                  </a:lnTo>
                  <a:lnTo>
                    <a:pt x="506690" y="1397643"/>
                  </a:lnTo>
                  <a:close/>
                </a:path>
                <a:path w="4284980" h="1655445">
                  <a:moveTo>
                    <a:pt x="515473" y="1384943"/>
                  </a:moveTo>
                  <a:lnTo>
                    <a:pt x="381531" y="1384943"/>
                  </a:lnTo>
                  <a:lnTo>
                    <a:pt x="373699" y="1397643"/>
                  </a:lnTo>
                  <a:lnTo>
                    <a:pt x="506191" y="1397643"/>
                  </a:lnTo>
                  <a:lnTo>
                    <a:pt x="515473" y="1384943"/>
                  </a:lnTo>
                  <a:close/>
                </a:path>
                <a:path w="4284980" h="1655445">
                  <a:moveTo>
                    <a:pt x="537672" y="1384943"/>
                  </a:moveTo>
                  <a:lnTo>
                    <a:pt x="515473" y="1384943"/>
                  </a:lnTo>
                  <a:lnTo>
                    <a:pt x="508943" y="1397643"/>
                  </a:lnTo>
                  <a:lnTo>
                    <a:pt x="527866" y="1397643"/>
                  </a:lnTo>
                  <a:lnTo>
                    <a:pt x="537672" y="1384943"/>
                  </a:lnTo>
                  <a:close/>
                </a:path>
                <a:path w="4284980" h="1655445">
                  <a:moveTo>
                    <a:pt x="574278" y="1359543"/>
                  </a:moveTo>
                  <a:lnTo>
                    <a:pt x="423567" y="1359543"/>
                  </a:lnTo>
                  <a:lnTo>
                    <a:pt x="412068" y="1372243"/>
                  </a:lnTo>
                  <a:lnTo>
                    <a:pt x="403557" y="1384943"/>
                  </a:lnTo>
                  <a:lnTo>
                    <a:pt x="536219" y="1384943"/>
                  </a:lnTo>
                  <a:lnTo>
                    <a:pt x="541482" y="1381741"/>
                  </a:lnTo>
                  <a:lnTo>
                    <a:pt x="548633" y="1372243"/>
                  </a:lnTo>
                  <a:lnTo>
                    <a:pt x="564595" y="1372243"/>
                  </a:lnTo>
                  <a:lnTo>
                    <a:pt x="572946" y="1362660"/>
                  </a:lnTo>
                  <a:lnTo>
                    <a:pt x="574278" y="1359543"/>
                  </a:lnTo>
                  <a:close/>
                </a:path>
                <a:path w="4284980" h="1655445">
                  <a:moveTo>
                    <a:pt x="545130" y="1379521"/>
                  </a:moveTo>
                  <a:lnTo>
                    <a:pt x="541482" y="1381741"/>
                  </a:lnTo>
                  <a:lnTo>
                    <a:pt x="539071" y="1384943"/>
                  </a:lnTo>
                  <a:lnTo>
                    <a:pt x="542418" y="1384943"/>
                  </a:lnTo>
                  <a:lnTo>
                    <a:pt x="545130" y="1379521"/>
                  </a:lnTo>
                  <a:close/>
                </a:path>
                <a:path w="4284980" h="1655445">
                  <a:moveTo>
                    <a:pt x="548771" y="1372243"/>
                  </a:moveTo>
                  <a:lnTo>
                    <a:pt x="548633" y="1372243"/>
                  </a:lnTo>
                  <a:lnTo>
                    <a:pt x="541482" y="1381741"/>
                  </a:lnTo>
                  <a:lnTo>
                    <a:pt x="545130" y="1379521"/>
                  </a:lnTo>
                  <a:lnTo>
                    <a:pt x="548771" y="1372243"/>
                  </a:lnTo>
                  <a:close/>
                </a:path>
                <a:path w="4284980" h="1655445">
                  <a:moveTo>
                    <a:pt x="557094" y="1372243"/>
                  </a:moveTo>
                  <a:lnTo>
                    <a:pt x="548771" y="1372243"/>
                  </a:lnTo>
                  <a:lnTo>
                    <a:pt x="545130" y="1379521"/>
                  </a:lnTo>
                  <a:lnTo>
                    <a:pt x="557094" y="1372243"/>
                  </a:lnTo>
                  <a:close/>
                </a:path>
                <a:path w="4284980" h="1655445">
                  <a:moveTo>
                    <a:pt x="599155" y="1346843"/>
                  </a:moveTo>
                  <a:lnTo>
                    <a:pt x="596817" y="1346843"/>
                  </a:lnTo>
                  <a:lnTo>
                    <a:pt x="590460" y="1359543"/>
                  </a:lnTo>
                  <a:lnTo>
                    <a:pt x="575662" y="1359543"/>
                  </a:lnTo>
                  <a:lnTo>
                    <a:pt x="572946" y="1362660"/>
                  </a:lnTo>
                  <a:lnTo>
                    <a:pt x="568849" y="1372243"/>
                  </a:lnTo>
                  <a:lnTo>
                    <a:pt x="574854" y="1372243"/>
                  </a:lnTo>
                  <a:lnTo>
                    <a:pt x="591292" y="1359543"/>
                  </a:lnTo>
                  <a:lnTo>
                    <a:pt x="597310" y="1355024"/>
                  </a:lnTo>
                  <a:lnTo>
                    <a:pt x="599155" y="1346843"/>
                  </a:lnTo>
                  <a:close/>
                </a:path>
                <a:path w="4284980" h="1655445">
                  <a:moveTo>
                    <a:pt x="575662" y="1359543"/>
                  </a:moveTo>
                  <a:lnTo>
                    <a:pt x="574278" y="1359543"/>
                  </a:lnTo>
                  <a:lnTo>
                    <a:pt x="572946" y="1362660"/>
                  </a:lnTo>
                  <a:lnTo>
                    <a:pt x="575662" y="1359543"/>
                  </a:lnTo>
                  <a:close/>
                </a:path>
                <a:path w="4284980" h="1655445">
                  <a:moveTo>
                    <a:pt x="610269" y="1283343"/>
                  </a:moveTo>
                  <a:lnTo>
                    <a:pt x="577376" y="1283343"/>
                  </a:lnTo>
                  <a:lnTo>
                    <a:pt x="546526" y="1296043"/>
                  </a:lnTo>
                  <a:lnTo>
                    <a:pt x="513007" y="1321443"/>
                  </a:lnTo>
                  <a:lnTo>
                    <a:pt x="477493" y="1334143"/>
                  </a:lnTo>
                  <a:lnTo>
                    <a:pt x="440659" y="1359543"/>
                  </a:lnTo>
                  <a:lnTo>
                    <a:pt x="584957" y="1359543"/>
                  </a:lnTo>
                  <a:lnTo>
                    <a:pt x="592069" y="1346843"/>
                  </a:lnTo>
                  <a:lnTo>
                    <a:pt x="618707" y="1346843"/>
                  </a:lnTo>
                  <a:lnTo>
                    <a:pt x="622929" y="1334143"/>
                  </a:lnTo>
                  <a:lnTo>
                    <a:pt x="629207" y="1334143"/>
                  </a:lnTo>
                  <a:lnTo>
                    <a:pt x="638319" y="1321443"/>
                  </a:lnTo>
                  <a:lnTo>
                    <a:pt x="658005" y="1321443"/>
                  </a:lnTo>
                  <a:lnTo>
                    <a:pt x="662356" y="1308743"/>
                  </a:lnTo>
                  <a:lnTo>
                    <a:pt x="682938" y="1308743"/>
                  </a:lnTo>
                  <a:lnTo>
                    <a:pt x="696915" y="1296043"/>
                  </a:lnTo>
                  <a:lnTo>
                    <a:pt x="608143" y="1296043"/>
                  </a:lnTo>
                  <a:lnTo>
                    <a:pt x="610269" y="1283343"/>
                  </a:lnTo>
                  <a:close/>
                </a:path>
                <a:path w="4284980" h="1655445">
                  <a:moveTo>
                    <a:pt x="601155" y="1352136"/>
                  </a:moveTo>
                  <a:lnTo>
                    <a:pt x="597310" y="1355024"/>
                  </a:lnTo>
                  <a:lnTo>
                    <a:pt x="596291" y="1359543"/>
                  </a:lnTo>
                  <a:lnTo>
                    <a:pt x="597582" y="1359543"/>
                  </a:lnTo>
                  <a:lnTo>
                    <a:pt x="601155" y="1352136"/>
                  </a:lnTo>
                  <a:close/>
                </a:path>
                <a:path w="4284980" h="1655445">
                  <a:moveTo>
                    <a:pt x="608204" y="1346843"/>
                  </a:moveTo>
                  <a:lnTo>
                    <a:pt x="603709" y="1346843"/>
                  </a:lnTo>
                  <a:lnTo>
                    <a:pt x="601155" y="1352136"/>
                  </a:lnTo>
                  <a:lnTo>
                    <a:pt x="608204" y="1346843"/>
                  </a:lnTo>
                  <a:close/>
                </a:path>
                <a:path w="4284980" h="1655445">
                  <a:moveTo>
                    <a:pt x="629426" y="1334143"/>
                  </a:moveTo>
                  <a:lnTo>
                    <a:pt x="622929" y="1334143"/>
                  </a:lnTo>
                  <a:lnTo>
                    <a:pt x="624199" y="1346843"/>
                  </a:lnTo>
                  <a:lnTo>
                    <a:pt x="629426" y="1334143"/>
                  </a:lnTo>
                  <a:close/>
                </a:path>
                <a:path w="4284980" h="1655445">
                  <a:moveTo>
                    <a:pt x="649351" y="1321443"/>
                  </a:moveTo>
                  <a:lnTo>
                    <a:pt x="638319" y="1321443"/>
                  </a:lnTo>
                  <a:lnTo>
                    <a:pt x="640843" y="1334143"/>
                  </a:lnTo>
                  <a:lnTo>
                    <a:pt x="649351" y="1321443"/>
                  </a:lnTo>
                  <a:close/>
                </a:path>
                <a:path w="4284980" h="1655445">
                  <a:moveTo>
                    <a:pt x="651697" y="1330750"/>
                  </a:moveTo>
                  <a:lnTo>
                    <a:pt x="650686" y="1334143"/>
                  </a:lnTo>
                  <a:lnTo>
                    <a:pt x="651897" y="1334143"/>
                  </a:lnTo>
                  <a:lnTo>
                    <a:pt x="651697" y="1330750"/>
                  </a:lnTo>
                  <a:close/>
                </a:path>
                <a:path w="4284980" h="1655445">
                  <a:moveTo>
                    <a:pt x="654473" y="1321443"/>
                  </a:moveTo>
                  <a:lnTo>
                    <a:pt x="651150" y="1321443"/>
                  </a:lnTo>
                  <a:lnTo>
                    <a:pt x="651697" y="1330750"/>
                  </a:lnTo>
                  <a:lnTo>
                    <a:pt x="654473" y="1321443"/>
                  </a:lnTo>
                  <a:close/>
                </a:path>
                <a:path w="4284980" h="1655445">
                  <a:moveTo>
                    <a:pt x="675174" y="1308743"/>
                  </a:moveTo>
                  <a:lnTo>
                    <a:pt x="671073" y="1308743"/>
                  </a:lnTo>
                  <a:lnTo>
                    <a:pt x="659597" y="1321443"/>
                  </a:lnTo>
                  <a:lnTo>
                    <a:pt x="668497" y="1321443"/>
                  </a:lnTo>
                  <a:lnTo>
                    <a:pt x="675174" y="1308743"/>
                  </a:lnTo>
                  <a:close/>
                </a:path>
                <a:path w="4284980" h="1655445">
                  <a:moveTo>
                    <a:pt x="719016" y="1283343"/>
                  </a:moveTo>
                  <a:lnTo>
                    <a:pt x="612258" y="1283343"/>
                  </a:lnTo>
                  <a:lnTo>
                    <a:pt x="609101" y="1296043"/>
                  </a:lnTo>
                  <a:lnTo>
                    <a:pt x="716093" y="1296043"/>
                  </a:lnTo>
                  <a:lnTo>
                    <a:pt x="719016" y="1283343"/>
                  </a:lnTo>
                  <a:close/>
                </a:path>
                <a:path w="4284980" h="1655445">
                  <a:moveTo>
                    <a:pt x="604597" y="1270643"/>
                  </a:moveTo>
                  <a:lnTo>
                    <a:pt x="597490" y="1283343"/>
                  </a:lnTo>
                  <a:lnTo>
                    <a:pt x="600443" y="1283343"/>
                  </a:lnTo>
                  <a:lnTo>
                    <a:pt x="604597" y="1270643"/>
                  </a:lnTo>
                  <a:close/>
                </a:path>
                <a:path w="4284980" h="1655445">
                  <a:moveTo>
                    <a:pt x="617362" y="1270643"/>
                  </a:moveTo>
                  <a:lnTo>
                    <a:pt x="611533" y="1270643"/>
                  </a:lnTo>
                  <a:lnTo>
                    <a:pt x="606488" y="1283343"/>
                  </a:lnTo>
                  <a:lnTo>
                    <a:pt x="613245" y="1283343"/>
                  </a:lnTo>
                  <a:lnTo>
                    <a:pt x="617362" y="1270643"/>
                  </a:lnTo>
                  <a:close/>
                </a:path>
                <a:path w="4284980" h="1655445">
                  <a:moveTo>
                    <a:pt x="752529" y="1270643"/>
                  </a:moveTo>
                  <a:lnTo>
                    <a:pt x="650730" y="1270643"/>
                  </a:lnTo>
                  <a:lnTo>
                    <a:pt x="643988" y="1283343"/>
                  </a:lnTo>
                  <a:lnTo>
                    <a:pt x="741616" y="1283343"/>
                  </a:lnTo>
                  <a:lnTo>
                    <a:pt x="752529" y="1270643"/>
                  </a:lnTo>
                  <a:close/>
                </a:path>
                <a:path w="4284980" h="1655445">
                  <a:moveTo>
                    <a:pt x="661094" y="1257943"/>
                  </a:moveTo>
                  <a:lnTo>
                    <a:pt x="654104" y="1270643"/>
                  </a:lnTo>
                  <a:lnTo>
                    <a:pt x="661532" y="1270643"/>
                  </a:lnTo>
                  <a:lnTo>
                    <a:pt x="661094" y="1257943"/>
                  </a:lnTo>
                  <a:close/>
                </a:path>
                <a:path w="4284980" h="1655445">
                  <a:moveTo>
                    <a:pt x="767982" y="1257943"/>
                  </a:moveTo>
                  <a:lnTo>
                    <a:pt x="667018" y="1257943"/>
                  </a:lnTo>
                  <a:lnTo>
                    <a:pt x="661532" y="1270643"/>
                  </a:lnTo>
                  <a:lnTo>
                    <a:pt x="766442" y="1270643"/>
                  </a:lnTo>
                  <a:lnTo>
                    <a:pt x="767982" y="1257943"/>
                  </a:lnTo>
                  <a:close/>
                </a:path>
                <a:path w="4284980" h="1655445">
                  <a:moveTo>
                    <a:pt x="656175" y="1245243"/>
                  </a:moveTo>
                  <a:lnTo>
                    <a:pt x="646300" y="1245243"/>
                  </a:lnTo>
                  <a:lnTo>
                    <a:pt x="641714" y="1257943"/>
                  </a:lnTo>
                  <a:lnTo>
                    <a:pt x="652152" y="1257943"/>
                  </a:lnTo>
                  <a:lnTo>
                    <a:pt x="656175" y="1245243"/>
                  </a:lnTo>
                  <a:close/>
                </a:path>
                <a:path w="4284980" h="1655445">
                  <a:moveTo>
                    <a:pt x="792242" y="1245243"/>
                  </a:moveTo>
                  <a:lnTo>
                    <a:pt x="691073" y="1245243"/>
                  </a:lnTo>
                  <a:lnTo>
                    <a:pt x="681729" y="1257943"/>
                  </a:lnTo>
                  <a:lnTo>
                    <a:pt x="784978" y="1257943"/>
                  </a:lnTo>
                  <a:lnTo>
                    <a:pt x="792242" y="1245243"/>
                  </a:lnTo>
                  <a:close/>
                </a:path>
                <a:path w="4284980" h="1655445">
                  <a:moveTo>
                    <a:pt x="811100" y="1232543"/>
                  </a:moveTo>
                  <a:lnTo>
                    <a:pt x="726341" y="1232543"/>
                  </a:lnTo>
                  <a:lnTo>
                    <a:pt x="719567" y="1245243"/>
                  </a:lnTo>
                  <a:lnTo>
                    <a:pt x="805635" y="1245243"/>
                  </a:lnTo>
                  <a:lnTo>
                    <a:pt x="811100" y="1232543"/>
                  </a:lnTo>
                  <a:close/>
                </a:path>
                <a:path w="4284980" h="1655445">
                  <a:moveTo>
                    <a:pt x="819117" y="1232543"/>
                  </a:moveTo>
                  <a:lnTo>
                    <a:pt x="811100" y="1232543"/>
                  </a:lnTo>
                  <a:lnTo>
                    <a:pt x="807760" y="1245243"/>
                  </a:lnTo>
                  <a:lnTo>
                    <a:pt x="814912" y="1245243"/>
                  </a:lnTo>
                  <a:lnTo>
                    <a:pt x="819117" y="1232543"/>
                  </a:lnTo>
                  <a:close/>
                </a:path>
                <a:path w="4284980" h="1655445">
                  <a:moveTo>
                    <a:pt x="841175" y="1219843"/>
                  </a:moveTo>
                  <a:lnTo>
                    <a:pt x="749542" y="1219843"/>
                  </a:lnTo>
                  <a:lnTo>
                    <a:pt x="728925" y="1232543"/>
                  </a:lnTo>
                  <a:lnTo>
                    <a:pt x="833864" y="1232543"/>
                  </a:lnTo>
                  <a:lnTo>
                    <a:pt x="841175" y="1219843"/>
                  </a:lnTo>
                  <a:close/>
                </a:path>
                <a:path w="4284980" h="1655445">
                  <a:moveTo>
                    <a:pt x="854290" y="1219843"/>
                  </a:moveTo>
                  <a:lnTo>
                    <a:pt x="848964" y="1219843"/>
                  </a:lnTo>
                  <a:lnTo>
                    <a:pt x="846304" y="1232543"/>
                  </a:lnTo>
                  <a:lnTo>
                    <a:pt x="854290" y="1219843"/>
                  </a:lnTo>
                  <a:close/>
                </a:path>
                <a:path w="4284980" h="1655445">
                  <a:moveTo>
                    <a:pt x="816821" y="1181743"/>
                  </a:moveTo>
                  <a:lnTo>
                    <a:pt x="813205" y="1181743"/>
                  </a:lnTo>
                  <a:lnTo>
                    <a:pt x="797006" y="1194443"/>
                  </a:lnTo>
                  <a:lnTo>
                    <a:pt x="782107" y="1207143"/>
                  </a:lnTo>
                  <a:lnTo>
                    <a:pt x="767011" y="1219843"/>
                  </a:lnTo>
                  <a:lnTo>
                    <a:pt x="859802" y="1219843"/>
                  </a:lnTo>
                  <a:lnTo>
                    <a:pt x="867099" y="1207143"/>
                  </a:lnTo>
                  <a:lnTo>
                    <a:pt x="882114" y="1207143"/>
                  </a:lnTo>
                  <a:lnTo>
                    <a:pt x="893915" y="1194443"/>
                  </a:lnTo>
                  <a:lnTo>
                    <a:pt x="809572" y="1194443"/>
                  </a:lnTo>
                  <a:lnTo>
                    <a:pt x="816160" y="1187942"/>
                  </a:lnTo>
                  <a:lnTo>
                    <a:pt x="816821" y="1181743"/>
                  </a:lnTo>
                  <a:close/>
                </a:path>
                <a:path w="4284980" h="1655445">
                  <a:moveTo>
                    <a:pt x="872177" y="1207143"/>
                  </a:moveTo>
                  <a:lnTo>
                    <a:pt x="867099" y="1207143"/>
                  </a:lnTo>
                  <a:lnTo>
                    <a:pt x="863287" y="1219843"/>
                  </a:lnTo>
                  <a:lnTo>
                    <a:pt x="864125" y="1219843"/>
                  </a:lnTo>
                  <a:lnTo>
                    <a:pt x="872177" y="1207143"/>
                  </a:lnTo>
                  <a:close/>
                </a:path>
                <a:path w="4284980" h="1655445">
                  <a:moveTo>
                    <a:pt x="901223" y="1194443"/>
                  </a:moveTo>
                  <a:lnTo>
                    <a:pt x="893915" y="1194443"/>
                  </a:lnTo>
                  <a:lnTo>
                    <a:pt x="895726" y="1207143"/>
                  </a:lnTo>
                  <a:lnTo>
                    <a:pt x="901223" y="1194443"/>
                  </a:lnTo>
                  <a:close/>
                </a:path>
                <a:path w="4284980" h="1655445">
                  <a:moveTo>
                    <a:pt x="815540" y="1193748"/>
                  </a:moveTo>
                  <a:lnTo>
                    <a:pt x="815168" y="1194443"/>
                  </a:lnTo>
                  <a:lnTo>
                    <a:pt x="815466" y="1194443"/>
                  </a:lnTo>
                  <a:lnTo>
                    <a:pt x="815540" y="1193748"/>
                  </a:lnTo>
                  <a:close/>
                </a:path>
                <a:path w="4284980" h="1655445">
                  <a:moveTo>
                    <a:pt x="914211" y="1181743"/>
                  </a:moveTo>
                  <a:lnTo>
                    <a:pt x="825545" y="1181743"/>
                  </a:lnTo>
                  <a:lnTo>
                    <a:pt x="819474" y="1194443"/>
                  </a:lnTo>
                  <a:lnTo>
                    <a:pt x="906240" y="1194443"/>
                  </a:lnTo>
                  <a:lnTo>
                    <a:pt x="914211" y="1181743"/>
                  </a:lnTo>
                  <a:close/>
                </a:path>
                <a:path w="4284980" h="1655445">
                  <a:moveTo>
                    <a:pt x="920478" y="1181743"/>
                  </a:moveTo>
                  <a:lnTo>
                    <a:pt x="917712" y="1181743"/>
                  </a:lnTo>
                  <a:lnTo>
                    <a:pt x="912909" y="1194443"/>
                  </a:lnTo>
                  <a:lnTo>
                    <a:pt x="920478" y="1181743"/>
                  </a:lnTo>
                  <a:close/>
                </a:path>
                <a:path w="4284980" h="1655445">
                  <a:moveTo>
                    <a:pt x="821421" y="1182749"/>
                  </a:moveTo>
                  <a:lnTo>
                    <a:pt x="816160" y="1187942"/>
                  </a:lnTo>
                  <a:lnTo>
                    <a:pt x="815540" y="1193748"/>
                  </a:lnTo>
                  <a:lnTo>
                    <a:pt x="821421" y="1182749"/>
                  </a:lnTo>
                  <a:close/>
                </a:path>
                <a:path w="4284980" h="1655445">
                  <a:moveTo>
                    <a:pt x="822440" y="1181743"/>
                  </a:moveTo>
                  <a:lnTo>
                    <a:pt x="821959" y="1181743"/>
                  </a:lnTo>
                  <a:lnTo>
                    <a:pt x="821421" y="1182749"/>
                  </a:lnTo>
                  <a:lnTo>
                    <a:pt x="822440" y="1181743"/>
                  </a:lnTo>
                  <a:close/>
                </a:path>
                <a:path w="4284980" h="1655445">
                  <a:moveTo>
                    <a:pt x="943013" y="1169043"/>
                  </a:moveTo>
                  <a:lnTo>
                    <a:pt x="845541" y="1169043"/>
                  </a:lnTo>
                  <a:lnTo>
                    <a:pt x="833047" y="1181743"/>
                  </a:lnTo>
                  <a:lnTo>
                    <a:pt x="935221" y="1181743"/>
                  </a:lnTo>
                  <a:lnTo>
                    <a:pt x="943013" y="1169043"/>
                  </a:lnTo>
                  <a:close/>
                </a:path>
                <a:path w="4284980" h="1655445">
                  <a:moveTo>
                    <a:pt x="951075" y="1169043"/>
                  </a:moveTo>
                  <a:lnTo>
                    <a:pt x="943013" y="1169043"/>
                  </a:lnTo>
                  <a:lnTo>
                    <a:pt x="943725" y="1181743"/>
                  </a:lnTo>
                  <a:lnTo>
                    <a:pt x="951075" y="1169043"/>
                  </a:lnTo>
                  <a:close/>
                </a:path>
                <a:path w="4284980" h="1655445">
                  <a:moveTo>
                    <a:pt x="976914" y="1156343"/>
                  </a:moveTo>
                  <a:lnTo>
                    <a:pt x="876920" y="1156343"/>
                  </a:lnTo>
                  <a:lnTo>
                    <a:pt x="871580" y="1169043"/>
                  </a:lnTo>
                  <a:lnTo>
                    <a:pt x="971064" y="1169043"/>
                  </a:lnTo>
                  <a:lnTo>
                    <a:pt x="975565" y="1161524"/>
                  </a:lnTo>
                  <a:lnTo>
                    <a:pt x="976914" y="1156343"/>
                  </a:lnTo>
                  <a:close/>
                </a:path>
                <a:path w="4284980" h="1655445">
                  <a:moveTo>
                    <a:pt x="974014" y="1167476"/>
                  </a:moveTo>
                  <a:lnTo>
                    <a:pt x="973168" y="1169043"/>
                  </a:lnTo>
                  <a:lnTo>
                    <a:pt x="973606" y="1169043"/>
                  </a:lnTo>
                  <a:lnTo>
                    <a:pt x="974014" y="1167476"/>
                  </a:lnTo>
                  <a:close/>
                </a:path>
                <a:path w="4284980" h="1655445">
                  <a:moveTo>
                    <a:pt x="980027" y="1156343"/>
                  </a:moveTo>
                  <a:lnTo>
                    <a:pt x="978666" y="1156343"/>
                  </a:lnTo>
                  <a:lnTo>
                    <a:pt x="975565" y="1161524"/>
                  </a:lnTo>
                  <a:lnTo>
                    <a:pt x="974014" y="1167476"/>
                  </a:lnTo>
                  <a:lnTo>
                    <a:pt x="980027" y="1156343"/>
                  </a:lnTo>
                  <a:close/>
                </a:path>
                <a:path w="4284980" h="1655445">
                  <a:moveTo>
                    <a:pt x="978666" y="1156343"/>
                  </a:moveTo>
                  <a:lnTo>
                    <a:pt x="976914" y="1156343"/>
                  </a:lnTo>
                  <a:lnTo>
                    <a:pt x="975565" y="1161524"/>
                  </a:lnTo>
                  <a:lnTo>
                    <a:pt x="978666" y="1156343"/>
                  </a:lnTo>
                  <a:close/>
                </a:path>
                <a:path w="4284980" h="1655445">
                  <a:moveTo>
                    <a:pt x="894336" y="1152278"/>
                  </a:moveTo>
                  <a:lnTo>
                    <a:pt x="891862" y="1156343"/>
                  </a:lnTo>
                  <a:lnTo>
                    <a:pt x="894731" y="1156343"/>
                  </a:lnTo>
                  <a:lnTo>
                    <a:pt x="894336" y="1152278"/>
                  </a:lnTo>
                  <a:close/>
                </a:path>
                <a:path w="4284980" h="1655445">
                  <a:moveTo>
                    <a:pt x="898108" y="1146078"/>
                  </a:moveTo>
                  <a:lnTo>
                    <a:pt x="894336" y="1152278"/>
                  </a:lnTo>
                  <a:lnTo>
                    <a:pt x="894731" y="1156343"/>
                  </a:lnTo>
                  <a:lnTo>
                    <a:pt x="898108" y="1146078"/>
                  </a:lnTo>
                  <a:close/>
                </a:path>
                <a:path w="4284980" h="1655445">
                  <a:moveTo>
                    <a:pt x="899590" y="1143643"/>
                  </a:moveTo>
                  <a:lnTo>
                    <a:pt x="898108" y="1146078"/>
                  </a:lnTo>
                  <a:lnTo>
                    <a:pt x="894731" y="1156343"/>
                  </a:lnTo>
                  <a:lnTo>
                    <a:pt x="900742" y="1156343"/>
                  </a:lnTo>
                  <a:lnTo>
                    <a:pt x="899590" y="1143643"/>
                  </a:lnTo>
                  <a:close/>
                </a:path>
                <a:path w="4284980" h="1655445">
                  <a:moveTo>
                    <a:pt x="987127" y="1143643"/>
                  </a:moveTo>
                  <a:lnTo>
                    <a:pt x="907684" y="1143643"/>
                  </a:lnTo>
                  <a:lnTo>
                    <a:pt x="902459" y="1156343"/>
                  </a:lnTo>
                  <a:lnTo>
                    <a:pt x="985357" y="1156343"/>
                  </a:lnTo>
                  <a:lnTo>
                    <a:pt x="985551" y="1156135"/>
                  </a:lnTo>
                  <a:lnTo>
                    <a:pt x="987127" y="1143643"/>
                  </a:lnTo>
                  <a:close/>
                </a:path>
                <a:path w="4284980" h="1655445">
                  <a:moveTo>
                    <a:pt x="998446" y="1143643"/>
                  </a:moveTo>
                  <a:lnTo>
                    <a:pt x="997189" y="1143643"/>
                  </a:lnTo>
                  <a:lnTo>
                    <a:pt x="985551" y="1156135"/>
                  </a:lnTo>
                  <a:lnTo>
                    <a:pt x="985524" y="1156343"/>
                  </a:lnTo>
                  <a:lnTo>
                    <a:pt x="998446" y="1143643"/>
                  </a:lnTo>
                  <a:close/>
                </a:path>
                <a:path w="4284980" h="1655445">
                  <a:moveTo>
                    <a:pt x="1004647" y="1143856"/>
                  </a:moveTo>
                  <a:lnTo>
                    <a:pt x="1001691" y="1156343"/>
                  </a:lnTo>
                  <a:lnTo>
                    <a:pt x="1003608" y="1156343"/>
                  </a:lnTo>
                  <a:lnTo>
                    <a:pt x="1004647" y="1143856"/>
                  </a:lnTo>
                  <a:close/>
                </a:path>
                <a:path w="4284980" h="1655445">
                  <a:moveTo>
                    <a:pt x="1011880" y="1143643"/>
                  </a:moveTo>
                  <a:lnTo>
                    <a:pt x="1004698" y="1143643"/>
                  </a:lnTo>
                  <a:lnTo>
                    <a:pt x="1004719" y="1143856"/>
                  </a:lnTo>
                  <a:lnTo>
                    <a:pt x="1007880" y="1156343"/>
                  </a:lnTo>
                  <a:lnTo>
                    <a:pt x="1011880" y="1143643"/>
                  </a:lnTo>
                  <a:close/>
                </a:path>
                <a:path w="4284980" h="1655445">
                  <a:moveTo>
                    <a:pt x="898909" y="1143643"/>
                  </a:moveTo>
                  <a:lnTo>
                    <a:pt x="893496" y="1143643"/>
                  </a:lnTo>
                  <a:lnTo>
                    <a:pt x="894336" y="1152278"/>
                  </a:lnTo>
                  <a:lnTo>
                    <a:pt x="898108" y="1146078"/>
                  </a:lnTo>
                  <a:lnTo>
                    <a:pt x="898909" y="1143643"/>
                  </a:lnTo>
                  <a:close/>
                </a:path>
                <a:path w="4284980" h="1655445">
                  <a:moveTo>
                    <a:pt x="1014026" y="1130943"/>
                  </a:moveTo>
                  <a:lnTo>
                    <a:pt x="932259" y="1130943"/>
                  </a:lnTo>
                  <a:lnTo>
                    <a:pt x="922909" y="1143643"/>
                  </a:lnTo>
                  <a:lnTo>
                    <a:pt x="1005504" y="1143643"/>
                  </a:lnTo>
                  <a:lnTo>
                    <a:pt x="1014026" y="1130943"/>
                  </a:lnTo>
                  <a:close/>
                </a:path>
                <a:path w="4284980" h="1655445">
                  <a:moveTo>
                    <a:pt x="1016127" y="1138771"/>
                  </a:moveTo>
                  <a:lnTo>
                    <a:pt x="1011817" y="1143643"/>
                  </a:lnTo>
                  <a:lnTo>
                    <a:pt x="1017435" y="1143643"/>
                  </a:lnTo>
                  <a:lnTo>
                    <a:pt x="1016127" y="1138771"/>
                  </a:lnTo>
                  <a:close/>
                </a:path>
                <a:path w="4284980" h="1655445">
                  <a:moveTo>
                    <a:pt x="1023052" y="1130943"/>
                  </a:moveTo>
                  <a:lnTo>
                    <a:pt x="1016127" y="1138771"/>
                  </a:lnTo>
                  <a:lnTo>
                    <a:pt x="1017435" y="1143643"/>
                  </a:lnTo>
                  <a:lnTo>
                    <a:pt x="1023800" y="1134976"/>
                  </a:lnTo>
                  <a:lnTo>
                    <a:pt x="1023052" y="1130943"/>
                  </a:lnTo>
                  <a:close/>
                </a:path>
                <a:path w="4284980" h="1655445">
                  <a:moveTo>
                    <a:pt x="1023800" y="1134976"/>
                  </a:moveTo>
                  <a:lnTo>
                    <a:pt x="1017435" y="1143643"/>
                  </a:lnTo>
                  <a:lnTo>
                    <a:pt x="1025408" y="1143643"/>
                  </a:lnTo>
                  <a:lnTo>
                    <a:pt x="1023800" y="1134976"/>
                  </a:lnTo>
                  <a:close/>
                </a:path>
                <a:path w="4284980" h="1655445">
                  <a:moveTo>
                    <a:pt x="1034863" y="1130943"/>
                  </a:moveTo>
                  <a:lnTo>
                    <a:pt x="1033728" y="1130943"/>
                  </a:lnTo>
                  <a:lnTo>
                    <a:pt x="1030057" y="1143643"/>
                  </a:lnTo>
                  <a:lnTo>
                    <a:pt x="1034863" y="1130943"/>
                  </a:lnTo>
                  <a:close/>
                </a:path>
                <a:path w="4284980" h="1655445">
                  <a:moveTo>
                    <a:pt x="1023052" y="1130943"/>
                  </a:moveTo>
                  <a:lnTo>
                    <a:pt x="1014026" y="1130943"/>
                  </a:lnTo>
                  <a:lnTo>
                    <a:pt x="1016127" y="1138771"/>
                  </a:lnTo>
                  <a:lnTo>
                    <a:pt x="1023052" y="1130943"/>
                  </a:lnTo>
                  <a:close/>
                </a:path>
                <a:path w="4284980" h="1655445">
                  <a:moveTo>
                    <a:pt x="1026761" y="1130943"/>
                  </a:moveTo>
                  <a:lnTo>
                    <a:pt x="1023052" y="1130943"/>
                  </a:lnTo>
                  <a:lnTo>
                    <a:pt x="1023800" y="1134976"/>
                  </a:lnTo>
                  <a:lnTo>
                    <a:pt x="1026761" y="1130943"/>
                  </a:lnTo>
                  <a:close/>
                </a:path>
                <a:path w="4284980" h="1655445">
                  <a:moveTo>
                    <a:pt x="1037689" y="1118243"/>
                  </a:moveTo>
                  <a:lnTo>
                    <a:pt x="953207" y="1118243"/>
                  </a:lnTo>
                  <a:lnTo>
                    <a:pt x="943273" y="1130943"/>
                  </a:lnTo>
                  <a:lnTo>
                    <a:pt x="1034638" y="1130943"/>
                  </a:lnTo>
                  <a:lnTo>
                    <a:pt x="1037689" y="1118243"/>
                  </a:lnTo>
                  <a:close/>
                </a:path>
                <a:path w="4284980" h="1655445">
                  <a:moveTo>
                    <a:pt x="1042680" y="1128265"/>
                  </a:moveTo>
                  <a:lnTo>
                    <a:pt x="1040443" y="1130943"/>
                  </a:lnTo>
                  <a:lnTo>
                    <a:pt x="1042235" y="1130943"/>
                  </a:lnTo>
                  <a:lnTo>
                    <a:pt x="1042680" y="1128265"/>
                  </a:lnTo>
                  <a:close/>
                </a:path>
                <a:path w="4284980" h="1655445">
                  <a:moveTo>
                    <a:pt x="1043197" y="1127646"/>
                  </a:moveTo>
                  <a:lnTo>
                    <a:pt x="1042680" y="1128265"/>
                  </a:lnTo>
                  <a:lnTo>
                    <a:pt x="1042235" y="1130943"/>
                  </a:lnTo>
                  <a:lnTo>
                    <a:pt x="1043197" y="1127646"/>
                  </a:lnTo>
                  <a:close/>
                </a:path>
                <a:path w="4284980" h="1655445">
                  <a:moveTo>
                    <a:pt x="1054194" y="1118243"/>
                  </a:moveTo>
                  <a:lnTo>
                    <a:pt x="1051051" y="1118243"/>
                  </a:lnTo>
                  <a:lnTo>
                    <a:pt x="1043197" y="1127646"/>
                  </a:lnTo>
                  <a:lnTo>
                    <a:pt x="1042235" y="1130943"/>
                  </a:lnTo>
                  <a:lnTo>
                    <a:pt x="1047805" y="1130943"/>
                  </a:lnTo>
                  <a:lnTo>
                    <a:pt x="1054194" y="1118243"/>
                  </a:lnTo>
                  <a:close/>
                </a:path>
                <a:path w="4284980" h="1655445">
                  <a:moveTo>
                    <a:pt x="1057117" y="1128186"/>
                  </a:moveTo>
                  <a:lnTo>
                    <a:pt x="1053742" y="1130943"/>
                  </a:lnTo>
                  <a:lnTo>
                    <a:pt x="1057397" y="1130943"/>
                  </a:lnTo>
                  <a:lnTo>
                    <a:pt x="1057117" y="1128186"/>
                  </a:lnTo>
                  <a:close/>
                </a:path>
                <a:path w="4284980" h="1655445">
                  <a:moveTo>
                    <a:pt x="1045941" y="1118243"/>
                  </a:moveTo>
                  <a:lnTo>
                    <a:pt x="1044346" y="1118243"/>
                  </a:lnTo>
                  <a:lnTo>
                    <a:pt x="1042680" y="1128265"/>
                  </a:lnTo>
                  <a:lnTo>
                    <a:pt x="1043197" y="1127646"/>
                  </a:lnTo>
                  <a:lnTo>
                    <a:pt x="1045941" y="1118243"/>
                  </a:lnTo>
                  <a:close/>
                </a:path>
                <a:path w="4284980" h="1655445">
                  <a:moveTo>
                    <a:pt x="1069289" y="1118243"/>
                  </a:moveTo>
                  <a:lnTo>
                    <a:pt x="1056109" y="1118243"/>
                  </a:lnTo>
                  <a:lnTo>
                    <a:pt x="1057117" y="1128186"/>
                  </a:lnTo>
                  <a:lnTo>
                    <a:pt x="1069289" y="1118243"/>
                  </a:lnTo>
                  <a:close/>
                </a:path>
                <a:path w="4284980" h="1655445">
                  <a:moveTo>
                    <a:pt x="1049397" y="1105543"/>
                  </a:moveTo>
                  <a:lnTo>
                    <a:pt x="983106" y="1105543"/>
                  </a:lnTo>
                  <a:lnTo>
                    <a:pt x="972300" y="1118243"/>
                  </a:lnTo>
                  <a:lnTo>
                    <a:pt x="1045879" y="1118243"/>
                  </a:lnTo>
                  <a:lnTo>
                    <a:pt x="1049397" y="1105543"/>
                  </a:lnTo>
                  <a:close/>
                </a:path>
                <a:path w="4284980" h="1655445">
                  <a:moveTo>
                    <a:pt x="1068967" y="1105543"/>
                  </a:moveTo>
                  <a:lnTo>
                    <a:pt x="1050193" y="1105543"/>
                  </a:lnTo>
                  <a:lnTo>
                    <a:pt x="1046161" y="1118243"/>
                  </a:lnTo>
                  <a:lnTo>
                    <a:pt x="1064161" y="1118243"/>
                  </a:lnTo>
                  <a:lnTo>
                    <a:pt x="1068967" y="1105543"/>
                  </a:lnTo>
                  <a:close/>
                </a:path>
                <a:path w="4284980" h="1655445">
                  <a:moveTo>
                    <a:pt x="1077532" y="1105543"/>
                  </a:moveTo>
                  <a:lnTo>
                    <a:pt x="1068967" y="1105543"/>
                  </a:lnTo>
                  <a:lnTo>
                    <a:pt x="1064894" y="1118243"/>
                  </a:lnTo>
                  <a:lnTo>
                    <a:pt x="1077532" y="1105543"/>
                  </a:lnTo>
                  <a:close/>
                </a:path>
                <a:path w="4284980" h="1655445">
                  <a:moveTo>
                    <a:pt x="1090924" y="1105543"/>
                  </a:moveTo>
                  <a:lnTo>
                    <a:pt x="1077532" y="1105543"/>
                  </a:lnTo>
                  <a:lnTo>
                    <a:pt x="1077145" y="1118243"/>
                  </a:lnTo>
                  <a:lnTo>
                    <a:pt x="1087867" y="1118243"/>
                  </a:lnTo>
                  <a:lnTo>
                    <a:pt x="1089866" y="1114949"/>
                  </a:lnTo>
                  <a:lnTo>
                    <a:pt x="1090924" y="1105543"/>
                  </a:lnTo>
                  <a:close/>
                </a:path>
                <a:path w="4284980" h="1655445">
                  <a:moveTo>
                    <a:pt x="1089866" y="1114949"/>
                  </a:moveTo>
                  <a:lnTo>
                    <a:pt x="1087867" y="1118243"/>
                  </a:lnTo>
                  <a:lnTo>
                    <a:pt x="1089495" y="1118243"/>
                  </a:lnTo>
                  <a:lnTo>
                    <a:pt x="1089866" y="1114949"/>
                  </a:lnTo>
                  <a:close/>
                </a:path>
                <a:path w="4284980" h="1655445">
                  <a:moveTo>
                    <a:pt x="1096715" y="1105543"/>
                  </a:moveTo>
                  <a:lnTo>
                    <a:pt x="1095573" y="1105543"/>
                  </a:lnTo>
                  <a:lnTo>
                    <a:pt x="1089866" y="1114949"/>
                  </a:lnTo>
                  <a:lnTo>
                    <a:pt x="1089495" y="1118243"/>
                  </a:lnTo>
                  <a:lnTo>
                    <a:pt x="1090757" y="1118243"/>
                  </a:lnTo>
                  <a:lnTo>
                    <a:pt x="1096715" y="1105543"/>
                  </a:lnTo>
                  <a:close/>
                </a:path>
                <a:path w="4284980" h="1655445">
                  <a:moveTo>
                    <a:pt x="1072078" y="1092843"/>
                  </a:moveTo>
                  <a:lnTo>
                    <a:pt x="1005935" y="1092843"/>
                  </a:lnTo>
                  <a:lnTo>
                    <a:pt x="995071" y="1105543"/>
                  </a:lnTo>
                  <a:lnTo>
                    <a:pt x="1064610" y="1105543"/>
                  </a:lnTo>
                  <a:lnTo>
                    <a:pt x="1072078" y="1092843"/>
                  </a:lnTo>
                  <a:close/>
                </a:path>
                <a:path w="4284980" h="1655445">
                  <a:moveTo>
                    <a:pt x="1080548" y="1092843"/>
                  </a:moveTo>
                  <a:lnTo>
                    <a:pt x="1077323" y="1092843"/>
                  </a:lnTo>
                  <a:lnTo>
                    <a:pt x="1068883" y="1105543"/>
                  </a:lnTo>
                  <a:lnTo>
                    <a:pt x="1077574" y="1105543"/>
                  </a:lnTo>
                  <a:lnTo>
                    <a:pt x="1080548" y="1092843"/>
                  </a:lnTo>
                  <a:close/>
                </a:path>
                <a:path w="4284980" h="1655445">
                  <a:moveTo>
                    <a:pt x="1095363" y="1092843"/>
                  </a:moveTo>
                  <a:lnTo>
                    <a:pt x="1083280" y="1092843"/>
                  </a:lnTo>
                  <a:lnTo>
                    <a:pt x="1082747" y="1105543"/>
                  </a:lnTo>
                  <a:lnTo>
                    <a:pt x="1087121" y="1105543"/>
                  </a:lnTo>
                  <a:lnTo>
                    <a:pt x="1095363" y="1092843"/>
                  </a:lnTo>
                  <a:close/>
                </a:path>
                <a:path w="4284980" h="1655445">
                  <a:moveTo>
                    <a:pt x="1125378" y="1092843"/>
                  </a:moveTo>
                  <a:lnTo>
                    <a:pt x="1103175" y="1092843"/>
                  </a:lnTo>
                  <a:lnTo>
                    <a:pt x="1095479" y="1105543"/>
                  </a:lnTo>
                  <a:lnTo>
                    <a:pt x="1117189" y="1105543"/>
                  </a:lnTo>
                  <a:lnTo>
                    <a:pt x="1125378" y="1092843"/>
                  </a:lnTo>
                  <a:close/>
                </a:path>
                <a:path w="4284980" h="1655445">
                  <a:moveTo>
                    <a:pt x="1129651" y="1092843"/>
                  </a:moveTo>
                  <a:lnTo>
                    <a:pt x="1127572" y="1092843"/>
                  </a:lnTo>
                  <a:lnTo>
                    <a:pt x="1119508" y="1105543"/>
                  </a:lnTo>
                  <a:lnTo>
                    <a:pt x="1123359" y="1105543"/>
                  </a:lnTo>
                  <a:lnTo>
                    <a:pt x="1129651" y="1092843"/>
                  </a:lnTo>
                  <a:close/>
                </a:path>
                <a:path w="4284980" h="1655445">
                  <a:moveTo>
                    <a:pt x="1027521" y="1088363"/>
                  </a:moveTo>
                  <a:lnTo>
                    <a:pt x="1025795" y="1092843"/>
                  </a:lnTo>
                  <a:lnTo>
                    <a:pt x="1027713" y="1089175"/>
                  </a:lnTo>
                  <a:lnTo>
                    <a:pt x="1027521" y="1088363"/>
                  </a:lnTo>
                  <a:close/>
                </a:path>
                <a:path w="4284980" h="1655445">
                  <a:moveTo>
                    <a:pt x="1028316" y="1088020"/>
                  </a:moveTo>
                  <a:lnTo>
                    <a:pt x="1027713" y="1089175"/>
                  </a:lnTo>
                  <a:lnTo>
                    <a:pt x="1028581" y="1092843"/>
                  </a:lnTo>
                  <a:lnTo>
                    <a:pt x="1029994" y="1092843"/>
                  </a:lnTo>
                  <a:lnTo>
                    <a:pt x="1028316" y="1088020"/>
                  </a:lnTo>
                  <a:close/>
                </a:path>
                <a:path w="4284980" h="1655445">
                  <a:moveTo>
                    <a:pt x="1156787" y="1080143"/>
                  </a:moveTo>
                  <a:lnTo>
                    <a:pt x="1040499" y="1080143"/>
                  </a:lnTo>
                  <a:lnTo>
                    <a:pt x="1029994" y="1092843"/>
                  </a:lnTo>
                  <a:lnTo>
                    <a:pt x="1150409" y="1092843"/>
                  </a:lnTo>
                  <a:lnTo>
                    <a:pt x="1156787" y="1080143"/>
                  </a:lnTo>
                  <a:close/>
                </a:path>
                <a:path w="4284980" h="1655445">
                  <a:moveTo>
                    <a:pt x="1156787" y="1080143"/>
                  </a:moveTo>
                  <a:lnTo>
                    <a:pt x="1150409" y="1092843"/>
                  </a:lnTo>
                  <a:lnTo>
                    <a:pt x="1156346" y="1085175"/>
                  </a:lnTo>
                  <a:lnTo>
                    <a:pt x="1156787" y="1080143"/>
                  </a:lnTo>
                  <a:close/>
                </a:path>
                <a:path w="4284980" h="1655445">
                  <a:moveTo>
                    <a:pt x="1156346" y="1085175"/>
                  </a:moveTo>
                  <a:lnTo>
                    <a:pt x="1150409" y="1092843"/>
                  </a:lnTo>
                  <a:lnTo>
                    <a:pt x="1155675" y="1092843"/>
                  </a:lnTo>
                  <a:lnTo>
                    <a:pt x="1156346" y="1085175"/>
                  </a:lnTo>
                  <a:close/>
                </a:path>
                <a:path w="4284980" h="1655445">
                  <a:moveTo>
                    <a:pt x="1028001" y="1087114"/>
                  </a:moveTo>
                  <a:lnTo>
                    <a:pt x="1027521" y="1088363"/>
                  </a:lnTo>
                  <a:lnTo>
                    <a:pt x="1027713" y="1089175"/>
                  </a:lnTo>
                  <a:lnTo>
                    <a:pt x="1028316" y="1088020"/>
                  </a:lnTo>
                  <a:lnTo>
                    <a:pt x="1028001" y="1087114"/>
                  </a:lnTo>
                  <a:close/>
                </a:path>
                <a:path w="4284980" h="1655445">
                  <a:moveTo>
                    <a:pt x="1025576" y="1080143"/>
                  </a:moveTo>
                  <a:lnTo>
                    <a:pt x="1027521" y="1088363"/>
                  </a:lnTo>
                  <a:lnTo>
                    <a:pt x="1028001" y="1087114"/>
                  </a:lnTo>
                  <a:lnTo>
                    <a:pt x="1025576" y="1080143"/>
                  </a:lnTo>
                  <a:close/>
                </a:path>
                <a:path w="4284980" h="1655445">
                  <a:moveTo>
                    <a:pt x="1032434" y="1080143"/>
                  </a:moveTo>
                  <a:lnTo>
                    <a:pt x="1030685" y="1080143"/>
                  </a:lnTo>
                  <a:lnTo>
                    <a:pt x="1028001" y="1087114"/>
                  </a:lnTo>
                  <a:lnTo>
                    <a:pt x="1028316" y="1088020"/>
                  </a:lnTo>
                  <a:lnTo>
                    <a:pt x="1032434" y="1080143"/>
                  </a:lnTo>
                  <a:close/>
                </a:path>
                <a:path w="4284980" h="1655445">
                  <a:moveTo>
                    <a:pt x="1160242" y="1080143"/>
                  </a:moveTo>
                  <a:lnTo>
                    <a:pt x="1156787" y="1080143"/>
                  </a:lnTo>
                  <a:lnTo>
                    <a:pt x="1156346" y="1085175"/>
                  </a:lnTo>
                  <a:lnTo>
                    <a:pt x="1160242" y="1080143"/>
                  </a:lnTo>
                  <a:close/>
                </a:path>
                <a:path w="4284980" h="1655445">
                  <a:moveTo>
                    <a:pt x="1031670" y="1067443"/>
                  </a:moveTo>
                  <a:lnTo>
                    <a:pt x="1027146" y="1067443"/>
                  </a:lnTo>
                  <a:lnTo>
                    <a:pt x="1017733" y="1080143"/>
                  </a:lnTo>
                  <a:lnTo>
                    <a:pt x="1029115" y="1080143"/>
                  </a:lnTo>
                  <a:lnTo>
                    <a:pt x="1031670" y="1067443"/>
                  </a:lnTo>
                  <a:close/>
                </a:path>
                <a:path w="4284980" h="1655445">
                  <a:moveTo>
                    <a:pt x="1069187" y="1067443"/>
                  </a:moveTo>
                  <a:lnTo>
                    <a:pt x="1060328" y="1067443"/>
                  </a:lnTo>
                  <a:lnTo>
                    <a:pt x="1052622" y="1080143"/>
                  </a:lnTo>
                  <a:lnTo>
                    <a:pt x="1065731" y="1080143"/>
                  </a:lnTo>
                  <a:lnTo>
                    <a:pt x="1069187" y="1067443"/>
                  </a:lnTo>
                  <a:close/>
                </a:path>
                <a:path w="4284980" h="1655445">
                  <a:moveTo>
                    <a:pt x="1130400" y="1067443"/>
                  </a:moveTo>
                  <a:lnTo>
                    <a:pt x="1073291" y="1067443"/>
                  </a:lnTo>
                  <a:lnTo>
                    <a:pt x="1065731" y="1080143"/>
                  </a:lnTo>
                  <a:lnTo>
                    <a:pt x="1127677" y="1080143"/>
                  </a:lnTo>
                  <a:lnTo>
                    <a:pt x="1130400" y="1067443"/>
                  </a:lnTo>
                  <a:close/>
                </a:path>
                <a:path w="4284980" h="1655445">
                  <a:moveTo>
                    <a:pt x="1163090" y="1067443"/>
                  </a:moveTo>
                  <a:lnTo>
                    <a:pt x="1135792" y="1067443"/>
                  </a:lnTo>
                  <a:lnTo>
                    <a:pt x="1134871" y="1080143"/>
                  </a:lnTo>
                  <a:lnTo>
                    <a:pt x="1163676" y="1080143"/>
                  </a:lnTo>
                  <a:lnTo>
                    <a:pt x="1163090" y="1067443"/>
                  </a:lnTo>
                  <a:close/>
                </a:path>
                <a:path w="4284980" h="1655445">
                  <a:moveTo>
                    <a:pt x="1185267" y="1067443"/>
                  </a:moveTo>
                  <a:lnTo>
                    <a:pt x="1175753" y="1067443"/>
                  </a:lnTo>
                  <a:lnTo>
                    <a:pt x="1168466" y="1080143"/>
                  </a:lnTo>
                  <a:lnTo>
                    <a:pt x="1178911" y="1080143"/>
                  </a:lnTo>
                  <a:lnTo>
                    <a:pt x="1185267" y="1067443"/>
                  </a:lnTo>
                  <a:close/>
                </a:path>
                <a:path w="4284980" h="1655445">
                  <a:moveTo>
                    <a:pt x="1082285" y="1063086"/>
                  </a:moveTo>
                  <a:lnTo>
                    <a:pt x="1079469" y="1067443"/>
                  </a:lnTo>
                  <a:lnTo>
                    <a:pt x="1082307" y="1067443"/>
                  </a:lnTo>
                  <a:lnTo>
                    <a:pt x="1082285" y="1063086"/>
                  </a:lnTo>
                  <a:close/>
                </a:path>
                <a:path w="4284980" h="1655445">
                  <a:moveTo>
                    <a:pt x="1152022" y="1054743"/>
                  </a:moveTo>
                  <a:lnTo>
                    <a:pt x="1095741" y="1054743"/>
                  </a:lnTo>
                  <a:lnTo>
                    <a:pt x="1086538" y="1067443"/>
                  </a:lnTo>
                  <a:lnTo>
                    <a:pt x="1148252" y="1067443"/>
                  </a:lnTo>
                  <a:lnTo>
                    <a:pt x="1152022" y="1054743"/>
                  </a:lnTo>
                  <a:close/>
                </a:path>
                <a:path w="4284980" h="1655445">
                  <a:moveTo>
                    <a:pt x="1157273" y="1059465"/>
                  </a:moveTo>
                  <a:lnTo>
                    <a:pt x="1152642" y="1067443"/>
                  </a:lnTo>
                  <a:lnTo>
                    <a:pt x="1157205" y="1067443"/>
                  </a:lnTo>
                  <a:lnTo>
                    <a:pt x="1157431" y="1067211"/>
                  </a:lnTo>
                  <a:lnTo>
                    <a:pt x="1157273" y="1059465"/>
                  </a:lnTo>
                  <a:close/>
                </a:path>
                <a:path w="4284980" h="1655445">
                  <a:moveTo>
                    <a:pt x="1161317" y="1063210"/>
                  </a:moveTo>
                  <a:lnTo>
                    <a:pt x="1157431" y="1067211"/>
                  </a:lnTo>
                  <a:lnTo>
                    <a:pt x="1157435" y="1067443"/>
                  </a:lnTo>
                  <a:lnTo>
                    <a:pt x="1161317" y="1063210"/>
                  </a:lnTo>
                  <a:close/>
                </a:path>
                <a:path w="4284980" h="1655445">
                  <a:moveTo>
                    <a:pt x="1175409" y="1054743"/>
                  </a:moveTo>
                  <a:lnTo>
                    <a:pt x="1170859" y="1054743"/>
                  </a:lnTo>
                  <a:lnTo>
                    <a:pt x="1162933" y="1067443"/>
                  </a:lnTo>
                  <a:lnTo>
                    <a:pt x="1167233" y="1067443"/>
                  </a:lnTo>
                  <a:lnTo>
                    <a:pt x="1175409" y="1054743"/>
                  </a:lnTo>
                  <a:close/>
                </a:path>
                <a:path w="4284980" h="1655445">
                  <a:moveTo>
                    <a:pt x="1196597" y="1054743"/>
                  </a:moveTo>
                  <a:lnTo>
                    <a:pt x="1191958" y="1054743"/>
                  </a:lnTo>
                  <a:lnTo>
                    <a:pt x="1176848" y="1067443"/>
                  </a:lnTo>
                  <a:lnTo>
                    <a:pt x="1185497" y="1067443"/>
                  </a:lnTo>
                  <a:lnTo>
                    <a:pt x="1196597" y="1054743"/>
                  </a:lnTo>
                  <a:close/>
                </a:path>
                <a:path w="4284980" h="1655445">
                  <a:moveTo>
                    <a:pt x="1207885" y="1054743"/>
                  </a:moveTo>
                  <a:lnTo>
                    <a:pt x="1196597" y="1054743"/>
                  </a:lnTo>
                  <a:lnTo>
                    <a:pt x="1199780" y="1067443"/>
                  </a:lnTo>
                  <a:lnTo>
                    <a:pt x="1202241" y="1067443"/>
                  </a:lnTo>
                  <a:lnTo>
                    <a:pt x="1207885" y="1054743"/>
                  </a:lnTo>
                  <a:close/>
                </a:path>
                <a:path w="4284980" h="1655445">
                  <a:moveTo>
                    <a:pt x="1227988" y="1054743"/>
                  </a:moveTo>
                  <a:lnTo>
                    <a:pt x="1220219" y="1054743"/>
                  </a:lnTo>
                  <a:lnTo>
                    <a:pt x="1218167" y="1067443"/>
                  </a:lnTo>
                  <a:lnTo>
                    <a:pt x="1227988" y="1054743"/>
                  </a:lnTo>
                  <a:close/>
                </a:path>
                <a:path w="4284980" h="1655445">
                  <a:moveTo>
                    <a:pt x="1169079" y="1054743"/>
                  </a:moveTo>
                  <a:lnTo>
                    <a:pt x="1160014" y="1054743"/>
                  </a:lnTo>
                  <a:lnTo>
                    <a:pt x="1157273" y="1059465"/>
                  </a:lnTo>
                  <a:lnTo>
                    <a:pt x="1157431" y="1067211"/>
                  </a:lnTo>
                  <a:lnTo>
                    <a:pt x="1161430" y="1063086"/>
                  </a:lnTo>
                  <a:lnTo>
                    <a:pt x="1169079" y="1054743"/>
                  </a:lnTo>
                  <a:close/>
                </a:path>
                <a:path w="4284980" h="1655445">
                  <a:moveTo>
                    <a:pt x="1169540" y="1054743"/>
                  </a:moveTo>
                  <a:lnTo>
                    <a:pt x="1169079" y="1054743"/>
                  </a:lnTo>
                  <a:lnTo>
                    <a:pt x="1161317" y="1063210"/>
                  </a:lnTo>
                  <a:lnTo>
                    <a:pt x="1169540" y="1054743"/>
                  </a:lnTo>
                  <a:close/>
                </a:path>
                <a:path w="4284980" h="1655445">
                  <a:moveTo>
                    <a:pt x="1087677" y="1054743"/>
                  </a:moveTo>
                  <a:lnTo>
                    <a:pt x="1082244" y="1054743"/>
                  </a:lnTo>
                  <a:lnTo>
                    <a:pt x="1082285" y="1063086"/>
                  </a:lnTo>
                  <a:lnTo>
                    <a:pt x="1087677" y="1054743"/>
                  </a:lnTo>
                  <a:close/>
                </a:path>
                <a:path w="4284980" h="1655445">
                  <a:moveTo>
                    <a:pt x="1160014" y="1054743"/>
                  </a:moveTo>
                  <a:lnTo>
                    <a:pt x="1157177" y="1054743"/>
                  </a:lnTo>
                  <a:lnTo>
                    <a:pt x="1157273" y="1059465"/>
                  </a:lnTo>
                  <a:lnTo>
                    <a:pt x="1160014" y="1054743"/>
                  </a:lnTo>
                  <a:close/>
                </a:path>
                <a:path w="4284980" h="1655445">
                  <a:moveTo>
                    <a:pt x="1095029" y="1042043"/>
                  </a:moveTo>
                  <a:lnTo>
                    <a:pt x="1084370" y="1042043"/>
                  </a:lnTo>
                  <a:lnTo>
                    <a:pt x="1078851" y="1054743"/>
                  </a:lnTo>
                  <a:lnTo>
                    <a:pt x="1088476" y="1054743"/>
                  </a:lnTo>
                  <a:lnTo>
                    <a:pt x="1095029" y="1042043"/>
                  </a:lnTo>
                  <a:close/>
                </a:path>
                <a:path w="4284980" h="1655445">
                  <a:moveTo>
                    <a:pt x="1103427" y="1042043"/>
                  </a:moveTo>
                  <a:lnTo>
                    <a:pt x="1094781" y="1054743"/>
                  </a:lnTo>
                  <a:lnTo>
                    <a:pt x="1097539" y="1054743"/>
                  </a:lnTo>
                  <a:lnTo>
                    <a:pt x="1103427" y="1042043"/>
                  </a:lnTo>
                  <a:close/>
                </a:path>
                <a:path w="4284980" h="1655445">
                  <a:moveTo>
                    <a:pt x="1182732" y="1042043"/>
                  </a:moveTo>
                  <a:lnTo>
                    <a:pt x="1113091" y="1042043"/>
                  </a:lnTo>
                  <a:lnTo>
                    <a:pt x="1111039" y="1054743"/>
                  </a:lnTo>
                  <a:lnTo>
                    <a:pt x="1172917" y="1054743"/>
                  </a:lnTo>
                  <a:lnTo>
                    <a:pt x="1182732" y="1042043"/>
                  </a:lnTo>
                  <a:close/>
                </a:path>
                <a:path w="4284980" h="1655445">
                  <a:moveTo>
                    <a:pt x="1180403" y="1052470"/>
                  </a:moveTo>
                  <a:lnTo>
                    <a:pt x="1177006" y="1054743"/>
                  </a:lnTo>
                  <a:lnTo>
                    <a:pt x="1179896" y="1054743"/>
                  </a:lnTo>
                  <a:lnTo>
                    <a:pt x="1180403" y="1052470"/>
                  </a:lnTo>
                  <a:close/>
                </a:path>
                <a:path w="4284980" h="1655445">
                  <a:moveTo>
                    <a:pt x="1182656" y="1050963"/>
                  </a:moveTo>
                  <a:lnTo>
                    <a:pt x="1180403" y="1052470"/>
                  </a:lnTo>
                  <a:lnTo>
                    <a:pt x="1179896" y="1054743"/>
                  </a:lnTo>
                  <a:lnTo>
                    <a:pt x="1182656" y="1050963"/>
                  </a:lnTo>
                  <a:close/>
                </a:path>
                <a:path w="4284980" h="1655445">
                  <a:moveTo>
                    <a:pt x="1210439" y="1042043"/>
                  </a:moveTo>
                  <a:lnTo>
                    <a:pt x="1195988" y="1042043"/>
                  </a:lnTo>
                  <a:lnTo>
                    <a:pt x="1182656" y="1050963"/>
                  </a:lnTo>
                  <a:lnTo>
                    <a:pt x="1179896" y="1054743"/>
                  </a:lnTo>
                  <a:lnTo>
                    <a:pt x="1205319" y="1054743"/>
                  </a:lnTo>
                  <a:lnTo>
                    <a:pt x="1210439" y="1042043"/>
                  </a:lnTo>
                  <a:close/>
                </a:path>
                <a:path w="4284980" h="1655445">
                  <a:moveTo>
                    <a:pt x="1229536" y="1042043"/>
                  </a:moveTo>
                  <a:lnTo>
                    <a:pt x="1215716" y="1042043"/>
                  </a:lnTo>
                  <a:lnTo>
                    <a:pt x="1208817" y="1054743"/>
                  </a:lnTo>
                  <a:lnTo>
                    <a:pt x="1221810" y="1054743"/>
                  </a:lnTo>
                  <a:lnTo>
                    <a:pt x="1229536" y="1042043"/>
                  </a:lnTo>
                  <a:close/>
                </a:path>
                <a:path w="4284980" h="1655445">
                  <a:moveTo>
                    <a:pt x="1234260" y="1042043"/>
                  </a:moveTo>
                  <a:lnTo>
                    <a:pt x="1229947" y="1042043"/>
                  </a:lnTo>
                  <a:lnTo>
                    <a:pt x="1223734" y="1054743"/>
                  </a:lnTo>
                  <a:lnTo>
                    <a:pt x="1226376" y="1054743"/>
                  </a:lnTo>
                  <a:lnTo>
                    <a:pt x="1234260" y="1042043"/>
                  </a:lnTo>
                  <a:close/>
                </a:path>
                <a:path w="4284980" h="1655445">
                  <a:moveTo>
                    <a:pt x="1251139" y="1042043"/>
                  </a:moveTo>
                  <a:lnTo>
                    <a:pt x="1234260" y="1042043"/>
                  </a:lnTo>
                  <a:lnTo>
                    <a:pt x="1235580" y="1054743"/>
                  </a:lnTo>
                  <a:lnTo>
                    <a:pt x="1243883" y="1054743"/>
                  </a:lnTo>
                  <a:lnTo>
                    <a:pt x="1251139" y="1042043"/>
                  </a:lnTo>
                  <a:close/>
                </a:path>
                <a:path w="4284980" h="1655445">
                  <a:moveTo>
                    <a:pt x="1252281" y="1042043"/>
                  </a:moveTo>
                  <a:lnTo>
                    <a:pt x="1243883" y="1054743"/>
                  </a:lnTo>
                  <a:lnTo>
                    <a:pt x="1249914" y="1054743"/>
                  </a:lnTo>
                  <a:lnTo>
                    <a:pt x="1252281" y="1042043"/>
                  </a:lnTo>
                  <a:close/>
                </a:path>
                <a:path w="4284980" h="1655445">
                  <a:moveTo>
                    <a:pt x="1189169" y="1042043"/>
                  </a:moveTo>
                  <a:lnTo>
                    <a:pt x="1182732" y="1042043"/>
                  </a:lnTo>
                  <a:lnTo>
                    <a:pt x="1180403" y="1052470"/>
                  </a:lnTo>
                  <a:lnTo>
                    <a:pt x="1182656" y="1050963"/>
                  </a:lnTo>
                  <a:lnTo>
                    <a:pt x="1189169" y="1042043"/>
                  </a:lnTo>
                  <a:close/>
                </a:path>
                <a:path w="4284980" h="1655445">
                  <a:moveTo>
                    <a:pt x="1115028" y="1029343"/>
                  </a:moveTo>
                  <a:lnTo>
                    <a:pt x="1102798" y="1029343"/>
                  </a:lnTo>
                  <a:lnTo>
                    <a:pt x="1099597" y="1042043"/>
                  </a:lnTo>
                  <a:lnTo>
                    <a:pt x="1104547" y="1042043"/>
                  </a:lnTo>
                  <a:lnTo>
                    <a:pt x="1115028" y="1029343"/>
                  </a:lnTo>
                  <a:close/>
                </a:path>
                <a:path w="4284980" h="1655445">
                  <a:moveTo>
                    <a:pt x="1114014" y="1036332"/>
                  </a:moveTo>
                  <a:lnTo>
                    <a:pt x="1111315" y="1042043"/>
                  </a:lnTo>
                  <a:lnTo>
                    <a:pt x="1113186" y="1042043"/>
                  </a:lnTo>
                  <a:lnTo>
                    <a:pt x="1114014" y="1036332"/>
                  </a:lnTo>
                  <a:close/>
                </a:path>
                <a:path w="4284980" h="1655445">
                  <a:moveTo>
                    <a:pt x="1119971" y="1029343"/>
                  </a:moveTo>
                  <a:lnTo>
                    <a:pt x="1117317" y="1029343"/>
                  </a:lnTo>
                  <a:lnTo>
                    <a:pt x="1114014" y="1036332"/>
                  </a:lnTo>
                  <a:lnTo>
                    <a:pt x="1113186" y="1042043"/>
                  </a:lnTo>
                  <a:lnTo>
                    <a:pt x="1119971" y="1029343"/>
                  </a:lnTo>
                  <a:close/>
                </a:path>
                <a:path w="4284980" h="1655445">
                  <a:moveTo>
                    <a:pt x="1125562" y="1029343"/>
                  </a:moveTo>
                  <a:lnTo>
                    <a:pt x="1119971" y="1029343"/>
                  </a:lnTo>
                  <a:lnTo>
                    <a:pt x="1113186" y="1042043"/>
                  </a:lnTo>
                  <a:lnTo>
                    <a:pt x="1117698" y="1042043"/>
                  </a:lnTo>
                  <a:lnTo>
                    <a:pt x="1125562" y="1029343"/>
                  </a:lnTo>
                  <a:close/>
                </a:path>
                <a:path w="4284980" h="1655445">
                  <a:moveTo>
                    <a:pt x="1142148" y="1029343"/>
                  </a:moveTo>
                  <a:lnTo>
                    <a:pt x="1125562" y="1029343"/>
                  </a:lnTo>
                  <a:lnTo>
                    <a:pt x="1127185" y="1042043"/>
                  </a:lnTo>
                  <a:lnTo>
                    <a:pt x="1132915" y="1042043"/>
                  </a:lnTo>
                  <a:lnTo>
                    <a:pt x="1142148" y="1029343"/>
                  </a:lnTo>
                  <a:close/>
                </a:path>
                <a:path w="4284980" h="1655445">
                  <a:moveTo>
                    <a:pt x="1146034" y="1029343"/>
                  </a:moveTo>
                  <a:lnTo>
                    <a:pt x="1137084" y="1042043"/>
                  </a:lnTo>
                  <a:lnTo>
                    <a:pt x="1151142" y="1042043"/>
                  </a:lnTo>
                  <a:lnTo>
                    <a:pt x="1146034" y="1029343"/>
                  </a:lnTo>
                  <a:close/>
                </a:path>
                <a:path w="4284980" h="1655445">
                  <a:moveTo>
                    <a:pt x="1210251" y="1029343"/>
                  </a:moveTo>
                  <a:lnTo>
                    <a:pt x="1159729" y="1029343"/>
                  </a:lnTo>
                  <a:lnTo>
                    <a:pt x="1151142" y="1042043"/>
                  </a:lnTo>
                  <a:lnTo>
                    <a:pt x="1201207" y="1042043"/>
                  </a:lnTo>
                  <a:lnTo>
                    <a:pt x="1210251" y="1029343"/>
                  </a:lnTo>
                  <a:close/>
                </a:path>
                <a:path w="4284980" h="1655445">
                  <a:moveTo>
                    <a:pt x="1209903" y="1037452"/>
                  </a:moveTo>
                  <a:lnTo>
                    <a:pt x="1205069" y="1042043"/>
                  </a:lnTo>
                  <a:lnTo>
                    <a:pt x="1209706" y="1042043"/>
                  </a:lnTo>
                  <a:lnTo>
                    <a:pt x="1209903" y="1037452"/>
                  </a:lnTo>
                  <a:close/>
                </a:path>
                <a:path w="4284980" h="1655445">
                  <a:moveTo>
                    <a:pt x="1267327" y="1029343"/>
                  </a:moveTo>
                  <a:lnTo>
                    <a:pt x="1231965" y="1029343"/>
                  </a:lnTo>
                  <a:lnTo>
                    <a:pt x="1216854" y="1042043"/>
                  </a:lnTo>
                  <a:lnTo>
                    <a:pt x="1261443" y="1042043"/>
                  </a:lnTo>
                  <a:lnTo>
                    <a:pt x="1267327" y="1029343"/>
                  </a:lnTo>
                  <a:close/>
                </a:path>
                <a:path w="4284980" h="1655445">
                  <a:moveTo>
                    <a:pt x="1276992" y="1029343"/>
                  </a:moveTo>
                  <a:lnTo>
                    <a:pt x="1270511" y="1029343"/>
                  </a:lnTo>
                  <a:lnTo>
                    <a:pt x="1263010" y="1042043"/>
                  </a:lnTo>
                  <a:lnTo>
                    <a:pt x="1268071" y="1042043"/>
                  </a:lnTo>
                  <a:lnTo>
                    <a:pt x="1276805" y="1033458"/>
                  </a:lnTo>
                  <a:lnTo>
                    <a:pt x="1276992" y="1029343"/>
                  </a:lnTo>
                  <a:close/>
                </a:path>
                <a:path w="4284980" h="1655445">
                  <a:moveTo>
                    <a:pt x="1283966" y="1029343"/>
                  </a:moveTo>
                  <a:lnTo>
                    <a:pt x="1280992" y="1029343"/>
                  </a:lnTo>
                  <a:lnTo>
                    <a:pt x="1276805" y="1033458"/>
                  </a:lnTo>
                  <a:lnTo>
                    <a:pt x="1276416" y="1042043"/>
                  </a:lnTo>
                  <a:lnTo>
                    <a:pt x="1283966" y="1029343"/>
                  </a:lnTo>
                  <a:close/>
                </a:path>
                <a:path w="4284980" h="1655445">
                  <a:moveTo>
                    <a:pt x="1218440" y="1029343"/>
                  </a:moveTo>
                  <a:lnTo>
                    <a:pt x="1210251" y="1029343"/>
                  </a:lnTo>
                  <a:lnTo>
                    <a:pt x="1209903" y="1037452"/>
                  </a:lnTo>
                  <a:lnTo>
                    <a:pt x="1218440" y="1029343"/>
                  </a:lnTo>
                  <a:close/>
                </a:path>
                <a:path w="4284980" h="1655445">
                  <a:moveTo>
                    <a:pt x="1117317" y="1029343"/>
                  </a:moveTo>
                  <a:lnTo>
                    <a:pt x="1115028" y="1029343"/>
                  </a:lnTo>
                  <a:lnTo>
                    <a:pt x="1114014" y="1036332"/>
                  </a:lnTo>
                  <a:lnTo>
                    <a:pt x="1117317" y="1029343"/>
                  </a:lnTo>
                  <a:close/>
                </a:path>
                <a:path w="4284980" h="1655445">
                  <a:moveTo>
                    <a:pt x="1280992" y="1029343"/>
                  </a:moveTo>
                  <a:lnTo>
                    <a:pt x="1276992" y="1029343"/>
                  </a:lnTo>
                  <a:lnTo>
                    <a:pt x="1276805" y="1033458"/>
                  </a:lnTo>
                  <a:lnTo>
                    <a:pt x="1280992" y="1029343"/>
                  </a:lnTo>
                  <a:close/>
                </a:path>
                <a:path w="4284980" h="1655445">
                  <a:moveTo>
                    <a:pt x="1237318" y="1016643"/>
                  </a:moveTo>
                  <a:lnTo>
                    <a:pt x="1188206" y="1016643"/>
                  </a:lnTo>
                  <a:lnTo>
                    <a:pt x="1174742" y="1029343"/>
                  </a:lnTo>
                  <a:lnTo>
                    <a:pt x="1230737" y="1029343"/>
                  </a:lnTo>
                  <a:lnTo>
                    <a:pt x="1237318" y="1016643"/>
                  </a:lnTo>
                  <a:close/>
                </a:path>
                <a:path w="4284980" h="1655445">
                  <a:moveTo>
                    <a:pt x="1290650" y="1016643"/>
                  </a:moveTo>
                  <a:lnTo>
                    <a:pt x="1257066" y="1016643"/>
                  </a:lnTo>
                  <a:lnTo>
                    <a:pt x="1247667" y="1029343"/>
                  </a:lnTo>
                  <a:lnTo>
                    <a:pt x="1290613" y="1029343"/>
                  </a:lnTo>
                  <a:lnTo>
                    <a:pt x="1290650" y="1016643"/>
                  </a:lnTo>
                  <a:close/>
                </a:path>
                <a:path w="4284980" h="1655445">
                  <a:moveTo>
                    <a:pt x="1319553" y="1003943"/>
                  </a:moveTo>
                  <a:lnTo>
                    <a:pt x="1280403" y="1003943"/>
                  </a:lnTo>
                  <a:lnTo>
                    <a:pt x="1273992" y="1016643"/>
                  </a:lnTo>
                  <a:lnTo>
                    <a:pt x="1297128" y="1016643"/>
                  </a:lnTo>
                  <a:lnTo>
                    <a:pt x="1290613" y="1029343"/>
                  </a:lnTo>
                  <a:lnTo>
                    <a:pt x="1299602" y="1029343"/>
                  </a:lnTo>
                  <a:lnTo>
                    <a:pt x="1309122" y="1016643"/>
                  </a:lnTo>
                  <a:lnTo>
                    <a:pt x="1319553" y="1003943"/>
                  </a:lnTo>
                  <a:close/>
                </a:path>
                <a:path w="4284980" h="1655445">
                  <a:moveTo>
                    <a:pt x="1314797" y="1016643"/>
                  </a:moveTo>
                  <a:lnTo>
                    <a:pt x="1310554" y="1016643"/>
                  </a:lnTo>
                  <a:lnTo>
                    <a:pt x="1303030" y="1029343"/>
                  </a:lnTo>
                  <a:lnTo>
                    <a:pt x="1303881" y="1029343"/>
                  </a:lnTo>
                  <a:lnTo>
                    <a:pt x="1314797" y="1016643"/>
                  </a:lnTo>
                  <a:close/>
                </a:path>
                <a:path w="4284980" h="1655445">
                  <a:moveTo>
                    <a:pt x="1178006" y="1015673"/>
                  </a:moveTo>
                  <a:lnTo>
                    <a:pt x="1177225" y="1016643"/>
                  </a:lnTo>
                  <a:lnTo>
                    <a:pt x="1178178" y="1016643"/>
                  </a:lnTo>
                  <a:lnTo>
                    <a:pt x="1178006" y="1015673"/>
                  </a:lnTo>
                  <a:close/>
                </a:path>
                <a:path w="4284980" h="1655445">
                  <a:moveTo>
                    <a:pt x="1196673" y="1003943"/>
                  </a:moveTo>
                  <a:lnTo>
                    <a:pt x="1187738" y="1003943"/>
                  </a:lnTo>
                  <a:lnTo>
                    <a:pt x="1185885" y="1016643"/>
                  </a:lnTo>
                  <a:lnTo>
                    <a:pt x="1196286" y="1016643"/>
                  </a:lnTo>
                  <a:lnTo>
                    <a:pt x="1196673" y="1003943"/>
                  </a:lnTo>
                  <a:close/>
                </a:path>
                <a:path w="4284980" h="1655445">
                  <a:moveTo>
                    <a:pt x="1206848" y="1003943"/>
                  </a:moveTo>
                  <a:lnTo>
                    <a:pt x="1200638" y="1003943"/>
                  </a:lnTo>
                  <a:lnTo>
                    <a:pt x="1199445" y="1016643"/>
                  </a:lnTo>
                  <a:lnTo>
                    <a:pt x="1206848" y="1003943"/>
                  </a:lnTo>
                  <a:close/>
                </a:path>
                <a:path w="4284980" h="1655445">
                  <a:moveTo>
                    <a:pt x="1208188" y="1003943"/>
                  </a:moveTo>
                  <a:lnTo>
                    <a:pt x="1199528" y="1016643"/>
                  </a:lnTo>
                  <a:lnTo>
                    <a:pt x="1209340" y="1016643"/>
                  </a:lnTo>
                  <a:lnTo>
                    <a:pt x="1208188" y="1003943"/>
                  </a:lnTo>
                  <a:close/>
                </a:path>
                <a:path w="4284980" h="1655445">
                  <a:moveTo>
                    <a:pt x="1275193" y="1003943"/>
                  </a:moveTo>
                  <a:lnTo>
                    <a:pt x="1215131" y="1003943"/>
                  </a:lnTo>
                  <a:lnTo>
                    <a:pt x="1214032" y="1016643"/>
                  </a:lnTo>
                  <a:lnTo>
                    <a:pt x="1270174" y="1016643"/>
                  </a:lnTo>
                  <a:lnTo>
                    <a:pt x="1275193" y="1003943"/>
                  </a:lnTo>
                  <a:close/>
                </a:path>
                <a:path w="4284980" h="1655445">
                  <a:moveTo>
                    <a:pt x="1340778" y="1003943"/>
                  </a:moveTo>
                  <a:lnTo>
                    <a:pt x="1333881" y="1003943"/>
                  </a:lnTo>
                  <a:lnTo>
                    <a:pt x="1326998" y="1016643"/>
                  </a:lnTo>
                  <a:lnTo>
                    <a:pt x="1340778" y="1003943"/>
                  </a:lnTo>
                  <a:close/>
                </a:path>
                <a:path w="4284980" h="1655445">
                  <a:moveTo>
                    <a:pt x="1187443" y="1003943"/>
                  </a:moveTo>
                  <a:lnTo>
                    <a:pt x="1175917" y="1003943"/>
                  </a:lnTo>
                  <a:lnTo>
                    <a:pt x="1178006" y="1015673"/>
                  </a:lnTo>
                  <a:lnTo>
                    <a:pt x="1187443" y="1003943"/>
                  </a:lnTo>
                  <a:close/>
                </a:path>
                <a:path w="4284980" h="1655445">
                  <a:moveTo>
                    <a:pt x="1205528" y="991243"/>
                  </a:moveTo>
                  <a:lnTo>
                    <a:pt x="1197622" y="991243"/>
                  </a:lnTo>
                  <a:lnTo>
                    <a:pt x="1188314" y="1003943"/>
                  </a:lnTo>
                  <a:lnTo>
                    <a:pt x="1195852" y="1003943"/>
                  </a:lnTo>
                  <a:lnTo>
                    <a:pt x="1205528" y="991243"/>
                  </a:lnTo>
                  <a:close/>
                </a:path>
                <a:path w="4284980" h="1655445">
                  <a:moveTo>
                    <a:pt x="1215958" y="994319"/>
                  </a:moveTo>
                  <a:lnTo>
                    <a:pt x="1208533" y="1003943"/>
                  </a:lnTo>
                  <a:lnTo>
                    <a:pt x="1213143" y="1003943"/>
                  </a:lnTo>
                  <a:lnTo>
                    <a:pt x="1215958" y="994319"/>
                  </a:lnTo>
                  <a:close/>
                </a:path>
                <a:path w="4284980" h="1655445">
                  <a:moveTo>
                    <a:pt x="1339232" y="991243"/>
                  </a:moveTo>
                  <a:lnTo>
                    <a:pt x="1230983" y="991243"/>
                  </a:lnTo>
                  <a:lnTo>
                    <a:pt x="1225852" y="1003943"/>
                  </a:lnTo>
                  <a:lnTo>
                    <a:pt x="1329221" y="1003943"/>
                  </a:lnTo>
                  <a:lnTo>
                    <a:pt x="1339232" y="991243"/>
                  </a:lnTo>
                  <a:close/>
                </a:path>
                <a:path w="4284980" h="1655445">
                  <a:moveTo>
                    <a:pt x="1350992" y="999173"/>
                  </a:moveTo>
                  <a:lnTo>
                    <a:pt x="1347597" y="1003943"/>
                  </a:lnTo>
                  <a:lnTo>
                    <a:pt x="1352309" y="1003943"/>
                  </a:lnTo>
                  <a:lnTo>
                    <a:pt x="1350992" y="999173"/>
                  </a:lnTo>
                  <a:close/>
                </a:path>
                <a:path w="4284980" h="1655445">
                  <a:moveTo>
                    <a:pt x="1356634" y="991243"/>
                  </a:moveTo>
                  <a:lnTo>
                    <a:pt x="1348801" y="991243"/>
                  </a:lnTo>
                  <a:lnTo>
                    <a:pt x="1350992" y="999173"/>
                  </a:lnTo>
                  <a:lnTo>
                    <a:pt x="1356634" y="991243"/>
                  </a:lnTo>
                  <a:close/>
                </a:path>
                <a:path w="4284980" h="1655445">
                  <a:moveTo>
                    <a:pt x="1218331" y="991243"/>
                  </a:moveTo>
                  <a:lnTo>
                    <a:pt x="1216858" y="991243"/>
                  </a:lnTo>
                  <a:lnTo>
                    <a:pt x="1215958" y="994319"/>
                  </a:lnTo>
                  <a:lnTo>
                    <a:pt x="1218331" y="991243"/>
                  </a:lnTo>
                  <a:close/>
                </a:path>
                <a:path w="4284980" h="1655445">
                  <a:moveTo>
                    <a:pt x="1233506" y="978543"/>
                  </a:moveTo>
                  <a:lnTo>
                    <a:pt x="1231929" y="991243"/>
                  </a:lnTo>
                  <a:lnTo>
                    <a:pt x="1232576" y="991243"/>
                  </a:lnTo>
                  <a:lnTo>
                    <a:pt x="1237160" y="985820"/>
                  </a:lnTo>
                  <a:lnTo>
                    <a:pt x="1233506" y="978543"/>
                  </a:lnTo>
                  <a:close/>
                </a:path>
                <a:path w="4284980" h="1655445">
                  <a:moveTo>
                    <a:pt x="1238640" y="988768"/>
                  </a:moveTo>
                  <a:lnTo>
                    <a:pt x="1236082" y="991243"/>
                  </a:lnTo>
                  <a:lnTo>
                    <a:pt x="1239883" y="991243"/>
                  </a:lnTo>
                  <a:lnTo>
                    <a:pt x="1238640" y="988768"/>
                  </a:lnTo>
                  <a:close/>
                </a:path>
                <a:path w="4284980" h="1655445">
                  <a:moveTo>
                    <a:pt x="1335465" y="978543"/>
                  </a:moveTo>
                  <a:lnTo>
                    <a:pt x="1249206" y="978543"/>
                  </a:lnTo>
                  <a:lnTo>
                    <a:pt x="1244569" y="983031"/>
                  </a:lnTo>
                  <a:lnTo>
                    <a:pt x="1239883" y="991243"/>
                  </a:lnTo>
                  <a:lnTo>
                    <a:pt x="1327106" y="991243"/>
                  </a:lnTo>
                  <a:lnTo>
                    <a:pt x="1335465" y="978543"/>
                  </a:lnTo>
                  <a:close/>
                </a:path>
                <a:path w="4284980" h="1655445">
                  <a:moveTo>
                    <a:pt x="1360141" y="978543"/>
                  </a:moveTo>
                  <a:lnTo>
                    <a:pt x="1350534" y="978543"/>
                  </a:lnTo>
                  <a:lnTo>
                    <a:pt x="1341805" y="991243"/>
                  </a:lnTo>
                  <a:lnTo>
                    <a:pt x="1350498" y="991243"/>
                  </a:lnTo>
                  <a:lnTo>
                    <a:pt x="1360141" y="978543"/>
                  </a:lnTo>
                  <a:close/>
                </a:path>
                <a:path w="4284980" h="1655445">
                  <a:moveTo>
                    <a:pt x="1381889" y="978543"/>
                  </a:moveTo>
                  <a:lnTo>
                    <a:pt x="1371408" y="978543"/>
                  </a:lnTo>
                  <a:lnTo>
                    <a:pt x="1362309" y="991243"/>
                  </a:lnTo>
                  <a:lnTo>
                    <a:pt x="1378047" y="991243"/>
                  </a:lnTo>
                  <a:lnTo>
                    <a:pt x="1381889" y="978543"/>
                  </a:lnTo>
                  <a:close/>
                </a:path>
                <a:path w="4284980" h="1655445">
                  <a:moveTo>
                    <a:pt x="1390570" y="978543"/>
                  </a:moveTo>
                  <a:lnTo>
                    <a:pt x="1384103" y="978543"/>
                  </a:lnTo>
                  <a:lnTo>
                    <a:pt x="1382094" y="991243"/>
                  </a:lnTo>
                  <a:lnTo>
                    <a:pt x="1393240" y="991243"/>
                  </a:lnTo>
                  <a:lnTo>
                    <a:pt x="1390570" y="978543"/>
                  </a:lnTo>
                  <a:close/>
                </a:path>
                <a:path w="4284980" h="1655445">
                  <a:moveTo>
                    <a:pt x="1247129" y="978543"/>
                  </a:moveTo>
                  <a:lnTo>
                    <a:pt x="1243311" y="978543"/>
                  </a:lnTo>
                  <a:lnTo>
                    <a:pt x="1237160" y="985820"/>
                  </a:lnTo>
                  <a:lnTo>
                    <a:pt x="1238640" y="988768"/>
                  </a:lnTo>
                  <a:lnTo>
                    <a:pt x="1244569" y="983031"/>
                  </a:lnTo>
                  <a:lnTo>
                    <a:pt x="1247129" y="978543"/>
                  </a:lnTo>
                  <a:close/>
                </a:path>
                <a:path w="4284980" h="1655445">
                  <a:moveTo>
                    <a:pt x="1368582" y="965843"/>
                  </a:moveTo>
                  <a:lnTo>
                    <a:pt x="1269390" y="965843"/>
                  </a:lnTo>
                  <a:lnTo>
                    <a:pt x="1266594" y="978543"/>
                  </a:lnTo>
                  <a:lnTo>
                    <a:pt x="1365575" y="978543"/>
                  </a:lnTo>
                  <a:lnTo>
                    <a:pt x="1368582" y="965843"/>
                  </a:lnTo>
                  <a:close/>
                </a:path>
                <a:path w="4284980" h="1655445">
                  <a:moveTo>
                    <a:pt x="1386497" y="965843"/>
                  </a:moveTo>
                  <a:lnTo>
                    <a:pt x="1378330" y="965843"/>
                  </a:lnTo>
                  <a:lnTo>
                    <a:pt x="1369230" y="978543"/>
                  </a:lnTo>
                  <a:lnTo>
                    <a:pt x="1372633" y="978543"/>
                  </a:lnTo>
                  <a:lnTo>
                    <a:pt x="1386497" y="965843"/>
                  </a:lnTo>
                  <a:close/>
                </a:path>
                <a:path w="4284980" h="1655445">
                  <a:moveTo>
                    <a:pt x="1398517" y="965843"/>
                  </a:moveTo>
                  <a:lnTo>
                    <a:pt x="1386497" y="965843"/>
                  </a:lnTo>
                  <a:lnTo>
                    <a:pt x="1387209" y="978543"/>
                  </a:lnTo>
                  <a:lnTo>
                    <a:pt x="1395994" y="978543"/>
                  </a:lnTo>
                  <a:lnTo>
                    <a:pt x="1398517" y="965843"/>
                  </a:lnTo>
                  <a:close/>
                </a:path>
                <a:path w="4284980" h="1655445">
                  <a:moveTo>
                    <a:pt x="1414237" y="965843"/>
                  </a:moveTo>
                  <a:lnTo>
                    <a:pt x="1407619" y="978543"/>
                  </a:lnTo>
                  <a:lnTo>
                    <a:pt x="1410621" y="978543"/>
                  </a:lnTo>
                  <a:lnTo>
                    <a:pt x="1414237" y="965843"/>
                  </a:lnTo>
                  <a:close/>
                </a:path>
                <a:path w="4284980" h="1655445">
                  <a:moveTo>
                    <a:pt x="1272751" y="953143"/>
                  </a:moveTo>
                  <a:lnTo>
                    <a:pt x="1261034" y="965843"/>
                  </a:lnTo>
                  <a:lnTo>
                    <a:pt x="1265851" y="965843"/>
                  </a:lnTo>
                  <a:lnTo>
                    <a:pt x="1272751" y="953143"/>
                  </a:lnTo>
                  <a:close/>
                </a:path>
                <a:path w="4284980" h="1655445">
                  <a:moveTo>
                    <a:pt x="1277168" y="954768"/>
                  </a:moveTo>
                  <a:lnTo>
                    <a:pt x="1270538" y="965843"/>
                  </a:lnTo>
                  <a:lnTo>
                    <a:pt x="1277442" y="965843"/>
                  </a:lnTo>
                  <a:lnTo>
                    <a:pt x="1277168" y="954768"/>
                  </a:lnTo>
                  <a:close/>
                </a:path>
                <a:path w="4284980" h="1655445">
                  <a:moveTo>
                    <a:pt x="1398486" y="953143"/>
                  </a:moveTo>
                  <a:lnTo>
                    <a:pt x="1284489" y="953143"/>
                  </a:lnTo>
                  <a:lnTo>
                    <a:pt x="1277442" y="965843"/>
                  </a:lnTo>
                  <a:lnTo>
                    <a:pt x="1392232" y="965843"/>
                  </a:lnTo>
                  <a:lnTo>
                    <a:pt x="1398486" y="953143"/>
                  </a:lnTo>
                  <a:close/>
                </a:path>
                <a:path w="4284980" h="1655445">
                  <a:moveTo>
                    <a:pt x="1397482" y="960613"/>
                  </a:moveTo>
                  <a:lnTo>
                    <a:pt x="1393254" y="965843"/>
                  </a:lnTo>
                  <a:lnTo>
                    <a:pt x="1396780" y="965843"/>
                  </a:lnTo>
                  <a:lnTo>
                    <a:pt x="1397482" y="960613"/>
                  </a:lnTo>
                  <a:close/>
                </a:path>
                <a:path w="4284980" h="1655445">
                  <a:moveTo>
                    <a:pt x="1416578" y="953143"/>
                  </a:moveTo>
                  <a:lnTo>
                    <a:pt x="1403522" y="953143"/>
                  </a:lnTo>
                  <a:lnTo>
                    <a:pt x="1398210" y="965843"/>
                  </a:lnTo>
                  <a:lnTo>
                    <a:pt x="1417003" y="965843"/>
                  </a:lnTo>
                  <a:lnTo>
                    <a:pt x="1416578" y="953143"/>
                  </a:lnTo>
                  <a:close/>
                </a:path>
                <a:path w="4284980" h="1655445">
                  <a:moveTo>
                    <a:pt x="1434841" y="953143"/>
                  </a:moveTo>
                  <a:lnTo>
                    <a:pt x="1425338" y="953143"/>
                  </a:lnTo>
                  <a:lnTo>
                    <a:pt x="1426516" y="965843"/>
                  </a:lnTo>
                  <a:lnTo>
                    <a:pt x="1434841" y="953143"/>
                  </a:lnTo>
                  <a:close/>
                </a:path>
                <a:path w="4284980" h="1655445">
                  <a:moveTo>
                    <a:pt x="1447804" y="953143"/>
                  </a:moveTo>
                  <a:lnTo>
                    <a:pt x="1434841" y="953143"/>
                  </a:lnTo>
                  <a:lnTo>
                    <a:pt x="1436076" y="965843"/>
                  </a:lnTo>
                  <a:lnTo>
                    <a:pt x="1447804" y="953143"/>
                  </a:lnTo>
                  <a:close/>
                </a:path>
                <a:path w="4284980" h="1655445">
                  <a:moveTo>
                    <a:pt x="1463539" y="953143"/>
                  </a:moveTo>
                  <a:lnTo>
                    <a:pt x="1455615" y="953143"/>
                  </a:lnTo>
                  <a:lnTo>
                    <a:pt x="1454505" y="965843"/>
                  </a:lnTo>
                  <a:lnTo>
                    <a:pt x="1463539" y="953143"/>
                  </a:lnTo>
                  <a:close/>
                </a:path>
                <a:path w="4284980" h="1655445">
                  <a:moveTo>
                    <a:pt x="1403522" y="953143"/>
                  </a:moveTo>
                  <a:lnTo>
                    <a:pt x="1398486" y="953143"/>
                  </a:lnTo>
                  <a:lnTo>
                    <a:pt x="1397482" y="960613"/>
                  </a:lnTo>
                  <a:lnTo>
                    <a:pt x="1403522" y="953143"/>
                  </a:lnTo>
                  <a:close/>
                </a:path>
                <a:path w="4284980" h="1655445">
                  <a:moveTo>
                    <a:pt x="1278141" y="953143"/>
                  </a:moveTo>
                  <a:lnTo>
                    <a:pt x="1277128" y="953143"/>
                  </a:lnTo>
                  <a:lnTo>
                    <a:pt x="1277168" y="954768"/>
                  </a:lnTo>
                  <a:lnTo>
                    <a:pt x="1278141" y="953143"/>
                  </a:lnTo>
                  <a:close/>
                </a:path>
                <a:path w="4284980" h="1655445">
                  <a:moveTo>
                    <a:pt x="1297908" y="940443"/>
                  </a:moveTo>
                  <a:lnTo>
                    <a:pt x="1294698" y="940443"/>
                  </a:lnTo>
                  <a:lnTo>
                    <a:pt x="1292085" y="953143"/>
                  </a:lnTo>
                  <a:lnTo>
                    <a:pt x="1295614" y="953143"/>
                  </a:lnTo>
                  <a:lnTo>
                    <a:pt x="1297908" y="940443"/>
                  </a:lnTo>
                  <a:close/>
                </a:path>
                <a:path w="4284980" h="1655445">
                  <a:moveTo>
                    <a:pt x="1416066" y="940443"/>
                  </a:moveTo>
                  <a:lnTo>
                    <a:pt x="1306204" y="940443"/>
                  </a:lnTo>
                  <a:lnTo>
                    <a:pt x="1296147" y="953143"/>
                  </a:lnTo>
                  <a:lnTo>
                    <a:pt x="1421783" y="953143"/>
                  </a:lnTo>
                  <a:lnTo>
                    <a:pt x="1416066" y="940443"/>
                  </a:lnTo>
                  <a:close/>
                </a:path>
                <a:path w="4284980" h="1655445">
                  <a:moveTo>
                    <a:pt x="1432788" y="940443"/>
                  </a:moveTo>
                  <a:lnTo>
                    <a:pt x="1422516" y="940443"/>
                  </a:lnTo>
                  <a:lnTo>
                    <a:pt x="1426715" y="953143"/>
                  </a:lnTo>
                  <a:lnTo>
                    <a:pt x="1432788" y="940443"/>
                  </a:lnTo>
                  <a:close/>
                </a:path>
                <a:path w="4284980" h="1655445">
                  <a:moveTo>
                    <a:pt x="1443721" y="940443"/>
                  </a:moveTo>
                  <a:lnTo>
                    <a:pt x="1442118" y="940443"/>
                  </a:lnTo>
                  <a:lnTo>
                    <a:pt x="1439490" y="953143"/>
                  </a:lnTo>
                  <a:lnTo>
                    <a:pt x="1440327" y="953143"/>
                  </a:lnTo>
                  <a:lnTo>
                    <a:pt x="1443721" y="940443"/>
                  </a:lnTo>
                  <a:close/>
                </a:path>
                <a:path w="4284980" h="1655445">
                  <a:moveTo>
                    <a:pt x="1447139" y="951023"/>
                  </a:moveTo>
                  <a:lnTo>
                    <a:pt x="1444956" y="953143"/>
                  </a:lnTo>
                  <a:lnTo>
                    <a:pt x="1446882" y="953143"/>
                  </a:lnTo>
                  <a:lnTo>
                    <a:pt x="1447139" y="951023"/>
                  </a:lnTo>
                  <a:close/>
                </a:path>
                <a:path w="4284980" h="1655445">
                  <a:moveTo>
                    <a:pt x="1461112" y="940443"/>
                  </a:moveTo>
                  <a:lnTo>
                    <a:pt x="1458034" y="940443"/>
                  </a:lnTo>
                  <a:lnTo>
                    <a:pt x="1453374" y="953143"/>
                  </a:lnTo>
                  <a:lnTo>
                    <a:pt x="1457898" y="953143"/>
                  </a:lnTo>
                  <a:lnTo>
                    <a:pt x="1461112" y="940443"/>
                  </a:lnTo>
                  <a:close/>
                </a:path>
                <a:path w="4284980" h="1655445">
                  <a:moveTo>
                    <a:pt x="1467258" y="940443"/>
                  </a:moveTo>
                  <a:lnTo>
                    <a:pt x="1458327" y="953143"/>
                  </a:lnTo>
                  <a:lnTo>
                    <a:pt x="1464033" y="953143"/>
                  </a:lnTo>
                  <a:lnTo>
                    <a:pt x="1467258" y="940443"/>
                  </a:lnTo>
                  <a:close/>
                </a:path>
                <a:path w="4284980" h="1655445">
                  <a:moveTo>
                    <a:pt x="1492996" y="940443"/>
                  </a:moveTo>
                  <a:lnTo>
                    <a:pt x="1471258" y="940443"/>
                  </a:lnTo>
                  <a:lnTo>
                    <a:pt x="1464033" y="953143"/>
                  </a:lnTo>
                  <a:lnTo>
                    <a:pt x="1483355" y="953143"/>
                  </a:lnTo>
                  <a:lnTo>
                    <a:pt x="1492996" y="940443"/>
                  </a:lnTo>
                  <a:close/>
                </a:path>
                <a:path w="4284980" h="1655445">
                  <a:moveTo>
                    <a:pt x="1458034" y="940443"/>
                  </a:moveTo>
                  <a:lnTo>
                    <a:pt x="1448421" y="940443"/>
                  </a:lnTo>
                  <a:lnTo>
                    <a:pt x="1447139" y="951023"/>
                  </a:lnTo>
                  <a:lnTo>
                    <a:pt x="1458034" y="940443"/>
                  </a:lnTo>
                  <a:close/>
                </a:path>
                <a:path w="4284980" h="1655445">
                  <a:moveTo>
                    <a:pt x="1340812" y="927743"/>
                  </a:moveTo>
                  <a:lnTo>
                    <a:pt x="1335248" y="927743"/>
                  </a:lnTo>
                  <a:lnTo>
                    <a:pt x="1323619" y="940443"/>
                  </a:lnTo>
                  <a:lnTo>
                    <a:pt x="1331922" y="940443"/>
                  </a:lnTo>
                  <a:lnTo>
                    <a:pt x="1340812" y="927743"/>
                  </a:lnTo>
                  <a:close/>
                </a:path>
                <a:path w="4284980" h="1655445">
                  <a:moveTo>
                    <a:pt x="1382193" y="927743"/>
                  </a:moveTo>
                  <a:lnTo>
                    <a:pt x="1346515" y="927743"/>
                  </a:lnTo>
                  <a:lnTo>
                    <a:pt x="1338189" y="940443"/>
                  </a:lnTo>
                  <a:lnTo>
                    <a:pt x="1374204" y="940443"/>
                  </a:lnTo>
                  <a:lnTo>
                    <a:pt x="1381872" y="929059"/>
                  </a:lnTo>
                  <a:lnTo>
                    <a:pt x="1382193" y="927743"/>
                  </a:lnTo>
                  <a:close/>
                </a:path>
                <a:path w="4284980" h="1655445">
                  <a:moveTo>
                    <a:pt x="1451280" y="927743"/>
                  </a:moveTo>
                  <a:lnTo>
                    <a:pt x="1382758" y="927743"/>
                  </a:lnTo>
                  <a:lnTo>
                    <a:pt x="1381872" y="929059"/>
                  </a:lnTo>
                  <a:lnTo>
                    <a:pt x="1379094" y="940443"/>
                  </a:lnTo>
                  <a:lnTo>
                    <a:pt x="1444505" y="940443"/>
                  </a:lnTo>
                  <a:lnTo>
                    <a:pt x="1451280" y="927743"/>
                  </a:lnTo>
                  <a:close/>
                </a:path>
                <a:path w="4284980" h="1655445">
                  <a:moveTo>
                    <a:pt x="1456254" y="927743"/>
                  </a:moveTo>
                  <a:lnTo>
                    <a:pt x="1451280" y="927743"/>
                  </a:lnTo>
                  <a:lnTo>
                    <a:pt x="1444505" y="940443"/>
                  </a:lnTo>
                  <a:lnTo>
                    <a:pt x="1445374" y="940443"/>
                  </a:lnTo>
                  <a:lnTo>
                    <a:pt x="1456254" y="927743"/>
                  </a:lnTo>
                  <a:close/>
                </a:path>
                <a:path w="4284980" h="1655445">
                  <a:moveTo>
                    <a:pt x="1465468" y="927743"/>
                  </a:moveTo>
                  <a:lnTo>
                    <a:pt x="1456254" y="927743"/>
                  </a:lnTo>
                  <a:lnTo>
                    <a:pt x="1445374" y="940443"/>
                  </a:lnTo>
                  <a:lnTo>
                    <a:pt x="1457592" y="940443"/>
                  </a:lnTo>
                  <a:lnTo>
                    <a:pt x="1465468" y="927743"/>
                  </a:lnTo>
                  <a:close/>
                </a:path>
                <a:path w="4284980" h="1655445">
                  <a:moveTo>
                    <a:pt x="1483007" y="927743"/>
                  </a:moveTo>
                  <a:lnTo>
                    <a:pt x="1465468" y="927743"/>
                  </a:lnTo>
                  <a:lnTo>
                    <a:pt x="1460756" y="940443"/>
                  </a:lnTo>
                  <a:lnTo>
                    <a:pt x="1484672" y="940443"/>
                  </a:lnTo>
                  <a:lnTo>
                    <a:pt x="1483007" y="927743"/>
                  </a:lnTo>
                  <a:close/>
                </a:path>
                <a:path w="4284980" h="1655445">
                  <a:moveTo>
                    <a:pt x="1521288" y="927743"/>
                  </a:moveTo>
                  <a:lnTo>
                    <a:pt x="1490441" y="927743"/>
                  </a:lnTo>
                  <a:lnTo>
                    <a:pt x="1484672" y="940443"/>
                  </a:lnTo>
                  <a:lnTo>
                    <a:pt x="1519477" y="940443"/>
                  </a:lnTo>
                  <a:lnTo>
                    <a:pt x="1521288" y="927743"/>
                  </a:lnTo>
                  <a:close/>
                </a:path>
                <a:path w="4284980" h="1655445">
                  <a:moveTo>
                    <a:pt x="1382758" y="927743"/>
                  </a:moveTo>
                  <a:lnTo>
                    <a:pt x="1382193" y="927743"/>
                  </a:lnTo>
                  <a:lnTo>
                    <a:pt x="1381872" y="929059"/>
                  </a:lnTo>
                  <a:lnTo>
                    <a:pt x="1382758" y="927743"/>
                  </a:lnTo>
                  <a:close/>
                </a:path>
                <a:path w="4284980" h="1655445">
                  <a:moveTo>
                    <a:pt x="1559990" y="915043"/>
                  </a:moveTo>
                  <a:lnTo>
                    <a:pt x="1361314" y="915043"/>
                  </a:lnTo>
                  <a:lnTo>
                    <a:pt x="1350462" y="927743"/>
                  </a:lnTo>
                  <a:lnTo>
                    <a:pt x="1551213" y="927743"/>
                  </a:lnTo>
                  <a:lnTo>
                    <a:pt x="1559990" y="915043"/>
                  </a:lnTo>
                  <a:close/>
                </a:path>
                <a:path w="4284980" h="1655445">
                  <a:moveTo>
                    <a:pt x="1577067" y="902343"/>
                  </a:moveTo>
                  <a:lnTo>
                    <a:pt x="1389428" y="902343"/>
                  </a:lnTo>
                  <a:lnTo>
                    <a:pt x="1387301" y="915043"/>
                  </a:lnTo>
                  <a:lnTo>
                    <a:pt x="1574376" y="915043"/>
                  </a:lnTo>
                  <a:lnTo>
                    <a:pt x="1577067" y="902343"/>
                  </a:lnTo>
                  <a:close/>
                </a:path>
                <a:path w="4284980" h="1655445">
                  <a:moveTo>
                    <a:pt x="1593454" y="902343"/>
                  </a:moveTo>
                  <a:lnTo>
                    <a:pt x="1592197" y="902343"/>
                  </a:lnTo>
                  <a:lnTo>
                    <a:pt x="1582396" y="915043"/>
                  </a:lnTo>
                  <a:lnTo>
                    <a:pt x="1593454" y="902343"/>
                  </a:lnTo>
                  <a:close/>
                </a:path>
                <a:path w="4284980" h="1655445">
                  <a:moveTo>
                    <a:pt x="1616822" y="889643"/>
                  </a:moveTo>
                  <a:lnTo>
                    <a:pt x="1419953" y="889643"/>
                  </a:lnTo>
                  <a:lnTo>
                    <a:pt x="1412379" y="902343"/>
                  </a:lnTo>
                  <a:lnTo>
                    <a:pt x="1604481" y="902343"/>
                  </a:lnTo>
                  <a:lnTo>
                    <a:pt x="1616822" y="889643"/>
                  </a:lnTo>
                  <a:close/>
                </a:path>
                <a:path w="4284980" h="1655445">
                  <a:moveTo>
                    <a:pt x="1627201" y="876943"/>
                  </a:moveTo>
                  <a:lnTo>
                    <a:pt x="1448317" y="876943"/>
                  </a:lnTo>
                  <a:lnTo>
                    <a:pt x="1441071" y="889643"/>
                  </a:lnTo>
                  <a:lnTo>
                    <a:pt x="1625602" y="889643"/>
                  </a:lnTo>
                  <a:lnTo>
                    <a:pt x="1627201" y="876943"/>
                  </a:lnTo>
                  <a:close/>
                </a:path>
                <a:path w="4284980" h="1655445">
                  <a:moveTo>
                    <a:pt x="1643798" y="876943"/>
                  </a:moveTo>
                  <a:lnTo>
                    <a:pt x="1634677" y="876943"/>
                  </a:lnTo>
                  <a:lnTo>
                    <a:pt x="1632123" y="889643"/>
                  </a:lnTo>
                  <a:lnTo>
                    <a:pt x="1639057" y="889643"/>
                  </a:lnTo>
                  <a:lnTo>
                    <a:pt x="1641808" y="886481"/>
                  </a:lnTo>
                  <a:lnTo>
                    <a:pt x="1643798" y="876943"/>
                  </a:lnTo>
                  <a:close/>
                </a:path>
                <a:path w="4284980" h="1655445">
                  <a:moveTo>
                    <a:pt x="1644222" y="883707"/>
                  </a:moveTo>
                  <a:lnTo>
                    <a:pt x="1641808" y="886481"/>
                  </a:lnTo>
                  <a:lnTo>
                    <a:pt x="1641148" y="889643"/>
                  </a:lnTo>
                  <a:lnTo>
                    <a:pt x="1644222" y="883707"/>
                  </a:lnTo>
                  <a:close/>
                </a:path>
                <a:path w="4284980" h="1655445">
                  <a:moveTo>
                    <a:pt x="1647724" y="876943"/>
                  </a:moveTo>
                  <a:lnTo>
                    <a:pt x="1643798" y="876943"/>
                  </a:lnTo>
                  <a:lnTo>
                    <a:pt x="1641808" y="886481"/>
                  </a:lnTo>
                  <a:lnTo>
                    <a:pt x="1644222" y="883707"/>
                  </a:lnTo>
                  <a:lnTo>
                    <a:pt x="1647724" y="876943"/>
                  </a:lnTo>
                  <a:close/>
                </a:path>
                <a:path w="4284980" h="1655445">
                  <a:moveTo>
                    <a:pt x="1650108" y="876943"/>
                  </a:moveTo>
                  <a:lnTo>
                    <a:pt x="1647724" y="876943"/>
                  </a:lnTo>
                  <a:lnTo>
                    <a:pt x="1644222" y="883707"/>
                  </a:lnTo>
                  <a:lnTo>
                    <a:pt x="1650108" y="876943"/>
                  </a:lnTo>
                  <a:close/>
                </a:path>
                <a:path w="4284980" h="1655445">
                  <a:moveTo>
                    <a:pt x="1456714" y="864243"/>
                  </a:moveTo>
                  <a:lnTo>
                    <a:pt x="1450542" y="876943"/>
                  </a:lnTo>
                  <a:lnTo>
                    <a:pt x="1453940" y="876943"/>
                  </a:lnTo>
                  <a:lnTo>
                    <a:pt x="1456714" y="864243"/>
                  </a:lnTo>
                  <a:close/>
                </a:path>
                <a:path w="4284980" h="1655445">
                  <a:moveTo>
                    <a:pt x="1589339" y="864243"/>
                  </a:moveTo>
                  <a:lnTo>
                    <a:pt x="1478106" y="864243"/>
                  </a:lnTo>
                  <a:lnTo>
                    <a:pt x="1467027" y="876943"/>
                  </a:lnTo>
                  <a:lnTo>
                    <a:pt x="1582365" y="876943"/>
                  </a:lnTo>
                  <a:lnTo>
                    <a:pt x="1589400" y="865474"/>
                  </a:lnTo>
                  <a:lnTo>
                    <a:pt x="1589339" y="864243"/>
                  </a:lnTo>
                  <a:close/>
                </a:path>
                <a:path w="4284980" h="1655445">
                  <a:moveTo>
                    <a:pt x="1589400" y="865474"/>
                  </a:moveTo>
                  <a:lnTo>
                    <a:pt x="1582365" y="876943"/>
                  </a:lnTo>
                  <a:lnTo>
                    <a:pt x="1589537" y="876943"/>
                  </a:lnTo>
                  <a:lnTo>
                    <a:pt x="1589754" y="872498"/>
                  </a:lnTo>
                  <a:lnTo>
                    <a:pt x="1589400" y="865474"/>
                  </a:lnTo>
                  <a:close/>
                </a:path>
                <a:path w="4284980" h="1655445">
                  <a:moveTo>
                    <a:pt x="1589754" y="872498"/>
                  </a:moveTo>
                  <a:lnTo>
                    <a:pt x="1589537" y="876943"/>
                  </a:lnTo>
                  <a:lnTo>
                    <a:pt x="1589977" y="876943"/>
                  </a:lnTo>
                  <a:lnTo>
                    <a:pt x="1589754" y="872498"/>
                  </a:lnTo>
                  <a:close/>
                </a:path>
                <a:path w="4284980" h="1655445">
                  <a:moveTo>
                    <a:pt x="1657870" y="864243"/>
                  </a:moveTo>
                  <a:lnTo>
                    <a:pt x="1603945" y="864243"/>
                  </a:lnTo>
                  <a:lnTo>
                    <a:pt x="1596731" y="876943"/>
                  </a:lnTo>
                  <a:lnTo>
                    <a:pt x="1652732" y="876943"/>
                  </a:lnTo>
                  <a:lnTo>
                    <a:pt x="1657870" y="864243"/>
                  </a:lnTo>
                  <a:close/>
                </a:path>
                <a:path w="4284980" h="1655445">
                  <a:moveTo>
                    <a:pt x="1675441" y="864243"/>
                  </a:moveTo>
                  <a:lnTo>
                    <a:pt x="1666666" y="864243"/>
                  </a:lnTo>
                  <a:lnTo>
                    <a:pt x="1662834" y="876943"/>
                  </a:lnTo>
                  <a:lnTo>
                    <a:pt x="1671336" y="876943"/>
                  </a:lnTo>
                  <a:lnTo>
                    <a:pt x="1675441" y="864243"/>
                  </a:lnTo>
                  <a:close/>
                </a:path>
                <a:path w="4284980" h="1655445">
                  <a:moveTo>
                    <a:pt x="1590155" y="864243"/>
                  </a:moveTo>
                  <a:lnTo>
                    <a:pt x="1589400" y="865474"/>
                  </a:lnTo>
                  <a:lnTo>
                    <a:pt x="1589754" y="872498"/>
                  </a:lnTo>
                  <a:lnTo>
                    <a:pt x="1590155" y="864243"/>
                  </a:lnTo>
                  <a:close/>
                </a:path>
                <a:path w="4284980" h="1655445">
                  <a:moveTo>
                    <a:pt x="1489802" y="851543"/>
                  </a:moveTo>
                  <a:lnTo>
                    <a:pt x="1483656" y="851543"/>
                  </a:lnTo>
                  <a:lnTo>
                    <a:pt x="1483321" y="864243"/>
                  </a:lnTo>
                  <a:lnTo>
                    <a:pt x="1489802" y="851543"/>
                  </a:lnTo>
                  <a:close/>
                </a:path>
                <a:path w="4284980" h="1655445">
                  <a:moveTo>
                    <a:pt x="1621484" y="851543"/>
                  </a:moveTo>
                  <a:lnTo>
                    <a:pt x="1492860" y="851543"/>
                  </a:lnTo>
                  <a:lnTo>
                    <a:pt x="1488378" y="864243"/>
                  </a:lnTo>
                  <a:lnTo>
                    <a:pt x="1614490" y="864243"/>
                  </a:lnTo>
                  <a:lnTo>
                    <a:pt x="1619010" y="858688"/>
                  </a:lnTo>
                  <a:lnTo>
                    <a:pt x="1621484" y="851543"/>
                  </a:lnTo>
                  <a:close/>
                </a:path>
                <a:path w="4284980" h="1655445">
                  <a:moveTo>
                    <a:pt x="1619010" y="858688"/>
                  </a:moveTo>
                  <a:lnTo>
                    <a:pt x="1614490" y="864243"/>
                  </a:lnTo>
                  <a:lnTo>
                    <a:pt x="1617086" y="864243"/>
                  </a:lnTo>
                  <a:lnTo>
                    <a:pt x="1619010" y="858688"/>
                  </a:lnTo>
                  <a:close/>
                </a:path>
                <a:path w="4284980" h="1655445">
                  <a:moveTo>
                    <a:pt x="1621302" y="855871"/>
                  </a:moveTo>
                  <a:lnTo>
                    <a:pt x="1619010" y="858688"/>
                  </a:lnTo>
                  <a:lnTo>
                    <a:pt x="1617086" y="864243"/>
                  </a:lnTo>
                  <a:lnTo>
                    <a:pt x="1620950" y="864243"/>
                  </a:lnTo>
                  <a:lnTo>
                    <a:pt x="1621302" y="855871"/>
                  </a:lnTo>
                  <a:close/>
                </a:path>
                <a:path w="4284980" h="1655445">
                  <a:moveTo>
                    <a:pt x="1624824" y="851543"/>
                  </a:moveTo>
                  <a:lnTo>
                    <a:pt x="1621302" y="855871"/>
                  </a:lnTo>
                  <a:lnTo>
                    <a:pt x="1620950" y="864243"/>
                  </a:lnTo>
                  <a:lnTo>
                    <a:pt x="1623264" y="864243"/>
                  </a:lnTo>
                  <a:lnTo>
                    <a:pt x="1624824" y="851543"/>
                  </a:lnTo>
                  <a:close/>
                </a:path>
                <a:path w="4284980" h="1655445">
                  <a:moveTo>
                    <a:pt x="1631149" y="851543"/>
                  </a:moveTo>
                  <a:lnTo>
                    <a:pt x="1624824" y="851543"/>
                  </a:lnTo>
                  <a:lnTo>
                    <a:pt x="1623264" y="864243"/>
                  </a:lnTo>
                  <a:lnTo>
                    <a:pt x="1626667" y="864243"/>
                  </a:lnTo>
                  <a:lnTo>
                    <a:pt x="1631149" y="851543"/>
                  </a:lnTo>
                  <a:close/>
                </a:path>
                <a:path w="4284980" h="1655445">
                  <a:moveTo>
                    <a:pt x="1698969" y="851543"/>
                  </a:moveTo>
                  <a:lnTo>
                    <a:pt x="1635856" y="851543"/>
                  </a:lnTo>
                  <a:lnTo>
                    <a:pt x="1630856" y="864243"/>
                  </a:lnTo>
                  <a:lnTo>
                    <a:pt x="1681399" y="864243"/>
                  </a:lnTo>
                  <a:lnTo>
                    <a:pt x="1694890" y="856756"/>
                  </a:lnTo>
                  <a:lnTo>
                    <a:pt x="1698969" y="851543"/>
                  </a:lnTo>
                  <a:close/>
                </a:path>
                <a:path w="4284980" h="1655445">
                  <a:moveTo>
                    <a:pt x="1698045" y="855005"/>
                  </a:moveTo>
                  <a:lnTo>
                    <a:pt x="1694890" y="856756"/>
                  </a:lnTo>
                  <a:lnTo>
                    <a:pt x="1689033" y="864243"/>
                  </a:lnTo>
                  <a:lnTo>
                    <a:pt x="1695581" y="864243"/>
                  </a:lnTo>
                  <a:lnTo>
                    <a:pt x="1698045" y="855005"/>
                  </a:lnTo>
                  <a:close/>
                </a:path>
                <a:path w="4284980" h="1655445">
                  <a:moveTo>
                    <a:pt x="1698969" y="851543"/>
                  </a:moveTo>
                  <a:lnTo>
                    <a:pt x="1694890" y="856756"/>
                  </a:lnTo>
                  <a:lnTo>
                    <a:pt x="1698045" y="855005"/>
                  </a:lnTo>
                  <a:lnTo>
                    <a:pt x="1698969" y="851543"/>
                  </a:lnTo>
                  <a:close/>
                </a:path>
                <a:path w="4284980" h="1655445">
                  <a:moveTo>
                    <a:pt x="1624824" y="851543"/>
                  </a:moveTo>
                  <a:lnTo>
                    <a:pt x="1621484" y="851543"/>
                  </a:lnTo>
                  <a:lnTo>
                    <a:pt x="1621302" y="855871"/>
                  </a:lnTo>
                  <a:lnTo>
                    <a:pt x="1624824" y="851543"/>
                  </a:lnTo>
                  <a:close/>
                </a:path>
                <a:path w="4284980" h="1655445">
                  <a:moveTo>
                    <a:pt x="1723492" y="838843"/>
                  </a:moveTo>
                  <a:lnTo>
                    <a:pt x="1525289" y="838843"/>
                  </a:lnTo>
                  <a:lnTo>
                    <a:pt x="1519932" y="851543"/>
                  </a:lnTo>
                  <a:lnTo>
                    <a:pt x="1698969" y="851543"/>
                  </a:lnTo>
                  <a:lnTo>
                    <a:pt x="1698045" y="855005"/>
                  </a:lnTo>
                  <a:lnTo>
                    <a:pt x="1704285" y="851543"/>
                  </a:lnTo>
                  <a:lnTo>
                    <a:pt x="1723492" y="838843"/>
                  </a:lnTo>
                  <a:close/>
                </a:path>
                <a:path w="4284980" h="1655445">
                  <a:moveTo>
                    <a:pt x="1683964" y="826143"/>
                  </a:moveTo>
                  <a:lnTo>
                    <a:pt x="1550596" y="826143"/>
                  </a:lnTo>
                  <a:lnTo>
                    <a:pt x="1534120" y="838843"/>
                  </a:lnTo>
                  <a:lnTo>
                    <a:pt x="1679649" y="838843"/>
                  </a:lnTo>
                  <a:lnTo>
                    <a:pt x="1681900" y="833685"/>
                  </a:lnTo>
                  <a:lnTo>
                    <a:pt x="1683964" y="826143"/>
                  </a:lnTo>
                  <a:close/>
                </a:path>
                <a:path w="4284980" h="1655445">
                  <a:moveTo>
                    <a:pt x="1684572" y="827561"/>
                  </a:moveTo>
                  <a:lnTo>
                    <a:pt x="1681900" y="833685"/>
                  </a:lnTo>
                  <a:lnTo>
                    <a:pt x="1680488" y="838843"/>
                  </a:lnTo>
                  <a:lnTo>
                    <a:pt x="1685985" y="838843"/>
                  </a:lnTo>
                  <a:lnTo>
                    <a:pt x="1688400" y="836490"/>
                  </a:lnTo>
                  <a:lnTo>
                    <a:pt x="1684572" y="827561"/>
                  </a:lnTo>
                  <a:close/>
                </a:path>
                <a:path w="4284980" h="1655445">
                  <a:moveTo>
                    <a:pt x="1688400" y="836490"/>
                  </a:moveTo>
                  <a:lnTo>
                    <a:pt x="1685985" y="838843"/>
                  </a:lnTo>
                  <a:lnTo>
                    <a:pt x="1689409" y="838843"/>
                  </a:lnTo>
                  <a:lnTo>
                    <a:pt x="1688400" y="836490"/>
                  </a:lnTo>
                  <a:close/>
                </a:path>
                <a:path w="4284980" h="1655445">
                  <a:moveTo>
                    <a:pt x="1763071" y="826143"/>
                  </a:moveTo>
                  <a:lnTo>
                    <a:pt x="1699021" y="826143"/>
                  </a:lnTo>
                  <a:lnTo>
                    <a:pt x="1688400" y="836490"/>
                  </a:lnTo>
                  <a:lnTo>
                    <a:pt x="1689409" y="838843"/>
                  </a:lnTo>
                  <a:lnTo>
                    <a:pt x="1742070" y="838843"/>
                  </a:lnTo>
                  <a:lnTo>
                    <a:pt x="1763071" y="826143"/>
                  </a:lnTo>
                  <a:close/>
                </a:path>
                <a:path w="4284980" h="1655445">
                  <a:moveTo>
                    <a:pt x="1683964" y="826143"/>
                  </a:moveTo>
                  <a:lnTo>
                    <a:pt x="1681900" y="833685"/>
                  </a:lnTo>
                  <a:lnTo>
                    <a:pt x="1684572" y="827561"/>
                  </a:lnTo>
                  <a:lnTo>
                    <a:pt x="1683964" y="826143"/>
                  </a:lnTo>
                  <a:close/>
                </a:path>
                <a:path w="4284980" h="1655445">
                  <a:moveTo>
                    <a:pt x="1685190" y="826143"/>
                  </a:moveTo>
                  <a:lnTo>
                    <a:pt x="1683964" y="826143"/>
                  </a:lnTo>
                  <a:lnTo>
                    <a:pt x="1684572" y="827561"/>
                  </a:lnTo>
                  <a:lnTo>
                    <a:pt x="1685190" y="826143"/>
                  </a:lnTo>
                  <a:close/>
                </a:path>
                <a:path w="4284980" h="1655445">
                  <a:moveTo>
                    <a:pt x="1584449" y="813443"/>
                  </a:moveTo>
                  <a:lnTo>
                    <a:pt x="1581391" y="813443"/>
                  </a:lnTo>
                  <a:lnTo>
                    <a:pt x="1573873" y="826143"/>
                  </a:lnTo>
                  <a:lnTo>
                    <a:pt x="1584449" y="813443"/>
                  </a:lnTo>
                  <a:close/>
                </a:path>
                <a:path w="4284980" h="1655445">
                  <a:moveTo>
                    <a:pt x="1715565" y="813443"/>
                  </a:moveTo>
                  <a:lnTo>
                    <a:pt x="1584449" y="813443"/>
                  </a:lnTo>
                  <a:lnTo>
                    <a:pt x="1583820" y="826143"/>
                  </a:lnTo>
                  <a:lnTo>
                    <a:pt x="1709072" y="826143"/>
                  </a:lnTo>
                  <a:lnTo>
                    <a:pt x="1715565" y="813443"/>
                  </a:lnTo>
                  <a:close/>
                </a:path>
                <a:path w="4284980" h="1655445">
                  <a:moveTo>
                    <a:pt x="1715565" y="813443"/>
                  </a:moveTo>
                  <a:lnTo>
                    <a:pt x="1709072" y="826143"/>
                  </a:lnTo>
                  <a:lnTo>
                    <a:pt x="1712885" y="826143"/>
                  </a:lnTo>
                  <a:lnTo>
                    <a:pt x="1716392" y="821405"/>
                  </a:lnTo>
                  <a:lnTo>
                    <a:pt x="1715565" y="813443"/>
                  </a:lnTo>
                  <a:close/>
                </a:path>
                <a:path w="4284980" h="1655445">
                  <a:moveTo>
                    <a:pt x="1716392" y="821405"/>
                  </a:moveTo>
                  <a:lnTo>
                    <a:pt x="1712885" y="826143"/>
                  </a:lnTo>
                  <a:lnTo>
                    <a:pt x="1716299" y="826143"/>
                  </a:lnTo>
                  <a:lnTo>
                    <a:pt x="1716802" y="825350"/>
                  </a:lnTo>
                  <a:lnTo>
                    <a:pt x="1716392" y="821405"/>
                  </a:lnTo>
                  <a:close/>
                </a:path>
                <a:path w="4284980" h="1655445">
                  <a:moveTo>
                    <a:pt x="1718100" y="823302"/>
                  </a:moveTo>
                  <a:lnTo>
                    <a:pt x="1716802" y="825350"/>
                  </a:lnTo>
                  <a:lnTo>
                    <a:pt x="1716884" y="826143"/>
                  </a:lnTo>
                  <a:lnTo>
                    <a:pt x="1718100" y="823302"/>
                  </a:lnTo>
                  <a:close/>
                </a:path>
                <a:path w="4284980" h="1655445">
                  <a:moveTo>
                    <a:pt x="1777224" y="813443"/>
                  </a:moveTo>
                  <a:lnTo>
                    <a:pt x="1729859" y="813443"/>
                  </a:lnTo>
                  <a:lnTo>
                    <a:pt x="1725027" y="826143"/>
                  </a:lnTo>
                  <a:lnTo>
                    <a:pt x="1771061" y="826143"/>
                  </a:lnTo>
                  <a:lnTo>
                    <a:pt x="1777224" y="813443"/>
                  </a:lnTo>
                  <a:close/>
                </a:path>
                <a:path w="4284980" h="1655445">
                  <a:moveTo>
                    <a:pt x="1724350" y="813443"/>
                  </a:moveTo>
                  <a:lnTo>
                    <a:pt x="1722319" y="813443"/>
                  </a:lnTo>
                  <a:lnTo>
                    <a:pt x="1718100" y="823302"/>
                  </a:lnTo>
                  <a:lnTo>
                    <a:pt x="1724350" y="813443"/>
                  </a:lnTo>
                  <a:close/>
                </a:path>
                <a:path w="4284980" h="1655445">
                  <a:moveTo>
                    <a:pt x="1722285" y="813443"/>
                  </a:moveTo>
                  <a:lnTo>
                    <a:pt x="1715565" y="813443"/>
                  </a:lnTo>
                  <a:lnTo>
                    <a:pt x="1716392" y="821405"/>
                  </a:lnTo>
                  <a:lnTo>
                    <a:pt x="1722285" y="813443"/>
                  </a:lnTo>
                  <a:close/>
                </a:path>
                <a:path w="4284980" h="1655445">
                  <a:moveTo>
                    <a:pt x="1604228" y="800743"/>
                  </a:moveTo>
                  <a:lnTo>
                    <a:pt x="1599527" y="800743"/>
                  </a:lnTo>
                  <a:lnTo>
                    <a:pt x="1587558" y="813443"/>
                  </a:lnTo>
                  <a:lnTo>
                    <a:pt x="1600940" y="813443"/>
                  </a:lnTo>
                  <a:lnTo>
                    <a:pt x="1604228" y="800743"/>
                  </a:lnTo>
                  <a:close/>
                </a:path>
                <a:path w="4284980" h="1655445">
                  <a:moveTo>
                    <a:pt x="1796851" y="800743"/>
                  </a:moveTo>
                  <a:lnTo>
                    <a:pt x="1626273" y="800743"/>
                  </a:lnTo>
                  <a:lnTo>
                    <a:pt x="1618772" y="813443"/>
                  </a:lnTo>
                  <a:lnTo>
                    <a:pt x="1795803" y="813443"/>
                  </a:lnTo>
                  <a:lnTo>
                    <a:pt x="1796851" y="800743"/>
                  </a:lnTo>
                  <a:close/>
                </a:path>
                <a:path w="4284980" h="1655445">
                  <a:moveTo>
                    <a:pt x="1635153" y="788043"/>
                  </a:moveTo>
                  <a:lnTo>
                    <a:pt x="1621945" y="788043"/>
                  </a:lnTo>
                  <a:lnTo>
                    <a:pt x="1623547" y="800743"/>
                  </a:lnTo>
                  <a:lnTo>
                    <a:pt x="1635153" y="788043"/>
                  </a:lnTo>
                  <a:close/>
                </a:path>
                <a:path w="4284980" h="1655445">
                  <a:moveTo>
                    <a:pt x="1647201" y="790583"/>
                  </a:moveTo>
                  <a:lnTo>
                    <a:pt x="1640290" y="800743"/>
                  </a:lnTo>
                  <a:lnTo>
                    <a:pt x="1641588" y="800743"/>
                  </a:lnTo>
                  <a:lnTo>
                    <a:pt x="1647201" y="790583"/>
                  </a:lnTo>
                  <a:close/>
                </a:path>
                <a:path w="4284980" h="1655445">
                  <a:moveTo>
                    <a:pt x="1769542" y="788043"/>
                  </a:moveTo>
                  <a:lnTo>
                    <a:pt x="1656405" y="788043"/>
                  </a:lnTo>
                  <a:lnTo>
                    <a:pt x="1645672" y="800743"/>
                  </a:lnTo>
                  <a:lnTo>
                    <a:pt x="1763658" y="800743"/>
                  </a:lnTo>
                  <a:lnTo>
                    <a:pt x="1769405" y="793586"/>
                  </a:lnTo>
                  <a:lnTo>
                    <a:pt x="1769542" y="788043"/>
                  </a:lnTo>
                  <a:close/>
                </a:path>
                <a:path w="4284980" h="1655445">
                  <a:moveTo>
                    <a:pt x="1773857" y="788043"/>
                  </a:moveTo>
                  <a:lnTo>
                    <a:pt x="1769405" y="793586"/>
                  </a:lnTo>
                  <a:lnTo>
                    <a:pt x="1769228" y="800743"/>
                  </a:lnTo>
                  <a:lnTo>
                    <a:pt x="1773857" y="788043"/>
                  </a:lnTo>
                  <a:close/>
                </a:path>
                <a:path w="4284980" h="1655445">
                  <a:moveTo>
                    <a:pt x="1787111" y="788043"/>
                  </a:moveTo>
                  <a:lnTo>
                    <a:pt x="1784484" y="788043"/>
                  </a:lnTo>
                  <a:lnTo>
                    <a:pt x="1773966" y="800743"/>
                  </a:lnTo>
                  <a:lnTo>
                    <a:pt x="1775345" y="800743"/>
                  </a:lnTo>
                  <a:lnTo>
                    <a:pt x="1787111" y="788043"/>
                  </a:lnTo>
                  <a:close/>
                </a:path>
                <a:path w="4284980" h="1655445">
                  <a:moveTo>
                    <a:pt x="1836148" y="788043"/>
                  </a:moveTo>
                  <a:lnTo>
                    <a:pt x="1791018" y="788043"/>
                  </a:lnTo>
                  <a:lnTo>
                    <a:pt x="1786139" y="800743"/>
                  </a:lnTo>
                  <a:lnTo>
                    <a:pt x="1830839" y="800743"/>
                  </a:lnTo>
                  <a:lnTo>
                    <a:pt x="1836148" y="788043"/>
                  </a:lnTo>
                  <a:close/>
                </a:path>
                <a:path w="4284980" h="1655445">
                  <a:moveTo>
                    <a:pt x="1648928" y="788043"/>
                  </a:moveTo>
                  <a:lnTo>
                    <a:pt x="1648604" y="788043"/>
                  </a:lnTo>
                  <a:lnTo>
                    <a:pt x="1647201" y="790583"/>
                  </a:lnTo>
                  <a:lnTo>
                    <a:pt x="1648928" y="788043"/>
                  </a:lnTo>
                  <a:close/>
                </a:path>
                <a:path w="4284980" h="1655445">
                  <a:moveTo>
                    <a:pt x="1658258" y="775343"/>
                  </a:moveTo>
                  <a:lnTo>
                    <a:pt x="1649317" y="788043"/>
                  </a:lnTo>
                  <a:lnTo>
                    <a:pt x="1660991" y="788043"/>
                  </a:lnTo>
                  <a:lnTo>
                    <a:pt x="1658258" y="775343"/>
                  </a:lnTo>
                  <a:close/>
                </a:path>
                <a:path w="4284980" h="1655445">
                  <a:moveTo>
                    <a:pt x="1676886" y="775343"/>
                  </a:moveTo>
                  <a:lnTo>
                    <a:pt x="1673116" y="775343"/>
                  </a:lnTo>
                  <a:lnTo>
                    <a:pt x="1668352" y="788043"/>
                  </a:lnTo>
                  <a:lnTo>
                    <a:pt x="1677189" y="788043"/>
                  </a:lnTo>
                  <a:lnTo>
                    <a:pt x="1676886" y="775343"/>
                  </a:lnTo>
                  <a:close/>
                </a:path>
                <a:path w="4284980" h="1655445">
                  <a:moveTo>
                    <a:pt x="1714065" y="775343"/>
                  </a:moveTo>
                  <a:lnTo>
                    <a:pt x="1680372" y="775343"/>
                  </a:lnTo>
                  <a:lnTo>
                    <a:pt x="1677189" y="788043"/>
                  </a:lnTo>
                  <a:lnTo>
                    <a:pt x="1711676" y="788043"/>
                  </a:lnTo>
                  <a:lnTo>
                    <a:pt x="1714065" y="775343"/>
                  </a:lnTo>
                  <a:close/>
                </a:path>
                <a:path w="4284980" h="1655445">
                  <a:moveTo>
                    <a:pt x="1807539" y="775343"/>
                  </a:moveTo>
                  <a:lnTo>
                    <a:pt x="1722319" y="775343"/>
                  </a:lnTo>
                  <a:lnTo>
                    <a:pt x="1722015" y="788043"/>
                  </a:lnTo>
                  <a:lnTo>
                    <a:pt x="1807018" y="788043"/>
                  </a:lnTo>
                  <a:lnTo>
                    <a:pt x="1807992" y="786817"/>
                  </a:lnTo>
                  <a:lnTo>
                    <a:pt x="1807539" y="775343"/>
                  </a:lnTo>
                  <a:close/>
                </a:path>
                <a:path w="4284980" h="1655445">
                  <a:moveTo>
                    <a:pt x="1807992" y="786817"/>
                  </a:moveTo>
                  <a:lnTo>
                    <a:pt x="1807018" y="788043"/>
                  </a:lnTo>
                  <a:lnTo>
                    <a:pt x="1808040" y="788043"/>
                  </a:lnTo>
                  <a:lnTo>
                    <a:pt x="1807992" y="786817"/>
                  </a:lnTo>
                  <a:close/>
                </a:path>
                <a:path w="4284980" h="1655445">
                  <a:moveTo>
                    <a:pt x="1809230" y="785259"/>
                  </a:moveTo>
                  <a:lnTo>
                    <a:pt x="1807992" y="786817"/>
                  </a:lnTo>
                  <a:lnTo>
                    <a:pt x="1808040" y="788043"/>
                  </a:lnTo>
                  <a:lnTo>
                    <a:pt x="1809230" y="785259"/>
                  </a:lnTo>
                  <a:close/>
                </a:path>
                <a:path w="4284980" h="1655445">
                  <a:moveTo>
                    <a:pt x="1813651" y="779695"/>
                  </a:moveTo>
                  <a:lnTo>
                    <a:pt x="1809230" y="785259"/>
                  </a:lnTo>
                  <a:lnTo>
                    <a:pt x="1808040" y="788043"/>
                  </a:lnTo>
                  <a:lnTo>
                    <a:pt x="1814002" y="788043"/>
                  </a:lnTo>
                  <a:lnTo>
                    <a:pt x="1813651" y="779695"/>
                  </a:lnTo>
                  <a:close/>
                </a:path>
                <a:path w="4284980" h="1655445">
                  <a:moveTo>
                    <a:pt x="1870393" y="775343"/>
                  </a:moveTo>
                  <a:lnTo>
                    <a:pt x="1817109" y="775343"/>
                  </a:lnTo>
                  <a:lnTo>
                    <a:pt x="1813651" y="779695"/>
                  </a:lnTo>
                  <a:lnTo>
                    <a:pt x="1814002" y="788043"/>
                  </a:lnTo>
                  <a:lnTo>
                    <a:pt x="1860147" y="788043"/>
                  </a:lnTo>
                  <a:lnTo>
                    <a:pt x="1870393" y="775343"/>
                  </a:lnTo>
                  <a:close/>
                </a:path>
                <a:path w="4284980" h="1655445">
                  <a:moveTo>
                    <a:pt x="1813468" y="775343"/>
                  </a:moveTo>
                  <a:lnTo>
                    <a:pt x="1809230" y="785259"/>
                  </a:lnTo>
                  <a:lnTo>
                    <a:pt x="1813651" y="779695"/>
                  </a:lnTo>
                  <a:lnTo>
                    <a:pt x="1813468" y="775343"/>
                  </a:lnTo>
                  <a:close/>
                </a:path>
                <a:path w="4284980" h="1655445">
                  <a:moveTo>
                    <a:pt x="1687940" y="762643"/>
                  </a:moveTo>
                  <a:lnTo>
                    <a:pt x="1686917" y="762643"/>
                  </a:lnTo>
                  <a:lnTo>
                    <a:pt x="1683095" y="775343"/>
                  </a:lnTo>
                  <a:lnTo>
                    <a:pt x="1684410" y="775343"/>
                  </a:lnTo>
                  <a:lnTo>
                    <a:pt x="1687940" y="762643"/>
                  </a:lnTo>
                  <a:close/>
                </a:path>
                <a:path w="4284980" h="1655445">
                  <a:moveTo>
                    <a:pt x="1701639" y="762643"/>
                  </a:moveTo>
                  <a:lnTo>
                    <a:pt x="1690875" y="775343"/>
                  </a:lnTo>
                  <a:lnTo>
                    <a:pt x="1703859" y="775343"/>
                  </a:lnTo>
                  <a:lnTo>
                    <a:pt x="1701639" y="762643"/>
                  </a:lnTo>
                  <a:close/>
                </a:path>
                <a:path w="4284980" h="1655445">
                  <a:moveTo>
                    <a:pt x="1748816" y="762643"/>
                  </a:moveTo>
                  <a:lnTo>
                    <a:pt x="1717816" y="762643"/>
                  </a:lnTo>
                  <a:lnTo>
                    <a:pt x="1708497" y="775343"/>
                  </a:lnTo>
                  <a:lnTo>
                    <a:pt x="1732224" y="775343"/>
                  </a:lnTo>
                  <a:lnTo>
                    <a:pt x="1748816" y="762643"/>
                  </a:lnTo>
                  <a:close/>
                </a:path>
                <a:path w="4284980" h="1655445">
                  <a:moveTo>
                    <a:pt x="1750671" y="766250"/>
                  </a:moveTo>
                  <a:lnTo>
                    <a:pt x="1744433" y="775343"/>
                  </a:lnTo>
                  <a:lnTo>
                    <a:pt x="1750213" y="775343"/>
                  </a:lnTo>
                  <a:lnTo>
                    <a:pt x="1750671" y="766250"/>
                  </a:lnTo>
                  <a:close/>
                </a:path>
                <a:path w="4284980" h="1655445">
                  <a:moveTo>
                    <a:pt x="1833026" y="762643"/>
                  </a:moveTo>
                  <a:lnTo>
                    <a:pt x="1762023" y="762643"/>
                  </a:lnTo>
                  <a:lnTo>
                    <a:pt x="1750213" y="775343"/>
                  </a:lnTo>
                  <a:lnTo>
                    <a:pt x="1823363" y="775343"/>
                  </a:lnTo>
                  <a:lnTo>
                    <a:pt x="1833026" y="762643"/>
                  </a:lnTo>
                  <a:close/>
                </a:path>
                <a:path w="4284980" h="1655445">
                  <a:moveTo>
                    <a:pt x="1853142" y="762643"/>
                  </a:moveTo>
                  <a:lnTo>
                    <a:pt x="1842451" y="762643"/>
                  </a:lnTo>
                  <a:lnTo>
                    <a:pt x="1836368" y="775343"/>
                  </a:lnTo>
                  <a:lnTo>
                    <a:pt x="1836902" y="775343"/>
                  </a:lnTo>
                  <a:lnTo>
                    <a:pt x="1853142" y="762643"/>
                  </a:lnTo>
                  <a:close/>
                </a:path>
                <a:path w="4284980" h="1655445">
                  <a:moveTo>
                    <a:pt x="1854791" y="762854"/>
                  </a:moveTo>
                  <a:lnTo>
                    <a:pt x="1849274" y="775343"/>
                  </a:lnTo>
                  <a:lnTo>
                    <a:pt x="1855090" y="775343"/>
                  </a:lnTo>
                  <a:lnTo>
                    <a:pt x="1854791" y="762854"/>
                  </a:lnTo>
                  <a:close/>
                </a:path>
                <a:path w="4284980" h="1655445">
                  <a:moveTo>
                    <a:pt x="1898680" y="762643"/>
                  </a:moveTo>
                  <a:lnTo>
                    <a:pt x="1864430" y="762643"/>
                  </a:lnTo>
                  <a:lnTo>
                    <a:pt x="1855090" y="775343"/>
                  </a:lnTo>
                  <a:lnTo>
                    <a:pt x="1892732" y="775343"/>
                  </a:lnTo>
                  <a:lnTo>
                    <a:pt x="1898680" y="762643"/>
                  </a:lnTo>
                  <a:close/>
                </a:path>
                <a:path w="4284980" h="1655445">
                  <a:moveTo>
                    <a:pt x="1753145" y="762643"/>
                  </a:moveTo>
                  <a:lnTo>
                    <a:pt x="1750852" y="762643"/>
                  </a:lnTo>
                  <a:lnTo>
                    <a:pt x="1750671" y="766250"/>
                  </a:lnTo>
                  <a:lnTo>
                    <a:pt x="1753145" y="762643"/>
                  </a:lnTo>
                  <a:close/>
                </a:path>
                <a:path w="4284980" h="1655445">
                  <a:moveTo>
                    <a:pt x="1854884" y="762643"/>
                  </a:moveTo>
                  <a:lnTo>
                    <a:pt x="1854791" y="762854"/>
                  </a:lnTo>
                  <a:lnTo>
                    <a:pt x="1854884" y="762643"/>
                  </a:lnTo>
                  <a:close/>
                </a:path>
                <a:path w="4284980" h="1655445">
                  <a:moveTo>
                    <a:pt x="1741512" y="749943"/>
                  </a:moveTo>
                  <a:lnTo>
                    <a:pt x="1734423" y="749943"/>
                  </a:lnTo>
                  <a:lnTo>
                    <a:pt x="1731062" y="762643"/>
                  </a:lnTo>
                  <a:lnTo>
                    <a:pt x="1741512" y="749943"/>
                  </a:lnTo>
                  <a:close/>
                </a:path>
                <a:path w="4284980" h="1655445">
                  <a:moveTo>
                    <a:pt x="1785354" y="749943"/>
                  </a:moveTo>
                  <a:lnTo>
                    <a:pt x="1743648" y="749943"/>
                  </a:lnTo>
                  <a:lnTo>
                    <a:pt x="1732664" y="762643"/>
                  </a:lnTo>
                  <a:lnTo>
                    <a:pt x="1769032" y="762643"/>
                  </a:lnTo>
                  <a:lnTo>
                    <a:pt x="1783903" y="754437"/>
                  </a:lnTo>
                  <a:lnTo>
                    <a:pt x="1785354" y="749943"/>
                  </a:lnTo>
                  <a:close/>
                </a:path>
                <a:path w="4284980" h="1655445">
                  <a:moveTo>
                    <a:pt x="1785722" y="753434"/>
                  </a:moveTo>
                  <a:lnTo>
                    <a:pt x="1783903" y="754437"/>
                  </a:lnTo>
                  <a:lnTo>
                    <a:pt x="1781255" y="762643"/>
                  </a:lnTo>
                  <a:lnTo>
                    <a:pt x="1786694" y="762643"/>
                  </a:lnTo>
                  <a:lnTo>
                    <a:pt x="1785722" y="753434"/>
                  </a:lnTo>
                  <a:close/>
                </a:path>
                <a:path w="4284980" h="1655445">
                  <a:moveTo>
                    <a:pt x="1791992" y="749974"/>
                  </a:moveTo>
                  <a:lnTo>
                    <a:pt x="1790725" y="762643"/>
                  </a:lnTo>
                  <a:lnTo>
                    <a:pt x="1796149" y="762643"/>
                  </a:lnTo>
                  <a:lnTo>
                    <a:pt x="1791992" y="749974"/>
                  </a:lnTo>
                  <a:close/>
                </a:path>
                <a:path w="4284980" h="1655445">
                  <a:moveTo>
                    <a:pt x="1926284" y="749943"/>
                  </a:moveTo>
                  <a:lnTo>
                    <a:pt x="1802578" y="749943"/>
                  </a:lnTo>
                  <a:lnTo>
                    <a:pt x="1796149" y="762643"/>
                  </a:lnTo>
                  <a:lnTo>
                    <a:pt x="1915157" y="762643"/>
                  </a:lnTo>
                  <a:lnTo>
                    <a:pt x="1926284" y="749943"/>
                  </a:lnTo>
                  <a:close/>
                </a:path>
                <a:path w="4284980" h="1655445">
                  <a:moveTo>
                    <a:pt x="1785354" y="749943"/>
                  </a:moveTo>
                  <a:lnTo>
                    <a:pt x="1783903" y="754437"/>
                  </a:lnTo>
                  <a:lnTo>
                    <a:pt x="1785722" y="753434"/>
                  </a:lnTo>
                  <a:lnTo>
                    <a:pt x="1785354" y="749943"/>
                  </a:lnTo>
                  <a:close/>
                </a:path>
                <a:path w="4284980" h="1655445">
                  <a:moveTo>
                    <a:pt x="1791982" y="749943"/>
                  </a:moveTo>
                  <a:lnTo>
                    <a:pt x="1785354" y="749943"/>
                  </a:lnTo>
                  <a:lnTo>
                    <a:pt x="1785722" y="753434"/>
                  </a:lnTo>
                  <a:lnTo>
                    <a:pt x="1791978" y="749982"/>
                  </a:lnTo>
                  <a:close/>
                </a:path>
                <a:path w="4284980" h="1655445">
                  <a:moveTo>
                    <a:pt x="1817038" y="737243"/>
                  </a:moveTo>
                  <a:lnTo>
                    <a:pt x="1775324" y="737243"/>
                  </a:lnTo>
                  <a:lnTo>
                    <a:pt x="1767505" y="749943"/>
                  </a:lnTo>
                  <a:lnTo>
                    <a:pt x="1791982" y="749943"/>
                  </a:lnTo>
                  <a:lnTo>
                    <a:pt x="1817038" y="737243"/>
                  </a:lnTo>
                  <a:close/>
                </a:path>
                <a:path w="4284980" h="1655445">
                  <a:moveTo>
                    <a:pt x="1761962" y="737243"/>
                  </a:moveTo>
                  <a:lnTo>
                    <a:pt x="1746276" y="749943"/>
                  </a:lnTo>
                  <a:lnTo>
                    <a:pt x="1758967" y="749943"/>
                  </a:lnTo>
                  <a:lnTo>
                    <a:pt x="1761962" y="737243"/>
                  </a:lnTo>
                  <a:close/>
                </a:path>
                <a:path w="4284980" h="1655445">
                  <a:moveTo>
                    <a:pt x="1835015" y="743723"/>
                  </a:moveTo>
                  <a:lnTo>
                    <a:pt x="1828467" y="749943"/>
                  </a:lnTo>
                  <a:lnTo>
                    <a:pt x="1835677" y="749943"/>
                  </a:lnTo>
                  <a:lnTo>
                    <a:pt x="1835015" y="743723"/>
                  </a:lnTo>
                  <a:close/>
                </a:path>
                <a:path w="4284980" h="1655445">
                  <a:moveTo>
                    <a:pt x="1849749" y="737243"/>
                  </a:moveTo>
                  <a:lnTo>
                    <a:pt x="1841836" y="737243"/>
                  </a:lnTo>
                  <a:lnTo>
                    <a:pt x="1835015" y="743723"/>
                  </a:lnTo>
                  <a:lnTo>
                    <a:pt x="1835677" y="749943"/>
                  </a:lnTo>
                  <a:lnTo>
                    <a:pt x="1849749" y="737243"/>
                  </a:lnTo>
                  <a:close/>
                </a:path>
                <a:path w="4284980" h="1655445">
                  <a:moveTo>
                    <a:pt x="1879874" y="737243"/>
                  </a:moveTo>
                  <a:lnTo>
                    <a:pt x="1849749" y="737243"/>
                  </a:lnTo>
                  <a:lnTo>
                    <a:pt x="1835677" y="749943"/>
                  </a:lnTo>
                  <a:lnTo>
                    <a:pt x="1879937" y="749943"/>
                  </a:lnTo>
                  <a:lnTo>
                    <a:pt x="1879874" y="737243"/>
                  </a:lnTo>
                  <a:close/>
                </a:path>
                <a:path w="4284980" h="1655445">
                  <a:moveTo>
                    <a:pt x="1880283" y="737243"/>
                  </a:moveTo>
                  <a:lnTo>
                    <a:pt x="1880000" y="749943"/>
                  </a:lnTo>
                  <a:lnTo>
                    <a:pt x="1884837" y="749943"/>
                  </a:lnTo>
                  <a:lnTo>
                    <a:pt x="1880283" y="737243"/>
                  </a:lnTo>
                  <a:close/>
                </a:path>
                <a:path w="4284980" h="1655445">
                  <a:moveTo>
                    <a:pt x="1957697" y="737243"/>
                  </a:moveTo>
                  <a:lnTo>
                    <a:pt x="1903120" y="737243"/>
                  </a:lnTo>
                  <a:lnTo>
                    <a:pt x="1903203" y="749943"/>
                  </a:lnTo>
                  <a:lnTo>
                    <a:pt x="1946752" y="749943"/>
                  </a:lnTo>
                  <a:lnTo>
                    <a:pt x="1957697" y="737243"/>
                  </a:lnTo>
                  <a:close/>
                </a:path>
                <a:path w="4284980" h="1655445">
                  <a:moveTo>
                    <a:pt x="1841836" y="737243"/>
                  </a:moveTo>
                  <a:lnTo>
                    <a:pt x="1834326" y="737243"/>
                  </a:lnTo>
                  <a:lnTo>
                    <a:pt x="1835015" y="743723"/>
                  </a:lnTo>
                  <a:lnTo>
                    <a:pt x="1841836" y="737243"/>
                  </a:lnTo>
                  <a:close/>
                </a:path>
                <a:path w="4284980" h="1655445">
                  <a:moveTo>
                    <a:pt x="1776663" y="724543"/>
                  </a:moveTo>
                  <a:lnTo>
                    <a:pt x="1769800" y="724543"/>
                  </a:lnTo>
                  <a:lnTo>
                    <a:pt x="1762653" y="737243"/>
                  </a:lnTo>
                  <a:lnTo>
                    <a:pt x="1776663" y="724543"/>
                  </a:lnTo>
                  <a:close/>
                </a:path>
                <a:path w="4284980" h="1655445">
                  <a:moveTo>
                    <a:pt x="1794400" y="724543"/>
                  </a:moveTo>
                  <a:lnTo>
                    <a:pt x="1776663" y="724543"/>
                  </a:lnTo>
                  <a:lnTo>
                    <a:pt x="1782401" y="737243"/>
                  </a:lnTo>
                  <a:lnTo>
                    <a:pt x="1784118" y="737243"/>
                  </a:lnTo>
                  <a:lnTo>
                    <a:pt x="1794400" y="724543"/>
                  </a:lnTo>
                  <a:close/>
                </a:path>
                <a:path w="4284980" h="1655445">
                  <a:moveTo>
                    <a:pt x="1795311" y="724543"/>
                  </a:moveTo>
                  <a:lnTo>
                    <a:pt x="1784893" y="737243"/>
                  </a:lnTo>
                  <a:lnTo>
                    <a:pt x="1793709" y="737243"/>
                  </a:lnTo>
                  <a:lnTo>
                    <a:pt x="1795311" y="724543"/>
                  </a:lnTo>
                  <a:close/>
                </a:path>
                <a:path w="4284980" h="1655445">
                  <a:moveTo>
                    <a:pt x="1825865" y="724543"/>
                  </a:moveTo>
                  <a:lnTo>
                    <a:pt x="1802270" y="724543"/>
                  </a:lnTo>
                  <a:lnTo>
                    <a:pt x="1793709" y="737243"/>
                  </a:lnTo>
                  <a:lnTo>
                    <a:pt x="1820871" y="737243"/>
                  </a:lnTo>
                  <a:lnTo>
                    <a:pt x="1825865" y="724543"/>
                  </a:lnTo>
                  <a:close/>
                </a:path>
                <a:path w="4284980" h="1655445">
                  <a:moveTo>
                    <a:pt x="1827985" y="724543"/>
                  </a:moveTo>
                  <a:lnTo>
                    <a:pt x="1825865" y="724543"/>
                  </a:lnTo>
                  <a:lnTo>
                    <a:pt x="1820871" y="737243"/>
                  </a:lnTo>
                  <a:lnTo>
                    <a:pt x="1827985" y="724543"/>
                  </a:lnTo>
                  <a:close/>
                </a:path>
                <a:path w="4284980" h="1655445">
                  <a:moveTo>
                    <a:pt x="1829677" y="724543"/>
                  </a:moveTo>
                  <a:lnTo>
                    <a:pt x="1827985" y="724543"/>
                  </a:lnTo>
                  <a:lnTo>
                    <a:pt x="1820871" y="737243"/>
                  </a:lnTo>
                  <a:lnTo>
                    <a:pt x="1822529" y="737243"/>
                  </a:lnTo>
                  <a:lnTo>
                    <a:pt x="1829677" y="724543"/>
                  </a:lnTo>
                  <a:close/>
                </a:path>
                <a:path w="4284980" h="1655445">
                  <a:moveTo>
                    <a:pt x="1869267" y="724543"/>
                  </a:moveTo>
                  <a:lnTo>
                    <a:pt x="1856137" y="724543"/>
                  </a:lnTo>
                  <a:lnTo>
                    <a:pt x="1861864" y="737243"/>
                  </a:lnTo>
                  <a:lnTo>
                    <a:pt x="1862639" y="737243"/>
                  </a:lnTo>
                  <a:lnTo>
                    <a:pt x="1869267" y="724543"/>
                  </a:lnTo>
                  <a:close/>
                </a:path>
                <a:path w="4284980" h="1655445">
                  <a:moveTo>
                    <a:pt x="1908418" y="724543"/>
                  </a:moveTo>
                  <a:lnTo>
                    <a:pt x="1877825" y="724543"/>
                  </a:lnTo>
                  <a:lnTo>
                    <a:pt x="1871239" y="737243"/>
                  </a:lnTo>
                  <a:lnTo>
                    <a:pt x="1911276" y="737243"/>
                  </a:lnTo>
                  <a:lnTo>
                    <a:pt x="1908418" y="724543"/>
                  </a:lnTo>
                  <a:close/>
                </a:path>
                <a:path w="4284980" h="1655445">
                  <a:moveTo>
                    <a:pt x="1942249" y="724543"/>
                  </a:moveTo>
                  <a:lnTo>
                    <a:pt x="1937632" y="724543"/>
                  </a:lnTo>
                  <a:lnTo>
                    <a:pt x="1931080" y="737243"/>
                  </a:lnTo>
                  <a:lnTo>
                    <a:pt x="1939904" y="737243"/>
                  </a:lnTo>
                  <a:lnTo>
                    <a:pt x="1942249" y="724543"/>
                  </a:lnTo>
                  <a:close/>
                </a:path>
                <a:path w="4284980" h="1655445">
                  <a:moveTo>
                    <a:pt x="1987337" y="724543"/>
                  </a:moveTo>
                  <a:lnTo>
                    <a:pt x="1947219" y="724543"/>
                  </a:lnTo>
                  <a:lnTo>
                    <a:pt x="1947058" y="737243"/>
                  </a:lnTo>
                  <a:lnTo>
                    <a:pt x="1987976" y="737243"/>
                  </a:lnTo>
                  <a:lnTo>
                    <a:pt x="1987337" y="724543"/>
                  </a:lnTo>
                  <a:close/>
                </a:path>
                <a:path w="4284980" h="1655445">
                  <a:moveTo>
                    <a:pt x="1994562" y="724543"/>
                  </a:moveTo>
                  <a:lnTo>
                    <a:pt x="1987976" y="737243"/>
                  </a:lnTo>
                  <a:lnTo>
                    <a:pt x="1988845" y="737243"/>
                  </a:lnTo>
                  <a:lnTo>
                    <a:pt x="1994562" y="724543"/>
                  </a:lnTo>
                  <a:close/>
                </a:path>
                <a:path w="4284980" h="1655445">
                  <a:moveTo>
                    <a:pt x="1851488" y="711843"/>
                  </a:moveTo>
                  <a:lnTo>
                    <a:pt x="1834544" y="711843"/>
                  </a:lnTo>
                  <a:lnTo>
                    <a:pt x="1827608" y="724543"/>
                  </a:lnTo>
                  <a:lnTo>
                    <a:pt x="1848461" y="724543"/>
                  </a:lnTo>
                  <a:lnTo>
                    <a:pt x="1851488" y="711843"/>
                  </a:lnTo>
                  <a:close/>
                </a:path>
                <a:path w="4284980" h="1655445">
                  <a:moveTo>
                    <a:pt x="1873319" y="711843"/>
                  </a:moveTo>
                  <a:lnTo>
                    <a:pt x="1861445" y="724543"/>
                  </a:lnTo>
                  <a:lnTo>
                    <a:pt x="1863582" y="724543"/>
                  </a:lnTo>
                  <a:lnTo>
                    <a:pt x="1873220" y="712829"/>
                  </a:lnTo>
                  <a:lnTo>
                    <a:pt x="1873319" y="711843"/>
                  </a:lnTo>
                  <a:close/>
                </a:path>
                <a:path w="4284980" h="1655445">
                  <a:moveTo>
                    <a:pt x="1872793" y="717077"/>
                  </a:moveTo>
                  <a:lnTo>
                    <a:pt x="1871026" y="724543"/>
                  </a:lnTo>
                  <a:lnTo>
                    <a:pt x="1872042" y="724543"/>
                  </a:lnTo>
                  <a:lnTo>
                    <a:pt x="1872793" y="717077"/>
                  </a:lnTo>
                  <a:close/>
                </a:path>
                <a:path w="4284980" h="1655445">
                  <a:moveTo>
                    <a:pt x="1882523" y="711843"/>
                  </a:moveTo>
                  <a:lnTo>
                    <a:pt x="1878628" y="711843"/>
                  </a:lnTo>
                  <a:lnTo>
                    <a:pt x="1872042" y="724543"/>
                  </a:lnTo>
                  <a:lnTo>
                    <a:pt x="1875822" y="724543"/>
                  </a:lnTo>
                  <a:lnTo>
                    <a:pt x="1882523" y="711843"/>
                  </a:lnTo>
                  <a:close/>
                </a:path>
                <a:path w="4284980" h="1655445">
                  <a:moveTo>
                    <a:pt x="1884078" y="712940"/>
                  </a:moveTo>
                  <a:lnTo>
                    <a:pt x="1875822" y="724543"/>
                  </a:lnTo>
                  <a:lnTo>
                    <a:pt x="1879476" y="724543"/>
                  </a:lnTo>
                  <a:lnTo>
                    <a:pt x="1884078" y="712940"/>
                  </a:lnTo>
                  <a:close/>
                </a:path>
                <a:path w="4284980" h="1655445">
                  <a:moveTo>
                    <a:pt x="1946459" y="711843"/>
                  </a:moveTo>
                  <a:lnTo>
                    <a:pt x="1887373" y="711843"/>
                  </a:lnTo>
                  <a:lnTo>
                    <a:pt x="1879853" y="724543"/>
                  </a:lnTo>
                  <a:lnTo>
                    <a:pt x="1938351" y="724543"/>
                  </a:lnTo>
                  <a:lnTo>
                    <a:pt x="1946459" y="711843"/>
                  </a:lnTo>
                  <a:close/>
                </a:path>
                <a:path w="4284980" h="1655445">
                  <a:moveTo>
                    <a:pt x="1958511" y="711843"/>
                  </a:moveTo>
                  <a:lnTo>
                    <a:pt x="1955631" y="711843"/>
                  </a:lnTo>
                  <a:lnTo>
                    <a:pt x="1951516" y="724543"/>
                  </a:lnTo>
                  <a:lnTo>
                    <a:pt x="1953642" y="724543"/>
                  </a:lnTo>
                  <a:lnTo>
                    <a:pt x="1958511" y="711843"/>
                  </a:lnTo>
                  <a:close/>
                </a:path>
                <a:path w="4284980" h="1655445">
                  <a:moveTo>
                    <a:pt x="1964503" y="722118"/>
                  </a:moveTo>
                  <a:lnTo>
                    <a:pt x="1962844" y="724543"/>
                  </a:lnTo>
                  <a:lnTo>
                    <a:pt x="1964427" y="724543"/>
                  </a:lnTo>
                  <a:lnTo>
                    <a:pt x="1964503" y="722118"/>
                  </a:lnTo>
                  <a:close/>
                </a:path>
                <a:path w="4284980" h="1655445">
                  <a:moveTo>
                    <a:pt x="1977028" y="711843"/>
                  </a:moveTo>
                  <a:lnTo>
                    <a:pt x="1969767" y="724543"/>
                  </a:lnTo>
                  <a:lnTo>
                    <a:pt x="1980196" y="724543"/>
                  </a:lnTo>
                  <a:lnTo>
                    <a:pt x="1977028" y="711843"/>
                  </a:lnTo>
                  <a:close/>
                </a:path>
                <a:path w="4284980" h="1655445">
                  <a:moveTo>
                    <a:pt x="2014718" y="711843"/>
                  </a:moveTo>
                  <a:lnTo>
                    <a:pt x="1983819" y="711843"/>
                  </a:lnTo>
                  <a:lnTo>
                    <a:pt x="1992698" y="724543"/>
                  </a:lnTo>
                  <a:lnTo>
                    <a:pt x="2004656" y="724543"/>
                  </a:lnTo>
                  <a:lnTo>
                    <a:pt x="2014718" y="711843"/>
                  </a:lnTo>
                  <a:close/>
                </a:path>
                <a:path w="4284980" h="1655445">
                  <a:moveTo>
                    <a:pt x="1971528" y="711843"/>
                  </a:moveTo>
                  <a:lnTo>
                    <a:pt x="1964824" y="711843"/>
                  </a:lnTo>
                  <a:lnTo>
                    <a:pt x="1964503" y="722118"/>
                  </a:lnTo>
                  <a:lnTo>
                    <a:pt x="1971528" y="711843"/>
                  </a:lnTo>
                  <a:close/>
                </a:path>
                <a:path w="4284980" h="1655445">
                  <a:moveTo>
                    <a:pt x="1874031" y="711843"/>
                  </a:moveTo>
                  <a:lnTo>
                    <a:pt x="1873220" y="712829"/>
                  </a:lnTo>
                  <a:lnTo>
                    <a:pt x="1872793" y="717077"/>
                  </a:lnTo>
                  <a:lnTo>
                    <a:pt x="1874031" y="711843"/>
                  </a:lnTo>
                  <a:close/>
                </a:path>
                <a:path w="4284980" h="1655445">
                  <a:moveTo>
                    <a:pt x="1884858" y="711843"/>
                  </a:moveTo>
                  <a:lnTo>
                    <a:pt x="1884513" y="711843"/>
                  </a:lnTo>
                  <a:lnTo>
                    <a:pt x="1884078" y="712940"/>
                  </a:lnTo>
                  <a:lnTo>
                    <a:pt x="1884858" y="711843"/>
                  </a:lnTo>
                  <a:close/>
                </a:path>
                <a:path w="4284980" h="1655445">
                  <a:moveTo>
                    <a:pt x="1904753" y="699143"/>
                  </a:moveTo>
                  <a:lnTo>
                    <a:pt x="1863446" y="699143"/>
                  </a:lnTo>
                  <a:lnTo>
                    <a:pt x="1843886" y="711843"/>
                  </a:lnTo>
                  <a:lnTo>
                    <a:pt x="1892534" y="711843"/>
                  </a:lnTo>
                  <a:lnTo>
                    <a:pt x="1904753" y="699143"/>
                  </a:lnTo>
                  <a:close/>
                </a:path>
                <a:path w="4284980" h="1655445">
                  <a:moveTo>
                    <a:pt x="1905884" y="699143"/>
                  </a:moveTo>
                  <a:lnTo>
                    <a:pt x="1904753" y="699143"/>
                  </a:lnTo>
                  <a:lnTo>
                    <a:pt x="1898134" y="711843"/>
                  </a:lnTo>
                  <a:lnTo>
                    <a:pt x="1905748" y="711843"/>
                  </a:lnTo>
                  <a:lnTo>
                    <a:pt x="1905884" y="699143"/>
                  </a:lnTo>
                  <a:close/>
                </a:path>
                <a:path w="4284980" h="1655445">
                  <a:moveTo>
                    <a:pt x="1909695" y="699143"/>
                  </a:moveTo>
                  <a:lnTo>
                    <a:pt x="1907036" y="711843"/>
                  </a:lnTo>
                  <a:lnTo>
                    <a:pt x="1911978" y="711843"/>
                  </a:lnTo>
                  <a:lnTo>
                    <a:pt x="1909695" y="699143"/>
                  </a:lnTo>
                  <a:close/>
                </a:path>
                <a:path w="4284980" h="1655445">
                  <a:moveTo>
                    <a:pt x="1980677" y="699143"/>
                  </a:moveTo>
                  <a:lnTo>
                    <a:pt x="1919685" y="699143"/>
                  </a:lnTo>
                  <a:lnTo>
                    <a:pt x="1911978" y="711843"/>
                  </a:lnTo>
                  <a:lnTo>
                    <a:pt x="1979379" y="711843"/>
                  </a:lnTo>
                  <a:lnTo>
                    <a:pt x="1980677" y="699143"/>
                  </a:lnTo>
                  <a:close/>
                </a:path>
                <a:path w="4284980" h="1655445">
                  <a:moveTo>
                    <a:pt x="1984252" y="702057"/>
                  </a:moveTo>
                  <a:lnTo>
                    <a:pt x="1979379" y="711843"/>
                  </a:lnTo>
                  <a:lnTo>
                    <a:pt x="1987934" y="711843"/>
                  </a:lnTo>
                  <a:lnTo>
                    <a:pt x="1986543" y="703924"/>
                  </a:lnTo>
                  <a:lnTo>
                    <a:pt x="1984252" y="702057"/>
                  </a:lnTo>
                  <a:close/>
                </a:path>
                <a:path w="4284980" h="1655445">
                  <a:moveTo>
                    <a:pt x="1990510" y="699143"/>
                  </a:moveTo>
                  <a:lnTo>
                    <a:pt x="1985703" y="699143"/>
                  </a:lnTo>
                  <a:lnTo>
                    <a:pt x="1986543" y="703924"/>
                  </a:lnTo>
                  <a:lnTo>
                    <a:pt x="1996258" y="711843"/>
                  </a:lnTo>
                  <a:lnTo>
                    <a:pt x="1990510" y="699143"/>
                  </a:lnTo>
                  <a:close/>
                </a:path>
                <a:path w="4284980" h="1655445">
                  <a:moveTo>
                    <a:pt x="2052535" y="699143"/>
                  </a:moveTo>
                  <a:lnTo>
                    <a:pt x="2013807" y="699143"/>
                  </a:lnTo>
                  <a:lnTo>
                    <a:pt x="2006383" y="711843"/>
                  </a:lnTo>
                  <a:lnTo>
                    <a:pt x="2036932" y="711843"/>
                  </a:lnTo>
                  <a:lnTo>
                    <a:pt x="2052535" y="699143"/>
                  </a:lnTo>
                  <a:close/>
                </a:path>
                <a:path w="4284980" h="1655445">
                  <a:moveTo>
                    <a:pt x="1985703" y="699143"/>
                  </a:moveTo>
                  <a:lnTo>
                    <a:pt x="1984252" y="702057"/>
                  </a:lnTo>
                  <a:lnTo>
                    <a:pt x="1986543" y="703924"/>
                  </a:lnTo>
                  <a:lnTo>
                    <a:pt x="1985703" y="699143"/>
                  </a:lnTo>
                  <a:close/>
                </a:path>
                <a:path w="4284980" h="1655445">
                  <a:moveTo>
                    <a:pt x="1985703" y="699143"/>
                  </a:moveTo>
                  <a:lnTo>
                    <a:pt x="1980677" y="699143"/>
                  </a:lnTo>
                  <a:lnTo>
                    <a:pt x="1984252" y="702057"/>
                  </a:lnTo>
                  <a:lnTo>
                    <a:pt x="1985703" y="699143"/>
                  </a:lnTo>
                  <a:close/>
                </a:path>
                <a:path w="4284980" h="1655445">
                  <a:moveTo>
                    <a:pt x="1872984" y="686443"/>
                  </a:moveTo>
                  <a:lnTo>
                    <a:pt x="1869089" y="686443"/>
                  </a:lnTo>
                  <a:lnTo>
                    <a:pt x="1865278" y="699143"/>
                  </a:lnTo>
                  <a:lnTo>
                    <a:pt x="1866670" y="699143"/>
                  </a:lnTo>
                  <a:lnTo>
                    <a:pt x="1872984" y="686443"/>
                  </a:lnTo>
                  <a:close/>
                </a:path>
                <a:path w="4284980" h="1655445">
                  <a:moveTo>
                    <a:pt x="1936564" y="686443"/>
                  </a:moveTo>
                  <a:lnTo>
                    <a:pt x="1898523" y="686443"/>
                  </a:lnTo>
                  <a:lnTo>
                    <a:pt x="1881458" y="699143"/>
                  </a:lnTo>
                  <a:lnTo>
                    <a:pt x="1929297" y="699143"/>
                  </a:lnTo>
                  <a:lnTo>
                    <a:pt x="1936564" y="686443"/>
                  </a:lnTo>
                  <a:close/>
                </a:path>
                <a:path w="4284980" h="1655445">
                  <a:moveTo>
                    <a:pt x="1947419" y="686443"/>
                  </a:moveTo>
                  <a:lnTo>
                    <a:pt x="1939426" y="686443"/>
                  </a:lnTo>
                  <a:lnTo>
                    <a:pt x="1933591" y="699143"/>
                  </a:lnTo>
                  <a:lnTo>
                    <a:pt x="1938904" y="699143"/>
                  </a:lnTo>
                  <a:lnTo>
                    <a:pt x="1947398" y="686536"/>
                  </a:lnTo>
                  <a:close/>
                </a:path>
                <a:path w="4284980" h="1655445">
                  <a:moveTo>
                    <a:pt x="1948140" y="686443"/>
                  </a:moveTo>
                  <a:lnTo>
                    <a:pt x="1947460" y="686443"/>
                  </a:lnTo>
                  <a:lnTo>
                    <a:pt x="1944508" y="699143"/>
                  </a:lnTo>
                  <a:lnTo>
                    <a:pt x="1948687" y="699143"/>
                  </a:lnTo>
                  <a:lnTo>
                    <a:pt x="1948140" y="686443"/>
                  </a:lnTo>
                  <a:close/>
                </a:path>
                <a:path w="4284980" h="1655445">
                  <a:moveTo>
                    <a:pt x="2013315" y="686443"/>
                  </a:moveTo>
                  <a:lnTo>
                    <a:pt x="1954961" y="686443"/>
                  </a:lnTo>
                  <a:lnTo>
                    <a:pt x="1948687" y="699143"/>
                  </a:lnTo>
                  <a:lnTo>
                    <a:pt x="2013703" y="699143"/>
                  </a:lnTo>
                  <a:lnTo>
                    <a:pt x="2013315" y="686443"/>
                  </a:lnTo>
                  <a:close/>
                </a:path>
                <a:path w="4284980" h="1655445">
                  <a:moveTo>
                    <a:pt x="2082431" y="686443"/>
                  </a:moveTo>
                  <a:lnTo>
                    <a:pt x="2036445" y="686443"/>
                  </a:lnTo>
                  <a:lnTo>
                    <a:pt x="2028952" y="699143"/>
                  </a:lnTo>
                  <a:lnTo>
                    <a:pt x="2077590" y="699143"/>
                  </a:lnTo>
                  <a:lnTo>
                    <a:pt x="2082431" y="686443"/>
                  </a:lnTo>
                  <a:close/>
                </a:path>
                <a:path w="4284980" h="1655445">
                  <a:moveTo>
                    <a:pt x="1947460" y="686443"/>
                  </a:moveTo>
                  <a:close/>
                </a:path>
                <a:path w="4284980" h="1655445">
                  <a:moveTo>
                    <a:pt x="1954657" y="673743"/>
                  </a:moveTo>
                  <a:lnTo>
                    <a:pt x="1918722" y="673743"/>
                  </a:lnTo>
                  <a:lnTo>
                    <a:pt x="1915245" y="686443"/>
                  </a:lnTo>
                  <a:lnTo>
                    <a:pt x="1940459" y="686443"/>
                  </a:lnTo>
                  <a:lnTo>
                    <a:pt x="1954657" y="673743"/>
                  </a:lnTo>
                  <a:close/>
                </a:path>
                <a:path w="4284980" h="1655445">
                  <a:moveTo>
                    <a:pt x="1967348" y="673743"/>
                  </a:moveTo>
                  <a:lnTo>
                    <a:pt x="1954657" y="673743"/>
                  </a:lnTo>
                  <a:lnTo>
                    <a:pt x="1943846" y="686443"/>
                  </a:lnTo>
                  <a:lnTo>
                    <a:pt x="1969515" y="686443"/>
                  </a:lnTo>
                  <a:lnTo>
                    <a:pt x="1967348" y="673743"/>
                  </a:lnTo>
                  <a:close/>
                </a:path>
                <a:path w="4284980" h="1655445">
                  <a:moveTo>
                    <a:pt x="2112893" y="673743"/>
                  </a:moveTo>
                  <a:lnTo>
                    <a:pt x="1985816" y="673743"/>
                  </a:lnTo>
                  <a:lnTo>
                    <a:pt x="1979799" y="686443"/>
                  </a:lnTo>
                  <a:lnTo>
                    <a:pt x="2109959" y="686443"/>
                  </a:lnTo>
                  <a:lnTo>
                    <a:pt x="2112893" y="673743"/>
                  </a:lnTo>
                  <a:close/>
                </a:path>
                <a:path w="4284980" h="1655445">
                  <a:moveTo>
                    <a:pt x="1940605" y="661043"/>
                  </a:moveTo>
                  <a:lnTo>
                    <a:pt x="1929778" y="673743"/>
                  </a:lnTo>
                  <a:lnTo>
                    <a:pt x="1941757" y="673743"/>
                  </a:lnTo>
                  <a:lnTo>
                    <a:pt x="1940605" y="661043"/>
                  </a:lnTo>
                  <a:close/>
                </a:path>
                <a:path w="4284980" h="1655445">
                  <a:moveTo>
                    <a:pt x="2004859" y="661043"/>
                  </a:moveTo>
                  <a:lnTo>
                    <a:pt x="1949390" y="661043"/>
                  </a:lnTo>
                  <a:lnTo>
                    <a:pt x="1941757" y="673743"/>
                  </a:lnTo>
                  <a:lnTo>
                    <a:pt x="2003556" y="673743"/>
                  </a:lnTo>
                  <a:lnTo>
                    <a:pt x="2004586" y="671918"/>
                  </a:lnTo>
                  <a:lnTo>
                    <a:pt x="2004859" y="661043"/>
                  </a:lnTo>
                  <a:close/>
                </a:path>
                <a:path w="4284980" h="1655445">
                  <a:moveTo>
                    <a:pt x="2004586" y="671918"/>
                  </a:moveTo>
                  <a:lnTo>
                    <a:pt x="2003556" y="673743"/>
                  </a:lnTo>
                  <a:lnTo>
                    <a:pt x="2004541" y="673743"/>
                  </a:lnTo>
                  <a:lnTo>
                    <a:pt x="2004586" y="671918"/>
                  </a:lnTo>
                  <a:close/>
                </a:path>
                <a:path w="4284980" h="1655445">
                  <a:moveTo>
                    <a:pt x="2104154" y="661043"/>
                  </a:moveTo>
                  <a:lnTo>
                    <a:pt x="2010726" y="661043"/>
                  </a:lnTo>
                  <a:lnTo>
                    <a:pt x="2004586" y="671918"/>
                  </a:lnTo>
                  <a:lnTo>
                    <a:pt x="2004541" y="673743"/>
                  </a:lnTo>
                  <a:lnTo>
                    <a:pt x="2094088" y="673743"/>
                  </a:lnTo>
                  <a:lnTo>
                    <a:pt x="2104154" y="661043"/>
                  </a:lnTo>
                  <a:close/>
                </a:path>
                <a:path w="4284980" h="1655445">
                  <a:moveTo>
                    <a:pt x="2155305" y="661043"/>
                  </a:moveTo>
                  <a:lnTo>
                    <a:pt x="2107624" y="661043"/>
                  </a:lnTo>
                  <a:lnTo>
                    <a:pt x="2101271" y="673743"/>
                  </a:lnTo>
                  <a:lnTo>
                    <a:pt x="2146415" y="673743"/>
                  </a:lnTo>
                  <a:lnTo>
                    <a:pt x="2155305" y="661043"/>
                  </a:lnTo>
                  <a:close/>
                </a:path>
                <a:path w="4284980" h="1655445">
                  <a:moveTo>
                    <a:pt x="2165855" y="661043"/>
                  </a:moveTo>
                  <a:lnTo>
                    <a:pt x="2164101" y="661043"/>
                  </a:lnTo>
                  <a:lnTo>
                    <a:pt x="2161915" y="673743"/>
                  </a:lnTo>
                  <a:lnTo>
                    <a:pt x="2165855" y="661043"/>
                  </a:lnTo>
                  <a:close/>
                </a:path>
                <a:path w="4284980" h="1655445">
                  <a:moveTo>
                    <a:pt x="2290301" y="610243"/>
                  </a:moveTo>
                  <a:lnTo>
                    <a:pt x="2082191" y="610243"/>
                  </a:lnTo>
                  <a:lnTo>
                    <a:pt x="2071983" y="622943"/>
                  </a:lnTo>
                  <a:lnTo>
                    <a:pt x="2205215" y="622943"/>
                  </a:lnTo>
                  <a:lnTo>
                    <a:pt x="2196294" y="635643"/>
                  </a:lnTo>
                  <a:lnTo>
                    <a:pt x="2007923" y="635643"/>
                  </a:lnTo>
                  <a:lnTo>
                    <a:pt x="2007827" y="648343"/>
                  </a:lnTo>
                  <a:lnTo>
                    <a:pt x="1986790" y="648343"/>
                  </a:lnTo>
                  <a:lnTo>
                    <a:pt x="1977871" y="661043"/>
                  </a:lnTo>
                  <a:lnTo>
                    <a:pt x="2172117" y="661043"/>
                  </a:lnTo>
                  <a:lnTo>
                    <a:pt x="2200677" y="648343"/>
                  </a:lnTo>
                  <a:lnTo>
                    <a:pt x="2290301" y="610243"/>
                  </a:lnTo>
                  <a:close/>
                </a:path>
                <a:path w="4284980" h="1655445">
                  <a:moveTo>
                    <a:pt x="2197310" y="622943"/>
                  </a:moveTo>
                  <a:lnTo>
                    <a:pt x="2050381" y="622943"/>
                  </a:lnTo>
                  <a:lnTo>
                    <a:pt x="2036109" y="635643"/>
                  </a:lnTo>
                  <a:lnTo>
                    <a:pt x="2192179" y="635643"/>
                  </a:lnTo>
                  <a:lnTo>
                    <a:pt x="2197310" y="622943"/>
                  </a:lnTo>
                  <a:close/>
                </a:path>
                <a:path w="4284980" h="1655445">
                  <a:moveTo>
                    <a:pt x="2295202" y="610243"/>
                  </a:moveTo>
                  <a:lnTo>
                    <a:pt x="2290301" y="610243"/>
                  </a:lnTo>
                  <a:lnTo>
                    <a:pt x="2286176" y="622943"/>
                  </a:lnTo>
                  <a:lnTo>
                    <a:pt x="2286930" y="622943"/>
                  </a:lnTo>
                  <a:lnTo>
                    <a:pt x="2295202" y="610243"/>
                  </a:lnTo>
                  <a:close/>
                </a:path>
                <a:path w="4284980" h="1655445">
                  <a:moveTo>
                    <a:pt x="2119281" y="597543"/>
                  </a:moveTo>
                  <a:lnTo>
                    <a:pt x="2111180" y="610243"/>
                  </a:lnTo>
                  <a:lnTo>
                    <a:pt x="2113647" y="610243"/>
                  </a:lnTo>
                  <a:lnTo>
                    <a:pt x="2119281" y="597543"/>
                  </a:lnTo>
                  <a:close/>
                </a:path>
                <a:path w="4284980" h="1655445">
                  <a:moveTo>
                    <a:pt x="2167484" y="597543"/>
                  </a:moveTo>
                  <a:lnTo>
                    <a:pt x="2133364" y="597543"/>
                  </a:lnTo>
                  <a:lnTo>
                    <a:pt x="2124977" y="610243"/>
                  </a:lnTo>
                  <a:lnTo>
                    <a:pt x="2162123" y="610243"/>
                  </a:lnTo>
                  <a:lnTo>
                    <a:pt x="2167484" y="597543"/>
                  </a:lnTo>
                  <a:close/>
                </a:path>
                <a:path w="4284980" h="1655445">
                  <a:moveTo>
                    <a:pt x="2167484" y="597543"/>
                  </a:moveTo>
                  <a:lnTo>
                    <a:pt x="2162123" y="610243"/>
                  </a:lnTo>
                  <a:lnTo>
                    <a:pt x="2162342" y="610243"/>
                  </a:lnTo>
                  <a:lnTo>
                    <a:pt x="2168252" y="601275"/>
                  </a:lnTo>
                  <a:lnTo>
                    <a:pt x="2167484" y="597543"/>
                  </a:lnTo>
                  <a:close/>
                </a:path>
                <a:path w="4284980" h="1655445">
                  <a:moveTo>
                    <a:pt x="2168252" y="601275"/>
                  </a:moveTo>
                  <a:lnTo>
                    <a:pt x="2162342" y="610243"/>
                  </a:lnTo>
                  <a:lnTo>
                    <a:pt x="2170096" y="610243"/>
                  </a:lnTo>
                  <a:lnTo>
                    <a:pt x="2168252" y="601275"/>
                  </a:lnTo>
                  <a:close/>
                </a:path>
                <a:path w="4284980" h="1655445">
                  <a:moveTo>
                    <a:pt x="2327171" y="597543"/>
                  </a:moveTo>
                  <a:lnTo>
                    <a:pt x="2177583" y="597543"/>
                  </a:lnTo>
                  <a:lnTo>
                    <a:pt x="2170096" y="610243"/>
                  </a:lnTo>
                  <a:lnTo>
                    <a:pt x="2307769" y="610243"/>
                  </a:lnTo>
                  <a:lnTo>
                    <a:pt x="2327171" y="597543"/>
                  </a:lnTo>
                  <a:close/>
                </a:path>
                <a:path w="4284980" h="1655445">
                  <a:moveTo>
                    <a:pt x="2170711" y="597543"/>
                  </a:moveTo>
                  <a:lnTo>
                    <a:pt x="2167484" y="597543"/>
                  </a:lnTo>
                  <a:lnTo>
                    <a:pt x="2168252" y="601275"/>
                  </a:lnTo>
                  <a:lnTo>
                    <a:pt x="2170711" y="597543"/>
                  </a:lnTo>
                  <a:close/>
                </a:path>
                <a:path w="4284980" h="1655445">
                  <a:moveTo>
                    <a:pt x="2160860" y="584843"/>
                  </a:moveTo>
                  <a:lnTo>
                    <a:pt x="2150201" y="584843"/>
                  </a:lnTo>
                  <a:lnTo>
                    <a:pt x="2147447" y="597543"/>
                  </a:lnTo>
                  <a:lnTo>
                    <a:pt x="2160860" y="584843"/>
                  </a:lnTo>
                  <a:close/>
                </a:path>
                <a:path w="4284980" h="1655445">
                  <a:moveTo>
                    <a:pt x="2177687" y="584843"/>
                  </a:moveTo>
                  <a:lnTo>
                    <a:pt x="2160860" y="584843"/>
                  </a:lnTo>
                  <a:lnTo>
                    <a:pt x="2165457" y="597543"/>
                  </a:lnTo>
                  <a:lnTo>
                    <a:pt x="2178787" y="597543"/>
                  </a:lnTo>
                  <a:lnTo>
                    <a:pt x="2177687" y="584843"/>
                  </a:lnTo>
                  <a:close/>
                </a:path>
                <a:path w="4284980" h="1655445">
                  <a:moveTo>
                    <a:pt x="2194493" y="584843"/>
                  </a:moveTo>
                  <a:lnTo>
                    <a:pt x="2186189" y="584843"/>
                  </a:lnTo>
                  <a:lnTo>
                    <a:pt x="2178787" y="597543"/>
                  </a:lnTo>
                  <a:lnTo>
                    <a:pt x="2188326" y="597543"/>
                  </a:lnTo>
                  <a:lnTo>
                    <a:pt x="2194493" y="584843"/>
                  </a:lnTo>
                  <a:close/>
                </a:path>
                <a:path w="4284980" h="1655445">
                  <a:moveTo>
                    <a:pt x="2363651" y="584843"/>
                  </a:moveTo>
                  <a:lnTo>
                    <a:pt x="2205267" y="584843"/>
                  </a:lnTo>
                  <a:lnTo>
                    <a:pt x="2203048" y="597543"/>
                  </a:lnTo>
                  <a:lnTo>
                    <a:pt x="2358111" y="597543"/>
                  </a:lnTo>
                  <a:lnTo>
                    <a:pt x="2363651" y="584843"/>
                  </a:lnTo>
                  <a:close/>
                </a:path>
                <a:path w="4284980" h="1655445">
                  <a:moveTo>
                    <a:pt x="2223529" y="572143"/>
                  </a:moveTo>
                  <a:lnTo>
                    <a:pt x="2180948" y="572143"/>
                  </a:lnTo>
                  <a:lnTo>
                    <a:pt x="2180869" y="584843"/>
                  </a:lnTo>
                  <a:lnTo>
                    <a:pt x="2223968" y="584843"/>
                  </a:lnTo>
                  <a:lnTo>
                    <a:pt x="2223529" y="572143"/>
                  </a:lnTo>
                  <a:close/>
                </a:path>
                <a:path w="4284980" h="1655445">
                  <a:moveTo>
                    <a:pt x="2229036" y="572143"/>
                  </a:moveTo>
                  <a:lnTo>
                    <a:pt x="2223968" y="584843"/>
                  </a:lnTo>
                  <a:lnTo>
                    <a:pt x="2228450" y="584843"/>
                  </a:lnTo>
                  <a:lnTo>
                    <a:pt x="2229036" y="572143"/>
                  </a:lnTo>
                  <a:close/>
                </a:path>
                <a:path w="4284980" h="1655445">
                  <a:moveTo>
                    <a:pt x="2384152" y="572143"/>
                  </a:moveTo>
                  <a:lnTo>
                    <a:pt x="2236489" y="572143"/>
                  </a:lnTo>
                  <a:lnTo>
                    <a:pt x="2233757" y="584843"/>
                  </a:lnTo>
                  <a:lnTo>
                    <a:pt x="2374540" y="584843"/>
                  </a:lnTo>
                  <a:lnTo>
                    <a:pt x="2384152" y="572143"/>
                  </a:lnTo>
                  <a:close/>
                </a:path>
                <a:path w="4284980" h="1655445">
                  <a:moveTo>
                    <a:pt x="2230377" y="559443"/>
                  </a:moveTo>
                  <a:lnTo>
                    <a:pt x="2216810" y="559443"/>
                  </a:lnTo>
                  <a:lnTo>
                    <a:pt x="2211384" y="572143"/>
                  </a:lnTo>
                  <a:lnTo>
                    <a:pt x="2219194" y="572143"/>
                  </a:lnTo>
                  <a:lnTo>
                    <a:pt x="2230377" y="559443"/>
                  </a:lnTo>
                  <a:close/>
                </a:path>
                <a:path w="4284980" h="1655445">
                  <a:moveTo>
                    <a:pt x="2424949" y="559443"/>
                  </a:moveTo>
                  <a:lnTo>
                    <a:pt x="2234513" y="559443"/>
                  </a:lnTo>
                  <a:lnTo>
                    <a:pt x="2237570" y="572143"/>
                  </a:lnTo>
                  <a:lnTo>
                    <a:pt x="2415408" y="572143"/>
                  </a:lnTo>
                  <a:lnTo>
                    <a:pt x="2424949" y="559443"/>
                  </a:lnTo>
                  <a:close/>
                </a:path>
                <a:path w="4284980" h="1655445">
                  <a:moveTo>
                    <a:pt x="2267653" y="546743"/>
                  </a:moveTo>
                  <a:lnTo>
                    <a:pt x="2256117" y="546743"/>
                  </a:lnTo>
                  <a:lnTo>
                    <a:pt x="2246716" y="559443"/>
                  </a:lnTo>
                  <a:lnTo>
                    <a:pt x="2260334" y="559443"/>
                  </a:lnTo>
                  <a:lnTo>
                    <a:pt x="2267653" y="546743"/>
                  </a:lnTo>
                  <a:close/>
                </a:path>
                <a:path w="4284980" h="1655445">
                  <a:moveTo>
                    <a:pt x="2474990" y="546743"/>
                  </a:moveTo>
                  <a:lnTo>
                    <a:pt x="2267653" y="546743"/>
                  </a:lnTo>
                  <a:lnTo>
                    <a:pt x="2268930" y="559443"/>
                  </a:lnTo>
                  <a:lnTo>
                    <a:pt x="2452155" y="559443"/>
                  </a:lnTo>
                  <a:lnTo>
                    <a:pt x="2474990" y="546743"/>
                  </a:lnTo>
                  <a:close/>
                </a:path>
                <a:path w="4284980" h="1655445">
                  <a:moveTo>
                    <a:pt x="2293998" y="534043"/>
                  </a:moveTo>
                  <a:lnTo>
                    <a:pt x="2288500" y="534043"/>
                  </a:lnTo>
                  <a:lnTo>
                    <a:pt x="2281673" y="546743"/>
                  </a:lnTo>
                  <a:lnTo>
                    <a:pt x="2294710" y="546743"/>
                  </a:lnTo>
                  <a:lnTo>
                    <a:pt x="2293998" y="534043"/>
                  </a:lnTo>
                  <a:close/>
                </a:path>
                <a:path w="4284980" h="1655445">
                  <a:moveTo>
                    <a:pt x="2298665" y="535921"/>
                  </a:moveTo>
                  <a:lnTo>
                    <a:pt x="2295872" y="546743"/>
                  </a:lnTo>
                  <a:lnTo>
                    <a:pt x="2299673" y="546743"/>
                  </a:lnTo>
                  <a:lnTo>
                    <a:pt x="2298665" y="535921"/>
                  </a:lnTo>
                  <a:close/>
                </a:path>
                <a:path w="4284980" h="1655445">
                  <a:moveTo>
                    <a:pt x="2317835" y="534043"/>
                  </a:moveTo>
                  <a:lnTo>
                    <a:pt x="2314353" y="534043"/>
                  </a:lnTo>
                  <a:lnTo>
                    <a:pt x="2299673" y="546743"/>
                  </a:lnTo>
                  <a:lnTo>
                    <a:pt x="2306193" y="546743"/>
                  </a:lnTo>
                  <a:lnTo>
                    <a:pt x="2317835" y="534043"/>
                  </a:lnTo>
                  <a:close/>
                </a:path>
                <a:path w="4284980" h="1655445">
                  <a:moveTo>
                    <a:pt x="2486400" y="534043"/>
                  </a:moveTo>
                  <a:lnTo>
                    <a:pt x="2339159" y="534043"/>
                  </a:lnTo>
                  <a:lnTo>
                    <a:pt x="2327681" y="546743"/>
                  </a:lnTo>
                  <a:lnTo>
                    <a:pt x="2488055" y="546743"/>
                  </a:lnTo>
                  <a:lnTo>
                    <a:pt x="2486400" y="534043"/>
                  </a:lnTo>
                  <a:close/>
                </a:path>
                <a:path w="4284980" h="1655445">
                  <a:moveTo>
                    <a:pt x="2494515" y="534043"/>
                  </a:moveTo>
                  <a:lnTo>
                    <a:pt x="2488055" y="546743"/>
                  </a:lnTo>
                  <a:lnTo>
                    <a:pt x="2495835" y="546743"/>
                  </a:lnTo>
                  <a:lnTo>
                    <a:pt x="2494515" y="534043"/>
                  </a:lnTo>
                  <a:close/>
                </a:path>
                <a:path w="4284980" h="1655445">
                  <a:moveTo>
                    <a:pt x="2299149" y="534043"/>
                  </a:moveTo>
                  <a:lnTo>
                    <a:pt x="2298490" y="534043"/>
                  </a:lnTo>
                  <a:lnTo>
                    <a:pt x="2298665" y="535921"/>
                  </a:lnTo>
                  <a:lnTo>
                    <a:pt x="2299149" y="534043"/>
                  </a:lnTo>
                  <a:close/>
                </a:path>
                <a:path w="4284980" h="1655445">
                  <a:moveTo>
                    <a:pt x="2383335" y="521343"/>
                  </a:moveTo>
                  <a:lnTo>
                    <a:pt x="2320221" y="521343"/>
                  </a:lnTo>
                  <a:lnTo>
                    <a:pt x="2313478" y="534043"/>
                  </a:lnTo>
                  <a:lnTo>
                    <a:pt x="2380477" y="534043"/>
                  </a:lnTo>
                  <a:lnTo>
                    <a:pt x="2383335" y="521343"/>
                  </a:lnTo>
                  <a:close/>
                </a:path>
                <a:path w="4284980" h="1655445">
                  <a:moveTo>
                    <a:pt x="2390173" y="521343"/>
                  </a:moveTo>
                  <a:lnTo>
                    <a:pt x="2380477" y="534043"/>
                  </a:lnTo>
                  <a:lnTo>
                    <a:pt x="2395911" y="534043"/>
                  </a:lnTo>
                  <a:lnTo>
                    <a:pt x="2390173" y="521343"/>
                  </a:lnTo>
                  <a:close/>
                </a:path>
                <a:path w="4284980" h="1655445">
                  <a:moveTo>
                    <a:pt x="2541972" y="521343"/>
                  </a:moveTo>
                  <a:lnTo>
                    <a:pt x="2400581" y="521343"/>
                  </a:lnTo>
                  <a:lnTo>
                    <a:pt x="2395911" y="534043"/>
                  </a:lnTo>
                  <a:lnTo>
                    <a:pt x="2525430" y="534043"/>
                  </a:lnTo>
                  <a:lnTo>
                    <a:pt x="2541972" y="521343"/>
                  </a:lnTo>
                  <a:close/>
                </a:path>
                <a:path w="4284980" h="1655445">
                  <a:moveTo>
                    <a:pt x="2398246" y="508643"/>
                  </a:moveTo>
                  <a:lnTo>
                    <a:pt x="2352321" y="508643"/>
                  </a:lnTo>
                  <a:lnTo>
                    <a:pt x="2350488" y="521343"/>
                  </a:lnTo>
                  <a:lnTo>
                    <a:pt x="2394989" y="521343"/>
                  </a:lnTo>
                  <a:lnTo>
                    <a:pt x="2398246" y="508643"/>
                  </a:lnTo>
                  <a:close/>
                </a:path>
                <a:path w="4284980" h="1655445">
                  <a:moveTo>
                    <a:pt x="2409710" y="508643"/>
                  </a:moveTo>
                  <a:lnTo>
                    <a:pt x="2398246" y="508643"/>
                  </a:lnTo>
                  <a:lnTo>
                    <a:pt x="2399764" y="521343"/>
                  </a:lnTo>
                  <a:lnTo>
                    <a:pt x="2404114" y="521343"/>
                  </a:lnTo>
                  <a:lnTo>
                    <a:pt x="2409710" y="508643"/>
                  </a:lnTo>
                  <a:close/>
                </a:path>
                <a:path w="4284980" h="1655445">
                  <a:moveTo>
                    <a:pt x="2565285" y="508643"/>
                  </a:moveTo>
                  <a:lnTo>
                    <a:pt x="2417889" y="508643"/>
                  </a:lnTo>
                  <a:lnTo>
                    <a:pt x="2408837" y="521343"/>
                  </a:lnTo>
                  <a:lnTo>
                    <a:pt x="2562364" y="521343"/>
                  </a:lnTo>
                  <a:lnTo>
                    <a:pt x="2565285" y="508643"/>
                  </a:lnTo>
                  <a:close/>
                </a:path>
                <a:path w="4284980" h="1655445">
                  <a:moveTo>
                    <a:pt x="2575419" y="508643"/>
                  </a:moveTo>
                  <a:lnTo>
                    <a:pt x="2565285" y="508643"/>
                  </a:lnTo>
                  <a:lnTo>
                    <a:pt x="2567571" y="521343"/>
                  </a:lnTo>
                  <a:lnTo>
                    <a:pt x="2575419" y="508643"/>
                  </a:lnTo>
                  <a:close/>
                </a:path>
                <a:path w="4284980" h="1655445">
                  <a:moveTo>
                    <a:pt x="2393345" y="495943"/>
                  </a:moveTo>
                  <a:lnTo>
                    <a:pt x="2386352" y="495943"/>
                  </a:lnTo>
                  <a:lnTo>
                    <a:pt x="2375713" y="508643"/>
                  </a:lnTo>
                  <a:lnTo>
                    <a:pt x="2398424" y="508643"/>
                  </a:lnTo>
                  <a:lnTo>
                    <a:pt x="2393345" y="495943"/>
                  </a:lnTo>
                  <a:close/>
                </a:path>
                <a:path w="4284980" h="1655445">
                  <a:moveTo>
                    <a:pt x="2451187" y="495943"/>
                  </a:moveTo>
                  <a:lnTo>
                    <a:pt x="2407376" y="495943"/>
                  </a:lnTo>
                  <a:lnTo>
                    <a:pt x="2398424" y="508643"/>
                  </a:lnTo>
                  <a:lnTo>
                    <a:pt x="2452883" y="508643"/>
                  </a:lnTo>
                  <a:lnTo>
                    <a:pt x="2451187" y="495943"/>
                  </a:lnTo>
                  <a:close/>
                </a:path>
                <a:path w="4284980" h="1655445">
                  <a:moveTo>
                    <a:pt x="2463267" y="495943"/>
                  </a:moveTo>
                  <a:lnTo>
                    <a:pt x="2455438" y="495943"/>
                  </a:lnTo>
                  <a:lnTo>
                    <a:pt x="2458485" y="508643"/>
                  </a:lnTo>
                  <a:lnTo>
                    <a:pt x="2463267" y="495943"/>
                  </a:lnTo>
                  <a:close/>
                </a:path>
                <a:path w="4284980" h="1655445">
                  <a:moveTo>
                    <a:pt x="2600237" y="495943"/>
                  </a:moveTo>
                  <a:lnTo>
                    <a:pt x="2472725" y="495943"/>
                  </a:lnTo>
                  <a:lnTo>
                    <a:pt x="2467301" y="508643"/>
                  </a:lnTo>
                  <a:lnTo>
                    <a:pt x="2601673" y="508643"/>
                  </a:lnTo>
                  <a:lnTo>
                    <a:pt x="2600237" y="495943"/>
                  </a:lnTo>
                  <a:close/>
                </a:path>
                <a:path w="4284980" h="1655445">
                  <a:moveTo>
                    <a:pt x="2421842" y="495676"/>
                  </a:moveTo>
                  <a:lnTo>
                    <a:pt x="2421648" y="495943"/>
                  </a:lnTo>
                  <a:lnTo>
                    <a:pt x="2421784" y="495943"/>
                  </a:lnTo>
                  <a:lnTo>
                    <a:pt x="2421842" y="495676"/>
                  </a:lnTo>
                  <a:close/>
                </a:path>
                <a:path w="4284980" h="1655445">
                  <a:moveTo>
                    <a:pt x="2441836" y="483243"/>
                  </a:moveTo>
                  <a:lnTo>
                    <a:pt x="2436328" y="483243"/>
                  </a:lnTo>
                  <a:lnTo>
                    <a:pt x="2427386" y="495943"/>
                  </a:lnTo>
                  <a:lnTo>
                    <a:pt x="2442176" y="495943"/>
                  </a:lnTo>
                  <a:lnTo>
                    <a:pt x="2444600" y="489555"/>
                  </a:lnTo>
                  <a:lnTo>
                    <a:pt x="2441836" y="483243"/>
                  </a:lnTo>
                  <a:close/>
                </a:path>
                <a:path w="4284980" h="1655445">
                  <a:moveTo>
                    <a:pt x="2444600" y="489555"/>
                  </a:moveTo>
                  <a:lnTo>
                    <a:pt x="2442176" y="495943"/>
                  </a:lnTo>
                  <a:lnTo>
                    <a:pt x="2447396" y="495943"/>
                  </a:lnTo>
                  <a:lnTo>
                    <a:pt x="2444600" y="489555"/>
                  </a:lnTo>
                  <a:close/>
                </a:path>
                <a:path w="4284980" h="1655445">
                  <a:moveTo>
                    <a:pt x="2577243" y="483243"/>
                  </a:moveTo>
                  <a:lnTo>
                    <a:pt x="2446994" y="483243"/>
                  </a:lnTo>
                  <a:lnTo>
                    <a:pt x="2444600" y="489555"/>
                  </a:lnTo>
                  <a:lnTo>
                    <a:pt x="2447396" y="495943"/>
                  </a:lnTo>
                  <a:lnTo>
                    <a:pt x="2563058" y="495943"/>
                  </a:lnTo>
                  <a:lnTo>
                    <a:pt x="2564977" y="494720"/>
                  </a:lnTo>
                  <a:lnTo>
                    <a:pt x="2577243" y="483243"/>
                  </a:lnTo>
                  <a:close/>
                </a:path>
                <a:path w="4284980" h="1655445">
                  <a:moveTo>
                    <a:pt x="2638642" y="483243"/>
                  </a:moveTo>
                  <a:lnTo>
                    <a:pt x="2582995" y="483243"/>
                  </a:lnTo>
                  <a:lnTo>
                    <a:pt x="2564977" y="494720"/>
                  </a:lnTo>
                  <a:lnTo>
                    <a:pt x="2563670" y="495943"/>
                  </a:lnTo>
                  <a:lnTo>
                    <a:pt x="2618857" y="495943"/>
                  </a:lnTo>
                  <a:lnTo>
                    <a:pt x="2638642" y="483243"/>
                  </a:lnTo>
                  <a:close/>
                </a:path>
                <a:path w="4284980" h="1655445">
                  <a:moveTo>
                    <a:pt x="2430873" y="483243"/>
                  </a:moveTo>
                  <a:lnTo>
                    <a:pt x="2424528" y="483243"/>
                  </a:lnTo>
                  <a:lnTo>
                    <a:pt x="2421842" y="495676"/>
                  </a:lnTo>
                  <a:lnTo>
                    <a:pt x="2430873" y="483243"/>
                  </a:lnTo>
                  <a:close/>
                </a:path>
                <a:path w="4284980" h="1655445">
                  <a:moveTo>
                    <a:pt x="2601839" y="470543"/>
                  </a:moveTo>
                  <a:lnTo>
                    <a:pt x="2500201" y="470543"/>
                  </a:lnTo>
                  <a:lnTo>
                    <a:pt x="2497633" y="474448"/>
                  </a:lnTo>
                  <a:lnTo>
                    <a:pt x="2496473" y="483243"/>
                  </a:lnTo>
                  <a:lnTo>
                    <a:pt x="2577243" y="483243"/>
                  </a:lnTo>
                  <a:lnTo>
                    <a:pt x="2564977" y="494720"/>
                  </a:lnTo>
                  <a:lnTo>
                    <a:pt x="2582995" y="483243"/>
                  </a:lnTo>
                  <a:lnTo>
                    <a:pt x="2601839" y="470543"/>
                  </a:lnTo>
                  <a:close/>
                </a:path>
                <a:path w="4284980" h="1655445">
                  <a:moveTo>
                    <a:pt x="2468830" y="470543"/>
                  </a:moveTo>
                  <a:lnTo>
                    <a:pt x="2461931" y="483243"/>
                  </a:lnTo>
                  <a:lnTo>
                    <a:pt x="2465636" y="483243"/>
                  </a:lnTo>
                  <a:lnTo>
                    <a:pt x="2468830" y="470543"/>
                  </a:lnTo>
                  <a:close/>
                </a:path>
                <a:path w="4284980" h="1655445">
                  <a:moveTo>
                    <a:pt x="2498149" y="470543"/>
                  </a:moveTo>
                  <a:lnTo>
                    <a:pt x="2482311" y="470543"/>
                  </a:lnTo>
                  <a:lnTo>
                    <a:pt x="2475678" y="483243"/>
                  </a:lnTo>
                  <a:lnTo>
                    <a:pt x="2491850" y="483243"/>
                  </a:lnTo>
                  <a:lnTo>
                    <a:pt x="2497633" y="474448"/>
                  </a:lnTo>
                  <a:lnTo>
                    <a:pt x="2498149" y="470543"/>
                  </a:lnTo>
                  <a:close/>
                </a:path>
                <a:path w="4284980" h="1655445">
                  <a:moveTo>
                    <a:pt x="2712571" y="457843"/>
                  </a:moveTo>
                  <a:lnTo>
                    <a:pt x="2655547" y="457843"/>
                  </a:lnTo>
                  <a:lnTo>
                    <a:pt x="2649327" y="470543"/>
                  </a:lnTo>
                  <a:lnTo>
                    <a:pt x="2608625" y="470543"/>
                  </a:lnTo>
                  <a:lnTo>
                    <a:pt x="2592387" y="483243"/>
                  </a:lnTo>
                  <a:lnTo>
                    <a:pt x="2665054" y="483243"/>
                  </a:lnTo>
                  <a:lnTo>
                    <a:pt x="2691797" y="470543"/>
                  </a:lnTo>
                  <a:lnTo>
                    <a:pt x="2712571" y="457843"/>
                  </a:lnTo>
                  <a:close/>
                </a:path>
                <a:path w="4284980" h="1655445">
                  <a:moveTo>
                    <a:pt x="2500201" y="470543"/>
                  </a:moveTo>
                  <a:lnTo>
                    <a:pt x="2498149" y="470543"/>
                  </a:lnTo>
                  <a:lnTo>
                    <a:pt x="2497633" y="474448"/>
                  </a:lnTo>
                  <a:lnTo>
                    <a:pt x="2500201" y="470543"/>
                  </a:lnTo>
                  <a:close/>
                </a:path>
                <a:path w="4284980" h="1655445">
                  <a:moveTo>
                    <a:pt x="2635734" y="457843"/>
                  </a:moveTo>
                  <a:lnTo>
                    <a:pt x="2515237" y="457843"/>
                  </a:lnTo>
                  <a:lnTo>
                    <a:pt x="2509541" y="470543"/>
                  </a:lnTo>
                  <a:lnTo>
                    <a:pt x="2634301" y="470543"/>
                  </a:lnTo>
                  <a:lnTo>
                    <a:pt x="2635734" y="457843"/>
                  </a:lnTo>
                  <a:close/>
                </a:path>
                <a:path w="4284980" h="1655445">
                  <a:moveTo>
                    <a:pt x="2639443" y="457843"/>
                  </a:moveTo>
                  <a:lnTo>
                    <a:pt x="2634301" y="470543"/>
                  </a:lnTo>
                  <a:lnTo>
                    <a:pt x="2634982" y="470543"/>
                  </a:lnTo>
                  <a:lnTo>
                    <a:pt x="2638144" y="465923"/>
                  </a:lnTo>
                  <a:lnTo>
                    <a:pt x="2639443" y="457843"/>
                  </a:lnTo>
                  <a:close/>
                </a:path>
                <a:path w="4284980" h="1655445">
                  <a:moveTo>
                    <a:pt x="2638144" y="465923"/>
                  </a:moveTo>
                  <a:lnTo>
                    <a:pt x="2634982" y="470543"/>
                  </a:lnTo>
                  <a:lnTo>
                    <a:pt x="2637401" y="470543"/>
                  </a:lnTo>
                  <a:lnTo>
                    <a:pt x="2638144" y="465923"/>
                  </a:lnTo>
                  <a:close/>
                </a:path>
                <a:path w="4284980" h="1655445">
                  <a:moveTo>
                    <a:pt x="2643673" y="457843"/>
                  </a:moveTo>
                  <a:lnTo>
                    <a:pt x="2638144" y="465923"/>
                  </a:lnTo>
                  <a:lnTo>
                    <a:pt x="2637401" y="470543"/>
                  </a:lnTo>
                  <a:lnTo>
                    <a:pt x="2649327" y="470543"/>
                  </a:lnTo>
                  <a:lnTo>
                    <a:pt x="2643673" y="457843"/>
                  </a:lnTo>
                  <a:close/>
                </a:path>
                <a:path w="4284980" h="1655445">
                  <a:moveTo>
                    <a:pt x="2535530" y="445143"/>
                  </a:moveTo>
                  <a:lnTo>
                    <a:pt x="2526912" y="457843"/>
                  </a:lnTo>
                  <a:lnTo>
                    <a:pt x="2528713" y="457843"/>
                  </a:lnTo>
                  <a:lnTo>
                    <a:pt x="2535530" y="445143"/>
                  </a:lnTo>
                  <a:close/>
                </a:path>
                <a:path w="4284980" h="1655445">
                  <a:moveTo>
                    <a:pt x="2575759" y="445143"/>
                  </a:moveTo>
                  <a:lnTo>
                    <a:pt x="2540796" y="445143"/>
                  </a:lnTo>
                  <a:lnTo>
                    <a:pt x="2528713" y="457843"/>
                  </a:lnTo>
                  <a:lnTo>
                    <a:pt x="2568199" y="457843"/>
                  </a:lnTo>
                  <a:lnTo>
                    <a:pt x="2575759" y="445143"/>
                  </a:lnTo>
                  <a:close/>
                </a:path>
                <a:path w="4284980" h="1655445">
                  <a:moveTo>
                    <a:pt x="2673766" y="445143"/>
                  </a:moveTo>
                  <a:lnTo>
                    <a:pt x="2578082" y="445143"/>
                  </a:lnTo>
                  <a:lnTo>
                    <a:pt x="2575763" y="457843"/>
                  </a:lnTo>
                  <a:lnTo>
                    <a:pt x="2672004" y="457843"/>
                  </a:lnTo>
                  <a:lnTo>
                    <a:pt x="2673766" y="445143"/>
                  </a:lnTo>
                  <a:close/>
                </a:path>
                <a:path w="4284980" h="1655445">
                  <a:moveTo>
                    <a:pt x="2681787" y="445143"/>
                  </a:moveTo>
                  <a:lnTo>
                    <a:pt x="2674101" y="445143"/>
                  </a:lnTo>
                  <a:lnTo>
                    <a:pt x="2675264" y="457843"/>
                  </a:lnTo>
                  <a:lnTo>
                    <a:pt x="2681787" y="445143"/>
                  </a:lnTo>
                  <a:close/>
                </a:path>
                <a:path w="4284980" h="1655445">
                  <a:moveTo>
                    <a:pt x="2744120" y="445143"/>
                  </a:moveTo>
                  <a:lnTo>
                    <a:pt x="2686426" y="445143"/>
                  </a:lnTo>
                  <a:lnTo>
                    <a:pt x="2679400" y="457843"/>
                  </a:lnTo>
                  <a:lnTo>
                    <a:pt x="2746214" y="457843"/>
                  </a:lnTo>
                  <a:lnTo>
                    <a:pt x="2744120" y="445143"/>
                  </a:lnTo>
                  <a:close/>
                </a:path>
                <a:path w="4284980" h="1655445">
                  <a:moveTo>
                    <a:pt x="2762811" y="445143"/>
                  </a:moveTo>
                  <a:lnTo>
                    <a:pt x="2748727" y="445143"/>
                  </a:lnTo>
                  <a:lnTo>
                    <a:pt x="2753450" y="457843"/>
                  </a:lnTo>
                  <a:lnTo>
                    <a:pt x="2762811" y="445143"/>
                  </a:lnTo>
                  <a:close/>
                </a:path>
                <a:path w="4284980" h="1655445">
                  <a:moveTo>
                    <a:pt x="2578450" y="432443"/>
                  </a:moveTo>
                  <a:lnTo>
                    <a:pt x="2569214" y="445143"/>
                  </a:lnTo>
                  <a:lnTo>
                    <a:pt x="2579687" y="436830"/>
                  </a:lnTo>
                  <a:lnTo>
                    <a:pt x="2578450" y="432443"/>
                  </a:lnTo>
                  <a:close/>
                </a:path>
                <a:path w="4284980" h="1655445">
                  <a:moveTo>
                    <a:pt x="2715612" y="432443"/>
                  </a:moveTo>
                  <a:lnTo>
                    <a:pt x="2585213" y="432443"/>
                  </a:lnTo>
                  <a:lnTo>
                    <a:pt x="2579687" y="436830"/>
                  </a:lnTo>
                  <a:lnTo>
                    <a:pt x="2582031" y="445143"/>
                  </a:lnTo>
                  <a:lnTo>
                    <a:pt x="2704507" y="445143"/>
                  </a:lnTo>
                  <a:lnTo>
                    <a:pt x="2715612" y="432443"/>
                  </a:lnTo>
                  <a:close/>
                </a:path>
                <a:path w="4284980" h="1655445">
                  <a:moveTo>
                    <a:pt x="2782370" y="432443"/>
                  </a:moveTo>
                  <a:lnTo>
                    <a:pt x="2726168" y="432443"/>
                  </a:lnTo>
                  <a:lnTo>
                    <a:pt x="2714379" y="445143"/>
                  </a:lnTo>
                  <a:lnTo>
                    <a:pt x="2774081" y="445143"/>
                  </a:lnTo>
                  <a:lnTo>
                    <a:pt x="2782370" y="432443"/>
                  </a:lnTo>
                  <a:close/>
                </a:path>
                <a:path w="4284980" h="1655445">
                  <a:moveTo>
                    <a:pt x="2603423" y="419743"/>
                  </a:moveTo>
                  <a:lnTo>
                    <a:pt x="2591821" y="432443"/>
                  </a:lnTo>
                  <a:lnTo>
                    <a:pt x="2602805" y="432443"/>
                  </a:lnTo>
                  <a:lnTo>
                    <a:pt x="2603423" y="419743"/>
                  </a:lnTo>
                  <a:close/>
                </a:path>
                <a:path w="4284980" h="1655445">
                  <a:moveTo>
                    <a:pt x="2647935" y="419743"/>
                  </a:moveTo>
                  <a:lnTo>
                    <a:pt x="2633223" y="419743"/>
                  </a:lnTo>
                  <a:lnTo>
                    <a:pt x="2615546" y="432443"/>
                  </a:lnTo>
                  <a:lnTo>
                    <a:pt x="2650626" y="432443"/>
                  </a:lnTo>
                  <a:lnTo>
                    <a:pt x="2647935" y="419743"/>
                  </a:lnTo>
                  <a:close/>
                </a:path>
                <a:path w="4284980" h="1655445">
                  <a:moveTo>
                    <a:pt x="2753370" y="419743"/>
                  </a:moveTo>
                  <a:lnTo>
                    <a:pt x="2652587" y="419743"/>
                  </a:lnTo>
                  <a:lnTo>
                    <a:pt x="2651377" y="432443"/>
                  </a:lnTo>
                  <a:lnTo>
                    <a:pt x="2741974" y="432443"/>
                  </a:lnTo>
                  <a:lnTo>
                    <a:pt x="2753370" y="419743"/>
                  </a:lnTo>
                  <a:close/>
                </a:path>
                <a:path w="4284980" h="1655445">
                  <a:moveTo>
                    <a:pt x="2823866" y="419743"/>
                  </a:moveTo>
                  <a:lnTo>
                    <a:pt x="2763356" y="419743"/>
                  </a:lnTo>
                  <a:lnTo>
                    <a:pt x="2752099" y="432443"/>
                  </a:lnTo>
                  <a:lnTo>
                    <a:pt x="2816118" y="432443"/>
                  </a:lnTo>
                  <a:lnTo>
                    <a:pt x="2823605" y="420904"/>
                  </a:lnTo>
                  <a:lnTo>
                    <a:pt x="2823866" y="419743"/>
                  </a:lnTo>
                  <a:close/>
                </a:path>
                <a:path w="4284980" h="1655445">
                  <a:moveTo>
                    <a:pt x="2828157" y="419743"/>
                  </a:moveTo>
                  <a:lnTo>
                    <a:pt x="2824359" y="419743"/>
                  </a:lnTo>
                  <a:lnTo>
                    <a:pt x="2823605" y="420904"/>
                  </a:lnTo>
                  <a:lnTo>
                    <a:pt x="2821008" y="432443"/>
                  </a:lnTo>
                  <a:lnTo>
                    <a:pt x="2830714" y="432443"/>
                  </a:lnTo>
                  <a:lnTo>
                    <a:pt x="2828157" y="419743"/>
                  </a:lnTo>
                  <a:close/>
                </a:path>
                <a:path w="4284980" h="1655445">
                  <a:moveTo>
                    <a:pt x="2824359" y="419743"/>
                  </a:moveTo>
                  <a:lnTo>
                    <a:pt x="2823866" y="419743"/>
                  </a:lnTo>
                  <a:lnTo>
                    <a:pt x="2823605" y="420904"/>
                  </a:lnTo>
                  <a:lnTo>
                    <a:pt x="2824359" y="419743"/>
                  </a:lnTo>
                  <a:close/>
                </a:path>
                <a:path w="4284980" h="1655445">
                  <a:moveTo>
                    <a:pt x="2663117" y="407043"/>
                  </a:moveTo>
                  <a:lnTo>
                    <a:pt x="2657107" y="407043"/>
                  </a:lnTo>
                  <a:lnTo>
                    <a:pt x="2647453" y="419743"/>
                  </a:lnTo>
                  <a:lnTo>
                    <a:pt x="2655966" y="419743"/>
                  </a:lnTo>
                  <a:lnTo>
                    <a:pt x="2663117" y="407043"/>
                  </a:lnTo>
                  <a:close/>
                </a:path>
                <a:path w="4284980" h="1655445">
                  <a:moveTo>
                    <a:pt x="2803103" y="407043"/>
                  </a:moveTo>
                  <a:lnTo>
                    <a:pt x="2666908" y="407043"/>
                  </a:lnTo>
                  <a:lnTo>
                    <a:pt x="2658102" y="419743"/>
                  </a:lnTo>
                  <a:lnTo>
                    <a:pt x="2791459" y="419743"/>
                  </a:lnTo>
                  <a:lnTo>
                    <a:pt x="2803103" y="407043"/>
                  </a:lnTo>
                  <a:close/>
                </a:path>
                <a:path w="4284980" h="1655445">
                  <a:moveTo>
                    <a:pt x="2857447" y="407043"/>
                  </a:moveTo>
                  <a:lnTo>
                    <a:pt x="2803103" y="407043"/>
                  </a:lnTo>
                  <a:lnTo>
                    <a:pt x="2796551" y="419743"/>
                  </a:lnTo>
                  <a:lnTo>
                    <a:pt x="2855488" y="419743"/>
                  </a:lnTo>
                  <a:lnTo>
                    <a:pt x="2857447" y="407043"/>
                  </a:lnTo>
                  <a:close/>
                </a:path>
                <a:path w="4284980" h="1655445">
                  <a:moveTo>
                    <a:pt x="2802384" y="394343"/>
                  </a:moveTo>
                  <a:lnTo>
                    <a:pt x="2708446" y="394343"/>
                  </a:lnTo>
                  <a:lnTo>
                    <a:pt x="2706844" y="407043"/>
                  </a:lnTo>
                  <a:lnTo>
                    <a:pt x="2795679" y="407043"/>
                  </a:lnTo>
                  <a:lnTo>
                    <a:pt x="2802384" y="394343"/>
                  </a:lnTo>
                  <a:close/>
                </a:path>
                <a:path w="4284980" h="1655445">
                  <a:moveTo>
                    <a:pt x="2802612" y="394343"/>
                  </a:moveTo>
                  <a:lnTo>
                    <a:pt x="2802384" y="394343"/>
                  </a:lnTo>
                  <a:lnTo>
                    <a:pt x="2795679" y="407043"/>
                  </a:lnTo>
                  <a:lnTo>
                    <a:pt x="2802612" y="394343"/>
                  </a:lnTo>
                  <a:close/>
                </a:path>
                <a:path w="4284980" h="1655445">
                  <a:moveTo>
                    <a:pt x="2842467" y="394343"/>
                  </a:moveTo>
                  <a:lnTo>
                    <a:pt x="2802612" y="394343"/>
                  </a:lnTo>
                  <a:lnTo>
                    <a:pt x="2795679" y="407043"/>
                  </a:lnTo>
                  <a:lnTo>
                    <a:pt x="2832893" y="407043"/>
                  </a:lnTo>
                  <a:lnTo>
                    <a:pt x="2842467" y="394343"/>
                  </a:lnTo>
                  <a:close/>
                </a:path>
                <a:path w="4284980" h="1655445">
                  <a:moveTo>
                    <a:pt x="2882503" y="394343"/>
                  </a:moveTo>
                  <a:lnTo>
                    <a:pt x="2847969" y="394343"/>
                  </a:lnTo>
                  <a:lnTo>
                    <a:pt x="2837470" y="407043"/>
                  </a:lnTo>
                  <a:lnTo>
                    <a:pt x="2870137" y="407043"/>
                  </a:lnTo>
                  <a:lnTo>
                    <a:pt x="2882503" y="394343"/>
                  </a:lnTo>
                  <a:close/>
                </a:path>
                <a:path w="4284980" h="1655445">
                  <a:moveTo>
                    <a:pt x="2913848" y="394343"/>
                  </a:moveTo>
                  <a:lnTo>
                    <a:pt x="2884018" y="394343"/>
                  </a:lnTo>
                  <a:lnTo>
                    <a:pt x="2888535" y="407043"/>
                  </a:lnTo>
                  <a:lnTo>
                    <a:pt x="2893215" y="407043"/>
                  </a:lnTo>
                  <a:lnTo>
                    <a:pt x="2913848" y="394343"/>
                  </a:lnTo>
                  <a:close/>
                </a:path>
                <a:path w="4284980" h="1655445">
                  <a:moveTo>
                    <a:pt x="2813919" y="381643"/>
                  </a:moveTo>
                  <a:lnTo>
                    <a:pt x="2746424" y="381643"/>
                  </a:lnTo>
                  <a:lnTo>
                    <a:pt x="2740937" y="394343"/>
                  </a:lnTo>
                  <a:lnTo>
                    <a:pt x="2813092" y="394343"/>
                  </a:lnTo>
                  <a:lnTo>
                    <a:pt x="2813919" y="381643"/>
                  </a:lnTo>
                  <a:close/>
                </a:path>
                <a:path w="4284980" h="1655445">
                  <a:moveTo>
                    <a:pt x="2825563" y="381643"/>
                  </a:moveTo>
                  <a:lnTo>
                    <a:pt x="2817835" y="381643"/>
                  </a:lnTo>
                  <a:lnTo>
                    <a:pt x="2813092" y="394343"/>
                  </a:lnTo>
                  <a:lnTo>
                    <a:pt x="2824484" y="394343"/>
                  </a:lnTo>
                  <a:lnTo>
                    <a:pt x="2825563" y="381643"/>
                  </a:lnTo>
                  <a:close/>
                </a:path>
                <a:path w="4284980" h="1655445">
                  <a:moveTo>
                    <a:pt x="2838944" y="381643"/>
                  </a:moveTo>
                  <a:lnTo>
                    <a:pt x="2834892" y="394343"/>
                  </a:lnTo>
                  <a:lnTo>
                    <a:pt x="2836065" y="394343"/>
                  </a:lnTo>
                  <a:lnTo>
                    <a:pt x="2838944" y="381643"/>
                  </a:lnTo>
                  <a:close/>
                </a:path>
                <a:path w="4284980" h="1655445">
                  <a:moveTo>
                    <a:pt x="2939542" y="381643"/>
                  </a:moveTo>
                  <a:lnTo>
                    <a:pt x="2847405" y="381643"/>
                  </a:lnTo>
                  <a:lnTo>
                    <a:pt x="2846714" y="394343"/>
                  </a:lnTo>
                  <a:lnTo>
                    <a:pt x="2927965" y="394343"/>
                  </a:lnTo>
                  <a:lnTo>
                    <a:pt x="2939542" y="381643"/>
                  </a:lnTo>
                  <a:close/>
                </a:path>
                <a:path w="4284980" h="1655445">
                  <a:moveTo>
                    <a:pt x="2870462" y="368943"/>
                  </a:moveTo>
                  <a:lnTo>
                    <a:pt x="2789128" y="368943"/>
                  </a:lnTo>
                  <a:lnTo>
                    <a:pt x="2789327" y="381643"/>
                  </a:lnTo>
                  <a:lnTo>
                    <a:pt x="2867844" y="381643"/>
                  </a:lnTo>
                  <a:lnTo>
                    <a:pt x="2870462" y="368943"/>
                  </a:lnTo>
                  <a:close/>
                </a:path>
                <a:path w="4284980" h="1655445">
                  <a:moveTo>
                    <a:pt x="2975862" y="368943"/>
                  </a:moveTo>
                  <a:lnTo>
                    <a:pt x="2882702" y="368943"/>
                  </a:lnTo>
                  <a:lnTo>
                    <a:pt x="2875530" y="381643"/>
                  </a:lnTo>
                  <a:lnTo>
                    <a:pt x="2970124" y="381643"/>
                  </a:lnTo>
                  <a:lnTo>
                    <a:pt x="2975862" y="368943"/>
                  </a:lnTo>
                  <a:close/>
                </a:path>
                <a:path w="4284980" h="1655445">
                  <a:moveTo>
                    <a:pt x="2988543" y="368943"/>
                  </a:moveTo>
                  <a:lnTo>
                    <a:pt x="2981715" y="368943"/>
                  </a:lnTo>
                  <a:lnTo>
                    <a:pt x="2974857" y="381643"/>
                  </a:lnTo>
                  <a:lnTo>
                    <a:pt x="2980982" y="381643"/>
                  </a:lnTo>
                  <a:lnTo>
                    <a:pt x="2988543" y="368943"/>
                  </a:lnTo>
                  <a:close/>
                </a:path>
                <a:path w="4284980" h="1655445">
                  <a:moveTo>
                    <a:pt x="2810348" y="356243"/>
                  </a:moveTo>
                  <a:lnTo>
                    <a:pt x="2799972" y="356243"/>
                  </a:lnTo>
                  <a:lnTo>
                    <a:pt x="2798276" y="368943"/>
                  </a:lnTo>
                  <a:lnTo>
                    <a:pt x="2803050" y="368943"/>
                  </a:lnTo>
                  <a:lnTo>
                    <a:pt x="2810348" y="356243"/>
                  </a:lnTo>
                  <a:close/>
                </a:path>
                <a:path w="4284980" h="1655445">
                  <a:moveTo>
                    <a:pt x="2919298" y="356243"/>
                  </a:moveTo>
                  <a:lnTo>
                    <a:pt x="2849199" y="356243"/>
                  </a:lnTo>
                  <a:lnTo>
                    <a:pt x="2835248" y="368943"/>
                  </a:lnTo>
                  <a:lnTo>
                    <a:pt x="2903259" y="368943"/>
                  </a:lnTo>
                  <a:lnTo>
                    <a:pt x="2919298" y="356243"/>
                  </a:lnTo>
                  <a:close/>
                </a:path>
                <a:path w="4284980" h="1655445">
                  <a:moveTo>
                    <a:pt x="2968249" y="356243"/>
                  </a:moveTo>
                  <a:lnTo>
                    <a:pt x="2919298" y="356243"/>
                  </a:lnTo>
                  <a:lnTo>
                    <a:pt x="2916220" y="368943"/>
                  </a:lnTo>
                  <a:lnTo>
                    <a:pt x="2968509" y="368943"/>
                  </a:lnTo>
                  <a:lnTo>
                    <a:pt x="2968249" y="356243"/>
                  </a:lnTo>
                  <a:close/>
                </a:path>
                <a:path w="4284980" h="1655445">
                  <a:moveTo>
                    <a:pt x="2977058" y="356243"/>
                  </a:moveTo>
                  <a:lnTo>
                    <a:pt x="2968509" y="368943"/>
                  </a:lnTo>
                  <a:lnTo>
                    <a:pt x="2977317" y="368943"/>
                  </a:lnTo>
                  <a:lnTo>
                    <a:pt x="2977058" y="356243"/>
                  </a:lnTo>
                  <a:close/>
                </a:path>
                <a:path w="4284980" h="1655445">
                  <a:moveTo>
                    <a:pt x="3002573" y="356243"/>
                  </a:moveTo>
                  <a:lnTo>
                    <a:pt x="2987905" y="356243"/>
                  </a:lnTo>
                  <a:lnTo>
                    <a:pt x="2977317" y="368943"/>
                  </a:lnTo>
                  <a:lnTo>
                    <a:pt x="2996025" y="368943"/>
                  </a:lnTo>
                  <a:lnTo>
                    <a:pt x="3002573" y="356243"/>
                  </a:lnTo>
                  <a:close/>
                </a:path>
                <a:path w="4284980" h="1655445">
                  <a:moveTo>
                    <a:pt x="2959328" y="343543"/>
                  </a:moveTo>
                  <a:lnTo>
                    <a:pt x="2853436" y="343543"/>
                  </a:lnTo>
                  <a:lnTo>
                    <a:pt x="2853813" y="356243"/>
                  </a:lnTo>
                  <a:lnTo>
                    <a:pt x="2953496" y="356243"/>
                  </a:lnTo>
                  <a:lnTo>
                    <a:pt x="2959328" y="343543"/>
                  </a:lnTo>
                  <a:close/>
                </a:path>
                <a:path w="4284980" h="1655445">
                  <a:moveTo>
                    <a:pt x="2960101" y="350866"/>
                  </a:moveTo>
                  <a:lnTo>
                    <a:pt x="2956627" y="356243"/>
                  </a:lnTo>
                  <a:lnTo>
                    <a:pt x="2960669" y="356243"/>
                  </a:lnTo>
                  <a:lnTo>
                    <a:pt x="2960101" y="350866"/>
                  </a:lnTo>
                  <a:close/>
                </a:path>
                <a:path w="4284980" h="1655445">
                  <a:moveTo>
                    <a:pt x="3017536" y="343543"/>
                  </a:moveTo>
                  <a:lnTo>
                    <a:pt x="2970205" y="343543"/>
                  </a:lnTo>
                  <a:lnTo>
                    <a:pt x="2969119" y="356243"/>
                  </a:lnTo>
                  <a:lnTo>
                    <a:pt x="3001589" y="356243"/>
                  </a:lnTo>
                  <a:lnTo>
                    <a:pt x="3017536" y="343543"/>
                  </a:lnTo>
                  <a:close/>
                </a:path>
                <a:path w="4284980" h="1655445">
                  <a:moveTo>
                    <a:pt x="3034446" y="343543"/>
                  </a:moveTo>
                  <a:lnTo>
                    <a:pt x="3027358" y="356243"/>
                  </a:lnTo>
                  <a:lnTo>
                    <a:pt x="3032300" y="356243"/>
                  </a:lnTo>
                  <a:lnTo>
                    <a:pt x="3034446" y="343543"/>
                  </a:lnTo>
                  <a:close/>
                </a:path>
                <a:path w="4284980" h="1655445">
                  <a:moveTo>
                    <a:pt x="2964833" y="343543"/>
                  </a:moveTo>
                  <a:lnTo>
                    <a:pt x="2959328" y="343543"/>
                  </a:lnTo>
                  <a:lnTo>
                    <a:pt x="2960101" y="350866"/>
                  </a:lnTo>
                  <a:lnTo>
                    <a:pt x="2964833" y="343543"/>
                  </a:lnTo>
                  <a:close/>
                </a:path>
                <a:path w="4284980" h="1655445">
                  <a:moveTo>
                    <a:pt x="2885027" y="330843"/>
                  </a:moveTo>
                  <a:lnTo>
                    <a:pt x="2875840" y="343543"/>
                  </a:lnTo>
                  <a:lnTo>
                    <a:pt x="2881941" y="343543"/>
                  </a:lnTo>
                  <a:lnTo>
                    <a:pt x="2885027" y="330843"/>
                  </a:lnTo>
                  <a:close/>
                </a:path>
                <a:path w="4284980" h="1655445">
                  <a:moveTo>
                    <a:pt x="2902377" y="330843"/>
                  </a:moveTo>
                  <a:lnTo>
                    <a:pt x="2893278" y="330843"/>
                  </a:lnTo>
                  <a:lnTo>
                    <a:pt x="2894838" y="343543"/>
                  </a:lnTo>
                  <a:lnTo>
                    <a:pt x="2900639" y="343543"/>
                  </a:lnTo>
                  <a:lnTo>
                    <a:pt x="2902097" y="340852"/>
                  </a:lnTo>
                  <a:lnTo>
                    <a:pt x="2902377" y="330843"/>
                  </a:lnTo>
                  <a:close/>
                </a:path>
                <a:path w="4284980" h="1655445">
                  <a:moveTo>
                    <a:pt x="2911874" y="330843"/>
                  </a:moveTo>
                  <a:lnTo>
                    <a:pt x="2907518" y="330843"/>
                  </a:lnTo>
                  <a:lnTo>
                    <a:pt x="2902097" y="340852"/>
                  </a:lnTo>
                  <a:lnTo>
                    <a:pt x="2902021" y="343543"/>
                  </a:lnTo>
                  <a:lnTo>
                    <a:pt x="2909817" y="337478"/>
                  </a:lnTo>
                  <a:lnTo>
                    <a:pt x="2911874" y="330843"/>
                  </a:lnTo>
                  <a:close/>
                </a:path>
                <a:path w="4284980" h="1655445">
                  <a:moveTo>
                    <a:pt x="2990833" y="330843"/>
                  </a:moveTo>
                  <a:lnTo>
                    <a:pt x="2918345" y="330843"/>
                  </a:lnTo>
                  <a:lnTo>
                    <a:pt x="2909817" y="337478"/>
                  </a:lnTo>
                  <a:lnTo>
                    <a:pt x="2907937" y="343543"/>
                  </a:lnTo>
                  <a:lnTo>
                    <a:pt x="2987003" y="343543"/>
                  </a:lnTo>
                  <a:lnTo>
                    <a:pt x="2990833" y="330843"/>
                  </a:lnTo>
                  <a:close/>
                </a:path>
                <a:path w="4284980" h="1655445">
                  <a:moveTo>
                    <a:pt x="3051954" y="330843"/>
                  </a:moveTo>
                  <a:lnTo>
                    <a:pt x="2990833" y="330843"/>
                  </a:lnTo>
                  <a:lnTo>
                    <a:pt x="2989299" y="343543"/>
                  </a:lnTo>
                  <a:lnTo>
                    <a:pt x="3054006" y="343543"/>
                  </a:lnTo>
                  <a:lnTo>
                    <a:pt x="3051954" y="330843"/>
                  </a:lnTo>
                  <a:close/>
                </a:path>
                <a:path w="4284980" h="1655445">
                  <a:moveTo>
                    <a:pt x="3060124" y="339208"/>
                  </a:moveTo>
                  <a:lnTo>
                    <a:pt x="3057206" y="343543"/>
                  </a:lnTo>
                  <a:lnTo>
                    <a:pt x="3061943" y="343543"/>
                  </a:lnTo>
                  <a:lnTo>
                    <a:pt x="3060124" y="339208"/>
                  </a:lnTo>
                  <a:close/>
                </a:path>
                <a:path w="4284980" h="1655445">
                  <a:moveTo>
                    <a:pt x="3064010" y="333435"/>
                  </a:moveTo>
                  <a:lnTo>
                    <a:pt x="3060124" y="339208"/>
                  </a:lnTo>
                  <a:lnTo>
                    <a:pt x="3061943" y="343543"/>
                  </a:lnTo>
                  <a:lnTo>
                    <a:pt x="3064010" y="333435"/>
                  </a:lnTo>
                  <a:close/>
                </a:path>
                <a:path w="4284980" h="1655445">
                  <a:moveTo>
                    <a:pt x="3065754" y="330843"/>
                  </a:moveTo>
                  <a:lnTo>
                    <a:pt x="3064010" y="333435"/>
                  </a:lnTo>
                  <a:lnTo>
                    <a:pt x="3061943" y="343543"/>
                  </a:lnTo>
                  <a:lnTo>
                    <a:pt x="3065796" y="343543"/>
                  </a:lnTo>
                  <a:lnTo>
                    <a:pt x="3065754" y="330843"/>
                  </a:lnTo>
                  <a:close/>
                </a:path>
                <a:path w="4284980" h="1655445">
                  <a:moveTo>
                    <a:pt x="3067482" y="330843"/>
                  </a:moveTo>
                  <a:lnTo>
                    <a:pt x="3066655" y="343543"/>
                  </a:lnTo>
                  <a:lnTo>
                    <a:pt x="3075429" y="343543"/>
                  </a:lnTo>
                  <a:lnTo>
                    <a:pt x="3075549" y="343151"/>
                  </a:lnTo>
                  <a:lnTo>
                    <a:pt x="3067482" y="330843"/>
                  </a:lnTo>
                  <a:close/>
                </a:path>
                <a:path w="4284980" h="1655445">
                  <a:moveTo>
                    <a:pt x="3075549" y="343151"/>
                  </a:moveTo>
                  <a:lnTo>
                    <a:pt x="3075429" y="343543"/>
                  </a:lnTo>
                  <a:lnTo>
                    <a:pt x="3075806" y="343543"/>
                  </a:lnTo>
                  <a:lnTo>
                    <a:pt x="3075549" y="343151"/>
                  </a:lnTo>
                  <a:close/>
                </a:path>
                <a:path w="4284980" h="1655445">
                  <a:moveTo>
                    <a:pt x="3089255" y="330843"/>
                  </a:moveTo>
                  <a:lnTo>
                    <a:pt x="3079318" y="330843"/>
                  </a:lnTo>
                  <a:lnTo>
                    <a:pt x="3075549" y="343151"/>
                  </a:lnTo>
                  <a:lnTo>
                    <a:pt x="3075806" y="343543"/>
                  </a:lnTo>
                  <a:lnTo>
                    <a:pt x="3084256" y="343543"/>
                  </a:lnTo>
                  <a:lnTo>
                    <a:pt x="3089255" y="330843"/>
                  </a:lnTo>
                  <a:close/>
                </a:path>
                <a:path w="4284980" h="1655445">
                  <a:moveTo>
                    <a:pt x="3064540" y="330843"/>
                  </a:moveTo>
                  <a:lnTo>
                    <a:pt x="3056613" y="330843"/>
                  </a:lnTo>
                  <a:lnTo>
                    <a:pt x="3060124" y="339208"/>
                  </a:lnTo>
                  <a:lnTo>
                    <a:pt x="3064010" y="333435"/>
                  </a:lnTo>
                  <a:lnTo>
                    <a:pt x="3064540" y="330843"/>
                  </a:lnTo>
                  <a:close/>
                </a:path>
                <a:path w="4284980" h="1655445">
                  <a:moveTo>
                    <a:pt x="3144736" y="305443"/>
                  </a:moveTo>
                  <a:lnTo>
                    <a:pt x="3001164" y="305443"/>
                  </a:lnTo>
                  <a:lnTo>
                    <a:pt x="2993411" y="318143"/>
                  </a:lnTo>
                  <a:lnTo>
                    <a:pt x="2954933" y="330843"/>
                  </a:lnTo>
                  <a:lnTo>
                    <a:pt x="3087416" y="330843"/>
                  </a:lnTo>
                  <a:lnTo>
                    <a:pt x="3092591" y="318143"/>
                  </a:lnTo>
                  <a:lnTo>
                    <a:pt x="3147354" y="318143"/>
                  </a:lnTo>
                  <a:lnTo>
                    <a:pt x="3144736" y="305443"/>
                  </a:lnTo>
                  <a:close/>
                </a:path>
                <a:path w="4284980" h="1655445">
                  <a:moveTo>
                    <a:pt x="3140496" y="318143"/>
                  </a:moveTo>
                  <a:lnTo>
                    <a:pt x="3125021" y="318143"/>
                  </a:lnTo>
                  <a:lnTo>
                    <a:pt x="3118005" y="330843"/>
                  </a:lnTo>
                  <a:lnTo>
                    <a:pt x="3133845" y="330843"/>
                  </a:lnTo>
                  <a:lnTo>
                    <a:pt x="3140496" y="318143"/>
                  </a:lnTo>
                  <a:close/>
                </a:path>
                <a:path w="4284980" h="1655445">
                  <a:moveTo>
                    <a:pt x="3154652" y="305443"/>
                  </a:moveTo>
                  <a:lnTo>
                    <a:pt x="3149762" y="305443"/>
                  </a:lnTo>
                  <a:lnTo>
                    <a:pt x="3154055" y="318143"/>
                  </a:lnTo>
                  <a:lnTo>
                    <a:pt x="3154652" y="305443"/>
                  </a:lnTo>
                  <a:close/>
                </a:path>
                <a:path w="4284980" h="1655445">
                  <a:moveTo>
                    <a:pt x="3010814" y="292743"/>
                  </a:moveTo>
                  <a:lnTo>
                    <a:pt x="3003526" y="292743"/>
                  </a:lnTo>
                  <a:lnTo>
                    <a:pt x="2997746" y="305443"/>
                  </a:lnTo>
                  <a:lnTo>
                    <a:pt x="3010782" y="305443"/>
                  </a:lnTo>
                  <a:lnTo>
                    <a:pt x="3010814" y="292743"/>
                  </a:lnTo>
                  <a:close/>
                </a:path>
                <a:path w="4284980" h="1655445">
                  <a:moveTo>
                    <a:pt x="3032177" y="304016"/>
                  </a:moveTo>
                  <a:lnTo>
                    <a:pt x="3031051" y="305443"/>
                  </a:lnTo>
                  <a:lnTo>
                    <a:pt x="3032258" y="305443"/>
                  </a:lnTo>
                  <a:lnTo>
                    <a:pt x="3032177" y="304016"/>
                  </a:lnTo>
                  <a:close/>
                </a:path>
                <a:path w="4284980" h="1655445">
                  <a:moveTo>
                    <a:pt x="3040310" y="293704"/>
                  </a:moveTo>
                  <a:lnTo>
                    <a:pt x="3032177" y="304016"/>
                  </a:lnTo>
                  <a:lnTo>
                    <a:pt x="3032258" y="305443"/>
                  </a:lnTo>
                  <a:lnTo>
                    <a:pt x="3040310" y="293704"/>
                  </a:lnTo>
                  <a:close/>
                </a:path>
                <a:path w="4284980" h="1655445">
                  <a:moveTo>
                    <a:pt x="3194171" y="292743"/>
                  </a:moveTo>
                  <a:lnTo>
                    <a:pt x="3041069" y="292743"/>
                  </a:lnTo>
                  <a:lnTo>
                    <a:pt x="3040310" y="293704"/>
                  </a:lnTo>
                  <a:lnTo>
                    <a:pt x="3032258" y="305443"/>
                  </a:lnTo>
                  <a:lnTo>
                    <a:pt x="3186626" y="305443"/>
                  </a:lnTo>
                  <a:lnTo>
                    <a:pt x="3194171" y="292743"/>
                  </a:lnTo>
                  <a:close/>
                </a:path>
                <a:path w="4284980" h="1655445">
                  <a:moveTo>
                    <a:pt x="3040970" y="292743"/>
                  </a:moveTo>
                  <a:lnTo>
                    <a:pt x="3031535" y="292743"/>
                  </a:lnTo>
                  <a:lnTo>
                    <a:pt x="3032177" y="304016"/>
                  </a:lnTo>
                  <a:lnTo>
                    <a:pt x="3040310" y="293704"/>
                  </a:lnTo>
                  <a:lnTo>
                    <a:pt x="3040970" y="292743"/>
                  </a:lnTo>
                  <a:close/>
                </a:path>
                <a:path w="4284980" h="1655445">
                  <a:moveTo>
                    <a:pt x="3088686" y="280043"/>
                  </a:moveTo>
                  <a:lnTo>
                    <a:pt x="3085534" y="280043"/>
                  </a:lnTo>
                  <a:lnTo>
                    <a:pt x="3076148" y="292743"/>
                  </a:lnTo>
                  <a:lnTo>
                    <a:pt x="3085021" y="292743"/>
                  </a:lnTo>
                  <a:lnTo>
                    <a:pt x="3088686" y="280043"/>
                  </a:lnTo>
                  <a:close/>
                </a:path>
                <a:path w="4284980" h="1655445">
                  <a:moveTo>
                    <a:pt x="3138778" y="280043"/>
                  </a:moveTo>
                  <a:lnTo>
                    <a:pt x="3091311" y="280043"/>
                  </a:lnTo>
                  <a:lnTo>
                    <a:pt x="3085953" y="292743"/>
                  </a:lnTo>
                  <a:lnTo>
                    <a:pt x="3127039" y="292743"/>
                  </a:lnTo>
                  <a:lnTo>
                    <a:pt x="3138778" y="280043"/>
                  </a:lnTo>
                  <a:close/>
                </a:path>
                <a:path w="4284980" h="1655445">
                  <a:moveTo>
                    <a:pt x="3234357" y="280043"/>
                  </a:moveTo>
                  <a:lnTo>
                    <a:pt x="3138778" y="280043"/>
                  </a:lnTo>
                  <a:lnTo>
                    <a:pt x="3131632" y="292743"/>
                  </a:lnTo>
                  <a:lnTo>
                    <a:pt x="3232022" y="292743"/>
                  </a:lnTo>
                  <a:lnTo>
                    <a:pt x="3234357" y="280043"/>
                  </a:lnTo>
                  <a:close/>
                </a:path>
                <a:path w="4284980" h="1655445">
                  <a:moveTo>
                    <a:pt x="3248314" y="280043"/>
                  </a:moveTo>
                  <a:lnTo>
                    <a:pt x="3243393" y="280043"/>
                  </a:lnTo>
                  <a:lnTo>
                    <a:pt x="3234001" y="292743"/>
                  </a:lnTo>
                  <a:lnTo>
                    <a:pt x="3236074" y="292743"/>
                  </a:lnTo>
                  <a:lnTo>
                    <a:pt x="3248314" y="280043"/>
                  </a:lnTo>
                  <a:close/>
                </a:path>
                <a:path w="4284980" h="1655445">
                  <a:moveTo>
                    <a:pt x="3100947" y="267343"/>
                  </a:moveTo>
                  <a:lnTo>
                    <a:pt x="3092874" y="267343"/>
                  </a:lnTo>
                  <a:lnTo>
                    <a:pt x="3087104" y="280043"/>
                  </a:lnTo>
                  <a:lnTo>
                    <a:pt x="3101397" y="280043"/>
                  </a:lnTo>
                  <a:lnTo>
                    <a:pt x="3100947" y="267343"/>
                  </a:lnTo>
                  <a:close/>
                </a:path>
                <a:path w="4284980" h="1655445">
                  <a:moveTo>
                    <a:pt x="3125512" y="267343"/>
                  </a:moveTo>
                  <a:lnTo>
                    <a:pt x="3116737" y="280043"/>
                  </a:lnTo>
                  <a:lnTo>
                    <a:pt x="3124538" y="280043"/>
                  </a:lnTo>
                  <a:lnTo>
                    <a:pt x="3125512" y="267343"/>
                  </a:lnTo>
                  <a:close/>
                </a:path>
                <a:path w="4284980" h="1655445">
                  <a:moveTo>
                    <a:pt x="3129449" y="267343"/>
                  </a:moveTo>
                  <a:lnTo>
                    <a:pt x="3124538" y="280043"/>
                  </a:lnTo>
                  <a:lnTo>
                    <a:pt x="3131030" y="280043"/>
                  </a:lnTo>
                  <a:lnTo>
                    <a:pt x="3129449" y="267343"/>
                  </a:lnTo>
                  <a:close/>
                </a:path>
                <a:path w="4284980" h="1655445">
                  <a:moveTo>
                    <a:pt x="3189440" y="267343"/>
                  </a:moveTo>
                  <a:lnTo>
                    <a:pt x="3137194" y="267343"/>
                  </a:lnTo>
                  <a:lnTo>
                    <a:pt x="3131030" y="280043"/>
                  </a:lnTo>
                  <a:lnTo>
                    <a:pt x="3181666" y="280043"/>
                  </a:lnTo>
                  <a:lnTo>
                    <a:pt x="3189440" y="267343"/>
                  </a:lnTo>
                  <a:close/>
                </a:path>
                <a:path w="4284980" h="1655445">
                  <a:moveTo>
                    <a:pt x="3196311" y="267661"/>
                  </a:moveTo>
                  <a:lnTo>
                    <a:pt x="3188368" y="280043"/>
                  </a:lnTo>
                  <a:lnTo>
                    <a:pt x="3192442" y="280043"/>
                  </a:lnTo>
                  <a:lnTo>
                    <a:pt x="3196311" y="267661"/>
                  </a:lnTo>
                  <a:close/>
                </a:path>
                <a:path w="4284980" h="1655445">
                  <a:moveTo>
                    <a:pt x="3204274" y="267343"/>
                  </a:moveTo>
                  <a:lnTo>
                    <a:pt x="3196515" y="267343"/>
                  </a:lnTo>
                  <a:lnTo>
                    <a:pt x="3196399" y="267661"/>
                  </a:lnTo>
                  <a:lnTo>
                    <a:pt x="3195960" y="280043"/>
                  </a:lnTo>
                  <a:lnTo>
                    <a:pt x="3197373" y="280043"/>
                  </a:lnTo>
                  <a:lnTo>
                    <a:pt x="3204274" y="267343"/>
                  </a:lnTo>
                  <a:close/>
                </a:path>
                <a:path w="4284980" h="1655445">
                  <a:moveTo>
                    <a:pt x="3262209" y="267343"/>
                  </a:moveTo>
                  <a:lnTo>
                    <a:pt x="3214137" y="267343"/>
                  </a:lnTo>
                  <a:lnTo>
                    <a:pt x="3211307" y="280043"/>
                  </a:lnTo>
                  <a:lnTo>
                    <a:pt x="3249458" y="280043"/>
                  </a:lnTo>
                  <a:lnTo>
                    <a:pt x="3262209" y="267343"/>
                  </a:lnTo>
                  <a:close/>
                </a:path>
                <a:path w="4284980" h="1655445">
                  <a:moveTo>
                    <a:pt x="3286878" y="267343"/>
                  </a:moveTo>
                  <a:lnTo>
                    <a:pt x="3262209" y="267343"/>
                  </a:lnTo>
                  <a:lnTo>
                    <a:pt x="3260209" y="280043"/>
                  </a:lnTo>
                  <a:lnTo>
                    <a:pt x="3278188" y="280043"/>
                  </a:lnTo>
                  <a:lnTo>
                    <a:pt x="3286878" y="267343"/>
                  </a:lnTo>
                  <a:close/>
                </a:path>
                <a:path w="4284980" h="1655445">
                  <a:moveTo>
                    <a:pt x="3157720" y="254643"/>
                  </a:moveTo>
                  <a:lnTo>
                    <a:pt x="3150464" y="267343"/>
                  </a:lnTo>
                  <a:lnTo>
                    <a:pt x="3158882" y="267343"/>
                  </a:lnTo>
                  <a:lnTo>
                    <a:pt x="3157720" y="254643"/>
                  </a:lnTo>
                  <a:close/>
                </a:path>
                <a:path w="4284980" h="1655445">
                  <a:moveTo>
                    <a:pt x="3214050" y="254643"/>
                  </a:moveTo>
                  <a:lnTo>
                    <a:pt x="3170860" y="254643"/>
                  </a:lnTo>
                  <a:lnTo>
                    <a:pt x="3166096" y="267343"/>
                  </a:lnTo>
                  <a:lnTo>
                    <a:pt x="3205499" y="267343"/>
                  </a:lnTo>
                  <a:lnTo>
                    <a:pt x="3214050" y="254643"/>
                  </a:lnTo>
                  <a:close/>
                </a:path>
                <a:path w="4284980" h="1655445">
                  <a:moveTo>
                    <a:pt x="3240703" y="254643"/>
                  </a:moveTo>
                  <a:lnTo>
                    <a:pt x="3239906" y="254643"/>
                  </a:lnTo>
                  <a:lnTo>
                    <a:pt x="3228919" y="267343"/>
                  </a:lnTo>
                  <a:lnTo>
                    <a:pt x="3232808" y="267343"/>
                  </a:lnTo>
                  <a:lnTo>
                    <a:pt x="3240703" y="254643"/>
                  </a:lnTo>
                  <a:close/>
                </a:path>
                <a:path w="4284980" h="1655445">
                  <a:moveTo>
                    <a:pt x="3332845" y="254643"/>
                  </a:moveTo>
                  <a:lnTo>
                    <a:pt x="3243581" y="254643"/>
                  </a:lnTo>
                  <a:lnTo>
                    <a:pt x="3239906" y="267343"/>
                  </a:lnTo>
                  <a:lnTo>
                    <a:pt x="3304529" y="267343"/>
                  </a:lnTo>
                  <a:lnTo>
                    <a:pt x="3332845" y="254643"/>
                  </a:lnTo>
                  <a:close/>
                </a:path>
                <a:path w="4284980" h="1655445">
                  <a:moveTo>
                    <a:pt x="3267727" y="241943"/>
                  </a:moveTo>
                  <a:lnTo>
                    <a:pt x="3231662" y="241943"/>
                  </a:lnTo>
                  <a:lnTo>
                    <a:pt x="3206986" y="254643"/>
                  </a:lnTo>
                  <a:lnTo>
                    <a:pt x="3260356" y="254643"/>
                  </a:lnTo>
                  <a:lnTo>
                    <a:pt x="3267727" y="241943"/>
                  </a:lnTo>
                  <a:close/>
                </a:path>
                <a:path w="4284980" h="1655445">
                  <a:moveTo>
                    <a:pt x="3280931" y="241943"/>
                  </a:moveTo>
                  <a:lnTo>
                    <a:pt x="3267727" y="241943"/>
                  </a:lnTo>
                  <a:lnTo>
                    <a:pt x="3270617" y="254643"/>
                  </a:lnTo>
                  <a:lnTo>
                    <a:pt x="3280931" y="241943"/>
                  </a:lnTo>
                  <a:close/>
                </a:path>
                <a:path w="4284980" h="1655445">
                  <a:moveTo>
                    <a:pt x="3291555" y="241943"/>
                  </a:moveTo>
                  <a:lnTo>
                    <a:pt x="3280931" y="241943"/>
                  </a:lnTo>
                  <a:lnTo>
                    <a:pt x="3280324" y="254643"/>
                  </a:lnTo>
                  <a:lnTo>
                    <a:pt x="3293701" y="254643"/>
                  </a:lnTo>
                  <a:lnTo>
                    <a:pt x="3291555" y="241943"/>
                  </a:lnTo>
                  <a:close/>
                </a:path>
                <a:path w="4284980" h="1655445">
                  <a:moveTo>
                    <a:pt x="3302250" y="241943"/>
                  </a:moveTo>
                  <a:lnTo>
                    <a:pt x="3304229" y="254643"/>
                  </a:lnTo>
                  <a:lnTo>
                    <a:pt x="3313150" y="254643"/>
                  </a:lnTo>
                  <a:lnTo>
                    <a:pt x="3302250" y="241943"/>
                  </a:lnTo>
                  <a:close/>
                </a:path>
                <a:path w="4284980" h="1655445">
                  <a:moveTo>
                    <a:pt x="3361120" y="241943"/>
                  </a:moveTo>
                  <a:lnTo>
                    <a:pt x="3315223" y="241943"/>
                  </a:lnTo>
                  <a:lnTo>
                    <a:pt x="3316490" y="254643"/>
                  </a:lnTo>
                  <a:lnTo>
                    <a:pt x="3356552" y="254643"/>
                  </a:lnTo>
                  <a:lnTo>
                    <a:pt x="3361120" y="241943"/>
                  </a:lnTo>
                  <a:close/>
                </a:path>
                <a:path w="4284980" h="1655445">
                  <a:moveTo>
                    <a:pt x="3448716" y="241943"/>
                  </a:moveTo>
                  <a:lnTo>
                    <a:pt x="3434106" y="241943"/>
                  </a:lnTo>
                  <a:lnTo>
                    <a:pt x="3425586" y="254643"/>
                  </a:lnTo>
                  <a:lnTo>
                    <a:pt x="3434016" y="254643"/>
                  </a:lnTo>
                  <a:lnTo>
                    <a:pt x="3448716" y="241943"/>
                  </a:lnTo>
                  <a:close/>
                </a:path>
                <a:path w="4284980" h="1655445">
                  <a:moveTo>
                    <a:pt x="3325401" y="229243"/>
                  </a:moveTo>
                  <a:lnTo>
                    <a:pt x="3276397" y="229243"/>
                  </a:lnTo>
                  <a:lnTo>
                    <a:pt x="3256582" y="241943"/>
                  </a:lnTo>
                  <a:lnTo>
                    <a:pt x="3314826" y="241943"/>
                  </a:lnTo>
                  <a:lnTo>
                    <a:pt x="3325401" y="229243"/>
                  </a:lnTo>
                  <a:close/>
                </a:path>
                <a:path w="4284980" h="1655445">
                  <a:moveTo>
                    <a:pt x="3331369" y="229243"/>
                  </a:moveTo>
                  <a:lnTo>
                    <a:pt x="3325401" y="229243"/>
                  </a:lnTo>
                  <a:lnTo>
                    <a:pt x="3318364" y="241943"/>
                  </a:lnTo>
                  <a:lnTo>
                    <a:pt x="3331369" y="229243"/>
                  </a:lnTo>
                  <a:close/>
                </a:path>
                <a:path w="4284980" h="1655445">
                  <a:moveTo>
                    <a:pt x="3340175" y="229243"/>
                  </a:moveTo>
                  <a:lnTo>
                    <a:pt x="3331369" y="229243"/>
                  </a:lnTo>
                  <a:lnTo>
                    <a:pt x="3334730" y="241943"/>
                  </a:lnTo>
                  <a:lnTo>
                    <a:pt x="3340175" y="229243"/>
                  </a:lnTo>
                  <a:close/>
                </a:path>
                <a:path w="4284980" h="1655445">
                  <a:moveTo>
                    <a:pt x="3406988" y="229243"/>
                  </a:moveTo>
                  <a:lnTo>
                    <a:pt x="3347013" y="229243"/>
                  </a:lnTo>
                  <a:lnTo>
                    <a:pt x="3336940" y="241943"/>
                  </a:lnTo>
                  <a:lnTo>
                    <a:pt x="3382696" y="241943"/>
                  </a:lnTo>
                  <a:lnTo>
                    <a:pt x="3406988" y="229243"/>
                  </a:lnTo>
                  <a:close/>
                </a:path>
                <a:path w="4284980" h="1655445">
                  <a:moveTo>
                    <a:pt x="3410026" y="230579"/>
                  </a:moveTo>
                  <a:lnTo>
                    <a:pt x="3394697" y="241943"/>
                  </a:lnTo>
                  <a:lnTo>
                    <a:pt x="3413566" y="241943"/>
                  </a:lnTo>
                  <a:lnTo>
                    <a:pt x="3410026" y="230579"/>
                  </a:lnTo>
                  <a:close/>
                </a:path>
                <a:path w="4284980" h="1655445">
                  <a:moveTo>
                    <a:pt x="3442736" y="229243"/>
                  </a:moveTo>
                  <a:lnTo>
                    <a:pt x="3418406" y="229243"/>
                  </a:lnTo>
                  <a:lnTo>
                    <a:pt x="3413566" y="241943"/>
                  </a:lnTo>
                  <a:lnTo>
                    <a:pt x="3432165" y="241943"/>
                  </a:lnTo>
                  <a:lnTo>
                    <a:pt x="3442736" y="229243"/>
                  </a:lnTo>
                  <a:close/>
                </a:path>
                <a:path w="4284980" h="1655445">
                  <a:moveTo>
                    <a:pt x="3411828" y="229243"/>
                  </a:moveTo>
                  <a:lnTo>
                    <a:pt x="3409610" y="229243"/>
                  </a:lnTo>
                  <a:lnTo>
                    <a:pt x="3410026" y="230579"/>
                  </a:lnTo>
                  <a:lnTo>
                    <a:pt x="3411828" y="229243"/>
                  </a:lnTo>
                  <a:close/>
                </a:path>
                <a:path w="4284980" h="1655445">
                  <a:moveTo>
                    <a:pt x="3317516" y="216543"/>
                  </a:moveTo>
                  <a:lnTo>
                    <a:pt x="3303537" y="216543"/>
                  </a:lnTo>
                  <a:lnTo>
                    <a:pt x="3301255" y="229243"/>
                  </a:lnTo>
                  <a:lnTo>
                    <a:pt x="3316312" y="229243"/>
                  </a:lnTo>
                  <a:lnTo>
                    <a:pt x="3317516" y="216543"/>
                  </a:lnTo>
                  <a:close/>
                </a:path>
                <a:path w="4284980" h="1655445">
                  <a:moveTo>
                    <a:pt x="3337053" y="216543"/>
                  </a:moveTo>
                  <a:lnTo>
                    <a:pt x="3331872" y="216543"/>
                  </a:lnTo>
                  <a:lnTo>
                    <a:pt x="3316312" y="229243"/>
                  </a:lnTo>
                  <a:lnTo>
                    <a:pt x="3329753" y="229243"/>
                  </a:lnTo>
                  <a:lnTo>
                    <a:pt x="3337053" y="216543"/>
                  </a:lnTo>
                  <a:close/>
                </a:path>
                <a:path w="4284980" h="1655445">
                  <a:moveTo>
                    <a:pt x="3363628" y="216543"/>
                  </a:moveTo>
                  <a:lnTo>
                    <a:pt x="3343390" y="216543"/>
                  </a:lnTo>
                  <a:lnTo>
                    <a:pt x="3344929" y="229243"/>
                  </a:lnTo>
                  <a:lnTo>
                    <a:pt x="3353672" y="229243"/>
                  </a:lnTo>
                  <a:lnTo>
                    <a:pt x="3363628" y="216543"/>
                  </a:lnTo>
                  <a:close/>
                </a:path>
                <a:path w="4284980" h="1655445">
                  <a:moveTo>
                    <a:pt x="3495031" y="216543"/>
                  </a:moveTo>
                  <a:lnTo>
                    <a:pt x="3375397" y="216543"/>
                  </a:lnTo>
                  <a:lnTo>
                    <a:pt x="3373365" y="229243"/>
                  </a:lnTo>
                  <a:lnTo>
                    <a:pt x="3482134" y="229243"/>
                  </a:lnTo>
                  <a:lnTo>
                    <a:pt x="3495031" y="216543"/>
                  </a:lnTo>
                  <a:close/>
                </a:path>
                <a:path w="4284980" h="1655445">
                  <a:moveTo>
                    <a:pt x="3548556" y="216543"/>
                  </a:moveTo>
                  <a:lnTo>
                    <a:pt x="3545331" y="229243"/>
                  </a:lnTo>
                  <a:lnTo>
                    <a:pt x="3549551" y="229243"/>
                  </a:lnTo>
                  <a:lnTo>
                    <a:pt x="3548556" y="216543"/>
                  </a:lnTo>
                  <a:close/>
                </a:path>
                <a:path w="4284980" h="1655445">
                  <a:moveTo>
                    <a:pt x="3554317" y="216543"/>
                  </a:moveTo>
                  <a:lnTo>
                    <a:pt x="3553520" y="216543"/>
                  </a:lnTo>
                  <a:lnTo>
                    <a:pt x="3549551" y="229243"/>
                  </a:lnTo>
                  <a:lnTo>
                    <a:pt x="3550580" y="229243"/>
                  </a:lnTo>
                  <a:lnTo>
                    <a:pt x="3554317" y="216543"/>
                  </a:lnTo>
                  <a:close/>
                </a:path>
                <a:path w="4284980" h="1655445">
                  <a:moveTo>
                    <a:pt x="3419746" y="203843"/>
                  </a:moveTo>
                  <a:lnTo>
                    <a:pt x="3342713" y="203843"/>
                  </a:lnTo>
                  <a:lnTo>
                    <a:pt x="3336348" y="216543"/>
                  </a:lnTo>
                  <a:lnTo>
                    <a:pt x="3410428" y="216543"/>
                  </a:lnTo>
                  <a:lnTo>
                    <a:pt x="3419746" y="203843"/>
                  </a:lnTo>
                  <a:close/>
                </a:path>
                <a:path w="4284980" h="1655445">
                  <a:moveTo>
                    <a:pt x="3430356" y="203843"/>
                  </a:moveTo>
                  <a:lnTo>
                    <a:pt x="3424906" y="216543"/>
                  </a:lnTo>
                  <a:lnTo>
                    <a:pt x="3426556" y="214998"/>
                  </a:lnTo>
                  <a:lnTo>
                    <a:pt x="3430356" y="203843"/>
                  </a:lnTo>
                  <a:close/>
                </a:path>
                <a:path w="4284980" h="1655445">
                  <a:moveTo>
                    <a:pt x="3531531" y="203843"/>
                  </a:moveTo>
                  <a:lnTo>
                    <a:pt x="3438472" y="203843"/>
                  </a:lnTo>
                  <a:lnTo>
                    <a:pt x="3426556" y="214998"/>
                  </a:lnTo>
                  <a:lnTo>
                    <a:pt x="3426030" y="216543"/>
                  </a:lnTo>
                  <a:lnTo>
                    <a:pt x="3520954" y="216543"/>
                  </a:lnTo>
                  <a:lnTo>
                    <a:pt x="3531531" y="203843"/>
                  </a:lnTo>
                  <a:close/>
                </a:path>
                <a:path w="4284980" h="1655445">
                  <a:moveTo>
                    <a:pt x="3448480" y="191143"/>
                  </a:moveTo>
                  <a:lnTo>
                    <a:pt x="3399886" y="191143"/>
                  </a:lnTo>
                  <a:lnTo>
                    <a:pt x="3382487" y="203843"/>
                  </a:lnTo>
                  <a:lnTo>
                    <a:pt x="3451198" y="203843"/>
                  </a:lnTo>
                  <a:lnTo>
                    <a:pt x="3448480" y="191143"/>
                  </a:lnTo>
                  <a:close/>
                </a:path>
                <a:path w="4284980" h="1655445">
                  <a:moveTo>
                    <a:pt x="3467889" y="191143"/>
                  </a:moveTo>
                  <a:lnTo>
                    <a:pt x="3462978" y="191143"/>
                  </a:lnTo>
                  <a:lnTo>
                    <a:pt x="3454165" y="203843"/>
                  </a:lnTo>
                  <a:lnTo>
                    <a:pt x="3458194" y="203843"/>
                  </a:lnTo>
                  <a:lnTo>
                    <a:pt x="3467889" y="191143"/>
                  </a:lnTo>
                  <a:close/>
                </a:path>
                <a:path w="4284980" h="1655445">
                  <a:moveTo>
                    <a:pt x="3533656" y="191143"/>
                  </a:moveTo>
                  <a:lnTo>
                    <a:pt x="3491658" y="191143"/>
                  </a:lnTo>
                  <a:lnTo>
                    <a:pt x="3486349" y="203843"/>
                  </a:lnTo>
                  <a:lnTo>
                    <a:pt x="3524930" y="203843"/>
                  </a:lnTo>
                  <a:lnTo>
                    <a:pt x="3533656" y="191143"/>
                  </a:lnTo>
                  <a:close/>
                </a:path>
                <a:path w="4284980" h="1655445">
                  <a:moveTo>
                    <a:pt x="3571854" y="191143"/>
                  </a:moveTo>
                  <a:lnTo>
                    <a:pt x="3533677" y="191143"/>
                  </a:lnTo>
                  <a:lnTo>
                    <a:pt x="3529573" y="203843"/>
                  </a:lnTo>
                  <a:lnTo>
                    <a:pt x="3565708" y="203843"/>
                  </a:lnTo>
                  <a:lnTo>
                    <a:pt x="3571854" y="191143"/>
                  </a:lnTo>
                  <a:close/>
                </a:path>
                <a:path w="4284980" h="1655445">
                  <a:moveTo>
                    <a:pt x="3481909" y="178443"/>
                  </a:moveTo>
                  <a:lnTo>
                    <a:pt x="3438477" y="178443"/>
                  </a:lnTo>
                  <a:lnTo>
                    <a:pt x="3434697" y="191143"/>
                  </a:lnTo>
                  <a:lnTo>
                    <a:pt x="3483375" y="191143"/>
                  </a:lnTo>
                  <a:lnTo>
                    <a:pt x="3481909" y="178443"/>
                  </a:lnTo>
                  <a:close/>
                </a:path>
                <a:path w="4284980" h="1655445">
                  <a:moveTo>
                    <a:pt x="3500223" y="178443"/>
                  </a:moveTo>
                  <a:lnTo>
                    <a:pt x="3493315" y="178443"/>
                  </a:lnTo>
                  <a:lnTo>
                    <a:pt x="3483375" y="191143"/>
                  </a:lnTo>
                  <a:lnTo>
                    <a:pt x="3490892" y="191143"/>
                  </a:lnTo>
                  <a:lnTo>
                    <a:pt x="3500223" y="178443"/>
                  </a:lnTo>
                  <a:close/>
                </a:path>
                <a:path w="4284980" h="1655445">
                  <a:moveTo>
                    <a:pt x="3503459" y="190161"/>
                  </a:moveTo>
                  <a:lnTo>
                    <a:pt x="3502662" y="191143"/>
                  </a:lnTo>
                  <a:lnTo>
                    <a:pt x="3503731" y="191143"/>
                  </a:lnTo>
                  <a:lnTo>
                    <a:pt x="3503459" y="190161"/>
                  </a:lnTo>
                  <a:close/>
                </a:path>
                <a:path w="4284980" h="1655445">
                  <a:moveTo>
                    <a:pt x="3512646" y="178838"/>
                  </a:moveTo>
                  <a:lnTo>
                    <a:pt x="3503459" y="190161"/>
                  </a:lnTo>
                  <a:lnTo>
                    <a:pt x="3503731" y="191143"/>
                  </a:lnTo>
                  <a:lnTo>
                    <a:pt x="3504376" y="191143"/>
                  </a:lnTo>
                  <a:lnTo>
                    <a:pt x="3512646" y="178838"/>
                  </a:lnTo>
                  <a:close/>
                </a:path>
                <a:path w="4284980" h="1655445">
                  <a:moveTo>
                    <a:pt x="3512966" y="178443"/>
                  </a:moveTo>
                  <a:lnTo>
                    <a:pt x="3512646" y="178838"/>
                  </a:lnTo>
                  <a:lnTo>
                    <a:pt x="3504376" y="191143"/>
                  </a:lnTo>
                  <a:lnTo>
                    <a:pt x="3514034" y="191143"/>
                  </a:lnTo>
                  <a:lnTo>
                    <a:pt x="3512966" y="178443"/>
                  </a:lnTo>
                  <a:close/>
                </a:path>
                <a:path w="4284980" h="1655445">
                  <a:moveTo>
                    <a:pt x="3584655" y="178443"/>
                  </a:moveTo>
                  <a:lnTo>
                    <a:pt x="3532814" y="178443"/>
                  </a:lnTo>
                  <a:lnTo>
                    <a:pt x="3527628" y="191143"/>
                  </a:lnTo>
                  <a:lnTo>
                    <a:pt x="3577519" y="191143"/>
                  </a:lnTo>
                  <a:lnTo>
                    <a:pt x="3581342" y="185776"/>
                  </a:lnTo>
                  <a:lnTo>
                    <a:pt x="3584655" y="178443"/>
                  </a:lnTo>
                  <a:close/>
                </a:path>
                <a:path w="4284980" h="1655445">
                  <a:moveTo>
                    <a:pt x="3588953" y="178443"/>
                  </a:moveTo>
                  <a:lnTo>
                    <a:pt x="3586566" y="178443"/>
                  </a:lnTo>
                  <a:lnTo>
                    <a:pt x="3581342" y="185776"/>
                  </a:lnTo>
                  <a:lnTo>
                    <a:pt x="3578918" y="191143"/>
                  </a:lnTo>
                  <a:lnTo>
                    <a:pt x="3587173" y="191143"/>
                  </a:lnTo>
                  <a:lnTo>
                    <a:pt x="3588953" y="178443"/>
                  </a:lnTo>
                  <a:close/>
                </a:path>
                <a:path w="4284980" h="1655445">
                  <a:moveTo>
                    <a:pt x="3627094" y="178443"/>
                  </a:moveTo>
                  <a:lnTo>
                    <a:pt x="3596157" y="178443"/>
                  </a:lnTo>
                  <a:lnTo>
                    <a:pt x="3591134" y="191143"/>
                  </a:lnTo>
                  <a:lnTo>
                    <a:pt x="3618083" y="191143"/>
                  </a:lnTo>
                  <a:lnTo>
                    <a:pt x="3627094" y="178443"/>
                  </a:lnTo>
                  <a:close/>
                </a:path>
                <a:path w="4284980" h="1655445">
                  <a:moveTo>
                    <a:pt x="3512911" y="178443"/>
                  </a:moveTo>
                  <a:lnTo>
                    <a:pt x="3500223" y="178443"/>
                  </a:lnTo>
                  <a:lnTo>
                    <a:pt x="3503459" y="190161"/>
                  </a:lnTo>
                  <a:lnTo>
                    <a:pt x="3512646" y="178838"/>
                  </a:lnTo>
                  <a:lnTo>
                    <a:pt x="3512911" y="178443"/>
                  </a:lnTo>
                  <a:close/>
                </a:path>
                <a:path w="4284980" h="1655445">
                  <a:moveTo>
                    <a:pt x="3586566" y="178443"/>
                  </a:moveTo>
                  <a:lnTo>
                    <a:pt x="3584655" y="178443"/>
                  </a:lnTo>
                  <a:lnTo>
                    <a:pt x="3581342" y="185776"/>
                  </a:lnTo>
                  <a:lnTo>
                    <a:pt x="3586566" y="178443"/>
                  </a:lnTo>
                  <a:close/>
                </a:path>
                <a:path w="4284980" h="1655445">
                  <a:moveTo>
                    <a:pt x="3479323" y="165743"/>
                  </a:moveTo>
                  <a:lnTo>
                    <a:pt x="3467441" y="178443"/>
                  </a:lnTo>
                  <a:lnTo>
                    <a:pt x="3479218" y="178443"/>
                  </a:lnTo>
                  <a:lnTo>
                    <a:pt x="3479323" y="165743"/>
                  </a:lnTo>
                  <a:close/>
                </a:path>
                <a:path w="4284980" h="1655445">
                  <a:moveTo>
                    <a:pt x="3491961" y="165743"/>
                  </a:moveTo>
                  <a:lnTo>
                    <a:pt x="3487825" y="165743"/>
                  </a:lnTo>
                  <a:lnTo>
                    <a:pt x="3479218" y="178443"/>
                  </a:lnTo>
                  <a:lnTo>
                    <a:pt x="3492736" y="178443"/>
                  </a:lnTo>
                  <a:lnTo>
                    <a:pt x="3491961" y="165743"/>
                  </a:lnTo>
                  <a:close/>
                </a:path>
                <a:path w="4284980" h="1655445">
                  <a:moveTo>
                    <a:pt x="3549185" y="165743"/>
                  </a:moveTo>
                  <a:lnTo>
                    <a:pt x="3501213" y="165743"/>
                  </a:lnTo>
                  <a:lnTo>
                    <a:pt x="3492736" y="178443"/>
                  </a:lnTo>
                  <a:lnTo>
                    <a:pt x="3537605" y="178443"/>
                  </a:lnTo>
                  <a:lnTo>
                    <a:pt x="3549185" y="165743"/>
                  </a:lnTo>
                  <a:close/>
                </a:path>
                <a:path w="4284980" h="1655445">
                  <a:moveTo>
                    <a:pt x="3625342" y="165743"/>
                  </a:moveTo>
                  <a:lnTo>
                    <a:pt x="3584208" y="165743"/>
                  </a:lnTo>
                  <a:lnTo>
                    <a:pt x="3562598" y="178443"/>
                  </a:lnTo>
                  <a:lnTo>
                    <a:pt x="3620405" y="178443"/>
                  </a:lnTo>
                  <a:lnTo>
                    <a:pt x="3625342" y="165743"/>
                  </a:lnTo>
                  <a:close/>
                </a:path>
                <a:path w="4284980" h="1655445">
                  <a:moveTo>
                    <a:pt x="3655202" y="165743"/>
                  </a:moveTo>
                  <a:lnTo>
                    <a:pt x="3640273" y="165743"/>
                  </a:lnTo>
                  <a:lnTo>
                    <a:pt x="3625673" y="178443"/>
                  </a:lnTo>
                  <a:lnTo>
                    <a:pt x="3655119" y="178443"/>
                  </a:lnTo>
                  <a:lnTo>
                    <a:pt x="3655202" y="165743"/>
                  </a:lnTo>
                  <a:close/>
                </a:path>
                <a:path w="4284980" h="1655445">
                  <a:moveTo>
                    <a:pt x="3670694" y="165743"/>
                  </a:moveTo>
                  <a:lnTo>
                    <a:pt x="3662050" y="165743"/>
                  </a:lnTo>
                  <a:lnTo>
                    <a:pt x="3663076" y="178443"/>
                  </a:lnTo>
                  <a:lnTo>
                    <a:pt x="3670694" y="165743"/>
                  </a:lnTo>
                  <a:close/>
                </a:path>
                <a:path w="4284980" h="1655445">
                  <a:moveTo>
                    <a:pt x="3681526" y="165743"/>
                  </a:moveTo>
                  <a:lnTo>
                    <a:pt x="3675795" y="165743"/>
                  </a:lnTo>
                  <a:lnTo>
                    <a:pt x="3669908" y="178443"/>
                  </a:lnTo>
                  <a:lnTo>
                    <a:pt x="3682301" y="178443"/>
                  </a:lnTo>
                  <a:lnTo>
                    <a:pt x="3681526" y="165743"/>
                  </a:lnTo>
                  <a:close/>
                </a:path>
                <a:path w="4284980" h="1655445">
                  <a:moveTo>
                    <a:pt x="3575686" y="153043"/>
                  </a:moveTo>
                  <a:lnTo>
                    <a:pt x="3550661" y="153043"/>
                  </a:lnTo>
                  <a:lnTo>
                    <a:pt x="3537750" y="165743"/>
                  </a:lnTo>
                  <a:lnTo>
                    <a:pt x="3572430" y="165743"/>
                  </a:lnTo>
                  <a:lnTo>
                    <a:pt x="3575686" y="153043"/>
                  </a:lnTo>
                  <a:close/>
                </a:path>
                <a:path w="4284980" h="1655445">
                  <a:moveTo>
                    <a:pt x="3593414" y="153043"/>
                  </a:moveTo>
                  <a:lnTo>
                    <a:pt x="3575686" y="153043"/>
                  </a:lnTo>
                  <a:lnTo>
                    <a:pt x="3580692" y="165743"/>
                  </a:lnTo>
                  <a:lnTo>
                    <a:pt x="3593414" y="153043"/>
                  </a:lnTo>
                  <a:close/>
                </a:path>
                <a:path w="4284980" h="1655445">
                  <a:moveTo>
                    <a:pt x="3602659" y="153043"/>
                  </a:moveTo>
                  <a:lnTo>
                    <a:pt x="3593608" y="153043"/>
                  </a:lnTo>
                  <a:lnTo>
                    <a:pt x="3581911" y="165743"/>
                  </a:lnTo>
                  <a:lnTo>
                    <a:pt x="3595696" y="165743"/>
                  </a:lnTo>
                  <a:lnTo>
                    <a:pt x="3602659" y="153043"/>
                  </a:lnTo>
                  <a:close/>
                </a:path>
                <a:path w="4284980" h="1655445">
                  <a:moveTo>
                    <a:pt x="3615465" y="153043"/>
                  </a:moveTo>
                  <a:lnTo>
                    <a:pt x="3612523" y="153043"/>
                  </a:lnTo>
                  <a:lnTo>
                    <a:pt x="3607204" y="165743"/>
                  </a:lnTo>
                  <a:lnTo>
                    <a:pt x="3608060" y="165743"/>
                  </a:lnTo>
                  <a:lnTo>
                    <a:pt x="3611214" y="164128"/>
                  </a:lnTo>
                  <a:lnTo>
                    <a:pt x="3615465" y="153043"/>
                  </a:lnTo>
                  <a:close/>
                </a:path>
                <a:path w="4284980" h="1655445">
                  <a:moveTo>
                    <a:pt x="3611214" y="164128"/>
                  </a:moveTo>
                  <a:lnTo>
                    <a:pt x="3608060" y="165743"/>
                  </a:lnTo>
                  <a:lnTo>
                    <a:pt x="3610594" y="165743"/>
                  </a:lnTo>
                  <a:lnTo>
                    <a:pt x="3611214" y="164128"/>
                  </a:lnTo>
                  <a:close/>
                </a:path>
                <a:path w="4284980" h="1655445">
                  <a:moveTo>
                    <a:pt x="3619772" y="159745"/>
                  </a:moveTo>
                  <a:lnTo>
                    <a:pt x="3611214" y="164128"/>
                  </a:lnTo>
                  <a:lnTo>
                    <a:pt x="3610594" y="165743"/>
                  </a:lnTo>
                  <a:lnTo>
                    <a:pt x="3620083" y="165743"/>
                  </a:lnTo>
                  <a:lnTo>
                    <a:pt x="3619772" y="159745"/>
                  </a:lnTo>
                  <a:close/>
                </a:path>
                <a:path w="4284980" h="1655445">
                  <a:moveTo>
                    <a:pt x="3621458" y="158882"/>
                  </a:moveTo>
                  <a:lnTo>
                    <a:pt x="3619772" y="159745"/>
                  </a:lnTo>
                  <a:lnTo>
                    <a:pt x="3620083" y="165743"/>
                  </a:lnTo>
                  <a:lnTo>
                    <a:pt x="3621458" y="158882"/>
                  </a:lnTo>
                  <a:close/>
                </a:path>
                <a:path w="4284980" h="1655445">
                  <a:moveTo>
                    <a:pt x="3654658" y="153043"/>
                  </a:moveTo>
                  <a:lnTo>
                    <a:pt x="3632858" y="153043"/>
                  </a:lnTo>
                  <a:lnTo>
                    <a:pt x="3621458" y="158882"/>
                  </a:lnTo>
                  <a:lnTo>
                    <a:pt x="3620083" y="165743"/>
                  </a:lnTo>
                  <a:lnTo>
                    <a:pt x="3646627" y="165743"/>
                  </a:lnTo>
                  <a:lnTo>
                    <a:pt x="3654658" y="153043"/>
                  </a:lnTo>
                  <a:close/>
                </a:path>
                <a:path w="4284980" h="1655445">
                  <a:moveTo>
                    <a:pt x="3668846" y="153043"/>
                  </a:moveTo>
                  <a:lnTo>
                    <a:pt x="3654658" y="153043"/>
                  </a:lnTo>
                  <a:lnTo>
                    <a:pt x="3657904" y="165743"/>
                  </a:lnTo>
                  <a:lnTo>
                    <a:pt x="3663736" y="165743"/>
                  </a:lnTo>
                  <a:lnTo>
                    <a:pt x="3668846" y="153043"/>
                  </a:lnTo>
                  <a:close/>
                </a:path>
                <a:path w="4284980" h="1655445">
                  <a:moveTo>
                    <a:pt x="3715839" y="153043"/>
                  </a:moveTo>
                  <a:lnTo>
                    <a:pt x="3669763" y="153043"/>
                  </a:lnTo>
                  <a:lnTo>
                    <a:pt x="3668678" y="165743"/>
                  </a:lnTo>
                  <a:lnTo>
                    <a:pt x="3705979" y="165743"/>
                  </a:lnTo>
                  <a:lnTo>
                    <a:pt x="3715839" y="153043"/>
                  </a:lnTo>
                  <a:close/>
                </a:path>
                <a:path w="4284980" h="1655445">
                  <a:moveTo>
                    <a:pt x="3716077" y="162333"/>
                  </a:moveTo>
                  <a:lnTo>
                    <a:pt x="3712625" y="165743"/>
                  </a:lnTo>
                  <a:lnTo>
                    <a:pt x="3716164" y="165743"/>
                  </a:lnTo>
                  <a:lnTo>
                    <a:pt x="3716077" y="162333"/>
                  </a:lnTo>
                  <a:close/>
                </a:path>
                <a:path w="4284980" h="1655445">
                  <a:moveTo>
                    <a:pt x="3725483" y="153043"/>
                  </a:moveTo>
                  <a:lnTo>
                    <a:pt x="3715839" y="153043"/>
                  </a:lnTo>
                  <a:lnTo>
                    <a:pt x="3716077" y="162333"/>
                  </a:lnTo>
                  <a:lnTo>
                    <a:pt x="3725483" y="153043"/>
                  </a:lnTo>
                  <a:close/>
                </a:path>
                <a:path w="4284980" h="1655445">
                  <a:moveTo>
                    <a:pt x="3622627" y="153043"/>
                  </a:moveTo>
                  <a:lnTo>
                    <a:pt x="3619425" y="153043"/>
                  </a:lnTo>
                  <a:lnTo>
                    <a:pt x="3619772" y="159745"/>
                  </a:lnTo>
                  <a:lnTo>
                    <a:pt x="3621458" y="158882"/>
                  </a:lnTo>
                  <a:lnTo>
                    <a:pt x="3622627" y="153043"/>
                  </a:lnTo>
                  <a:close/>
                </a:path>
                <a:path w="4284980" h="1655445">
                  <a:moveTo>
                    <a:pt x="3637863" y="140343"/>
                  </a:moveTo>
                  <a:lnTo>
                    <a:pt x="3581859" y="140343"/>
                  </a:lnTo>
                  <a:lnTo>
                    <a:pt x="3575968" y="153043"/>
                  </a:lnTo>
                  <a:lnTo>
                    <a:pt x="3627146" y="153043"/>
                  </a:lnTo>
                  <a:lnTo>
                    <a:pt x="3637863" y="140343"/>
                  </a:lnTo>
                  <a:close/>
                </a:path>
                <a:path w="4284980" h="1655445">
                  <a:moveTo>
                    <a:pt x="3645998" y="140343"/>
                  </a:moveTo>
                  <a:lnTo>
                    <a:pt x="3637863" y="140343"/>
                  </a:lnTo>
                  <a:lnTo>
                    <a:pt x="3636878" y="153043"/>
                  </a:lnTo>
                  <a:lnTo>
                    <a:pt x="3645998" y="140343"/>
                  </a:lnTo>
                  <a:close/>
                </a:path>
                <a:path w="4284980" h="1655445">
                  <a:moveTo>
                    <a:pt x="3655328" y="140343"/>
                  </a:moveTo>
                  <a:lnTo>
                    <a:pt x="3645998" y="140343"/>
                  </a:lnTo>
                  <a:lnTo>
                    <a:pt x="3643538" y="153043"/>
                  </a:lnTo>
                  <a:lnTo>
                    <a:pt x="3655328" y="140343"/>
                  </a:lnTo>
                  <a:close/>
                </a:path>
                <a:path w="4284980" h="1655445">
                  <a:moveTo>
                    <a:pt x="3768927" y="140343"/>
                  </a:moveTo>
                  <a:lnTo>
                    <a:pt x="3671414" y="140343"/>
                  </a:lnTo>
                  <a:lnTo>
                    <a:pt x="3662966" y="153043"/>
                  </a:lnTo>
                  <a:lnTo>
                    <a:pt x="3759763" y="153043"/>
                  </a:lnTo>
                  <a:lnTo>
                    <a:pt x="3768927" y="140343"/>
                  </a:lnTo>
                  <a:close/>
                </a:path>
                <a:path w="4284980" h="1655445">
                  <a:moveTo>
                    <a:pt x="3686387" y="127643"/>
                  </a:moveTo>
                  <a:lnTo>
                    <a:pt x="3633932" y="127643"/>
                  </a:lnTo>
                  <a:lnTo>
                    <a:pt x="3622448" y="140343"/>
                  </a:lnTo>
                  <a:lnTo>
                    <a:pt x="3676455" y="140343"/>
                  </a:lnTo>
                  <a:lnTo>
                    <a:pt x="3686387" y="127643"/>
                  </a:lnTo>
                  <a:close/>
                </a:path>
                <a:path w="4284980" h="1655445">
                  <a:moveTo>
                    <a:pt x="3768989" y="127643"/>
                  </a:moveTo>
                  <a:lnTo>
                    <a:pt x="3726928" y="127643"/>
                  </a:lnTo>
                  <a:lnTo>
                    <a:pt x="3719163" y="140343"/>
                  </a:lnTo>
                  <a:lnTo>
                    <a:pt x="3762183" y="140343"/>
                  </a:lnTo>
                  <a:lnTo>
                    <a:pt x="3766652" y="133013"/>
                  </a:lnTo>
                  <a:lnTo>
                    <a:pt x="3768989" y="127643"/>
                  </a:lnTo>
                  <a:close/>
                </a:path>
                <a:path w="4284980" h="1655445">
                  <a:moveTo>
                    <a:pt x="3766652" y="133013"/>
                  </a:moveTo>
                  <a:lnTo>
                    <a:pt x="3762183" y="140343"/>
                  </a:lnTo>
                  <a:lnTo>
                    <a:pt x="3763461" y="140343"/>
                  </a:lnTo>
                  <a:lnTo>
                    <a:pt x="3766652" y="133013"/>
                  </a:lnTo>
                  <a:close/>
                </a:path>
                <a:path w="4284980" h="1655445">
                  <a:moveTo>
                    <a:pt x="3830066" y="127643"/>
                  </a:moveTo>
                  <a:lnTo>
                    <a:pt x="3769925" y="127643"/>
                  </a:lnTo>
                  <a:lnTo>
                    <a:pt x="3766652" y="133013"/>
                  </a:lnTo>
                  <a:lnTo>
                    <a:pt x="3763461" y="140343"/>
                  </a:lnTo>
                  <a:lnTo>
                    <a:pt x="3831448" y="140343"/>
                  </a:lnTo>
                  <a:lnTo>
                    <a:pt x="3830066" y="127643"/>
                  </a:lnTo>
                  <a:close/>
                </a:path>
                <a:path w="4284980" h="1655445">
                  <a:moveTo>
                    <a:pt x="3749713" y="114943"/>
                  </a:moveTo>
                  <a:lnTo>
                    <a:pt x="3694353" y="114943"/>
                  </a:lnTo>
                  <a:lnTo>
                    <a:pt x="3675726" y="127643"/>
                  </a:lnTo>
                  <a:lnTo>
                    <a:pt x="3742137" y="127643"/>
                  </a:lnTo>
                  <a:lnTo>
                    <a:pt x="3749713" y="114943"/>
                  </a:lnTo>
                  <a:close/>
                </a:path>
                <a:path w="4284980" h="1655445">
                  <a:moveTo>
                    <a:pt x="3767408" y="114943"/>
                  </a:moveTo>
                  <a:lnTo>
                    <a:pt x="3749713" y="114943"/>
                  </a:lnTo>
                  <a:lnTo>
                    <a:pt x="3753346" y="127643"/>
                  </a:lnTo>
                  <a:lnTo>
                    <a:pt x="3758948" y="127643"/>
                  </a:lnTo>
                  <a:lnTo>
                    <a:pt x="3767408" y="114943"/>
                  </a:lnTo>
                  <a:close/>
                </a:path>
                <a:path w="4284980" h="1655445">
                  <a:moveTo>
                    <a:pt x="3767408" y="114943"/>
                  </a:moveTo>
                  <a:lnTo>
                    <a:pt x="3758948" y="127643"/>
                  </a:lnTo>
                  <a:lnTo>
                    <a:pt x="3767696" y="116229"/>
                  </a:lnTo>
                  <a:lnTo>
                    <a:pt x="3767408" y="114943"/>
                  </a:lnTo>
                  <a:close/>
                </a:path>
                <a:path w="4284980" h="1655445">
                  <a:moveTo>
                    <a:pt x="3767696" y="116229"/>
                  </a:moveTo>
                  <a:lnTo>
                    <a:pt x="3758948" y="127643"/>
                  </a:lnTo>
                  <a:lnTo>
                    <a:pt x="3770246" y="127643"/>
                  </a:lnTo>
                  <a:lnTo>
                    <a:pt x="3767696" y="116229"/>
                  </a:lnTo>
                  <a:close/>
                </a:path>
                <a:path w="4284980" h="1655445">
                  <a:moveTo>
                    <a:pt x="3876272" y="114943"/>
                  </a:moveTo>
                  <a:lnTo>
                    <a:pt x="3785753" y="114943"/>
                  </a:lnTo>
                  <a:lnTo>
                    <a:pt x="3776089" y="127643"/>
                  </a:lnTo>
                  <a:lnTo>
                    <a:pt x="3864750" y="127643"/>
                  </a:lnTo>
                  <a:lnTo>
                    <a:pt x="3876272" y="114943"/>
                  </a:lnTo>
                  <a:close/>
                </a:path>
                <a:path w="4284980" h="1655445">
                  <a:moveTo>
                    <a:pt x="3887259" y="125148"/>
                  </a:moveTo>
                  <a:lnTo>
                    <a:pt x="3885290" y="127643"/>
                  </a:lnTo>
                  <a:lnTo>
                    <a:pt x="3886588" y="127643"/>
                  </a:lnTo>
                  <a:lnTo>
                    <a:pt x="3887259" y="125148"/>
                  </a:lnTo>
                  <a:close/>
                </a:path>
                <a:path w="4284980" h="1655445">
                  <a:moveTo>
                    <a:pt x="3895312" y="114943"/>
                  </a:moveTo>
                  <a:lnTo>
                    <a:pt x="3890001" y="114943"/>
                  </a:lnTo>
                  <a:lnTo>
                    <a:pt x="3887259" y="125148"/>
                  </a:lnTo>
                  <a:lnTo>
                    <a:pt x="3895312" y="114943"/>
                  </a:lnTo>
                  <a:close/>
                </a:path>
                <a:path w="4284980" h="1655445">
                  <a:moveTo>
                    <a:pt x="3768681" y="114943"/>
                  </a:moveTo>
                  <a:lnTo>
                    <a:pt x="3767408" y="114943"/>
                  </a:lnTo>
                  <a:lnTo>
                    <a:pt x="3767696" y="116229"/>
                  </a:lnTo>
                  <a:lnTo>
                    <a:pt x="3768681" y="114943"/>
                  </a:lnTo>
                  <a:close/>
                </a:path>
                <a:path w="4284980" h="1655445">
                  <a:moveTo>
                    <a:pt x="3798528" y="102243"/>
                  </a:moveTo>
                  <a:lnTo>
                    <a:pt x="3737776" y="102243"/>
                  </a:lnTo>
                  <a:lnTo>
                    <a:pt x="3715061" y="114943"/>
                  </a:lnTo>
                  <a:lnTo>
                    <a:pt x="3790844" y="114943"/>
                  </a:lnTo>
                  <a:lnTo>
                    <a:pt x="3798528" y="102243"/>
                  </a:lnTo>
                  <a:close/>
                </a:path>
                <a:path w="4284980" h="1655445">
                  <a:moveTo>
                    <a:pt x="3933807" y="102243"/>
                  </a:moveTo>
                  <a:lnTo>
                    <a:pt x="3808685" y="102243"/>
                  </a:lnTo>
                  <a:lnTo>
                    <a:pt x="3808674" y="114943"/>
                  </a:lnTo>
                  <a:lnTo>
                    <a:pt x="3927592" y="114943"/>
                  </a:lnTo>
                  <a:lnTo>
                    <a:pt x="3933807" y="102243"/>
                  </a:lnTo>
                  <a:close/>
                </a:path>
                <a:path w="4284980" h="1655445">
                  <a:moveTo>
                    <a:pt x="3938325" y="102243"/>
                  </a:moveTo>
                  <a:lnTo>
                    <a:pt x="3933924" y="102243"/>
                  </a:lnTo>
                  <a:lnTo>
                    <a:pt x="3930581" y="114943"/>
                  </a:lnTo>
                  <a:lnTo>
                    <a:pt x="3934587" y="114943"/>
                  </a:lnTo>
                  <a:lnTo>
                    <a:pt x="3938325" y="102243"/>
                  </a:lnTo>
                  <a:close/>
                </a:path>
                <a:path w="4284980" h="1655445">
                  <a:moveTo>
                    <a:pt x="3837392" y="89543"/>
                  </a:moveTo>
                  <a:lnTo>
                    <a:pt x="3796547" y="89543"/>
                  </a:lnTo>
                  <a:lnTo>
                    <a:pt x="3774874" y="102243"/>
                  </a:lnTo>
                  <a:lnTo>
                    <a:pt x="3831274" y="102243"/>
                  </a:lnTo>
                  <a:lnTo>
                    <a:pt x="3837392" y="89543"/>
                  </a:lnTo>
                  <a:close/>
                </a:path>
                <a:path w="4284980" h="1655445">
                  <a:moveTo>
                    <a:pt x="3877457" y="89543"/>
                  </a:moveTo>
                  <a:lnTo>
                    <a:pt x="3869615" y="89543"/>
                  </a:lnTo>
                  <a:lnTo>
                    <a:pt x="3866337" y="102243"/>
                  </a:lnTo>
                  <a:lnTo>
                    <a:pt x="3877321" y="102243"/>
                  </a:lnTo>
                  <a:lnTo>
                    <a:pt x="3877457" y="89543"/>
                  </a:lnTo>
                  <a:close/>
                </a:path>
                <a:path w="4284980" h="1655445">
                  <a:moveTo>
                    <a:pt x="3970511" y="89543"/>
                  </a:moveTo>
                  <a:lnTo>
                    <a:pt x="3887028" y="89543"/>
                  </a:lnTo>
                  <a:lnTo>
                    <a:pt x="3877321" y="102243"/>
                  </a:lnTo>
                  <a:lnTo>
                    <a:pt x="3961846" y="102243"/>
                  </a:lnTo>
                  <a:lnTo>
                    <a:pt x="3970511" y="89543"/>
                  </a:lnTo>
                  <a:close/>
                </a:path>
                <a:path w="4284980" h="1655445">
                  <a:moveTo>
                    <a:pt x="3981345" y="89543"/>
                  </a:moveTo>
                  <a:lnTo>
                    <a:pt x="3975703" y="89543"/>
                  </a:lnTo>
                  <a:lnTo>
                    <a:pt x="3974030" y="102243"/>
                  </a:lnTo>
                  <a:lnTo>
                    <a:pt x="3981345" y="89543"/>
                  </a:lnTo>
                  <a:close/>
                </a:path>
                <a:path w="4284980" h="1655445">
                  <a:moveTo>
                    <a:pt x="3887859" y="76843"/>
                  </a:moveTo>
                  <a:lnTo>
                    <a:pt x="3855590" y="76843"/>
                  </a:lnTo>
                  <a:lnTo>
                    <a:pt x="3825361" y="89543"/>
                  </a:lnTo>
                  <a:lnTo>
                    <a:pt x="3880609" y="89543"/>
                  </a:lnTo>
                  <a:lnTo>
                    <a:pt x="3887859" y="76843"/>
                  </a:lnTo>
                  <a:close/>
                </a:path>
                <a:path w="4284980" h="1655445">
                  <a:moveTo>
                    <a:pt x="3983894" y="76843"/>
                  </a:moveTo>
                  <a:lnTo>
                    <a:pt x="3927173" y="76843"/>
                  </a:lnTo>
                  <a:lnTo>
                    <a:pt x="3924047" y="89543"/>
                  </a:lnTo>
                  <a:lnTo>
                    <a:pt x="3984114" y="89543"/>
                  </a:lnTo>
                  <a:lnTo>
                    <a:pt x="3983894" y="76843"/>
                  </a:lnTo>
                  <a:close/>
                </a:path>
                <a:path w="4284980" h="1655445">
                  <a:moveTo>
                    <a:pt x="4017238" y="76843"/>
                  </a:moveTo>
                  <a:lnTo>
                    <a:pt x="3997439" y="76843"/>
                  </a:lnTo>
                  <a:lnTo>
                    <a:pt x="3984114" y="89543"/>
                  </a:lnTo>
                  <a:lnTo>
                    <a:pt x="4010939" y="89543"/>
                  </a:lnTo>
                  <a:lnTo>
                    <a:pt x="4017238" y="76843"/>
                  </a:lnTo>
                  <a:close/>
                </a:path>
                <a:path w="4284980" h="1655445">
                  <a:moveTo>
                    <a:pt x="3938272" y="64143"/>
                  </a:moveTo>
                  <a:lnTo>
                    <a:pt x="3904301" y="64143"/>
                  </a:lnTo>
                  <a:lnTo>
                    <a:pt x="3894655" y="76843"/>
                  </a:lnTo>
                  <a:lnTo>
                    <a:pt x="3929288" y="76843"/>
                  </a:lnTo>
                  <a:lnTo>
                    <a:pt x="3938272" y="64143"/>
                  </a:lnTo>
                  <a:close/>
                </a:path>
                <a:path w="4284980" h="1655445">
                  <a:moveTo>
                    <a:pt x="3964597" y="64143"/>
                  </a:moveTo>
                  <a:lnTo>
                    <a:pt x="3959413" y="64143"/>
                  </a:lnTo>
                  <a:lnTo>
                    <a:pt x="3960209" y="76843"/>
                  </a:lnTo>
                  <a:lnTo>
                    <a:pt x="3962929" y="76843"/>
                  </a:lnTo>
                  <a:lnTo>
                    <a:pt x="3964597" y="64143"/>
                  </a:lnTo>
                  <a:close/>
                </a:path>
                <a:path w="4284980" h="1655445">
                  <a:moveTo>
                    <a:pt x="3989517" y="64143"/>
                  </a:moveTo>
                  <a:lnTo>
                    <a:pt x="3967029" y="76843"/>
                  </a:lnTo>
                  <a:lnTo>
                    <a:pt x="3986197" y="76843"/>
                  </a:lnTo>
                  <a:lnTo>
                    <a:pt x="3986918" y="75992"/>
                  </a:lnTo>
                  <a:lnTo>
                    <a:pt x="3989517" y="64143"/>
                  </a:lnTo>
                  <a:close/>
                </a:path>
                <a:path w="4284980" h="1655445">
                  <a:moveTo>
                    <a:pt x="3986918" y="75992"/>
                  </a:moveTo>
                  <a:lnTo>
                    <a:pt x="3986197" y="76843"/>
                  </a:lnTo>
                  <a:lnTo>
                    <a:pt x="3986732" y="76843"/>
                  </a:lnTo>
                  <a:lnTo>
                    <a:pt x="3986918" y="75992"/>
                  </a:lnTo>
                  <a:close/>
                </a:path>
                <a:path w="4284980" h="1655445">
                  <a:moveTo>
                    <a:pt x="4013626" y="64143"/>
                  </a:moveTo>
                  <a:lnTo>
                    <a:pt x="3996950" y="64143"/>
                  </a:lnTo>
                  <a:lnTo>
                    <a:pt x="3986918" y="75992"/>
                  </a:lnTo>
                  <a:lnTo>
                    <a:pt x="3986732" y="76843"/>
                  </a:lnTo>
                  <a:lnTo>
                    <a:pt x="4003600" y="76843"/>
                  </a:lnTo>
                  <a:lnTo>
                    <a:pt x="4013626" y="64143"/>
                  </a:lnTo>
                  <a:close/>
                </a:path>
                <a:path w="4284980" h="1655445">
                  <a:moveTo>
                    <a:pt x="4041714" y="64143"/>
                  </a:moveTo>
                  <a:lnTo>
                    <a:pt x="4037966" y="76843"/>
                  </a:lnTo>
                  <a:lnTo>
                    <a:pt x="4042740" y="76843"/>
                  </a:lnTo>
                  <a:lnTo>
                    <a:pt x="4041714" y="64143"/>
                  </a:lnTo>
                  <a:close/>
                </a:path>
                <a:path w="4284980" h="1655445">
                  <a:moveTo>
                    <a:pt x="4086864" y="64143"/>
                  </a:moveTo>
                  <a:lnTo>
                    <a:pt x="4052863" y="64143"/>
                  </a:lnTo>
                  <a:lnTo>
                    <a:pt x="4046698" y="76843"/>
                  </a:lnTo>
                  <a:lnTo>
                    <a:pt x="4076792" y="76843"/>
                  </a:lnTo>
                  <a:lnTo>
                    <a:pt x="4086864" y="64143"/>
                  </a:lnTo>
                  <a:close/>
                </a:path>
                <a:path w="4284980" h="1655445">
                  <a:moveTo>
                    <a:pt x="3987055" y="51443"/>
                  </a:moveTo>
                  <a:lnTo>
                    <a:pt x="3951559" y="51443"/>
                  </a:lnTo>
                  <a:lnTo>
                    <a:pt x="3922430" y="64143"/>
                  </a:lnTo>
                  <a:lnTo>
                    <a:pt x="3973703" y="64143"/>
                  </a:lnTo>
                  <a:lnTo>
                    <a:pt x="3987055" y="51443"/>
                  </a:lnTo>
                  <a:close/>
                </a:path>
                <a:path w="4284980" h="1655445">
                  <a:moveTo>
                    <a:pt x="4008042" y="51443"/>
                  </a:moveTo>
                  <a:lnTo>
                    <a:pt x="4002217" y="51443"/>
                  </a:lnTo>
                  <a:lnTo>
                    <a:pt x="3998214" y="64143"/>
                  </a:lnTo>
                  <a:lnTo>
                    <a:pt x="4000365" y="64143"/>
                  </a:lnTo>
                  <a:lnTo>
                    <a:pt x="4008042" y="51443"/>
                  </a:lnTo>
                  <a:close/>
                </a:path>
                <a:path w="4284980" h="1655445">
                  <a:moveTo>
                    <a:pt x="4079705" y="51443"/>
                  </a:moveTo>
                  <a:lnTo>
                    <a:pt x="4056152" y="51443"/>
                  </a:lnTo>
                  <a:lnTo>
                    <a:pt x="4048196" y="64143"/>
                  </a:lnTo>
                  <a:lnTo>
                    <a:pt x="4069567" y="64143"/>
                  </a:lnTo>
                  <a:lnTo>
                    <a:pt x="4079705" y="51443"/>
                  </a:lnTo>
                  <a:close/>
                </a:path>
                <a:path w="4284980" h="1655445">
                  <a:moveTo>
                    <a:pt x="4104539" y="51443"/>
                  </a:moveTo>
                  <a:lnTo>
                    <a:pt x="4097933" y="51443"/>
                  </a:lnTo>
                  <a:lnTo>
                    <a:pt x="4089506" y="64143"/>
                  </a:lnTo>
                  <a:lnTo>
                    <a:pt x="4097063" y="64143"/>
                  </a:lnTo>
                  <a:lnTo>
                    <a:pt x="4104539" y="51443"/>
                  </a:lnTo>
                  <a:close/>
                </a:path>
                <a:path w="4284980" h="1655445">
                  <a:moveTo>
                    <a:pt x="4113010" y="51443"/>
                  </a:moveTo>
                  <a:lnTo>
                    <a:pt x="4111778" y="51443"/>
                  </a:lnTo>
                  <a:lnTo>
                    <a:pt x="4109398" y="64143"/>
                  </a:lnTo>
                  <a:lnTo>
                    <a:pt x="4112916" y="64143"/>
                  </a:lnTo>
                  <a:lnTo>
                    <a:pt x="4113010" y="51443"/>
                  </a:lnTo>
                  <a:close/>
                </a:path>
                <a:path w="4284980" h="1655445">
                  <a:moveTo>
                    <a:pt x="4137892" y="51443"/>
                  </a:moveTo>
                  <a:lnTo>
                    <a:pt x="4121555" y="51443"/>
                  </a:lnTo>
                  <a:lnTo>
                    <a:pt x="4116392" y="64143"/>
                  </a:lnTo>
                  <a:lnTo>
                    <a:pt x="4130425" y="64143"/>
                  </a:lnTo>
                  <a:lnTo>
                    <a:pt x="4137892" y="51443"/>
                  </a:lnTo>
                  <a:close/>
                </a:path>
                <a:path w="4284980" h="1655445">
                  <a:moveTo>
                    <a:pt x="4009890" y="41180"/>
                  </a:moveTo>
                  <a:lnTo>
                    <a:pt x="3993871" y="51443"/>
                  </a:lnTo>
                  <a:lnTo>
                    <a:pt x="4009171" y="51443"/>
                  </a:lnTo>
                  <a:lnTo>
                    <a:pt x="4009890" y="41180"/>
                  </a:lnTo>
                  <a:close/>
                </a:path>
                <a:path w="4284980" h="1655445">
                  <a:moveTo>
                    <a:pt x="4039431" y="38743"/>
                  </a:moveTo>
                  <a:lnTo>
                    <a:pt x="4020463" y="38743"/>
                  </a:lnTo>
                  <a:lnTo>
                    <a:pt x="4014060" y="51443"/>
                  </a:lnTo>
                  <a:lnTo>
                    <a:pt x="4033494" y="51443"/>
                  </a:lnTo>
                  <a:lnTo>
                    <a:pt x="4039431" y="38743"/>
                  </a:lnTo>
                  <a:close/>
                </a:path>
                <a:path w="4284980" h="1655445">
                  <a:moveTo>
                    <a:pt x="4043251" y="42817"/>
                  </a:moveTo>
                  <a:lnTo>
                    <a:pt x="4045463" y="51443"/>
                  </a:lnTo>
                  <a:lnTo>
                    <a:pt x="4047206" y="48673"/>
                  </a:lnTo>
                  <a:lnTo>
                    <a:pt x="4043251" y="42817"/>
                  </a:lnTo>
                  <a:close/>
                </a:path>
                <a:path w="4284980" h="1655445">
                  <a:moveTo>
                    <a:pt x="4060505" y="38743"/>
                  </a:moveTo>
                  <a:lnTo>
                    <a:pt x="4053452" y="38743"/>
                  </a:lnTo>
                  <a:lnTo>
                    <a:pt x="4047206" y="48673"/>
                  </a:lnTo>
                  <a:lnTo>
                    <a:pt x="4049077" y="51443"/>
                  </a:lnTo>
                  <a:lnTo>
                    <a:pt x="4060505" y="38743"/>
                  </a:lnTo>
                  <a:close/>
                </a:path>
                <a:path w="4284980" h="1655445">
                  <a:moveTo>
                    <a:pt x="4102594" y="38743"/>
                  </a:moveTo>
                  <a:lnTo>
                    <a:pt x="4100843" y="38743"/>
                  </a:lnTo>
                  <a:lnTo>
                    <a:pt x="4095469" y="51443"/>
                  </a:lnTo>
                  <a:lnTo>
                    <a:pt x="4098974" y="51443"/>
                  </a:lnTo>
                  <a:lnTo>
                    <a:pt x="4102594" y="38743"/>
                  </a:lnTo>
                  <a:close/>
                </a:path>
                <a:path w="4284980" h="1655445">
                  <a:moveTo>
                    <a:pt x="4141507" y="38743"/>
                  </a:moveTo>
                  <a:lnTo>
                    <a:pt x="4115109" y="38743"/>
                  </a:lnTo>
                  <a:lnTo>
                    <a:pt x="4108577" y="51443"/>
                  </a:lnTo>
                  <a:lnTo>
                    <a:pt x="4124839" y="51443"/>
                  </a:lnTo>
                  <a:lnTo>
                    <a:pt x="4141507" y="38743"/>
                  </a:lnTo>
                  <a:close/>
                </a:path>
                <a:path w="4284980" h="1655445">
                  <a:moveTo>
                    <a:pt x="4166223" y="38743"/>
                  </a:moveTo>
                  <a:lnTo>
                    <a:pt x="4159391" y="51443"/>
                  </a:lnTo>
                  <a:lnTo>
                    <a:pt x="4162297" y="51443"/>
                  </a:lnTo>
                  <a:lnTo>
                    <a:pt x="4166223" y="38743"/>
                  </a:lnTo>
                  <a:close/>
                </a:path>
                <a:path w="4284980" h="1655445">
                  <a:moveTo>
                    <a:pt x="4188013" y="38743"/>
                  </a:moveTo>
                  <a:lnTo>
                    <a:pt x="4171770" y="38743"/>
                  </a:lnTo>
                  <a:lnTo>
                    <a:pt x="4163783" y="51443"/>
                  </a:lnTo>
                  <a:lnTo>
                    <a:pt x="4186359" y="51443"/>
                  </a:lnTo>
                  <a:lnTo>
                    <a:pt x="4188013" y="38743"/>
                  </a:lnTo>
                  <a:close/>
                </a:path>
                <a:path w="4284980" h="1655445">
                  <a:moveTo>
                    <a:pt x="4193361" y="38743"/>
                  </a:moveTo>
                  <a:lnTo>
                    <a:pt x="4191699" y="38743"/>
                  </a:lnTo>
                  <a:lnTo>
                    <a:pt x="4186359" y="51443"/>
                  </a:lnTo>
                  <a:lnTo>
                    <a:pt x="4189181" y="51443"/>
                  </a:lnTo>
                  <a:lnTo>
                    <a:pt x="4193361" y="38743"/>
                  </a:lnTo>
                  <a:close/>
                </a:path>
                <a:path w="4284980" h="1655445">
                  <a:moveTo>
                    <a:pt x="4042206" y="38743"/>
                  </a:moveTo>
                  <a:lnTo>
                    <a:pt x="4040500" y="38743"/>
                  </a:lnTo>
                  <a:lnTo>
                    <a:pt x="4043251" y="42817"/>
                  </a:lnTo>
                  <a:lnTo>
                    <a:pt x="4042206" y="38743"/>
                  </a:lnTo>
                  <a:close/>
                </a:path>
                <a:path w="4284980" h="1655445">
                  <a:moveTo>
                    <a:pt x="4013694" y="38743"/>
                  </a:moveTo>
                  <a:lnTo>
                    <a:pt x="4010061" y="38743"/>
                  </a:lnTo>
                  <a:lnTo>
                    <a:pt x="4009890" y="41180"/>
                  </a:lnTo>
                  <a:lnTo>
                    <a:pt x="4013694" y="38743"/>
                  </a:lnTo>
                  <a:close/>
                </a:path>
                <a:path w="4284980" h="1655445">
                  <a:moveTo>
                    <a:pt x="4025832" y="26043"/>
                  </a:moveTo>
                  <a:lnTo>
                    <a:pt x="4020751" y="38743"/>
                  </a:lnTo>
                  <a:lnTo>
                    <a:pt x="4036703" y="38743"/>
                  </a:lnTo>
                  <a:lnTo>
                    <a:pt x="4025832" y="26043"/>
                  </a:lnTo>
                  <a:close/>
                </a:path>
                <a:path w="4284980" h="1655445">
                  <a:moveTo>
                    <a:pt x="4045499" y="26043"/>
                  </a:moveTo>
                  <a:lnTo>
                    <a:pt x="4041777" y="26043"/>
                  </a:lnTo>
                  <a:lnTo>
                    <a:pt x="4036703" y="38743"/>
                  </a:lnTo>
                  <a:lnTo>
                    <a:pt x="4041748" y="38743"/>
                  </a:lnTo>
                  <a:lnTo>
                    <a:pt x="4045499" y="26043"/>
                  </a:lnTo>
                  <a:close/>
                </a:path>
                <a:path w="4284980" h="1655445">
                  <a:moveTo>
                    <a:pt x="4068153" y="26043"/>
                  </a:moveTo>
                  <a:lnTo>
                    <a:pt x="4053347" y="26043"/>
                  </a:lnTo>
                  <a:lnTo>
                    <a:pt x="4043217" y="38743"/>
                  </a:lnTo>
                  <a:lnTo>
                    <a:pt x="4068373" y="38743"/>
                  </a:lnTo>
                  <a:lnTo>
                    <a:pt x="4068153" y="26043"/>
                  </a:lnTo>
                  <a:close/>
                </a:path>
                <a:path w="4284980" h="1655445">
                  <a:moveTo>
                    <a:pt x="4085357" y="26043"/>
                  </a:moveTo>
                  <a:lnTo>
                    <a:pt x="4073158" y="26043"/>
                  </a:lnTo>
                  <a:lnTo>
                    <a:pt x="4068373" y="38743"/>
                  </a:lnTo>
                  <a:lnTo>
                    <a:pt x="4073146" y="38743"/>
                  </a:lnTo>
                  <a:lnTo>
                    <a:pt x="4085357" y="26043"/>
                  </a:lnTo>
                  <a:close/>
                </a:path>
                <a:path w="4284980" h="1655445">
                  <a:moveTo>
                    <a:pt x="4100278" y="26043"/>
                  </a:moveTo>
                  <a:lnTo>
                    <a:pt x="4088835" y="26043"/>
                  </a:lnTo>
                  <a:lnTo>
                    <a:pt x="4087255" y="38743"/>
                  </a:lnTo>
                  <a:lnTo>
                    <a:pt x="4097859" y="38743"/>
                  </a:lnTo>
                  <a:lnTo>
                    <a:pt x="4100278" y="26043"/>
                  </a:lnTo>
                  <a:close/>
                </a:path>
                <a:path w="4284980" h="1655445">
                  <a:moveTo>
                    <a:pt x="4171605" y="26043"/>
                  </a:moveTo>
                  <a:lnTo>
                    <a:pt x="4154931" y="26043"/>
                  </a:lnTo>
                  <a:lnTo>
                    <a:pt x="4159135" y="38743"/>
                  </a:lnTo>
                  <a:lnTo>
                    <a:pt x="4160349" y="38743"/>
                  </a:lnTo>
                  <a:lnTo>
                    <a:pt x="4171605" y="26043"/>
                  </a:lnTo>
                  <a:close/>
                </a:path>
                <a:path w="4284980" h="1655445">
                  <a:moveTo>
                    <a:pt x="4198538" y="26043"/>
                  </a:moveTo>
                  <a:lnTo>
                    <a:pt x="4174489" y="26043"/>
                  </a:lnTo>
                  <a:lnTo>
                    <a:pt x="4167908" y="38743"/>
                  </a:lnTo>
                  <a:lnTo>
                    <a:pt x="4189673" y="38743"/>
                  </a:lnTo>
                  <a:lnTo>
                    <a:pt x="4198191" y="29346"/>
                  </a:lnTo>
                  <a:lnTo>
                    <a:pt x="4198538" y="26043"/>
                  </a:lnTo>
                  <a:close/>
                </a:path>
                <a:path w="4284980" h="1655445">
                  <a:moveTo>
                    <a:pt x="4202055" y="26043"/>
                  </a:moveTo>
                  <a:lnTo>
                    <a:pt x="4201186" y="26043"/>
                  </a:lnTo>
                  <a:lnTo>
                    <a:pt x="4198191" y="29346"/>
                  </a:lnTo>
                  <a:lnTo>
                    <a:pt x="4197206" y="38743"/>
                  </a:lnTo>
                  <a:lnTo>
                    <a:pt x="4202055" y="26043"/>
                  </a:lnTo>
                  <a:close/>
                </a:path>
                <a:path w="4284980" h="1655445">
                  <a:moveTo>
                    <a:pt x="4228159" y="26043"/>
                  </a:moveTo>
                  <a:lnTo>
                    <a:pt x="4220044" y="38743"/>
                  </a:lnTo>
                  <a:lnTo>
                    <a:pt x="4226305" y="38743"/>
                  </a:lnTo>
                  <a:lnTo>
                    <a:pt x="4228159" y="26043"/>
                  </a:lnTo>
                  <a:close/>
                </a:path>
                <a:path w="4284980" h="1655445">
                  <a:moveTo>
                    <a:pt x="4201186" y="26043"/>
                  </a:moveTo>
                  <a:lnTo>
                    <a:pt x="4198538" y="26043"/>
                  </a:lnTo>
                  <a:lnTo>
                    <a:pt x="4198191" y="29346"/>
                  </a:lnTo>
                  <a:lnTo>
                    <a:pt x="4201186" y="26043"/>
                  </a:lnTo>
                  <a:close/>
                </a:path>
                <a:path w="4284980" h="1655445">
                  <a:moveTo>
                    <a:pt x="4117637" y="13343"/>
                  </a:moveTo>
                  <a:lnTo>
                    <a:pt x="4103210" y="13343"/>
                  </a:lnTo>
                  <a:lnTo>
                    <a:pt x="4099932" y="26043"/>
                  </a:lnTo>
                  <a:lnTo>
                    <a:pt x="4114763" y="26043"/>
                  </a:lnTo>
                  <a:lnTo>
                    <a:pt x="4117637" y="13343"/>
                  </a:lnTo>
                  <a:close/>
                </a:path>
                <a:path w="4284980" h="1655445">
                  <a:moveTo>
                    <a:pt x="4243360" y="14350"/>
                  </a:moveTo>
                  <a:lnTo>
                    <a:pt x="4230693" y="26043"/>
                  </a:lnTo>
                  <a:lnTo>
                    <a:pt x="4234135" y="26043"/>
                  </a:lnTo>
                  <a:lnTo>
                    <a:pt x="4243360" y="14350"/>
                  </a:lnTo>
                  <a:close/>
                </a:path>
                <a:path w="4284980" h="1655445">
                  <a:moveTo>
                    <a:pt x="4244450" y="13343"/>
                  </a:moveTo>
                  <a:lnTo>
                    <a:pt x="4244154" y="13343"/>
                  </a:lnTo>
                  <a:lnTo>
                    <a:pt x="4243360" y="14350"/>
                  </a:lnTo>
                  <a:lnTo>
                    <a:pt x="4244450" y="13343"/>
                  </a:lnTo>
                  <a:close/>
                </a:path>
                <a:path w="4284980" h="1655445">
                  <a:moveTo>
                    <a:pt x="4278901" y="0"/>
                  </a:moveTo>
                  <a:lnTo>
                    <a:pt x="4271388" y="2461"/>
                  </a:lnTo>
                  <a:lnTo>
                    <a:pt x="4271869" y="3991"/>
                  </a:lnTo>
                  <a:lnTo>
                    <a:pt x="4274165" y="5482"/>
                  </a:lnTo>
                  <a:lnTo>
                    <a:pt x="4272095" y="7829"/>
                  </a:lnTo>
                  <a:lnTo>
                    <a:pt x="4284628" y="5230"/>
                  </a:lnTo>
                  <a:lnTo>
                    <a:pt x="4282349" y="3748"/>
                  </a:lnTo>
                  <a:lnTo>
                    <a:pt x="4277940" y="3251"/>
                  </a:lnTo>
                  <a:lnTo>
                    <a:pt x="4275443" y="2436"/>
                  </a:lnTo>
                  <a:lnTo>
                    <a:pt x="4278901" y="0"/>
                  </a:lnTo>
                  <a:close/>
                </a:path>
                <a:path w="4284980" h="1655445">
                  <a:moveTo>
                    <a:pt x="37361" y="1640468"/>
                  </a:moveTo>
                  <a:lnTo>
                    <a:pt x="35607" y="1645020"/>
                  </a:lnTo>
                  <a:lnTo>
                    <a:pt x="25045" y="1646703"/>
                  </a:lnTo>
                  <a:lnTo>
                    <a:pt x="18427" y="1651137"/>
                  </a:lnTo>
                  <a:lnTo>
                    <a:pt x="16711" y="1654898"/>
                  </a:lnTo>
                  <a:lnTo>
                    <a:pt x="26279" y="1654850"/>
                  </a:lnTo>
                  <a:lnTo>
                    <a:pt x="26834" y="1653578"/>
                  </a:lnTo>
                  <a:lnTo>
                    <a:pt x="22206" y="1653578"/>
                  </a:lnTo>
                  <a:lnTo>
                    <a:pt x="26571" y="1649411"/>
                  </a:lnTo>
                  <a:lnTo>
                    <a:pt x="30741" y="1646598"/>
                  </a:lnTo>
                  <a:lnTo>
                    <a:pt x="42085" y="1646598"/>
                  </a:lnTo>
                  <a:lnTo>
                    <a:pt x="42938" y="1645443"/>
                  </a:lnTo>
                  <a:lnTo>
                    <a:pt x="37600" y="1645443"/>
                  </a:lnTo>
                  <a:lnTo>
                    <a:pt x="38103" y="1643275"/>
                  </a:lnTo>
                  <a:lnTo>
                    <a:pt x="39916" y="1640560"/>
                  </a:lnTo>
                  <a:lnTo>
                    <a:pt x="37361" y="1640468"/>
                  </a:lnTo>
                  <a:close/>
                </a:path>
                <a:path w="4284980" h="1655445">
                  <a:moveTo>
                    <a:pt x="28162" y="1650531"/>
                  </a:moveTo>
                  <a:lnTo>
                    <a:pt x="22206" y="1653578"/>
                  </a:lnTo>
                  <a:lnTo>
                    <a:pt x="26834" y="1653578"/>
                  </a:lnTo>
                  <a:lnTo>
                    <a:pt x="28162" y="1650531"/>
                  </a:lnTo>
                  <a:close/>
                </a:path>
                <a:path w="4284980" h="1655445">
                  <a:moveTo>
                    <a:pt x="42085" y="1646598"/>
                  </a:moveTo>
                  <a:lnTo>
                    <a:pt x="30741" y="1646598"/>
                  </a:lnTo>
                  <a:lnTo>
                    <a:pt x="32596" y="1647336"/>
                  </a:lnTo>
                  <a:lnTo>
                    <a:pt x="39184" y="1650524"/>
                  </a:lnTo>
                  <a:lnTo>
                    <a:pt x="42085" y="1646598"/>
                  </a:lnTo>
                  <a:close/>
                </a:path>
                <a:path w="4284980" h="1655445">
                  <a:moveTo>
                    <a:pt x="44082" y="1643896"/>
                  </a:moveTo>
                  <a:lnTo>
                    <a:pt x="37600" y="1645443"/>
                  </a:lnTo>
                  <a:lnTo>
                    <a:pt x="42938" y="1645443"/>
                  </a:lnTo>
                  <a:lnTo>
                    <a:pt x="44082" y="1643896"/>
                  </a:lnTo>
                  <a:close/>
                </a:path>
                <a:path w="4284980" h="1655445">
                  <a:moveTo>
                    <a:pt x="53865" y="1638777"/>
                  </a:moveTo>
                  <a:lnTo>
                    <a:pt x="52225" y="1638777"/>
                  </a:lnTo>
                  <a:lnTo>
                    <a:pt x="45969" y="1642988"/>
                  </a:lnTo>
                  <a:lnTo>
                    <a:pt x="52258" y="1640542"/>
                  </a:lnTo>
                  <a:lnTo>
                    <a:pt x="53865" y="1638777"/>
                  </a:lnTo>
                  <a:close/>
                </a:path>
                <a:path w="4284980" h="1655445">
                  <a:moveTo>
                    <a:pt x="58108" y="1632728"/>
                  </a:moveTo>
                  <a:lnTo>
                    <a:pt x="53619" y="1632728"/>
                  </a:lnTo>
                  <a:lnTo>
                    <a:pt x="53354" y="1633961"/>
                  </a:lnTo>
                  <a:lnTo>
                    <a:pt x="53022" y="1635077"/>
                  </a:lnTo>
                  <a:lnTo>
                    <a:pt x="50670" y="1636862"/>
                  </a:lnTo>
                  <a:lnTo>
                    <a:pt x="46200" y="1639140"/>
                  </a:lnTo>
                  <a:lnTo>
                    <a:pt x="52225" y="1638777"/>
                  </a:lnTo>
                  <a:lnTo>
                    <a:pt x="53865" y="1638777"/>
                  </a:lnTo>
                  <a:lnTo>
                    <a:pt x="54267" y="1638336"/>
                  </a:lnTo>
                  <a:lnTo>
                    <a:pt x="57058" y="1636270"/>
                  </a:lnTo>
                  <a:lnTo>
                    <a:pt x="54477" y="1636270"/>
                  </a:lnTo>
                  <a:lnTo>
                    <a:pt x="56101" y="1634483"/>
                  </a:lnTo>
                  <a:lnTo>
                    <a:pt x="58108" y="1632728"/>
                  </a:lnTo>
                  <a:close/>
                </a:path>
                <a:path w="4284980" h="1655445">
                  <a:moveTo>
                    <a:pt x="62047" y="1632306"/>
                  </a:moveTo>
                  <a:lnTo>
                    <a:pt x="58021" y="1633745"/>
                  </a:lnTo>
                  <a:lnTo>
                    <a:pt x="54477" y="1636270"/>
                  </a:lnTo>
                  <a:lnTo>
                    <a:pt x="57058" y="1636270"/>
                  </a:lnTo>
                  <a:lnTo>
                    <a:pt x="59163" y="1634713"/>
                  </a:lnTo>
                  <a:lnTo>
                    <a:pt x="62047" y="1632306"/>
                  </a:lnTo>
                  <a:close/>
                </a:path>
                <a:path w="4284980" h="1655445">
                  <a:moveTo>
                    <a:pt x="64615" y="1627571"/>
                  </a:moveTo>
                  <a:lnTo>
                    <a:pt x="59612" y="1630605"/>
                  </a:lnTo>
                  <a:lnTo>
                    <a:pt x="48686" y="1632475"/>
                  </a:lnTo>
                  <a:lnTo>
                    <a:pt x="48817" y="1635268"/>
                  </a:lnTo>
                  <a:lnTo>
                    <a:pt x="53619" y="1632728"/>
                  </a:lnTo>
                  <a:lnTo>
                    <a:pt x="58108" y="1632728"/>
                  </a:lnTo>
                  <a:lnTo>
                    <a:pt x="60333" y="1630782"/>
                  </a:lnTo>
                  <a:lnTo>
                    <a:pt x="64615" y="1627571"/>
                  </a:lnTo>
                  <a:close/>
                </a:path>
              </a:pathLst>
            </a:custGeom>
            <a:solidFill>
              <a:srgbClr val="1DB100"/>
            </a:solidFill>
          </p:spPr>
          <p:txBody>
            <a:bodyPr wrap="square" lIns="0" tIns="0" rIns="0" bIns="0" rtlCol="0"/>
            <a:lstStyle/>
            <a:p>
              <a:endParaRPr sz="637"/>
            </a:p>
          </p:txBody>
        </p:sp>
        <p:pic>
          <p:nvPicPr>
            <p:cNvPr id="19" name="object 19">
              <a:extLst>
                <a:ext uri="{FF2B5EF4-FFF2-40B4-BE49-F238E27FC236}">
                  <a16:creationId xmlns:a16="http://schemas.microsoft.com/office/drawing/2014/main" id="{E3FB7F68-7C5F-DFAA-C352-A18C4B0933DD}"/>
                </a:ext>
              </a:extLst>
            </p:cNvPr>
            <p:cNvPicPr/>
            <p:nvPr/>
          </p:nvPicPr>
          <p:blipFill>
            <a:blip r:embed="rId4" cstate="print"/>
            <a:stretch>
              <a:fillRect/>
            </a:stretch>
          </p:blipFill>
          <p:spPr>
            <a:xfrm>
              <a:off x="13969700" y="7991044"/>
              <a:ext cx="383663" cy="401320"/>
            </a:xfrm>
            <a:prstGeom prst="rect">
              <a:avLst/>
            </a:prstGeom>
          </p:spPr>
        </p:pic>
        <p:pic>
          <p:nvPicPr>
            <p:cNvPr id="20" name="object 20">
              <a:extLst>
                <a:ext uri="{FF2B5EF4-FFF2-40B4-BE49-F238E27FC236}">
                  <a16:creationId xmlns:a16="http://schemas.microsoft.com/office/drawing/2014/main" id="{A3D8CB30-06F8-A8AD-1930-B66D02417F33}"/>
                </a:ext>
              </a:extLst>
            </p:cNvPr>
            <p:cNvPicPr/>
            <p:nvPr/>
          </p:nvPicPr>
          <p:blipFill>
            <a:blip r:embed="rId5" cstate="print"/>
            <a:stretch>
              <a:fillRect/>
            </a:stretch>
          </p:blipFill>
          <p:spPr>
            <a:xfrm>
              <a:off x="4700811" y="10629658"/>
              <a:ext cx="4776160" cy="97536"/>
            </a:xfrm>
            <a:prstGeom prst="rect">
              <a:avLst/>
            </a:prstGeom>
          </p:spPr>
        </p:pic>
        <p:pic>
          <p:nvPicPr>
            <p:cNvPr id="21" name="object 21">
              <a:extLst>
                <a:ext uri="{FF2B5EF4-FFF2-40B4-BE49-F238E27FC236}">
                  <a16:creationId xmlns:a16="http://schemas.microsoft.com/office/drawing/2014/main" id="{62FF0375-BE4B-0168-78EC-B7F866FD3394}"/>
                </a:ext>
              </a:extLst>
            </p:cNvPr>
            <p:cNvPicPr/>
            <p:nvPr/>
          </p:nvPicPr>
          <p:blipFill>
            <a:blip r:embed="rId6" cstate="print"/>
            <a:stretch>
              <a:fillRect/>
            </a:stretch>
          </p:blipFill>
          <p:spPr>
            <a:xfrm>
              <a:off x="8723950" y="9602589"/>
              <a:ext cx="1070508" cy="991870"/>
            </a:xfrm>
            <a:prstGeom prst="rect">
              <a:avLst/>
            </a:prstGeom>
          </p:spPr>
        </p:pic>
        <p:pic>
          <p:nvPicPr>
            <p:cNvPr id="22" name="object 22">
              <a:extLst>
                <a:ext uri="{FF2B5EF4-FFF2-40B4-BE49-F238E27FC236}">
                  <a16:creationId xmlns:a16="http://schemas.microsoft.com/office/drawing/2014/main" id="{AD5BD6A2-E602-028A-AD68-E01245ABA2FB}"/>
                </a:ext>
              </a:extLst>
            </p:cNvPr>
            <p:cNvPicPr/>
            <p:nvPr/>
          </p:nvPicPr>
          <p:blipFill>
            <a:blip r:embed="rId7" cstate="print"/>
            <a:stretch>
              <a:fillRect/>
            </a:stretch>
          </p:blipFill>
          <p:spPr>
            <a:xfrm>
              <a:off x="14358806" y="5256769"/>
              <a:ext cx="3510419" cy="2362200"/>
            </a:xfrm>
            <a:prstGeom prst="rect">
              <a:avLst/>
            </a:prstGeom>
          </p:spPr>
        </p:pic>
      </p:grpSp>
      <p:sp>
        <p:nvSpPr>
          <p:cNvPr id="23" name="object 23">
            <a:extLst>
              <a:ext uri="{FF2B5EF4-FFF2-40B4-BE49-F238E27FC236}">
                <a16:creationId xmlns:a16="http://schemas.microsoft.com/office/drawing/2014/main" id="{36DBDB44-F52A-6697-FDEA-3CD3BD079ED0}"/>
              </a:ext>
            </a:extLst>
          </p:cNvPr>
          <p:cNvSpPr txBox="1"/>
          <p:nvPr/>
        </p:nvSpPr>
        <p:spPr>
          <a:xfrm>
            <a:off x="6791151" y="2770421"/>
            <a:ext cx="1074619" cy="294000"/>
          </a:xfrm>
          <a:prstGeom prst="rect">
            <a:avLst/>
          </a:prstGeom>
        </p:spPr>
        <p:txBody>
          <a:bodyPr vert="horz" wrap="square" lIns="0" tIns="6931" rIns="0" bIns="0" rtlCol="0">
            <a:spAutoFit/>
          </a:bodyPr>
          <a:lstStyle/>
          <a:p>
            <a:pPr marL="5776">
              <a:spcBef>
                <a:spcPts val="55"/>
              </a:spcBef>
            </a:pPr>
            <a:r>
              <a:rPr sz="1865" dirty="0"/>
              <a:t>V</a:t>
            </a:r>
            <a:r>
              <a:rPr sz="1865" spc="-98" dirty="0"/>
              <a:t> </a:t>
            </a:r>
            <a:r>
              <a:rPr sz="1865" spc="36" dirty="0"/>
              <a:t>Cached</a:t>
            </a:r>
            <a:endParaRPr sz="1865"/>
          </a:p>
        </p:txBody>
      </p:sp>
      <p:grpSp>
        <p:nvGrpSpPr>
          <p:cNvPr id="26" name="object 26">
            <a:extLst>
              <a:ext uri="{FF2B5EF4-FFF2-40B4-BE49-F238E27FC236}">
                <a16:creationId xmlns:a16="http://schemas.microsoft.com/office/drawing/2014/main" id="{94BAC84D-FBDC-2E5E-CCDD-72E6B17E1387}"/>
              </a:ext>
            </a:extLst>
          </p:cNvPr>
          <p:cNvGrpSpPr/>
          <p:nvPr/>
        </p:nvGrpSpPr>
        <p:grpSpPr>
          <a:xfrm>
            <a:off x="4997881" y="2352510"/>
            <a:ext cx="3129997" cy="1366305"/>
            <a:chOff x="10988461" y="5172617"/>
            <a:chExt cx="6882130" cy="3004185"/>
          </a:xfrm>
        </p:grpSpPr>
        <p:sp>
          <p:nvSpPr>
            <p:cNvPr id="27" name="object 27">
              <a:extLst>
                <a:ext uri="{FF2B5EF4-FFF2-40B4-BE49-F238E27FC236}">
                  <a16:creationId xmlns:a16="http://schemas.microsoft.com/office/drawing/2014/main" id="{8C3DEEEC-C4A7-F629-9163-CCB2B3665EB6}"/>
                </a:ext>
              </a:extLst>
            </p:cNvPr>
            <p:cNvSpPr/>
            <p:nvPr/>
          </p:nvSpPr>
          <p:spPr>
            <a:xfrm>
              <a:off x="11009402" y="5193559"/>
              <a:ext cx="538480" cy="2962275"/>
            </a:xfrm>
            <a:custGeom>
              <a:avLst/>
              <a:gdLst/>
              <a:ahLst/>
              <a:cxnLst/>
              <a:rect l="l" t="t" r="r" b="b"/>
              <a:pathLst>
                <a:path w="538479" h="2962275">
                  <a:moveTo>
                    <a:pt x="537859" y="0"/>
                  </a:moveTo>
                  <a:lnTo>
                    <a:pt x="0" y="0"/>
                  </a:lnTo>
                  <a:lnTo>
                    <a:pt x="0" y="2961870"/>
                  </a:lnTo>
                  <a:lnTo>
                    <a:pt x="537859" y="2961870"/>
                  </a:lnTo>
                  <a:lnTo>
                    <a:pt x="537859" y="0"/>
                  </a:lnTo>
                  <a:close/>
                </a:path>
              </a:pathLst>
            </a:custGeom>
            <a:solidFill>
              <a:srgbClr val="FF42A1"/>
            </a:solidFill>
          </p:spPr>
          <p:txBody>
            <a:bodyPr wrap="square" lIns="0" tIns="0" rIns="0" bIns="0" rtlCol="0"/>
            <a:lstStyle/>
            <a:p>
              <a:endParaRPr sz="637"/>
            </a:p>
          </p:txBody>
        </p:sp>
        <p:sp>
          <p:nvSpPr>
            <p:cNvPr id="28" name="object 28">
              <a:extLst>
                <a:ext uri="{FF2B5EF4-FFF2-40B4-BE49-F238E27FC236}">
                  <a16:creationId xmlns:a16="http://schemas.microsoft.com/office/drawing/2014/main" id="{779E2391-2BDE-61CB-4A60-6602DE5B7B5D}"/>
                </a:ext>
              </a:extLst>
            </p:cNvPr>
            <p:cNvSpPr/>
            <p:nvPr/>
          </p:nvSpPr>
          <p:spPr>
            <a:xfrm>
              <a:off x="11009402" y="5193558"/>
              <a:ext cx="538480" cy="2962275"/>
            </a:xfrm>
            <a:custGeom>
              <a:avLst/>
              <a:gdLst/>
              <a:ahLst/>
              <a:cxnLst/>
              <a:rect l="l" t="t" r="r" b="b"/>
              <a:pathLst>
                <a:path w="538479" h="2962275">
                  <a:moveTo>
                    <a:pt x="0" y="0"/>
                  </a:moveTo>
                  <a:lnTo>
                    <a:pt x="537859" y="0"/>
                  </a:lnTo>
                  <a:lnTo>
                    <a:pt x="537859" y="2961870"/>
                  </a:lnTo>
                  <a:lnTo>
                    <a:pt x="0" y="2961870"/>
                  </a:lnTo>
                  <a:lnTo>
                    <a:pt x="0" y="0"/>
                  </a:lnTo>
                  <a:close/>
                </a:path>
              </a:pathLst>
            </a:custGeom>
            <a:ln w="41883">
              <a:solidFill>
                <a:srgbClr val="000000"/>
              </a:solidFill>
            </a:ln>
          </p:spPr>
          <p:txBody>
            <a:bodyPr wrap="square" lIns="0" tIns="0" rIns="0" bIns="0" rtlCol="0"/>
            <a:lstStyle/>
            <a:p>
              <a:endParaRPr sz="637"/>
            </a:p>
          </p:txBody>
        </p:sp>
        <p:sp>
          <p:nvSpPr>
            <p:cNvPr id="29" name="object 29">
              <a:extLst>
                <a:ext uri="{FF2B5EF4-FFF2-40B4-BE49-F238E27FC236}">
                  <a16:creationId xmlns:a16="http://schemas.microsoft.com/office/drawing/2014/main" id="{8CDF1769-14B3-57BD-4BD9-3E2BA5ABC615}"/>
                </a:ext>
              </a:extLst>
            </p:cNvPr>
            <p:cNvSpPr/>
            <p:nvPr/>
          </p:nvSpPr>
          <p:spPr>
            <a:xfrm>
              <a:off x="14376117" y="7612333"/>
              <a:ext cx="3473450" cy="537210"/>
            </a:xfrm>
            <a:custGeom>
              <a:avLst/>
              <a:gdLst/>
              <a:ahLst/>
              <a:cxnLst/>
              <a:rect l="l" t="t" r="r" b="b"/>
              <a:pathLst>
                <a:path w="3473450" h="537209">
                  <a:moveTo>
                    <a:pt x="3473143" y="0"/>
                  </a:moveTo>
                  <a:lnTo>
                    <a:pt x="0" y="0"/>
                  </a:lnTo>
                  <a:lnTo>
                    <a:pt x="0" y="536796"/>
                  </a:lnTo>
                  <a:lnTo>
                    <a:pt x="3473143" y="536796"/>
                  </a:lnTo>
                  <a:lnTo>
                    <a:pt x="3473143" y="0"/>
                  </a:lnTo>
                  <a:close/>
                </a:path>
              </a:pathLst>
            </a:custGeom>
            <a:solidFill>
              <a:srgbClr val="73FDEA"/>
            </a:solidFill>
          </p:spPr>
          <p:txBody>
            <a:bodyPr wrap="square" lIns="0" tIns="0" rIns="0" bIns="0" rtlCol="0"/>
            <a:lstStyle/>
            <a:p>
              <a:endParaRPr sz="637"/>
            </a:p>
          </p:txBody>
        </p:sp>
        <p:sp>
          <p:nvSpPr>
            <p:cNvPr id="30" name="object 30">
              <a:extLst>
                <a:ext uri="{FF2B5EF4-FFF2-40B4-BE49-F238E27FC236}">
                  <a16:creationId xmlns:a16="http://schemas.microsoft.com/office/drawing/2014/main" id="{639FE6C4-55C3-C35E-E849-E635A2774628}"/>
                </a:ext>
              </a:extLst>
            </p:cNvPr>
            <p:cNvSpPr/>
            <p:nvPr/>
          </p:nvSpPr>
          <p:spPr>
            <a:xfrm>
              <a:off x="14376117" y="7612333"/>
              <a:ext cx="3473450" cy="537210"/>
            </a:xfrm>
            <a:custGeom>
              <a:avLst/>
              <a:gdLst/>
              <a:ahLst/>
              <a:cxnLst/>
              <a:rect l="l" t="t" r="r" b="b"/>
              <a:pathLst>
                <a:path w="3473450" h="537209">
                  <a:moveTo>
                    <a:pt x="0" y="0"/>
                  </a:moveTo>
                  <a:lnTo>
                    <a:pt x="3473143" y="0"/>
                  </a:lnTo>
                  <a:lnTo>
                    <a:pt x="3473143" y="536796"/>
                  </a:lnTo>
                  <a:lnTo>
                    <a:pt x="0" y="536796"/>
                  </a:lnTo>
                  <a:lnTo>
                    <a:pt x="0" y="0"/>
                  </a:lnTo>
                  <a:close/>
                </a:path>
              </a:pathLst>
            </a:custGeom>
            <a:ln w="41883">
              <a:solidFill>
                <a:srgbClr val="000000"/>
              </a:solidFill>
            </a:ln>
          </p:spPr>
          <p:txBody>
            <a:bodyPr wrap="square" lIns="0" tIns="0" rIns="0" bIns="0" rtlCol="0"/>
            <a:lstStyle/>
            <a:p>
              <a:endParaRPr sz="637"/>
            </a:p>
          </p:txBody>
        </p:sp>
      </p:grpSp>
      <p:sp>
        <p:nvSpPr>
          <p:cNvPr id="31" name="object 31">
            <a:extLst>
              <a:ext uri="{FF2B5EF4-FFF2-40B4-BE49-F238E27FC236}">
                <a16:creationId xmlns:a16="http://schemas.microsoft.com/office/drawing/2014/main" id="{93F5DF6E-F1FF-E9D3-ABE8-4899218B1711}"/>
              </a:ext>
            </a:extLst>
          </p:cNvPr>
          <p:cNvSpPr txBox="1"/>
          <p:nvPr/>
        </p:nvSpPr>
        <p:spPr>
          <a:xfrm>
            <a:off x="4422488" y="1979199"/>
            <a:ext cx="1861017" cy="277307"/>
          </a:xfrm>
          <a:prstGeom prst="rect">
            <a:avLst/>
          </a:prstGeom>
        </p:spPr>
        <p:txBody>
          <a:bodyPr vert="horz" wrap="square" lIns="0" tIns="7798" rIns="0" bIns="0" rtlCol="0">
            <a:spAutoFit/>
          </a:bodyPr>
          <a:lstStyle/>
          <a:p>
            <a:pPr marL="17328">
              <a:spcBef>
                <a:spcPts val="61"/>
              </a:spcBef>
              <a:tabLst>
                <a:tab pos="427710" algn="l"/>
              </a:tabLst>
            </a:pPr>
            <a:r>
              <a:rPr sz="1751" i="1" spc="-9" dirty="0">
                <a:solidFill>
                  <a:srgbClr val="5E5E5E"/>
                </a:solidFill>
                <a:latin typeface="Times New Roman"/>
                <a:cs typeface="Times New Roman"/>
              </a:rPr>
              <a:t>k</a:t>
            </a:r>
            <a:r>
              <a:rPr sz="1876" i="1" spc="-14" baseline="-19191" dirty="0">
                <a:solidFill>
                  <a:srgbClr val="5E5E5E"/>
                </a:solidFill>
                <a:latin typeface="Times New Roman"/>
                <a:cs typeface="Times New Roman"/>
              </a:rPr>
              <a:t>new</a:t>
            </a:r>
            <a:r>
              <a:rPr sz="1876" i="1" baseline="-19191" dirty="0">
                <a:solidFill>
                  <a:srgbClr val="5E5E5E"/>
                </a:solidFill>
                <a:latin typeface="Times New Roman"/>
                <a:cs typeface="Times New Roman"/>
              </a:rPr>
              <a:t>	</a:t>
            </a:r>
            <a:r>
              <a:rPr sz="1751" spc="231" dirty="0">
                <a:solidFill>
                  <a:srgbClr val="5E5E5E"/>
                </a:solidFill>
                <a:latin typeface="Cambria"/>
                <a:cs typeface="Cambria"/>
              </a:rPr>
              <a:t>=</a:t>
            </a:r>
            <a:r>
              <a:rPr sz="1751" spc="93" dirty="0">
                <a:solidFill>
                  <a:srgbClr val="5E5E5E"/>
                </a:solidFill>
                <a:latin typeface="Cambria"/>
                <a:cs typeface="Cambria"/>
              </a:rPr>
              <a:t> </a:t>
            </a:r>
            <a:r>
              <a:rPr sz="1751" i="1" dirty="0">
                <a:solidFill>
                  <a:srgbClr val="5E5E5E"/>
                </a:solidFill>
                <a:latin typeface="Times New Roman"/>
                <a:cs typeface="Times New Roman"/>
              </a:rPr>
              <a:t>W</a:t>
            </a:r>
            <a:r>
              <a:rPr sz="1876" i="1" baseline="-19191" dirty="0">
                <a:solidFill>
                  <a:srgbClr val="5E5E5E"/>
                </a:solidFill>
                <a:latin typeface="Times New Roman"/>
                <a:cs typeface="Times New Roman"/>
              </a:rPr>
              <a:t>k</a:t>
            </a:r>
            <a:r>
              <a:rPr sz="1751" b="1" dirty="0">
                <a:solidFill>
                  <a:srgbClr val="5E5E5E"/>
                </a:solidFill>
                <a:latin typeface="Times New Roman"/>
                <a:cs typeface="Times New Roman"/>
              </a:rPr>
              <a:t>x</a:t>
            </a:r>
            <a:r>
              <a:rPr sz="1751" dirty="0">
                <a:solidFill>
                  <a:srgbClr val="5E5E5E"/>
                </a:solidFill>
                <a:latin typeface="Cambria"/>
                <a:cs typeface="Cambria"/>
              </a:rPr>
              <a:t>[:</a:t>
            </a:r>
            <a:r>
              <a:rPr sz="1751" spc="100" dirty="0">
                <a:solidFill>
                  <a:srgbClr val="5E5E5E"/>
                </a:solidFill>
                <a:latin typeface="Cambria"/>
                <a:cs typeface="Cambria"/>
              </a:rPr>
              <a:t> </a:t>
            </a:r>
            <a:r>
              <a:rPr sz="1751" spc="77" dirty="0">
                <a:solidFill>
                  <a:srgbClr val="5E5E5E"/>
                </a:solidFill>
                <a:latin typeface="Cambria"/>
                <a:cs typeface="Cambria"/>
              </a:rPr>
              <a:t>,</a:t>
            </a:r>
            <a:r>
              <a:rPr sz="1751" spc="100" dirty="0">
                <a:solidFill>
                  <a:srgbClr val="5E5E5E"/>
                </a:solidFill>
                <a:latin typeface="Cambria"/>
                <a:cs typeface="Cambria"/>
              </a:rPr>
              <a:t> </a:t>
            </a:r>
            <a:r>
              <a:rPr sz="1751" spc="27" dirty="0">
                <a:solidFill>
                  <a:srgbClr val="5E5E5E"/>
                </a:solidFill>
                <a:latin typeface="Cambria"/>
                <a:cs typeface="Cambria"/>
              </a:rPr>
              <a:t>:</a:t>
            </a:r>
            <a:r>
              <a:rPr sz="1751" spc="98" dirty="0">
                <a:solidFill>
                  <a:srgbClr val="5E5E5E"/>
                </a:solidFill>
                <a:latin typeface="Cambria"/>
                <a:cs typeface="Cambria"/>
              </a:rPr>
              <a:t> </a:t>
            </a:r>
            <a:r>
              <a:rPr sz="1751" spc="-196" dirty="0">
                <a:solidFill>
                  <a:srgbClr val="5E5E5E"/>
                </a:solidFill>
                <a:latin typeface="Lucida Sans Unicode"/>
                <a:cs typeface="Lucida Sans Unicode"/>
              </a:rPr>
              <a:t>−</a:t>
            </a:r>
            <a:r>
              <a:rPr sz="1751" spc="-161" dirty="0">
                <a:solidFill>
                  <a:srgbClr val="5E5E5E"/>
                </a:solidFill>
                <a:latin typeface="Lucida Sans Unicode"/>
                <a:cs typeface="Lucida Sans Unicode"/>
              </a:rPr>
              <a:t> </a:t>
            </a:r>
            <a:r>
              <a:rPr sz="1751" spc="-11" dirty="0">
                <a:solidFill>
                  <a:srgbClr val="5E5E5E"/>
                </a:solidFill>
                <a:latin typeface="Cambria"/>
                <a:cs typeface="Cambria"/>
              </a:rPr>
              <a:t>1]</a:t>
            </a:r>
            <a:endParaRPr sz="1751">
              <a:latin typeface="Cambria"/>
              <a:cs typeface="Cambria"/>
            </a:endParaRPr>
          </a:p>
        </p:txBody>
      </p:sp>
      <p:sp>
        <p:nvSpPr>
          <p:cNvPr id="33" name="object 33">
            <a:extLst>
              <a:ext uri="{FF2B5EF4-FFF2-40B4-BE49-F238E27FC236}">
                <a16:creationId xmlns:a16="http://schemas.microsoft.com/office/drawing/2014/main" id="{0C8140D7-1AB0-99A4-5875-1B86A284AE56}"/>
              </a:ext>
            </a:extLst>
          </p:cNvPr>
          <p:cNvSpPr txBox="1"/>
          <p:nvPr/>
        </p:nvSpPr>
        <p:spPr>
          <a:xfrm>
            <a:off x="2194904" y="4451873"/>
            <a:ext cx="2198911" cy="320601"/>
          </a:xfrm>
          <a:prstGeom prst="rect">
            <a:avLst/>
          </a:prstGeom>
        </p:spPr>
        <p:txBody>
          <a:bodyPr vert="horz" wrap="square" lIns="0" tIns="0" rIns="0" bIns="0" rtlCol="0">
            <a:spAutoFit/>
          </a:bodyPr>
          <a:lstStyle/>
          <a:p>
            <a:pPr marL="5776">
              <a:lnSpc>
                <a:spcPts val="2508"/>
              </a:lnSpc>
            </a:pPr>
            <a:r>
              <a:rPr sz="2138" dirty="0"/>
              <a:t>The</a:t>
            </a:r>
            <a:r>
              <a:rPr sz="2138" spc="-23" dirty="0"/>
              <a:t> </a:t>
            </a:r>
            <a:r>
              <a:rPr sz="2138" spc="36" dirty="0">
                <a:solidFill>
                  <a:srgbClr val="929292"/>
                </a:solidFill>
              </a:rPr>
              <a:t>cat</a:t>
            </a:r>
            <a:r>
              <a:rPr sz="2138" spc="-23" dirty="0">
                <a:solidFill>
                  <a:srgbClr val="929292"/>
                </a:solidFill>
              </a:rPr>
              <a:t> </a:t>
            </a:r>
            <a:r>
              <a:rPr sz="2138" dirty="0">
                <a:solidFill>
                  <a:srgbClr val="929292"/>
                </a:solidFill>
              </a:rPr>
              <a:t>sat</a:t>
            </a:r>
            <a:r>
              <a:rPr sz="2138" spc="-23" dirty="0">
                <a:solidFill>
                  <a:srgbClr val="929292"/>
                </a:solidFill>
              </a:rPr>
              <a:t> </a:t>
            </a:r>
            <a:r>
              <a:rPr sz="2138" dirty="0">
                <a:solidFill>
                  <a:srgbClr val="929292"/>
                </a:solidFill>
              </a:rPr>
              <a:t>on</a:t>
            </a:r>
            <a:r>
              <a:rPr sz="2138" spc="-23" dirty="0">
                <a:solidFill>
                  <a:srgbClr val="929292"/>
                </a:solidFill>
              </a:rPr>
              <a:t> </a:t>
            </a:r>
            <a:r>
              <a:rPr sz="2138" spc="-11" dirty="0">
                <a:solidFill>
                  <a:srgbClr val="929292"/>
                </a:solidFill>
              </a:rPr>
              <a:t>the</a:t>
            </a:r>
            <a:endParaRPr sz="2138"/>
          </a:p>
        </p:txBody>
      </p:sp>
      <p:sp>
        <p:nvSpPr>
          <p:cNvPr id="32" name="object 32">
            <a:extLst>
              <a:ext uri="{FF2B5EF4-FFF2-40B4-BE49-F238E27FC236}">
                <a16:creationId xmlns:a16="http://schemas.microsoft.com/office/drawing/2014/main" id="{4DA5138A-2510-29AE-EEEE-0C96B1121EAF}"/>
              </a:ext>
            </a:extLst>
          </p:cNvPr>
          <p:cNvSpPr txBox="1"/>
          <p:nvPr/>
        </p:nvSpPr>
        <p:spPr>
          <a:xfrm>
            <a:off x="6400264" y="3826790"/>
            <a:ext cx="1856396" cy="277307"/>
          </a:xfrm>
          <a:prstGeom prst="rect">
            <a:avLst/>
          </a:prstGeom>
        </p:spPr>
        <p:txBody>
          <a:bodyPr vert="horz" wrap="square" lIns="0" tIns="7798" rIns="0" bIns="0" rtlCol="0">
            <a:spAutoFit/>
          </a:bodyPr>
          <a:lstStyle/>
          <a:p>
            <a:pPr marL="17328">
              <a:spcBef>
                <a:spcPts val="61"/>
              </a:spcBef>
              <a:tabLst>
                <a:tab pos="427710" algn="l"/>
              </a:tabLst>
            </a:pPr>
            <a:r>
              <a:rPr sz="1751" i="1" spc="-9" dirty="0">
                <a:solidFill>
                  <a:srgbClr val="5E5E5E"/>
                </a:solidFill>
                <a:latin typeface="Times New Roman"/>
                <a:cs typeface="Times New Roman"/>
              </a:rPr>
              <a:t>v</a:t>
            </a:r>
            <a:r>
              <a:rPr sz="1876" i="1" spc="-14" baseline="-19191" dirty="0">
                <a:solidFill>
                  <a:srgbClr val="5E5E5E"/>
                </a:solidFill>
                <a:latin typeface="Times New Roman"/>
                <a:cs typeface="Times New Roman"/>
              </a:rPr>
              <a:t>new</a:t>
            </a:r>
            <a:r>
              <a:rPr sz="1876" i="1" baseline="-19191" dirty="0">
                <a:solidFill>
                  <a:srgbClr val="5E5E5E"/>
                </a:solidFill>
                <a:latin typeface="Times New Roman"/>
                <a:cs typeface="Times New Roman"/>
              </a:rPr>
              <a:t>	</a:t>
            </a:r>
            <a:r>
              <a:rPr sz="1751" spc="231" dirty="0">
                <a:solidFill>
                  <a:srgbClr val="5E5E5E"/>
                </a:solidFill>
                <a:latin typeface="Cambria"/>
                <a:cs typeface="Cambria"/>
              </a:rPr>
              <a:t>=</a:t>
            </a:r>
            <a:r>
              <a:rPr sz="1751" spc="80" dirty="0">
                <a:solidFill>
                  <a:srgbClr val="5E5E5E"/>
                </a:solidFill>
                <a:latin typeface="Cambria"/>
                <a:cs typeface="Cambria"/>
              </a:rPr>
              <a:t> </a:t>
            </a:r>
            <a:r>
              <a:rPr sz="1751" i="1" dirty="0">
                <a:solidFill>
                  <a:srgbClr val="5E5E5E"/>
                </a:solidFill>
                <a:latin typeface="Times New Roman"/>
                <a:cs typeface="Times New Roman"/>
              </a:rPr>
              <a:t>W</a:t>
            </a:r>
            <a:r>
              <a:rPr sz="1876" i="1" baseline="-19191" dirty="0">
                <a:solidFill>
                  <a:srgbClr val="5E5E5E"/>
                </a:solidFill>
                <a:latin typeface="Times New Roman"/>
                <a:cs typeface="Times New Roman"/>
              </a:rPr>
              <a:t>v</a:t>
            </a:r>
            <a:r>
              <a:rPr sz="1751" b="1" dirty="0">
                <a:solidFill>
                  <a:srgbClr val="5E5E5E"/>
                </a:solidFill>
                <a:latin typeface="Times New Roman"/>
                <a:cs typeface="Times New Roman"/>
              </a:rPr>
              <a:t>x</a:t>
            </a:r>
            <a:r>
              <a:rPr sz="1751" dirty="0">
                <a:solidFill>
                  <a:srgbClr val="5E5E5E"/>
                </a:solidFill>
                <a:latin typeface="Cambria"/>
                <a:cs typeface="Cambria"/>
              </a:rPr>
              <a:t>[:</a:t>
            </a:r>
            <a:r>
              <a:rPr sz="1751" spc="93" dirty="0">
                <a:solidFill>
                  <a:srgbClr val="5E5E5E"/>
                </a:solidFill>
                <a:latin typeface="Cambria"/>
                <a:cs typeface="Cambria"/>
              </a:rPr>
              <a:t> </a:t>
            </a:r>
            <a:r>
              <a:rPr sz="1751" spc="77" dirty="0">
                <a:solidFill>
                  <a:srgbClr val="5E5E5E"/>
                </a:solidFill>
                <a:latin typeface="Cambria"/>
                <a:cs typeface="Cambria"/>
              </a:rPr>
              <a:t>,</a:t>
            </a:r>
            <a:r>
              <a:rPr sz="1751" spc="91" dirty="0">
                <a:solidFill>
                  <a:srgbClr val="5E5E5E"/>
                </a:solidFill>
                <a:latin typeface="Cambria"/>
                <a:cs typeface="Cambria"/>
              </a:rPr>
              <a:t> </a:t>
            </a:r>
            <a:r>
              <a:rPr sz="1751" spc="27" dirty="0">
                <a:solidFill>
                  <a:srgbClr val="5E5E5E"/>
                </a:solidFill>
                <a:latin typeface="Cambria"/>
                <a:cs typeface="Cambria"/>
              </a:rPr>
              <a:t>:</a:t>
            </a:r>
            <a:r>
              <a:rPr sz="1751" spc="91" dirty="0">
                <a:solidFill>
                  <a:srgbClr val="5E5E5E"/>
                </a:solidFill>
                <a:latin typeface="Cambria"/>
                <a:cs typeface="Cambria"/>
              </a:rPr>
              <a:t> </a:t>
            </a:r>
            <a:r>
              <a:rPr sz="1751" spc="-196" dirty="0">
                <a:solidFill>
                  <a:srgbClr val="5E5E5E"/>
                </a:solidFill>
                <a:latin typeface="Lucida Sans Unicode"/>
                <a:cs typeface="Lucida Sans Unicode"/>
              </a:rPr>
              <a:t>−</a:t>
            </a:r>
            <a:r>
              <a:rPr sz="1751" spc="-161" dirty="0">
                <a:solidFill>
                  <a:srgbClr val="5E5E5E"/>
                </a:solidFill>
                <a:latin typeface="Lucida Sans Unicode"/>
                <a:cs typeface="Lucida Sans Unicode"/>
              </a:rPr>
              <a:t> </a:t>
            </a:r>
            <a:r>
              <a:rPr sz="1751" spc="-11" dirty="0">
                <a:solidFill>
                  <a:srgbClr val="5E5E5E"/>
                </a:solidFill>
                <a:latin typeface="Cambria"/>
                <a:cs typeface="Cambria"/>
              </a:rPr>
              <a:t>1]</a:t>
            </a:r>
            <a:endParaRPr sz="1751">
              <a:latin typeface="Cambria"/>
              <a:cs typeface="Cambria"/>
            </a:endParaRPr>
          </a:p>
        </p:txBody>
      </p:sp>
      <p:sp>
        <p:nvSpPr>
          <p:cNvPr id="37" name="TextBox 36">
            <a:extLst>
              <a:ext uri="{FF2B5EF4-FFF2-40B4-BE49-F238E27FC236}">
                <a16:creationId xmlns:a16="http://schemas.microsoft.com/office/drawing/2014/main" id="{041C4A1A-AFE8-F4D4-633B-5200C8B6CE15}"/>
              </a:ext>
            </a:extLst>
          </p:cNvPr>
          <p:cNvSpPr txBox="1"/>
          <p:nvPr/>
        </p:nvSpPr>
        <p:spPr>
          <a:xfrm>
            <a:off x="7139941" y="4496289"/>
            <a:ext cx="2117270" cy="261610"/>
          </a:xfrm>
          <a:prstGeom prst="rect">
            <a:avLst/>
          </a:prstGeom>
          <a:noFill/>
        </p:spPr>
        <p:txBody>
          <a:bodyPr wrap="square">
            <a:spAutoFit/>
          </a:bodyPr>
          <a:lstStyle/>
          <a:p>
            <a:pPr algn="ctr"/>
            <a:r>
              <a:rPr lang="en-US" sz="1100" dirty="0">
                <a:solidFill>
                  <a:schemeClr val="bg1">
                    <a:lumMod val="50000"/>
                  </a:schemeClr>
                </a:solidFill>
                <a:latin typeface="Corbel" panose="020B0503020204020204" pitchFamily="34" charset="0"/>
                <a:ea typeface="Tahoma" panose="020B0604030504040204" pitchFamily="34" charset="0"/>
                <a:cs typeface="Tahoma" panose="020B0604030504040204" pitchFamily="34" charset="0"/>
              </a:rPr>
              <a:t>[Slide credit: Arman Cohan]</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6BF3019-B97D-78E1-EBD0-6D0A99DDB69D}"/>
                  </a:ext>
                </a:extLst>
              </p:cNvPr>
              <p:cNvSpPr txBox="1"/>
              <p:nvPr/>
            </p:nvSpPr>
            <p:spPr>
              <a:xfrm>
                <a:off x="6045382" y="913140"/>
                <a:ext cx="3553457" cy="1235275"/>
              </a:xfrm>
              <a:prstGeom prst="rect">
                <a:avLst/>
              </a:prstGeom>
              <a:noFill/>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7030A0"/>
                          </a:solidFill>
                          <a:latin typeface="Cambria Math" panose="02040503050406030204" pitchFamily="18" charset="0"/>
                        </a:rPr>
                        <m:t>𝑄</m:t>
                      </m:r>
                      <m:r>
                        <a:rPr lang="en-US" altLang="zh-TW" sz="1400">
                          <a:latin typeface="Cambria Math" panose="02040503050406030204" pitchFamily="18" charset="0"/>
                        </a:rPr>
                        <m:t>=</m:t>
                      </m:r>
                      <m:sSup>
                        <m:sSupPr>
                          <m:ctrlPr>
                            <a:rPr lang="en-US" altLang="zh-TW" sz="1400" i="1" smtClean="0">
                              <a:solidFill>
                                <a:srgbClr val="7030A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7030A0"/>
                              </a:solidFill>
                              <a:latin typeface="Cambria Math" panose="02040503050406030204" pitchFamily="18" charset="0"/>
                            </a:rPr>
                            <m:t>𝐖</m:t>
                          </m:r>
                        </m:e>
                        <m:sup>
                          <m:r>
                            <a:rPr lang="en-US" altLang="zh-TW" sz="1400">
                              <a:solidFill>
                                <a:srgbClr val="7030A0"/>
                              </a:solidFill>
                              <a:latin typeface="Cambria Math" panose="02040503050406030204" pitchFamily="18" charset="0"/>
                            </a:rPr>
                            <m:t>𝑞</m:t>
                          </m:r>
                        </m:sup>
                      </m:sSup>
                    </m:oMath>
                  </m:oMathPara>
                </a14:m>
                <a:endParaRPr lang="en-US" altLang="zh-TW" sz="1400" b="1" dirty="0">
                  <a:latin typeface="Corbel" panose="020B0503020204020204" pitchFamily="34" charset="0"/>
                </a:endParaRPr>
              </a:p>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C00000"/>
                          </a:solidFill>
                          <a:latin typeface="Cambria Math" panose="02040503050406030204" pitchFamily="18" charset="0"/>
                        </a:rPr>
                        <m:t>𝐾</m:t>
                      </m:r>
                      <m:r>
                        <a:rPr lang="en-US" altLang="zh-TW" sz="1400">
                          <a:latin typeface="Cambria Math" panose="02040503050406030204" pitchFamily="18" charset="0"/>
                        </a:rPr>
                        <m:t>=</m:t>
                      </m:r>
                      <m:sSup>
                        <m:sSupPr>
                          <m:ctrlPr>
                            <a:rPr lang="en-US" altLang="zh-TW" sz="1400" i="1" smtClean="0">
                              <a:solidFill>
                                <a:srgbClr val="C0000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C00000"/>
                              </a:solidFill>
                              <a:latin typeface="Cambria Math" panose="02040503050406030204" pitchFamily="18" charset="0"/>
                            </a:rPr>
                            <m:t>𝐖</m:t>
                          </m:r>
                        </m:e>
                        <m:sup>
                          <m:r>
                            <a:rPr lang="en-US" altLang="zh-TW" sz="1400">
                              <a:solidFill>
                                <a:srgbClr val="C00000"/>
                              </a:solidFill>
                              <a:latin typeface="Cambria Math" panose="02040503050406030204" pitchFamily="18" charset="0"/>
                            </a:rPr>
                            <m:t>𝑘</m:t>
                          </m:r>
                        </m:sup>
                      </m:sSup>
                    </m:oMath>
                  </m:oMathPara>
                </a14:m>
                <a:endParaRPr lang="en-US" altLang="zh-TW" sz="1400" b="1" dirty="0">
                  <a:latin typeface="Corbel" panose="020B0503020204020204" pitchFamily="34" charset="0"/>
                </a:endParaRPr>
              </a:p>
              <a:p>
                <a:pPr marL="114300" indent="0">
                  <a:buNone/>
                </a:pPr>
                <a14:m>
                  <m:oMathPara xmlns:m="http://schemas.openxmlformats.org/officeDocument/2006/math">
                    <m:oMathParaPr>
                      <m:jc m:val="centerGroup"/>
                    </m:oMathParaPr>
                    <m:oMath xmlns:m="http://schemas.openxmlformats.org/officeDocument/2006/math">
                      <m:r>
                        <a:rPr lang="en-US" altLang="zh-TW" sz="1400" b="0" i="1" smtClean="0">
                          <a:solidFill>
                            <a:srgbClr val="0070C0"/>
                          </a:solidFill>
                          <a:latin typeface="Cambria Math" panose="02040503050406030204" pitchFamily="18" charset="0"/>
                        </a:rPr>
                        <m:t>𝑉</m:t>
                      </m:r>
                      <m:r>
                        <a:rPr lang="en-US" altLang="zh-TW" sz="1400">
                          <a:latin typeface="Cambria Math" panose="02040503050406030204" pitchFamily="18" charset="0"/>
                        </a:rPr>
                        <m:t>=</m:t>
                      </m:r>
                      <m:sSup>
                        <m:sSupPr>
                          <m:ctrlPr>
                            <a:rPr lang="en-US" altLang="zh-TW" sz="1400" i="1" smtClean="0">
                              <a:solidFill>
                                <a:srgbClr val="0070C0"/>
                              </a:solidFill>
                              <a:latin typeface="Cambria Math" panose="02040503050406030204" pitchFamily="18" charset="0"/>
                            </a:rPr>
                          </m:ctrlPr>
                        </m:sSupPr>
                        <m:e>
                          <m:r>
                            <a:rPr lang="en-US" altLang="zh-TW" b="1">
                              <a:latin typeface="Cambria Math" panose="02040503050406030204" pitchFamily="18" charset="0"/>
                            </a:rPr>
                            <m:t>𝐱</m:t>
                          </m:r>
                          <m:r>
                            <a:rPr lang="en-US" altLang="zh-TW" sz="1400" b="1" i="0">
                              <a:solidFill>
                                <a:srgbClr val="0070C0"/>
                              </a:solidFill>
                              <a:latin typeface="Cambria Math" panose="02040503050406030204" pitchFamily="18" charset="0"/>
                            </a:rPr>
                            <m:t>𝐖</m:t>
                          </m:r>
                        </m:e>
                        <m:sup>
                          <m:r>
                            <a:rPr lang="en-US" altLang="zh-TW" sz="1400">
                              <a:solidFill>
                                <a:srgbClr val="0070C0"/>
                              </a:solidFill>
                              <a:latin typeface="Cambria Math" panose="02040503050406030204" pitchFamily="18" charset="0"/>
                            </a:rPr>
                            <m:t>𝑣</m:t>
                          </m:r>
                        </m:sup>
                      </m:sSup>
                    </m:oMath>
                  </m:oMathPara>
                </a14:m>
                <a:endParaRPr lang="en-US" b="1" dirty="0">
                  <a:latin typeface="Corbel" panose="020B0503020204020204" pitchFamily="34" charset="0"/>
                  <a:cs typeface="Calibri"/>
                </a:endParaRPr>
              </a:p>
              <a:p>
                <a:pPr marL="114300" indent="0">
                  <a:buNone/>
                </a:pPr>
                <a14:m>
                  <m:oMathPara xmlns:m="http://schemas.openxmlformats.org/officeDocument/2006/math">
                    <m:oMathParaPr>
                      <m:jc m:val="centerGroup"/>
                    </m:oMathParaPr>
                    <m:oMath xmlns:m="http://schemas.openxmlformats.org/officeDocument/2006/math">
                      <m:r>
                        <m:rPr>
                          <m:sty m:val="p"/>
                        </m:rPr>
                        <a:rPr lang="en-US" sz="1400" b="0" i="0" smtClean="0">
                          <a:solidFill>
                            <a:srgbClr val="00B050"/>
                          </a:solidFill>
                          <a:latin typeface="Cambria Math" panose="02040503050406030204" pitchFamily="18" charset="0"/>
                        </a:rPr>
                        <m:t>Attention</m:t>
                      </m:r>
                      <m:r>
                        <a:rPr lang="en-US" sz="1400" b="0" i="0" smtClean="0">
                          <a:solidFill>
                            <a:srgbClr val="00B050"/>
                          </a:solidFill>
                          <a:latin typeface="Cambria Math" panose="02040503050406030204" pitchFamily="18" charset="0"/>
                        </a:rPr>
                        <m:t>(</m:t>
                      </m:r>
                      <m:r>
                        <a:rPr lang="en-US" altLang="zh-TW" b="1">
                          <a:latin typeface="Cambria Math" panose="02040503050406030204" pitchFamily="18" charset="0"/>
                        </a:rPr>
                        <m:t>𝐱</m:t>
                      </m:r>
                      <m:r>
                        <a:rPr lang="en-US" sz="1400" b="0" i="0" smtClean="0">
                          <a:solidFill>
                            <a:srgbClr val="00B050"/>
                          </a:solidFill>
                          <a:latin typeface="Cambria Math" panose="02040503050406030204" pitchFamily="18" charset="0"/>
                        </a:rPr>
                        <m:t>)</m:t>
                      </m:r>
                      <m:r>
                        <a:rPr lang="en-US" sz="1400" smtClean="0">
                          <a:latin typeface="Cambria Math" panose="02040503050406030204" pitchFamily="18" charset="0"/>
                        </a:rPr>
                        <m:t>=</m:t>
                      </m:r>
                      <m:r>
                        <m:rPr>
                          <m:sty m:val="p"/>
                        </m:rPr>
                        <a:rPr lang="en-US" sz="1400" smtClean="0">
                          <a:latin typeface="Cambria Math" panose="02040503050406030204" pitchFamily="18" charset="0"/>
                        </a:rPr>
                        <m:t>softmax</m:t>
                      </m:r>
                      <m:d>
                        <m:dPr>
                          <m:ctrlPr>
                            <a:rPr lang="en-US" sz="1400" i="1" smtClean="0">
                              <a:latin typeface="Cambria Math" panose="02040503050406030204" pitchFamily="18" charset="0"/>
                            </a:rPr>
                          </m:ctrlPr>
                        </m:dPr>
                        <m:e>
                          <m:f>
                            <m:fPr>
                              <m:ctrlPr>
                                <a:rPr lang="en-US" sz="1400" i="1" smtClean="0">
                                  <a:latin typeface="Cambria Math" panose="02040503050406030204" pitchFamily="18" charset="0"/>
                                </a:rPr>
                              </m:ctrlPr>
                            </m:fPr>
                            <m:num>
                              <m:sSup>
                                <m:sSupPr>
                                  <m:ctrlPr>
                                    <a:rPr lang="en-US" sz="1400" i="1" smtClean="0">
                                      <a:latin typeface="Cambria Math" panose="02040503050406030204" pitchFamily="18" charset="0"/>
                                    </a:rPr>
                                  </m:ctrlPr>
                                </m:sSupPr>
                                <m:e>
                                  <m:r>
                                    <a:rPr lang="en-US" sz="1400" smtClean="0">
                                      <a:solidFill>
                                        <a:srgbClr val="7030A0"/>
                                      </a:solidFill>
                                      <a:latin typeface="Cambria Math" panose="02040503050406030204" pitchFamily="18" charset="0"/>
                                    </a:rPr>
                                    <m:t>𝑄</m:t>
                                  </m:r>
                                  <m:r>
                                    <a:rPr lang="en-US" sz="1400" smtClean="0">
                                      <a:solidFill>
                                        <a:srgbClr val="C00000"/>
                                      </a:solidFill>
                                      <a:latin typeface="Cambria Math" panose="02040503050406030204" pitchFamily="18" charset="0"/>
                                    </a:rPr>
                                    <m:t>𝐾</m:t>
                                  </m:r>
                                </m:e>
                                <m:sup>
                                  <m:r>
                                    <m:rPr>
                                      <m:sty m:val="p"/>
                                    </m:rPr>
                                    <a:rPr lang="en-US" sz="1400" smtClean="0">
                                      <a:latin typeface="Cambria Math" panose="02040503050406030204" pitchFamily="18" charset="0"/>
                                    </a:rPr>
                                    <m:t>T</m:t>
                                  </m:r>
                                </m:sup>
                              </m:sSup>
                            </m:num>
                            <m:den>
                              <m:r>
                                <a:rPr lang="en-US" sz="1400" b="0" i="1" smtClean="0">
                                  <a:latin typeface="Cambria Math" panose="02040503050406030204" pitchFamily="18" charset="0"/>
                                </a:rPr>
                                <m:t>√</m:t>
                              </m:r>
                              <m:r>
                                <a:rPr lang="en-US" sz="1400" b="0" i="1" smtClean="0">
                                  <a:latin typeface="Cambria Math" panose="02040503050406030204" pitchFamily="18" charset="0"/>
                                </a:rPr>
                                <m:t>𝑑</m:t>
                              </m:r>
                            </m:den>
                          </m:f>
                        </m:e>
                      </m:d>
                      <m:r>
                        <a:rPr lang="en-US" sz="1400" smtClean="0">
                          <a:solidFill>
                            <a:srgbClr val="0070C0"/>
                          </a:solidFill>
                          <a:latin typeface="Cambria Math" panose="02040503050406030204" pitchFamily="18" charset="0"/>
                        </a:rPr>
                        <m:t>𝑉</m:t>
                      </m:r>
                    </m:oMath>
                  </m:oMathPara>
                </a14:m>
                <a:endParaRPr lang="en-US" sz="1400" dirty="0">
                  <a:latin typeface="Corbel" panose="020B0503020204020204" pitchFamily="34" charset="0"/>
                </a:endParaRPr>
              </a:p>
            </p:txBody>
          </p:sp>
        </mc:Choice>
        <mc:Fallback xmlns="">
          <p:sp>
            <p:nvSpPr>
              <p:cNvPr id="9" name="TextBox 8">
                <a:extLst>
                  <a:ext uri="{FF2B5EF4-FFF2-40B4-BE49-F238E27FC236}">
                    <a16:creationId xmlns:a16="http://schemas.microsoft.com/office/drawing/2014/main" id="{06BF3019-B97D-78E1-EBD0-6D0A99DDB69D}"/>
                  </a:ext>
                </a:extLst>
              </p:cNvPr>
              <p:cNvSpPr txBox="1">
                <a:spLocks noRot="1" noChangeAspect="1" noMove="1" noResize="1" noEditPoints="1" noAdjustHandles="1" noChangeArrowheads="1" noChangeShapeType="1" noTextEdit="1"/>
              </p:cNvSpPr>
              <p:nvPr/>
            </p:nvSpPr>
            <p:spPr>
              <a:xfrm>
                <a:off x="6045382" y="913140"/>
                <a:ext cx="3553457" cy="1235275"/>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37256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82CAD-2611-4E11-5D44-4BED1FE4DD19}"/>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9" name="Text Placeholder 48">
                <a:extLst>
                  <a:ext uri="{FF2B5EF4-FFF2-40B4-BE49-F238E27FC236}">
                    <a16:creationId xmlns:a16="http://schemas.microsoft.com/office/drawing/2014/main" id="{0F46A657-DA6F-3DE6-44B9-8DD53C28CCAB}"/>
                  </a:ext>
                </a:extLst>
              </p:cNvPr>
              <p:cNvSpPr>
                <a:spLocks noGrp="1"/>
              </p:cNvSpPr>
              <p:nvPr>
                <p:ph type="body" sz="quarter" idx="16"/>
              </p:nvPr>
            </p:nvSpPr>
            <p:spPr/>
            <p:txBody>
              <a:bodyPr/>
              <a:lstStyle/>
              <a:p>
                <a:r>
                  <a:rPr lang="en-US" dirty="0"/>
                  <a:t>How much </a:t>
                </a:r>
                <a:r>
                  <a:rPr lang="en-US" b="1" dirty="0"/>
                  <a:t>memory </a:t>
                </a:r>
                <a:r>
                  <a:rPr lang="en-US" dirty="0"/>
                  <a:t>does this KV-cache require? Let’s assume, </a:t>
                </a:r>
              </a:p>
              <a:p>
                <a:pPr lvl="1"/>
                <a:r>
                  <a:rPr lang="en-US" dirty="0"/>
                  <a:t>batch size </a:t>
                </a:r>
                <a14:m>
                  <m:oMath xmlns:m="http://schemas.openxmlformats.org/officeDocument/2006/math">
                    <m:r>
                      <a:rPr lang="en-US" b="0" i="1" smtClean="0">
                        <a:latin typeface="Cambria Math" panose="02040503050406030204" pitchFamily="18" charset="0"/>
                      </a:rPr>
                      <m:t>𝑏</m:t>
                    </m:r>
                  </m:oMath>
                </a14:m>
                <a:r>
                  <a:rPr lang="en-US" dirty="0"/>
                  <a:t>,</a:t>
                </a:r>
              </a:p>
              <a:p>
                <a:pPr lvl="1"/>
                <a:r>
                  <a:rPr lang="en-US" dirty="0"/>
                  <a:t>embedding dimension is </a:t>
                </a:r>
                <a14:m>
                  <m:oMath xmlns:m="http://schemas.openxmlformats.org/officeDocument/2006/math">
                    <m:r>
                      <a:rPr lang="en-US" b="0" i="1" smtClean="0">
                        <a:latin typeface="Cambria Math" panose="02040503050406030204" pitchFamily="18" charset="0"/>
                      </a:rPr>
                      <m:t>𝑑</m:t>
                    </m:r>
                  </m:oMath>
                </a14:m>
                <a:r>
                  <a:rPr lang="en-US" dirty="0"/>
                  <a:t>, </a:t>
                </a:r>
              </a:p>
              <a:p>
                <a:pPr lvl="1"/>
                <a:r>
                  <a:rPr lang="en-US" dirty="0"/>
                  <a:t>the length of the sequence seen so far is </a:t>
                </a:r>
                <a14:m>
                  <m:oMath xmlns:m="http://schemas.openxmlformats.org/officeDocument/2006/math">
                    <m:r>
                      <a:rPr lang="en-US" b="0" i="1" smtClean="0">
                        <a:latin typeface="Cambria Math" panose="02040503050406030204" pitchFamily="18" charset="0"/>
                      </a:rPr>
                      <m:t>𝑛</m:t>
                    </m:r>
                    <m:r>
                      <a:rPr lang="en-US" b="0" i="0" smtClean="0">
                        <a:latin typeface="Cambria Math" panose="02040503050406030204" pitchFamily="18" charset="0"/>
                      </a:rPr>
                      <m:t>, </m:t>
                    </m:r>
                  </m:oMath>
                </a14:m>
                <a:endParaRPr lang="en-US" dirty="0"/>
              </a:p>
              <a:p>
                <a:pPr lvl="1"/>
                <a:r>
                  <a:rPr lang="en-US" dirty="0"/>
                  <a:t>your model has </a:t>
                </a:r>
                <a14:m>
                  <m:oMath xmlns:m="http://schemas.openxmlformats.org/officeDocument/2006/math">
                    <m:r>
                      <a:rPr lang="en-US" b="0" i="1" smtClean="0">
                        <a:latin typeface="Cambria Math" panose="02040503050406030204" pitchFamily="18" charset="0"/>
                      </a:rPr>
                      <m:t>𝐿</m:t>
                    </m:r>
                  </m:oMath>
                </a14:m>
                <a:r>
                  <a:rPr lang="en-US" dirty="0"/>
                  <a:t> layers,</a:t>
                </a:r>
              </a:p>
              <a:p>
                <a:pPr lvl="1"/>
                <a:r>
                  <a:rPr lang="en-US" dirty="0"/>
                  <a:t>Each param is stored </a:t>
                </a:r>
                <a14:m>
                  <m:oMath xmlns:m="http://schemas.openxmlformats.org/officeDocument/2006/math">
                    <m:r>
                      <a:rPr lang="en-US" i="1">
                        <a:latin typeface="Cambria Math" panose="02040503050406030204" pitchFamily="18" charset="0"/>
                      </a:rPr>
                      <m:t>𝑘</m:t>
                    </m:r>
                  </m:oMath>
                </a14:m>
                <a:r>
                  <a:rPr lang="en-US" dirty="0"/>
                  <a:t> bytes (e.g., FP16 takes 2 bytes)</a:t>
                </a:r>
              </a:p>
              <a:p>
                <a:pPr marL="342900" lvl="1" indent="0">
                  <a:buNone/>
                </a:pPr>
                <a:endParaRPr lang="en-US" dirty="0"/>
              </a:p>
              <a:p>
                <a:pPr marL="685800" lvl="1" indent="-342900">
                  <a:buFont typeface="+mj-lt"/>
                  <a:buAutoNum type="arabicPeriod"/>
                </a:pPr>
                <a:r>
                  <a:rPr lang="en-US" dirty="0"/>
                  <a:t> </a:t>
                </a:r>
                <a14:m>
                  <m:oMath xmlns:m="http://schemas.openxmlformats.org/officeDocument/2006/math">
                    <m:r>
                      <a:rPr lang="en-US" b="0" i="0" smtClean="0">
                        <a:latin typeface="Cambria Math" panose="02040503050406030204" pitchFamily="18" charset="0"/>
                      </a:rPr>
                      <m:t>2</m:t>
                    </m:r>
                    <m:r>
                      <a:rPr lang="en-US" b="0" i="1" smtClean="0">
                        <a:latin typeface="Cambria Math" panose="02040503050406030204" pitchFamily="18" charset="0"/>
                      </a:rPr>
                      <m:t>𝑏</m:t>
                    </m:r>
                    <m:r>
                      <a:rPr lang="en-US" b="0" i="1" smtClean="0">
                        <a:latin typeface="Cambria Math" panose="02040503050406030204" pitchFamily="18" charset="0"/>
                      </a:rPr>
                      <m:t>𝑛𝐿</m:t>
                    </m:r>
                    <m:r>
                      <a:rPr lang="en-US" b="0" i="1" smtClean="0">
                        <a:latin typeface="Cambria Math" panose="02040503050406030204" pitchFamily="18" charset="0"/>
                      </a:rPr>
                      <m:t>𝑘</m:t>
                    </m:r>
                  </m:oMath>
                </a14:m>
                <a:endParaRPr lang="en-US" b="0" dirty="0"/>
              </a:p>
              <a:p>
                <a:pPr marL="685800" lvl="1" indent="-342900">
                  <a:buFont typeface="+mj-lt"/>
                  <a:buAutoNum type="arabicPeriod"/>
                </a:pPr>
                <a:r>
                  <a:rPr lang="en-US" dirty="0"/>
                  <a:t> </a:t>
                </a:r>
                <a14:m>
                  <m:oMath xmlns:m="http://schemas.openxmlformats.org/officeDocument/2006/math">
                    <m:r>
                      <a:rPr lang="en-US" b="0" i="0" smtClean="0">
                        <a:latin typeface="Cambria Math" panose="02040503050406030204" pitchFamily="18" charset="0"/>
                      </a:rPr>
                      <m:t>2</m:t>
                    </m:r>
                    <m:r>
                      <a:rPr lang="en-US" b="0" i="1" smtClean="0">
                        <a:latin typeface="Cambria Math" panose="02040503050406030204" pitchFamily="18" charset="0"/>
                      </a:rPr>
                      <m:t>𝑏</m:t>
                    </m:r>
                    <m:r>
                      <a:rPr lang="en-US" i="1">
                        <a:latin typeface="Cambria Math" panose="02040503050406030204" pitchFamily="18" charset="0"/>
                      </a:rPr>
                      <m:t>𝑑𝐿</m:t>
                    </m:r>
                    <m:r>
                      <a:rPr lang="en-US" i="1">
                        <a:latin typeface="Cambria Math" panose="02040503050406030204" pitchFamily="18" charset="0"/>
                      </a:rPr>
                      <m:t>𝑘</m:t>
                    </m:r>
                  </m:oMath>
                </a14:m>
                <a:endParaRPr lang="en-US" b="0" dirty="0"/>
              </a:p>
              <a:p>
                <a:pPr marL="685800" lvl="1" indent="-342900">
                  <a:buFont typeface="+mj-lt"/>
                  <a:buAutoNum type="arabicPeriod"/>
                </a:pPr>
                <a14:m>
                  <m:oMath xmlns:m="http://schemas.openxmlformats.org/officeDocument/2006/math">
                    <m:r>
                      <a:rPr lang="en-US" b="0" i="1" smtClean="0">
                        <a:latin typeface="Cambria Math" panose="02040503050406030204" pitchFamily="18" charset="0"/>
                      </a:rPr>
                      <m:t>𝑏</m:t>
                    </m:r>
                    <m:r>
                      <a:rPr lang="en-US" i="1" smtClean="0">
                        <a:latin typeface="Cambria Math" panose="02040503050406030204" pitchFamily="18" charset="0"/>
                      </a:rPr>
                      <m:t>𝑛𝑑𝐿</m:t>
                    </m:r>
                    <m:r>
                      <a:rPr lang="en-US" i="1">
                        <a:latin typeface="Cambria Math" panose="02040503050406030204" pitchFamily="18" charset="0"/>
                      </a:rPr>
                      <m:t>𝑘</m:t>
                    </m:r>
                  </m:oMath>
                </a14:m>
                <a:endParaRPr lang="en-US" b="0" dirty="0"/>
              </a:p>
              <a:p>
                <a:pPr marL="685800" lvl="1" indent="-342900">
                  <a:buFont typeface="+mj-lt"/>
                  <a:buAutoNum type="arabicPeriod"/>
                </a:pP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𝑏</m:t>
                    </m:r>
                    <m:r>
                      <a:rPr lang="en-US" b="0" i="1" smtClean="0">
                        <a:latin typeface="Cambria Math" panose="02040503050406030204" pitchFamily="18" charset="0"/>
                      </a:rPr>
                      <m:t>𝑛𝑑𝐿</m:t>
                    </m:r>
                    <m:r>
                      <a:rPr lang="en-US" i="1">
                        <a:latin typeface="Cambria Math" panose="02040503050406030204" pitchFamily="18" charset="0"/>
                      </a:rPr>
                      <m:t>𝑘</m:t>
                    </m:r>
                  </m:oMath>
                </a14:m>
                <a:endParaRPr lang="en-US" dirty="0"/>
              </a:p>
              <a:p>
                <a:pPr marL="685800" lvl="1" indent="-342900">
                  <a:buFont typeface="+mj-lt"/>
                  <a:buAutoNum type="arabicPeriod"/>
                </a:pPr>
                <a:endParaRPr lang="en-US" dirty="0"/>
              </a:p>
            </p:txBody>
          </p:sp>
        </mc:Choice>
        <mc:Fallback>
          <p:sp>
            <p:nvSpPr>
              <p:cNvPr id="49" name="Text Placeholder 48">
                <a:extLst>
                  <a:ext uri="{FF2B5EF4-FFF2-40B4-BE49-F238E27FC236}">
                    <a16:creationId xmlns:a16="http://schemas.microsoft.com/office/drawing/2014/main" id="{0F46A657-DA6F-3DE6-44B9-8DD53C28CCAB}"/>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b="-412"/>
                </a:stretch>
              </a:blipFill>
            </p:spPr>
            <p:txBody>
              <a:bodyPr/>
              <a:lstStyle/>
              <a:p>
                <a:r>
                  <a:rPr lang="en-US">
                    <a:noFill/>
                  </a:rPr>
                  <a:t> </a:t>
                </a:r>
              </a:p>
            </p:txBody>
          </p:sp>
        </mc:Fallback>
      </mc:AlternateContent>
      <p:sp>
        <p:nvSpPr>
          <p:cNvPr id="53" name="object 2">
            <a:extLst>
              <a:ext uri="{FF2B5EF4-FFF2-40B4-BE49-F238E27FC236}">
                <a16:creationId xmlns:a16="http://schemas.microsoft.com/office/drawing/2014/main" id="{B029D299-13DB-E6BC-EE8F-990A4E21CB54}"/>
              </a:ext>
            </a:extLst>
          </p:cNvPr>
          <p:cNvSpPr txBox="1">
            <a:spLocks noGrp="1"/>
          </p:cNvSpPr>
          <p:nvPr>
            <p:ph type="title"/>
          </p:nvPr>
        </p:nvSpPr>
        <p:spPr>
          <a:xfrm>
            <a:off x="533919" y="527650"/>
            <a:ext cx="8085415" cy="437011"/>
          </a:xfrm>
          <a:prstGeom prst="rect">
            <a:avLst/>
          </a:prstGeom>
        </p:spPr>
        <p:txBody>
          <a:bodyPr vert="horz" wrap="square" lIns="0" tIns="6065" rIns="0" bIns="0" rtlCol="0">
            <a:spAutoFit/>
          </a:bodyPr>
          <a:lstStyle/>
          <a:p>
            <a:pPr marL="5776">
              <a:lnSpc>
                <a:spcPct val="100000"/>
              </a:lnSpc>
              <a:spcBef>
                <a:spcPts val="48"/>
              </a:spcBef>
            </a:pPr>
            <a:r>
              <a:rPr lang="en-US" sz="2800" spc="-5" dirty="0"/>
              <a:t>Quiz: KV-Cache </a:t>
            </a:r>
            <a:endParaRPr sz="2800" spc="-5" dirty="0"/>
          </a:p>
        </p:txBody>
      </p:sp>
      <p:pic>
        <p:nvPicPr>
          <p:cNvPr id="10" name="Picture 9">
            <a:extLst>
              <a:ext uri="{FF2B5EF4-FFF2-40B4-BE49-F238E27FC236}">
                <a16:creationId xmlns:a16="http://schemas.microsoft.com/office/drawing/2014/main" id="{BC3F2D2B-3FE4-30B2-C373-7D2FE64D0B97}"/>
              </a:ext>
            </a:extLst>
          </p:cNvPr>
          <p:cNvPicPr>
            <a:picLocks noChangeAspect="1"/>
          </p:cNvPicPr>
          <p:nvPr/>
        </p:nvPicPr>
        <p:blipFill>
          <a:blip r:embed="rId3"/>
          <a:stretch>
            <a:fillRect/>
          </a:stretch>
        </p:blipFill>
        <p:spPr>
          <a:xfrm>
            <a:off x="4633696" y="3219196"/>
            <a:ext cx="4387462" cy="1675016"/>
          </a:xfrm>
          <a:prstGeom prst="rect">
            <a:avLst/>
          </a:prstGeom>
        </p:spPr>
      </p:pic>
    </p:spTree>
    <p:extLst>
      <p:ext uri="{BB962C8B-B14F-4D97-AF65-F5344CB8AC3E}">
        <p14:creationId xmlns:p14="http://schemas.microsoft.com/office/powerpoint/2010/main" val="181165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63BE0-DA04-6469-7399-7D0161BF5A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1D67FC-E999-4EC5-C486-BA85E10AE764}"/>
              </a:ext>
            </a:extLst>
          </p:cNvPr>
          <p:cNvSpPr>
            <a:spLocks noGrp="1"/>
          </p:cNvSpPr>
          <p:nvPr>
            <p:ph type="title"/>
          </p:nvPr>
        </p:nvSpPr>
        <p:spPr/>
        <p:txBody>
          <a:bodyPr/>
          <a:lstStyle/>
          <a:p>
            <a:r>
              <a:rPr lang="en-US" dirty="0"/>
              <a:t>KV-Cache size </a:t>
            </a:r>
          </a:p>
        </p:txBody>
      </p:sp>
      <p:sp>
        <p:nvSpPr>
          <p:cNvPr id="3" name="Text Placeholder 2">
            <a:extLst>
              <a:ext uri="{FF2B5EF4-FFF2-40B4-BE49-F238E27FC236}">
                <a16:creationId xmlns:a16="http://schemas.microsoft.com/office/drawing/2014/main" id="{ABE48E6F-BE54-D71E-0BE2-C60F235C42D8}"/>
              </a:ext>
            </a:extLst>
          </p:cNvPr>
          <p:cNvSpPr>
            <a:spLocks noGrp="1"/>
          </p:cNvSpPr>
          <p:nvPr>
            <p:ph type="body" sz="quarter" idx="16"/>
          </p:nvPr>
        </p:nvSpPr>
        <p:spPr>
          <a:xfrm>
            <a:off x="533920" y="1390650"/>
            <a:ext cx="4491736" cy="3077573"/>
          </a:xfrm>
        </p:spPr>
        <p:txBody>
          <a:bodyPr/>
          <a:lstStyle/>
          <a:p>
            <a:r>
              <a:rPr lang="en-US" dirty="0">
                <a:effectLst/>
              </a:rPr>
              <a:t>For GPT2, this comes out to a modest size of ~36 MB assuming we use </a:t>
            </a:r>
            <a:r>
              <a:rPr lang="en-US" dirty="0"/>
              <a:t> </a:t>
            </a:r>
            <a:r>
              <a:rPr lang="en-US" dirty="0">
                <a:effectLst/>
              </a:rPr>
              <a:t>the max sequence length of 1024 tokens and a batch size of 1. </a:t>
            </a:r>
          </a:p>
          <a:p>
            <a:endParaRPr lang="en-US" dirty="0">
              <a:effectLst/>
            </a:endParaRPr>
          </a:p>
          <a:p>
            <a:r>
              <a:rPr lang="en-US" dirty="0">
                <a:effectLst/>
              </a:rPr>
              <a:t>For larger models, however, the KV Cache can take up GBs of memory.</a:t>
            </a:r>
          </a:p>
          <a:p>
            <a:pPr lvl="1"/>
            <a:r>
              <a:rPr lang="en-US" dirty="0">
                <a:effectLst/>
                <a:hlinkClick r:id="rId2"/>
              </a:rPr>
              <a:t>Try this calculator</a:t>
            </a:r>
            <a:br>
              <a:rPr lang="en-US" dirty="0"/>
            </a:br>
            <a:endParaRPr lang="en-US" b="1" dirty="0"/>
          </a:p>
        </p:txBody>
      </p:sp>
      <p:pic>
        <p:nvPicPr>
          <p:cNvPr id="5" name="Picture 4">
            <a:extLst>
              <a:ext uri="{FF2B5EF4-FFF2-40B4-BE49-F238E27FC236}">
                <a16:creationId xmlns:a16="http://schemas.microsoft.com/office/drawing/2014/main" id="{E95CA3B7-F673-8E46-EE26-7A2D6090D433}"/>
              </a:ext>
            </a:extLst>
          </p:cNvPr>
          <p:cNvPicPr>
            <a:picLocks noChangeAspect="1"/>
          </p:cNvPicPr>
          <p:nvPr/>
        </p:nvPicPr>
        <p:blipFill>
          <a:blip r:embed="rId3"/>
          <a:stretch>
            <a:fillRect/>
          </a:stretch>
        </p:blipFill>
        <p:spPr>
          <a:xfrm>
            <a:off x="5362486" y="0"/>
            <a:ext cx="3781514" cy="5143500"/>
          </a:xfrm>
          <a:prstGeom prst="rect">
            <a:avLst/>
          </a:prstGeom>
        </p:spPr>
      </p:pic>
    </p:spTree>
    <p:extLst>
      <p:ext uri="{BB962C8B-B14F-4D97-AF65-F5344CB8AC3E}">
        <p14:creationId xmlns:p14="http://schemas.microsoft.com/office/powerpoint/2010/main" val="4273238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F91B2-8EAF-5BEE-DFB1-4616CD023812}"/>
              </a:ext>
            </a:extLst>
          </p:cNvPr>
          <p:cNvSpPr>
            <a:spLocks noGrp="1"/>
          </p:cNvSpPr>
          <p:nvPr>
            <p:ph type="title"/>
          </p:nvPr>
        </p:nvSpPr>
        <p:spPr/>
        <p:txBody>
          <a:bodyPr/>
          <a:lstStyle/>
          <a:p>
            <a:r>
              <a:rPr lang="en-US" dirty="0"/>
              <a:t>Q: Where do we store the KV Cache? </a:t>
            </a:r>
          </a:p>
        </p:txBody>
      </p:sp>
      <p:sp>
        <p:nvSpPr>
          <p:cNvPr id="3" name="Text Placeholder 2">
            <a:extLst>
              <a:ext uri="{FF2B5EF4-FFF2-40B4-BE49-F238E27FC236}">
                <a16:creationId xmlns:a16="http://schemas.microsoft.com/office/drawing/2014/main" id="{BB75126F-80AE-9848-A509-FF4F28729446}"/>
              </a:ext>
            </a:extLst>
          </p:cNvPr>
          <p:cNvSpPr>
            <a:spLocks noGrp="1"/>
          </p:cNvSpPr>
          <p:nvPr>
            <p:ph type="body" sz="quarter" idx="16"/>
          </p:nvPr>
        </p:nvSpPr>
        <p:spPr>
          <a:xfrm>
            <a:off x="533919" y="1390650"/>
            <a:ext cx="8610081" cy="3077573"/>
          </a:xfrm>
        </p:spPr>
        <p:txBody>
          <a:bodyPr/>
          <a:lstStyle/>
          <a:p>
            <a:r>
              <a:rPr lang="en-US" dirty="0"/>
              <a:t>Depends. </a:t>
            </a:r>
          </a:p>
          <a:p>
            <a:endParaRPr lang="en-US" dirty="0"/>
          </a:p>
          <a:p>
            <a:r>
              <a:rPr lang="en-US" dirty="0"/>
              <a:t>If you’re doing single-GPU inference, it sits on the GPU that computes attention. </a:t>
            </a:r>
          </a:p>
          <a:p>
            <a:endParaRPr lang="en-US" dirty="0"/>
          </a:p>
          <a:p>
            <a:r>
              <a:rPr lang="en-US" dirty="0"/>
              <a:t>KV cache can be offloaded to CPU (RAM) (if GPU is running out of space) but adds latency. </a:t>
            </a:r>
          </a:p>
          <a:p>
            <a:endParaRPr lang="en-US" dirty="0"/>
          </a:p>
          <a:p>
            <a:r>
              <a:rPr lang="en-US" dirty="0"/>
              <a:t>Later we will revisit this discussion after seeing distributed training/inference. </a:t>
            </a:r>
          </a:p>
        </p:txBody>
      </p:sp>
    </p:spTree>
    <p:extLst>
      <p:ext uri="{BB962C8B-B14F-4D97-AF65-F5344CB8AC3E}">
        <p14:creationId xmlns:p14="http://schemas.microsoft.com/office/powerpoint/2010/main" val="3533755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F8603-5AD9-7973-1D3D-3D03FA02E5DC}"/>
              </a:ext>
            </a:extLst>
          </p:cNvPr>
          <p:cNvSpPr>
            <a:spLocks noGrp="1"/>
          </p:cNvSpPr>
          <p:nvPr>
            <p:ph type="title"/>
          </p:nvPr>
        </p:nvSpPr>
        <p:spPr>
          <a:xfrm>
            <a:off x="533919" y="107119"/>
            <a:ext cx="8338028" cy="857542"/>
          </a:xfrm>
        </p:spPr>
        <p:txBody>
          <a:bodyPr/>
          <a:lstStyle/>
          <a:p>
            <a:r>
              <a:rPr lang="en-US" dirty="0"/>
              <a:t>Who has played w/ KV-Cache in practice? </a:t>
            </a:r>
          </a:p>
        </p:txBody>
      </p:sp>
      <p:sp>
        <p:nvSpPr>
          <p:cNvPr id="3" name="Text Placeholder 2">
            <a:extLst>
              <a:ext uri="{FF2B5EF4-FFF2-40B4-BE49-F238E27FC236}">
                <a16:creationId xmlns:a16="http://schemas.microsoft.com/office/drawing/2014/main" id="{D68DF3DD-BE4A-863E-80A2-F8A609745D4B}"/>
              </a:ext>
            </a:extLst>
          </p:cNvPr>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3925033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15791-7900-7D41-7F05-DE87284AAC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87CEB-4274-DDEF-F278-F6D0C84E1FAC}"/>
              </a:ext>
            </a:extLst>
          </p:cNvPr>
          <p:cNvSpPr>
            <a:spLocks noGrp="1"/>
          </p:cNvSpPr>
          <p:nvPr>
            <p:ph type="title"/>
          </p:nvPr>
        </p:nvSpPr>
        <p:spPr/>
        <p:txBody>
          <a:bodyPr/>
          <a:lstStyle/>
          <a:p>
            <a:r>
              <a:rPr lang="en-US" dirty="0"/>
              <a:t>KV-Cache in practice </a:t>
            </a:r>
          </a:p>
        </p:txBody>
      </p:sp>
      <p:sp>
        <p:nvSpPr>
          <p:cNvPr id="3" name="Text Placeholder 2">
            <a:extLst>
              <a:ext uri="{FF2B5EF4-FFF2-40B4-BE49-F238E27FC236}">
                <a16:creationId xmlns:a16="http://schemas.microsoft.com/office/drawing/2014/main" id="{3CE27823-1DA7-A2FE-48DA-EF511B27106F}"/>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D7B8957B-D9C8-2C02-8767-50A094C60B32}"/>
              </a:ext>
            </a:extLst>
          </p:cNvPr>
          <p:cNvPicPr>
            <a:picLocks noChangeAspect="1"/>
          </p:cNvPicPr>
          <p:nvPr/>
        </p:nvPicPr>
        <p:blipFill>
          <a:blip r:embed="rId2"/>
          <a:srcRect t="23124"/>
          <a:stretch>
            <a:fillRect/>
          </a:stretch>
        </p:blipFill>
        <p:spPr>
          <a:xfrm>
            <a:off x="854866" y="1258446"/>
            <a:ext cx="7061200" cy="3341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9718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BB95-2C40-76CA-0604-3C48A7F3EB98}"/>
              </a:ext>
            </a:extLst>
          </p:cNvPr>
          <p:cNvSpPr>
            <a:spLocks noGrp="1"/>
          </p:cNvSpPr>
          <p:nvPr>
            <p:ph type="title"/>
          </p:nvPr>
        </p:nvSpPr>
        <p:spPr/>
        <p:txBody>
          <a:bodyPr/>
          <a:lstStyle/>
          <a:p>
            <a:r>
              <a:rPr lang="en-US" dirty="0"/>
              <a:t>KV-Cache in practice </a:t>
            </a:r>
          </a:p>
        </p:txBody>
      </p:sp>
      <p:sp>
        <p:nvSpPr>
          <p:cNvPr id="3" name="Text Placeholder 2">
            <a:extLst>
              <a:ext uri="{FF2B5EF4-FFF2-40B4-BE49-F238E27FC236}">
                <a16:creationId xmlns:a16="http://schemas.microsoft.com/office/drawing/2014/main" id="{F4D13FB7-B994-CDBE-B043-35713E68DB07}"/>
              </a:ext>
            </a:extLst>
          </p:cNvPr>
          <p:cNvSpPr>
            <a:spLocks noGrp="1"/>
          </p:cNvSpPr>
          <p:nvPr>
            <p:ph type="body" sz="quarter" idx="16"/>
          </p:nvPr>
        </p:nvSpPr>
        <p:spPr/>
        <p:txBody>
          <a:bodyPr/>
          <a:lstStyle/>
          <a:p>
            <a:endParaRPr lang="en-US"/>
          </a:p>
        </p:txBody>
      </p:sp>
      <p:pic>
        <p:nvPicPr>
          <p:cNvPr id="7" name="Picture 6">
            <a:extLst>
              <a:ext uri="{FF2B5EF4-FFF2-40B4-BE49-F238E27FC236}">
                <a16:creationId xmlns:a16="http://schemas.microsoft.com/office/drawing/2014/main" id="{6DB76E75-8A2F-4051-F82F-F7CDD9D32050}"/>
              </a:ext>
            </a:extLst>
          </p:cNvPr>
          <p:cNvPicPr>
            <a:picLocks noChangeAspect="1"/>
          </p:cNvPicPr>
          <p:nvPr/>
        </p:nvPicPr>
        <p:blipFill>
          <a:blip r:embed="rId3"/>
          <a:stretch>
            <a:fillRect/>
          </a:stretch>
        </p:blipFill>
        <p:spPr>
          <a:xfrm>
            <a:off x="837681" y="1162169"/>
            <a:ext cx="7772400" cy="35345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字方塊 74">
            <a:extLst>
              <a:ext uri="{FF2B5EF4-FFF2-40B4-BE49-F238E27FC236}">
                <a16:creationId xmlns:a16="http://schemas.microsoft.com/office/drawing/2014/main" id="{50D2A480-50F8-F1A0-C308-9FEDF83DC25E}"/>
              </a:ext>
            </a:extLst>
          </p:cNvPr>
          <p:cNvSpPr txBox="1"/>
          <p:nvPr/>
        </p:nvSpPr>
        <p:spPr>
          <a:xfrm>
            <a:off x="3302328" y="3236280"/>
            <a:ext cx="3911271" cy="476726"/>
          </a:xfrm>
          <a:prstGeom prst="wedgeRoundRectCallout">
            <a:avLst>
              <a:gd name="adj1" fmla="val -54873"/>
              <a:gd name="adj2" fmla="val 52296"/>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Note, here we don’t need to </a:t>
            </a:r>
            <a:r>
              <a:rPr lang="en-US" dirty="0"/>
              <a:t>re-feed the prefix tokens (</a:t>
            </a:r>
            <a:r>
              <a:rPr lang="en-US" dirty="0" err="1"/>
              <a:t>prefix_ids</a:t>
            </a:r>
            <a:r>
              <a:rPr lang="en-US" dirty="0"/>
              <a:t>) to the model. Why? </a:t>
            </a:r>
          </a:p>
        </p:txBody>
      </p:sp>
    </p:spTree>
    <p:extLst>
      <p:ext uri="{BB962C8B-B14F-4D97-AF65-F5344CB8AC3E}">
        <p14:creationId xmlns:p14="http://schemas.microsoft.com/office/powerpoint/2010/main" val="4368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02B2B-35F6-509C-2E85-9C7BD782D1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A56D73-1B31-4540-1363-1688E58A3BA2}"/>
              </a:ext>
            </a:extLst>
          </p:cNvPr>
          <p:cNvSpPr>
            <a:spLocks noGrp="1"/>
          </p:cNvSpPr>
          <p:nvPr>
            <p:ph type="title"/>
          </p:nvPr>
        </p:nvSpPr>
        <p:spPr/>
        <p:txBody>
          <a:bodyPr/>
          <a:lstStyle/>
          <a:p>
            <a:r>
              <a:rPr lang="en-US" dirty="0"/>
              <a:t>KV-Cache in practice </a:t>
            </a:r>
          </a:p>
        </p:txBody>
      </p:sp>
      <p:sp>
        <p:nvSpPr>
          <p:cNvPr id="3" name="Text Placeholder 2">
            <a:extLst>
              <a:ext uri="{FF2B5EF4-FFF2-40B4-BE49-F238E27FC236}">
                <a16:creationId xmlns:a16="http://schemas.microsoft.com/office/drawing/2014/main" id="{60197781-63AB-EB75-EBB4-E9CD80AE67C6}"/>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6D93C112-CBA5-AC8D-F04E-4ED40BB4B0E3}"/>
              </a:ext>
            </a:extLst>
          </p:cNvPr>
          <p:cNvPicPr>
            <a:picLocks noChangeAspect="1"/>
          </p:cNvPicPr>
          <p:nvPr/>
        </p:nvPicPr>
        <p:blipFill>
          <a:blip r:embed="rId2"/>
          <a:stretch>
            <a:fillRect/>
          </a:stretch>
        </p:blipFill>
        <p:spPr>
          <a:xfrm>
            <a:off x="1225118" y="1254702"/>
            <a:ext cx="6948996" cy="33494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3795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B0E16-767C-8172-29F3-46977B58E3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311A5B-8B8C-F4A2-12C5-ACDE14767C4B}"/>
              </a:ext>
            </a:extLst>
          </p:cNvPr>
          <p:cNvSpPr>
            <a:spLocks noGrp="1"/>
          </p:cNvSpPr>
          <p:nvPr>
            <p:ph type="title"/>
          </p:nvPr>
        </p:nvSpPr>
        <p:spPr>
          <a:xfrm>
            <a:off x="533919" y="107119"/>
            <a:ext cx="8085415" cy="857542"/>
          </a:xfrm>
        </p:spPr>
        <p:txBody>
          <a:bodyPr lIns="91440" tIns="45720" rIns="91440" bIns="45720" anchor="b">
            <a:normAutofit/>
          </a:bodyPr>
          <a:lstStyle/>
          <a:p>
            <a:r>
              <a:rPr lang="en-US"/>
              <a:t>And consumes a lot of data!</a:t>
            </a:r>
          </a:p>
        </p:txBody>
      </p:sp>
      <p:pic>
        <p:nvPicPr>
          <p:cNvPr id="8" name="Picture 7" descr="Model Size of Large Language Models over time">
            <a:extLst>
              <a:ext uri="{FF2B5EF4-FFF2-40B4-BE49-F238E27FC236}">
                <a16:creationId xmlns:a16="http://schemas.microsoft.com/office/drawing/2014/main" id="{2264D827-B2C1-0546-2DE5-DED259231E25}"/>
              </a:ext>
            </a:extLst>
          </p:cNvPr>
          <p:cNvPicPr>
            <a:picLocks noChangeAspect="1"/>
          </p:cNvPicPr>
          <p:nvPr/>
        </p:nvPicPr>
        <p:blipFill>
          <a:blip r:embed="rId2"/>
          <a:srcRect t="1612" r="-4" b="20516"/>
          <a:stretch/>
        </p:blipFill>
        <p:spPr>
          <a:xfrm>
            <a:off x="533123" y="1154923"/>
            <a:ext cx="8085416" cy="3423466"/>
          </a:xfrm>
          <a:prstGeom prst="rect">
            <a:avLst/>
          </a:prstGeom>
          <a:noFill/>
        </p:spPr>
      </p:pic>
    </p:spTree>
    <p:extLst>
      <p:ext uri="{BB962C8B-B14F-4D97-AF65-F5344CB8AC3E}">
        <p14:creationId xmlns:p14="http://schemas.microsoft.com/office/powerpoint/2010/main" val="1095974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A0D4F-09AA-B05A-4049-8CD68993E6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B2645D-18E3-779D-D2AF-E288A08D3E9C}"/>
              </a:ext>
            </a:extLst>
          </p:cNvPr>
          <p:cNvSpPr>
            <a:spLocks noGrp="1"/>
          </p:cNvSpPr>
          <p:nvPr>
            <p:ph type="title"/>
          </p:nvPr>
        </p:nvSpPr>
        <p:spPr/>
        <p:txBody>
          <a:bodyPr/>
          <a:lstStyle/>
          <a:p>
            <a:r>
              <a:rPr lang="en-US" dirty="0"/>
              <a:t>KV-cache for knowledge intensive tasks </a:t>
            </a:r>
          </a:p>
        </p:txBody>
      </p:sp>
      <p:sp>
        <p:nvSpPr>
          <p:cNvPr id="3" name="Content Placeholder 2">
            <a:extLst>
              <a:ext uri="{FF2B5EF4-FFF2-40B4-BE49-F238E27FC236}">
                <a16:creationId xmlns:a16="http://schemas.microsoft.com/office/drawing/2014/main" id="{1B5AF676-E2FA-7C54-2CBE-39D611F64FA6}"/>
              </a:ext>
            </a:extLst>
          </p:cNvPr>
          <p:cNvSpPr>
            <a:spLocks noGrp="1"/>
          </p:cNvSpPr>
          <p:nvPr>
            <p:ph sz="quarter" idx="20"/>
          </p:nvPr>
        </p:nvSpPr>
        <p:spPr>
          <a:xfrm>
            <a:off x="62478" y="1208711"/>
            <a:ext cx="4204209" cy="3423466"/>
          </a:xfrm>
        </p:spPr>
        <p:txBody>
          <a:bodyPr/>
          <a:lstStyle/>
          <a:p>
            <a:pPr marL="285750" indent="-285750">
              <a:buFont typeface="Arial" panose="020B0604020202020204" pitchFamily="34" charset="0"/>
              <a:buChar char="•"/>
            </a:pPr>
            <a:r>
              <a:rPr lang="en-US" dirty="0"/>
              <a:t>Creative use of KV-cache can help you speed up tasks that requires repeated use of knowledge that is fixed ahead of time and may be repeated across different inputs. </a:t>
            </a:r>
          </a:p>
          <a:p>
            <a:pPr marL="285750" indent="-285750">
              <a:buFont typeface="Arial" panose="020B0604020202020204" pitchFamily="34" charset="0"/>
              <a:buChar char="•"/>
            </a:pPr>
            <a:r>
              <a:rPr lang="en-US" dirty="0"/>
              <a:t>For example: the task of answering questions based on retrieved documents. </a:t>
            </a:r>
          </a:p>
        </p:txBody>
      </p:sp>
      <p:sp>
        <p:nvSpPr>
          <p:cNvPr id="6" name="TextBox 5">
            <a:extLst>
              <a:ext uri="{FF2B5EF4-FFF2-40B4-BE49-F238E27FC236}">
                <a16:creationId xmlns:a16="http://schemas.microsoft.com/office/drawing/2014/main" id="{BEEB8494-5342-65E1-D1CC-101BE565A059}"/>
              </a:ext>
            </a:extLst>
          </p:cNvPr>
          <p:cNvSpPr txBox="1"/>
          <p:nvPr/>
        </p:nvSpPr>
        <p:spPr>
          <a:xfrm>
            <a:off x="1478572" y="4795763"/>
            <a:ext cx="4699746" cy="307777"/>
          </a:xfrm>
          <a:prstGeom prst="rect">
            <a:avLst/>
          </a:prstGeom>
          <a:noFill/>
        </p:spPr>
        <p:txBody>
          <a:bodyPr wrap="square">
            <a:spAutoFit/>
          </a:bodyPr>
          <a:lstStyle/>
          <a:p>
            <a:r>
              <a:rPr lang="en-US" dirty="0"/>
              <a:t>Visualization from: https://</a:t>
            </a:r>
            <a:r>
              <a:rPr lang="en-US" dirty="0" err="1"/>
              <a:t>lmcache.ai</a:t>
            </a:r>
            <a:r>
              <a:rPr lang="en-US" dirty="0"/>
              <a:t>/</a:t>
            </a:r>
          </a:p>
        </p:txBody>
      </p:sp>
      <p:pic>
        <p:nvPicPr>
          <p:cNvPr id="39938" name="Picture 2" descr="Without LMCache GIF">
            <a:extLst>
              <a:ext uri="{FF2B5EF4-FFF2-40B4-BE49-F238E27FC236}">
                <a16:creationId xmlns:a16="http://schemas.microsoft.com/office/drawing/2014/main" id="{D0DC942C-CC84-99ED-E0DD-523F2BB86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813" y="1154923"/>
            <a:ext cx="5124976" cy="1742492"/>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With LMCache GIF">
            <a:extLst>
              <a:ext uri="{FF2B5EF4-FFF2-40B4-BE49-F238E27FC236}">
                <a16:creationId xmlns:a16="http://schemas.microsoft.com/office/drawing/2014/main" id="{3B27F043-3E2F-20BA-E356-EDE9BDD47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2813" y="3066095"/>
            <a:ext cx="5124976" cy="1742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302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DE625-105B-6A9D-2BE0-E5637B9CE4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588676-9CED-9E6D-327A-848B850A84D6}"/>
              </a:ext>
            </a:extLst>
          </p:cNvPr>
          <p:cNvSpPr>
            <a:spLocks noGrp="1"/>
          </p:cNvSpPr>
          <p:nvPr>
            <p:ph type="title"/>
          </p:nvPr>
        </p:nvSpPr>
        <p:spPr/>
        <p:txBody>
          <a:bodyPr/>
          <a:lstStyle/>
          <a:p>
            <a:r>
              <a:rPr lang="en-US" dirty="0"/>
              <a:t>Recap</a:t>
            </a:r>
          </a:p>
        </p:txBody>
      </p:sp>
      <p:sp>
        <p:nvSpPr>
          <p:cNvPr id="3" name="Text Placeholder 2">
            <a:extLst>
              <a:ext uri="{FF2B5EF4-FFF2-40B4-BE49-F238E27FC236}">
                <a16:creationId xmlns:a16="http://schemas.microsoft.com/office/drawing/2014/main" id="{1229ED9A-1B70-F276-4E3D-304DD77DABA9}"/>
              </a:ext>
            </a:extLst>
          </p:cNvPr>
          <p:cNvSpPr>
            <a:spLocks noGrp="1"/>
          </p:cNvSpPr>
          <p:nvPr>
            <p:ph type="body" sz="quarter" idx="16"/>
          </p:nvPr>
        </p:nvSpPr>
        <p:spPr/>
        <p:txBody>
          <a:bodyPr/>
          <a:lstStyle/>
          <a:p>
            <a:r>
              <a:rPr lang="en-US" dirty="0"/>
              <a:t>To avoid </a:t>
            </a:r>
            <a:r>
              <a:rPr lang="en-US" b="1" dirty="0"/>
              <a:t>redundant computations </a:t>
            </a:r>
            <a:r>
              <a:rPr lang="en-US" dirty="0"/>
              <a:t>during decoding time, KV-cache is used to keep track of previous calculations of keys and values.</a:t>
            </a:r>
          </a:p>
          <a:p>
            <a:endParaRPr lang="en-US" dirty="0"/>
          </a:p>
          <a:p>
            <a:r>
              <a:rPr lang="en-US" dirty="0"/>
              <a:t>But how exactly how costly are these computations? </a:t>
            </a:r>
          </a:p>
        </p:txBody>
      </p:sp>
    </p:spTree>
    <p:extLst>
      <p:ext uri="{BB962C8B-B14F-4D97-AF65-F5344CB8AC3E}">
        <p14:creationId xmlns:p14="http://schemas.microsoft.com/office/powerpoint/2010/main" val="4150558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1B32C-3489-C092-B560-DFABB1EB56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679BBF-892C-D7F5-9077-43346D0F87C0}"/>
              </a:ext>
            </a:extLst>
          </p:cNvPr>
          <p:cNvSpPr>
            <a:spLocks noGrp="1"/>
          </p:cNvSpPr>
          <p:nvPr>
            <p:ph type="title"/>
          </p:nvPr>
        </p:nvSpPr>
        <p:spPr/>
        <p:txBody>
          <a:bodyPr/>
          <a:lstStyle/>
          <a:p>
            <a:r>
              <a:rPr lang="en-US" dirty="0"/>
              <a:t>Decoding Computations</a:t>
            </a:r>
          </a:p>
        </p:txBody>
      </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7B3AB33D-78E0-88DA-24B6-77E80BB7BEC1}"/>
                  </a:ext>
                </a:extLst>
              </p:cNvPr>
              <p:cNvGraphicFramePr>
                <a:graphicFrameLocks noGrp="1"/>
              </p:cNvGraphicFramePr>
              <p:nvPr/>
            </p:nvGraphicFramePr>
            <p:xfrm>
              <a:off x="168966" y="1639260"/>
              <a:ext cx="8865705" cy="2926653"/>
            </p:xfrm>
            <a:graphic>
              <a:graphicData uri="http://schemas.openxmlformats.org/drawingml/2006/table">
                <a:tbl>
                  <a:tblPr firstRow="1" bandRow="1">
                    <a:tableStyleId>{5C22544A-7EE6-4342-B048-85BDC9FD1C3A}</a:tableStyleId>
                  </a:tblPr>
                  <a:tblGrid>
                    <a:gridCol w="2395330">
                      <a:extLst>
                        <a:ext uri="{9D8B030D-6E8A-4147-A177-3AD203B41FA5}">
                          <a16:colId xmlns:a16="http://schemas.microsoft.com/office/drawing/2014/main" val="3163504505"/>
                        </a:ext>
                      </a:extLst>
                    </a:gridCol>
                    <a:gridCol w="2713382">
                      <a:extLst>
                        <a:ext uri="{9D8B030D-6E8A-4147-A177-3AD203B41FA5}">
                          <a16:colId xmlns:a16="http://schemas.microsoft.com/office/drawing/2014/main" val="3826030811"/>
                        </a:ext>
                      </a:extLst>
                    </a:gridCol>
                    <a:gridCol w="1759226">
                      <a:extLst>
                        <a:ext uri="{9D8B030D-6E8A-4147-A177-3AD203B41FA5}">
                          <a16:colId xmlns:a16="http://schemas.microsoft.com/office/drawing/2014/main" val="4116034589"/>
                        </a:ext>
                      </a:extLst>
                    </a:gridCol>
                    <a:gridCol w="1997767">
                      <a:extLst>
                        <a:ext uri="{9D8B030D-6E8A-4147-A177-3AD203B41FA5}">
                          <a16:colId xmlns:a16="http://schemas.microsoft.com/office/drawing/2014/main" val="3308954240"/>
                        </a:ext>
                      </a:extLst>
                    </a:gridCol>
                  </a:tblGrid>
                  <a:tr h="370840">
                    <a:tc>
                      <a:txBody>
                        <a:bodyPr/>
                        <a:lstStyle/>
                        <a:p>
                          <a:pPr algn="ctr"/>
                          <a:r>
                            <a:rPr lang="en-US" dirty="0"/>
                            <a:t>Dimensions</a:t>
                          </a:r>
                        </a:p>
                      </a:txBody>
                      <a:tcPr/>
                    </a:tc>
                    <a:tc>
                      <a:txBody>
                        <a:bodyPr/>
                        <a:lstStyle/>
                        <a:p>
                          <a:pPr algn="ctr"/>
                          <a:r>
                            <a:rPr lang="en-US" dirty="0"/>
                            <a:t>Operation</a:t>
                          </a:r>
                        </a:p>
                      </a:txBody>
                      <a:tcPr/>
                    </a:tc>
                    <a:tc>
                      <a:txBody>
                        <a:bodyPr/>
                        <a:lstStyle/>
                        <a:p>
                          <a:pPr algn="ctr"/>
                          <a:r>
                            <a:rPr lang="en-US" dirty="0"/>
                            <a:t>Computations </a:t>
                          </a:r>
                        </a:p>
                      </a:txBody>
                      <a:tcPr/>
                    </a:tc>
                    <a:tc>
                      <a:txBody>
                        <a:bodyPr/>
                        <a:lstStyle/>
                        <a:p>
                          <a:pPr algn="ctr"/>
                          <a:r>
                            <a:rPr lang="en-US" dirty="0"/>
                            <a:t>IO</a:t>
                          </a:r>
                        </a:p>
                      </a:txBody>
                      <a:tcPr/>
                    </a:tc>
                    <a:extLst>
                      <a:ext uri="{0D108BD9-81ED-4DB2-BD59-A6C34878D82A}">
                        <a16:rowId xmlns:a16="http://schemas.microsoft.com/office/drawing/2014/main" val="1111275437"/>
                      </a:ext>
                    </a:extLst>
                  </a:tr>
                  <a:tr h="370840">
                    <a:tc>
                      <a:txBody>
                        <a:bodyPr/>
                        <a:lstStyle/>
                        <a:p>
                          <a:pPr algn="ctr"/>
                          <a14:m>
                            <m:oMathPara xmlns:m="http://schemas.openxmlformats.org/officeDocument/2006/math">
                              <m:oMathParaPr>
                                <m:jc m:val="centerGroup"/>
                              </m:oMathParaPr>
                              <m:oMath xmlns:m="http://schemas.openxmlformats.org/officeDocument/2006/math">
                                <m:r>
                                  <a:rPr lang="en-US" altLang="zh-TW" b="1" smtClean="0">
                                    <a:latin typeface="Cambria Math" panose="02040503050406030204" pitchFamily="18" charset="0"/>
                                  </a:rPr>
                                  <m:t>𝐱</m:t>
                                </m:r>
                                <m:r>
                                  <a:rPr lang="en-US" altLang="zh-TW" b="1" i="1" smtClean="0">
                                    <a:latin typeface="Cambria Math" panose="02040503050406030204" pitchFamily="18" charset="0"/>
                                  </a:rPr>
                                  <m:t>∈</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𝑏</m:t>
                                    </m:r>
                                    <m:r>
                                      <a:rPr lang="en-US" altLang="zh-TW" b="0" i="1" smtClean="0">
                                        <a:latin typeface="Cambria Math" panose="02040503050406030204" pitchFamily="18" charset="0"/>
                                        <a:ea typeface="Cambria Math" panose="02040503050406030204" pitchFamily="18" charset="0"/>
                                      </a:rPr>
                                      <m:t>×1×</m:t>
                                    </m:r>
                                    <m:r>
                                      <a:rPr lang="en-US" altLang="zh-TW" i="1">
                                        <a:latin typeface="Cambria Math" panose="02040503050406030204" pitchFamily="18" charset="0"/>
                                        <a:ea typeface="Cambria Math" panose="02040503050406030204" pitchFamily="18" charset="0"/>
                                      </a:rPr>
                                      <m:t>𝑑</m:t>
                                    </m:r>
                                  </m:sup>
                                </m:sSup>
                                <m:r>
                                  <a:rPr lang="en-US" altLang="zh-TW" b="0" i="1" smtClean="0">
                                    <a:latin typeface="Cambria Math" panose="02040503050406030204" pitchFamily="18" charset="0"/>
                                    <a:ea typeface="Cambria Math" panose="02040503050406030204" pitchFamily="18" charset="0"/>
                                  </a:rPr>
                                  <m:t>,</m:t>
                                </m:r>
                                <m:sSubSup>
                                  <m:sSubSupPr>
                                    <m:ctrlPr>
                                      <a:rPr lang="en-US" altLang="zh-TW" b="1" i="1" smtClean="0">
                                        <a:solidFill>
                                          <a:srgbClr val="7030A0"/>
                                        </a:solidFill>
                                        <a:latin typeface="Cambria Math" panose="02040503050406030204" pitchFamily="18" charset="0"/>
                                      </a:rPr>
                                    </m:ctrlPr>
                                  </m:sSubSupPr>
                                  <m:e>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r>
                                  <a:rPr lang="en-US" altLang="zh-TW" b="1" i="1" smtClean="0">
                                    <a:latin typeface="Cambria Math" panose="02040503050406030204" pitchFamily="18" charset="0"/>
                                  </a:rPr>
                                  <m:t>∈</m:t>
                                </m:r>
                                <m:sSup>
                                  <m:sSupPr>
                                    <m:ctrlPr>
                                      <a:rPr lang="en-US" altLang="zh-TW" b="1" i="1" smtClean="0">
                                        <a:latin typeface="Cambria Math" panose="02040503050406030204" pitchFamily="18" charset="0"/>
                                        <a:ea typeface="Cambria Math" panose="02040503050406030204" pitchFamily="18" charset="0"/>
                                      </a:rPr>
                                    </m:ctrlPr>
                                  </m:sSupPr>
                                  <m:e>
                                    <m:r>
                                      <a:rPr lang="en-US" altLang="zh-TW" b="1" i="1" smtClean="0">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box>
                                      <m:boxPr>
                                        <m:ctrlPr>
                                          <a:rPr lang="en-US" altLang="zh-TW" b="0" i="1" smtClean="0">
                                            <a:latin typeface="Cambria Math" panose="02040503050406030204" pitchFamily="18" charset="0"/>
                                            <a:ea typeface="Cambria Math" panose="02040503050406030204" pitchFamily="18" charset="0"/>
                                          </a:rPr>
                                        </m:ctrlPr>
                                      </m:boxPr>
                                      <m:e>
                                        <m:argPr>
                                          <m:argSz m:val="-1"/>
                                        </m:argP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𝑚</m:t>
                                            </m:r>
                                          </m:den>
                                        </m:f>
                                      </m:e>
                                    </m:box>
                                  </m:sup>
                                </m:sSup>
                              </m:oMath>
                            </m:oMathPara>
                          </a14:m>
                          <a:endParaRPr lang="en-US" dirty="0"/>
                        </a:p>
                      </a:txBody>
                      <a:tcPr anchor="ctr"/>
                    </a:tc>
                    <a:tc>
                      <a:txBody>
                        <a:bodyPr/>
                        <a:lstStyle/>
                        <a:p>
                          <a:pPr algn="ctr"/>
                          <a14:m>
                            <m:oMath xmlns:m="http://schemas.openxmlformats.org/officeDocument/2006/math">
                              <m:sSubSup>
                                <m:sSubSupPr>
                                  <m:ctrlPr>
                                    <a:rPr lang="en-US" altLang="zh-TW" b="1" i="1" smtClean="0">
                                      <a:solidFill>
                                        <a:srgbClr val="7030A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oMath>
                          </a14:m>
                          <a:r>
                            <a:rPr lang="en-US" dirty="0"/>
                            <a:t>, </a:t>
                          </a:r>
                          <a14:m>
                            <m:oMath xmlns:m="http://schemas.openxmlformats.org/officeDocument/2006/math">
                              <m:sSubSup>
                                <m:sSubSupPr>
                                  <m:ctrlPr>
                                    <a:rPr lang="en-US" altLang="zh-TW" b="1" i="1" smtClean="0">
                                      <a:solidFill>
                                        <a:srgbClr val="C0000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C00000"/>
                                      </a:solidFill>
                                      <a:latin typeface="Cambria Math" panose="02040503050406030204" pitchFamily="18" charset="0"/>
                                    </a:rPr>
                                    <m:t>𝐖</m:t>
                                  </m:r>
                                </m:e>
                                <m:sub>
                                  <m:r>
                                    <a:rPr lang="en-US" altLang="zh-TW" i="1">
                                      <a:solidFill>
                                        <a:srgbClr val="C00000"/>
                                      </a:solidFill>
                                      <a:latin typeface="Cambria Math" panose="02040503050406030204" pitchFamily="18" charset="0"/>
                                    </a:rPr>
                                    <m:t>𝑖</m:t>
                                  </m:r>
                                </m:sub>
                                <m:sup>
                                  <m:r>
                                    <a:rPr lang="en-US" altLang="zh-TW">
                                      <a:solidFill>
                                        <a:srgbClr val="C00000"/>
                                      </a:solidFill>
                                      <a:latin typeface="Cambria Math" panose="02040503050406030204" pitchFamily="18" charset="0"/>
                                    </a:rPr>
                                    <m:t>𝑘</m:t>
                                  </m:r>
                                </m:sup>
                              </m:sSubSup>
                            </m:oMath>
                          </a14:m>
                          <a:r>
                            <a:rPr lang="en-US" dirty="0"/>
                            <a:t>, </a:t>
                          </a:r>
                          <a14:m>
                            <m:oMath xmlns:m="http://schemas.openxmlformats.org/officeDocument/2006/math">
                              <m:sSubSup>
                                <m:sSubSupPr>
                                  <m:ctrlPr>
                                    <a:rPr lang="en-US" altLang="zh-TW" b="1" i="1" smtClean="0">
                                      <a:solidFill>
                                        <a:srgbClr val="0070C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0070C0"/>
                                      </a:solidFill>
                                      <a:latin typeface="Cambria Math" panose="02040503050406030204" pitchFamily="18" charset="0"/>
                                    </a:rPr>
                                    <m:t>𝐖</m:t>
                                  </m:r>
                                </m:e>
                                <m:sub>
                                  <m:r>
                                    <a:rPr lang="en-US" altLang="zh-TW" i="1">
                                      <a:solidFill>
                                        <a:srgbClr val="0070C0"/>
                                      </a:solidFill>
                                      <a:latin typeface="Cambria Math" panose="02040503050406030204" pitchFamily="18" charset="0"/>
                                    </a:rPr>
                                    <m:t>𝑖</m:t>
                                  </m:r>
                                </m:sub>
                                <m:sup>
                                  <m:r>
                                    <a:rPr lang="en-US" altLang="zh-TW">
                                      <a:solidFill>
                                        <a:srgbClr val="0070C0"/>
                                      </a:solidFill>
                                      <a:latin typeface="Cambria Math" panose="02040503050406030204" pitchFamily="18" charset="0"/>
                                    </a:rPr>
                                    <m:t>𝑣</m:t>
                                  </m:r>
                                </m:sup>
                              </m:sSubSup>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extLst>
                      <a:ext uri="{0D108BD9-81ED-4DB2-BD59-A6C34878D82A}">
                        <a16:rowId xmlns:a16="http://schemas.microsoft.com/office/drawing/2014/main" val="3472456772"/>
                      </a:ext>
                    </a:extLst>
                  </a:tr>
                  <a:tr h="370840">
                    <a:tc>
                      <a:txBody>
                        <a:bodyPr/>
                        <a:lstStyle/>
                        <a:p>
                          <a:pPr algn="ctr"/>
                          <a14:m>
                            <m:oMath xmlns:m="http://schemas.openxmlformats.org/officeDocument/2006/math">
                              <m:sSub>
                                <m:sSubPr>
                                  <m:ctrlPr>
                                    <a:rPr lang="en-US" altLang="zh-TW" b="1" i="1" smtClean="0">
                                      <a:solidFill>
                                        <a:srgbClr val="7030A0"/>
                                      </a:solidFill>
                                      <a:latin typeface="Cambria Math" panose="02040503050406030204" pitchFamily="18" charset="0"/>
                                    </a:rPr>
                                  </m:ctrlPr>
                                </m:sSubPr>
                                <m:e>
                                  <m:r>
                                    <a:rPr lang="en-US" altLang="zh-TW" b="1" i="1" smtClean="0">
                                      <a:solidFill>
                                        <a:srgbClr val="7030A0"/>
                                      </a:solidFill>
                                      <a:latin typeface="Cambria Math" panose="02040503050406030204" pitchFamily="18" charset="0"/>
                                    </a:rPr>
                                    <m:t>𝑸</m:t>
                                  </m:r>
                                </m:e>
                                <m:sub>
                                  <m:r>
                                    <a:rPr lang="en-US" altLang="zh-TW" b="1" i="1" smtClean="0">
                                      <a:solidFill>
                                        <a:srgbClr val="7030A0"/>
                                      </a:solidFill>
                                      <a:latin typeface="Cambria Math" panose="02040503050406030204" pitchFamily="18" charset="0"/>
                                    </a:rPr>
                                    <m:t>𝒊</m:t>
                                  </m:r>
                                </m:sub>
                              </m:sSub>
                              <m:r>
                                <a:rPr lang="en-US" altLang="zh-TW" b="1" i="1" smtClean="0">
                                  <a:solidFill>
                                    <a:schemeClr val="tx1"/>
                                  </a:solidFill>
                                  <a:latin typeface="Cambria Math" panose="02040503050406030204" pitchFamily="18" charset="0"/>
                                </a:rPr>
                                <m:t>,</m:t>
                              </m:r>
                              <m:sSubSup>
                                <m:sSubSupPr>
                                  <m:ctrlPr>
                                    <a:rPr lang="en-US" altLang="zh-TW" b="1" i="1" smtClean="0">
                                      <a:solidFill>
                                        <a:srgbClr val="C00000"/>
                                      </a:solidFill>
                                      <a:latin typeface="Cambria Math" panose="02040503050406030204" pitchFamily="18" charset="0"/>
                                    </a:rPr>
                                  </m:ctrlPr>
                                </m:sSubSupPr>
                                <m:e>
                                  <m:r>
                                    <a:rPr lang="en-US" altLang="zh-TW" b="1" i="1" smtClean="0">
                                      <a:solidFill>
                                        <a:srgbClr val="C00000"/>
                                      </a:solidFill>
                                      <a:latin typeface="Cambria Math" panose="02040503050406030204" pitchFamily="18" charset="0"/>
                                    </a:rPr>
                                    <m:t>𝑲</m:t>
                                  </m:r>
                                </m:e>
                                <m:sub>
                                  <m:r>
                                    <a:rPr lang="en-US" altLang="zh-TW" b="1" i="1" smtClean="0">
                                      <a:solidFill>
                                        <a:srgbClr val="C00000"/>
                                      </a:solidFill>
                                      <a:latin typeface="Cambria Math" panose="02040503050406030204" pitchFamily="18" charset="0"/>
                                    </a:rPr>
                                    <m:t>𝒊</m:t>
                                  </m:r>
                                </m:sub>
                                <m:sup/>
                              </m:sSubSup>
                              <m:r>
                                <a:rPr lang="en-US" altLang="zh-TW" b="1" i="1" smtClean="0">
                                  <a:latin typeface="Cambria Math" panose="02040503050406030204" pitchFamily="18" charset="0"/>
                                </a:rPr>
                                <m:t>∈</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𝑏</m:t>
                                  </m:r>
                                  <m:r>
                                    <a:rPr lang="en-US" altLang="zh-TW" b="0" i="1" smtClean="0">
                                      <a:latin typeface="Cambria Math" panose="02040503050406030204" pitchFamily="18" charset="0"/>
                                      <a:ea typeface="Cambria Math" panose="02040503050406030204" pitchFamily="18" charset="0"/>
                                    </a:rPr>
                                    <m:t>×1×</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𝑚</m:t>
                                      </m:r>
                                    </m:den>
                                  </m:f>
                                </m:sup>
                              </m:sSup>
                            </m:oMath>
                          </a14:m>
                          <a:r>
                            <a:rPr lang="en-US" dirty="0"/>
                            <a:t> </a:t>
                          </a:r>
                          <a:r>
                            <a:rPr lang="en-US" baseline="0" dirty="0"/>
                            <a:t> </a:t>
                          </a:r>
                          <a:r>
                            <a:rPr lang="en-US" sz="1200" baseline="0" dirty="0"/>
                            <a:t>+ KV-cache </a:t>
                          </a:r>
                          <a:endParaRPr lang="en-US" dirty="0"/>
                        </a:p>
                      </a:txBody>
                      <a:tcPr anchor="ctr"/>
                    </a:tc>
                    <a:tc>
                      <a:txBody>
                        <a:bodyPr/>
                        <a:lstStyle/>
                        <a:p>
                          <a:pPr algn="ct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m:rPr>
                                  <m:sty m:val="p"/>
                                </m:rPr>
                                <a:rPr lang="en-US" smtClean="0">
                                  <a:latin typeface="Cambria Math" panose="02040503050406030204" pitchFamily="18" charset="0"/>
                                </a:rPr>
                                <m:t>softmax</m:t>
                              </m:r>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altLang="zh-TW" b="1" i="1" smtClean="0">
                                              <a:solidFill>
                                                <a:srgbClr val="7030A0"/>
                                              </a:solidFill>
                                              <a:latin typeface="Cambria Math" panose="02040503050406030204" pitchFamily="18" charset="0"/>
                                            </a:rPr>
                                          </m:ctrlPr>
                                        </m:sSubPr>
                                        <m:e>
                                          <m:r>
                                            <a:rPr lang="en-US" altLang="zh-TW" b="1" i="1" smtClean="0">
                                              <a:solidFill>
                                                <a:srgbClr val="7030A0"/>
                                              </a:solidFill>
                                              <a:latin typeface="Cambria Math" panose="02040503050406030204" pitchFamily="18" charset="0"/>
                                            </a:rPr>
                                            <m:t>𝑸</m:t>
                                          </m:r>
                                        </m:e>
                                        <m:sub>
                                          <m:r>
                                            <a:rPr lang="en-US" altLang="zh-TW" b="1" i="1" smtClean="0">
                                              <a:solidFill>
                                                <a:srgbClr val="7030A0"/>
                                              </a:solidFill>
                                              <a:latin typeface="Cambria Math" panose="02040503050406030204" pitchFamily="18" charset="0"/>
                                            </a:rPr>
                                            <m:t>𝒊</m:t>
                                          </m:r>
                                        </m:sub>
                                      </m:sSub>
                                      <m:sSubSup>
                                        <m:sSubSupPr>
                                          <m:ctrlPr>
                                            <a:rPr lang="en-US" altLang="zh-TW" b="1" i="1" smtClean="0">
                                              <a:solidFill>
                                                <a:srgbClr val="C00000"/>
                                              </a:solidFill>
                                              <a:latin typeface="Cambria Math" panose="02040503050406030204" pitchFamily="18" charset="0"/>
                                            </a:rPr>
                                          </m:ctrlPr>
                                        </m:sSubSupPr>
                                        <m:e>
                                          <m:r>
                                            <a:rPr lang="en-US" altLang="zh-TW" b="1" i="1" smtClean="0">
                                              <a:solidFill>
                                                <a:srgbClr val="C00000"/>
                                              </a:solidFill>
                                              <a:latin typeface="Cambria Math" panose="02040503050406030204" pitchFamily="18" charset="0"/>
                                            </a:rPr>
                                            <m:t>𝑲</m:t>
                                          </m:r>
                                        </m:e>
                                        <m:sub>
                                          <m:r>
                                            <a:rPr lang="en-US" altLang="zh-TW" b="1" i="1" smtClean="0">
                                              <a:solidFill>
                                                <a:srgbClr val="C00000"/>
                                              </a:solidFill>
                                              <a:latin typeface="Cambria Math" panose="02040503050406030204" pitchFamily="18" charset="0"/>
                                            </a:rPr>
                                            <m:t>𝒊</m:t>
                                          </m:r>
                                        </m:sub>
                                        <m:sup>
                                          <m:r>
                                            <m:rPr>
                                              <m:sty m:val="p"/>
                                            </m:rPr>
                                            <a:rPr lang="en-US">
                                              <a:latin typeface="Cambria Math" panose="02040503050406030204" pitchFamily="18" charset="0"/>
                                            </a:rPr>
                                            <m:t>T</m:t>
                                          </m:r>
                                        </m:sup>
                                      </m:sSubSup>
                                    </m:num>
                                    <m:den>
                                      <m:rad>
                                        <m:radPr>
                                          <m:degHide m:val="on"/>
                                          <m:ctrlPr>
                                            <a:rPr lang="en-US" i="1">
                                              <a:latin typeface="Cambria Math" panose="02040503050406030204" pitchFamily="18" charset="0"/>
                                            </a:rPr>
                                          </m:ctrlPr>
                                        </m:radPr>
                                        <m:deg/>
                                        <m:e>
                                          <m:r>
                                            <a:rPr lang="en-US" i="1">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𝑚</m:t>
                                          </m:r>
                                        </m:e>
                                      </m:rad>
                                    </m:den>
                                  </m:f>
                                </m:e>
                              </m:d>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𝑏𝑛𝑚</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extLst>
                      <a:ext uri="{0D108BD9-81ED-4DB2-BD59-A6C34878D82A}">
                        <a16:rowId xmlns:a16="http://schemas.microsoft.com/office/drawing/2014/main" val="282211792"/>
                      </a:ext>
                    </a:extLst>
                  </a:tr>
                  <a:tr h="370840">
                    <a:tc>
                      <a:txBody>
                        <a:bodyPr/>
                        <a:lstStyle/>
                        <a:p>
                          <a:pPr algn="ctr"/>
                          <a14:m>
                            <m:oMath xmlns:m="http://schemas.openxmlformats.org/officeDocument/2006/math">
                              <m:sSub>
                                <m:sSubPr>
                                  <m:ctrlPr>
                                    <a:rPr lang="en-US" b="0" i="1" smtClean="0">
                                      <a:latin typeface="Cambria Math" panose="02040503050406030204" pitchFamily="18" charset="0"/>
                                    </a:rPr>
                                  </m:ctrlPr>
                                </m:sSubPr>
                                <m:e>
                                  <m:r>
                                    <a:rPr lang="en-US" altLang="zh-TW" b="1" i="1" smtClean="0">
                                      <a:solidFill>
                                        <a:srgbClr val="0070C0"/>
                                      </a:solidFill>
                                      <a:latin typeface="Cambria Math" panose="02040503050406030204" pitchFamily="18" charset="0"/>
                                    </a:rPr>
                                    <m:t>𝑽</m:t>
                                  </m:r>
                                </m:e>
                                <m:sub>
                                  <m:r>
                                    <a:rPr lang="en-US" b="0" i="1" smtClean="0">
                                      <a:solidFill>
                                        <a:srgbClr val="0070C0"/>
                                      </a:solidFill>
                                      <a:latin typeface="Cambria Math" panose="02040503050406030204" pitchFamily="18" charset="0"/>
                                    </a:rPr>
                                    <m:t>𝑖</m:t>
                                  </m:r>
                                </m:sub>
                              </m:sSub>
                              <m:r>
                                <a:rPr lang="en-US" altLang="zh-TW" b="1" i="1" smtClean="0">
                                  <a:latin typeface="Cambria Math" panose="02040503050406030204" pitchFamily="18" charset="0"/>
                                </a:rPr>
                                <m:t>∈</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𝑏</m:t>
                                  </m:r>
                                  <m:r>
                                    <a:rPr lang="en-US" altLang="zh-TW" b="0" i="1" smtClean="0">
                                      <a:latin typeface="Cambria Math" panose="02040503050406030204" pitchFamily="18" charset="0"/>
                                      <a:ea typeface="Cambria Math" panose="02040503050406030204" pitchFamily="18" charset="0"/>
                                    </a:rPr>
                                    <m:t>×1×</m:t>
                                  </m:r>
                                  <m:f>
                                    <m:fPr>
                                      <m:ctrlPr>
                                        <a:rPr lang="en-US" altLang="zh-TW" b="0" i="1" smtClean="0">
                                          <a:latin typeface="Cambria Math" panose="02040503050406030204" pitchFamily="18" charset="0"/>
                                          <a:ea typeface="Cambria Math" panose="02040503050406030204" pitchFamily="18" charset="0"/>
                                        </a:rPr>
                                      </m:ctrlPr>
                                    </m:fPr>
                                    <m:num>
                                      <m:r>
                                        <a:rPr lang="en-US" altLang="zh-TW"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𝑚</m:t>
                                      </m:r>
                                    </m:den>
                                  </m:f>
                                </m:sup>
                              </m:sSup>
                            </m:oMath>
                          </a14:m>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p>
                                <m:sSupPr>
                                  <m:ctrlPr>
                                    <a:rPr lang="en-US" altLang="zh-TW" i="1" smtClean="0">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𝑏</m:t>
                                  </m:r>
                                  <m:r>
                                    <a:rPr lang="en-US" altLang="zh-TW" i="1">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𝑛</m:t>
                                  </m:r>
                                  <m:r>
                                    <a:rPr lang="en-US" altLang="zh-TW" b="0" i="1" smtClean="0">
                                      <a:latin typeface="Cambria Math" panose="02040503050406030204" pitchFamily="18" charset="0"/>
                                      <a:ea typeface="Cambria Math" panose="02040503050406030204" pitchFamily="18" charset="0"/>
                                    </a:rPr>
                                    <m:t>×1</m:t>
                                  </m:r>
                                </m:sup>
                              </m:sSup>
                            </m:oMath>
                          </a14:m>
                          <a:endParaRPr lang="en-US" dirty="0"/>
                        </a:p>
                      </a:txBody>
                      <a:tcPr anchor="ctr"/>
                    </a:tc>
                    <a:tc>
                      <a:txBody>
                        <a:bodyPr/>
                        <a:lstStyle/>
                        <a:p>
                          <a:pPr algn="ct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head</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altLang="zh-TW" b="1" i="1" smtClean="0">
                                      <a:solidFill>
                                        <a:srgbClr val="0070C0"/>
                                      </a:solidFill>
                                      <a:latin typeface="Cambria Math" panose="02040503050406030204" pitchFamily="18" charset="0"/>
                                    </a:rPr>
                                    <m:t>𝑽</m:t>
                                  </m:r>
                                </m:e>
                                <m:sub>
                                  <m:r>
                                    <a:rPr lang="en-US" b="0" i="1" smtClean="0">
                                      <a:solidFill>
                                        <a:srgbClr val="0070C0"/>
                                      </a:solidFill>
                                      <a:latin typeface="Cambria Math" panose="02040503050406030204" pitchFamily="18" charset="0"/>
                                    </a:rPr>
                                    <m:t>𝑖</m:t>
                                  </m:r>
                                </m:sub>
                              </m:sSub>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𝑏𝑛𝑚</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extLst>
                      <a:ext uri="{0D108BD9-81ED-4DB2-BD59-A6C34878D82A}">
                        <a16:rowId xmlns:a16="http://schemas.microsoft.com/office/drawing/2014/main" val="326685110"/>
                      </a:ext>
                    </a:extLst>
                  </a:tr>
                  <a:tr h="370840">
                    <a:tc>
                      <a:txBody>
                        <a:bodyPr/>
                        <a:lstStyle/>
                        <a:p>
                          <a:pPr algn="ctr"/>
                          <a14:m>
                            <m:oMathPara xmlns:m="http://schemas.openxmlformats.org/officeDocument/2006/math">
                              <m:oMathParaPr>
                                <m:jc m:val="center"/>
                              </m:oMathParaPr>
                              <m:oMath xmlns:m="http://schemas.openxmlformats.org/officeDocument/2006/math">
                                <m:sSup>
                                  <m:sSupPr>
                                    <m:ctrlPr>
                                      <a:rPr lang="en-US" b="0" i="1" smtClean="0">
                                        <a:solidFill>
                                          <a:srgbClr val="00B050"/>
                                        </a:solidFill>
                                        <a:latin typeface="Cambria Math" panose="02040503050406030204" pitchFamily="18" charset="0"/>
                                      </a:rPr>
                                    </m:ctrlPr>
                                  </m:sSupPr>
                                  <m:e>
                                    <m:r>
                                      <a:rPr lang="en-US" b="1" i="1" smtClean="0">
                                        <a:solidFill>
                                          <a:srgbClr val="00B050"/>
                                        </a:solidFill>
                                        <a:latin typeface="Cambria Math" panose="02040503050406030204" pitchFamily="18" charset="0"/>
                                      </a:rPr>
                                      <m:t>𝑾</m:t>
                                    </m:r>
                                  </m:e>
                                  <m:sup>
                                    <m:r>
                                      <a:rPr lang="en-US" b="0" i="1" smtClean="0">
                                        <a:solidFill>
                                          <a:srgbClr val="00B050"/>
                                        </a:solidFill>
                                        <a:latin typeface="Cambria Math" panose="02040503050406030204" pitchFamily="18" charset="0"/>
                                      </a:rPr>
                                      <m:t>𝑂</m:t>
                                    </m:r>
                                  </m:sup>
                                </m:sSup>
                                <m:r>
                                  <a:rPr lang="en-US" altLang="zh-TW" b="1" i="1" smtClean="0">
                                    <a:latin typeface="Cambria Math" panose="02040503050406030204" pitchFamily="18" charset="0"/>
                                  </a:rPr>
                                  <m:t>∈</m:t>
                                </m:r>
                                <m:sSup>
                                  <m:sSupPr>
                                    <m:ctrlPr>
                                      <a:rPr lang="en-US" altLang="zh-TW" b="1" i="1" smtClean="0">
                                        <a:latin typeface="Cambria Math" panose="02040503050406030204" pitchFamily="18" charset="0"/>
                                        <a:ea typeface="Cambria Math" panose="02040503050406030204" pitchFamily="18" charset="0"/>
                                      </a:rPr>
                                    </m:ctrlPr>
                                  </m:sSupPr>
                                  <m:e>
                                    <m:r>
                                      <a:rPr lang="en-US" altLang="zh-TW" b="1" i="1" smtClean="0">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box>
                                      <m:boxPr>
                                        <m:ctrlPr>
                                          <a:rPr lang="en-US" altLang="zh-TW" b="0" i="1" smtClean="0">
                                            <a:latin typeface="Cambria Math" panose="02040503050406030204" pitchFamily="18" charset="0"/>
                                            <a:ea typeface="Cambria Math" panose="02040503050406030204" pitchFamily="18" charset="0"/>
                                          </a:rPr>
                                        </m:ctrlPr>
                                      </m:boxPr>
                                      <m:e>
                                        <m:argPr>
                                          <m:argSz m:val="-1"/>
                                        </m:argPr>
                                        <m:r>
                                          <a:rPr lang="en-US" altLang="zh-TW" b="0" i="1" smtClean="0">
                                            <a:latin typeface="Cambria Math" panose="02040503050406030204" pitchFamily="18" charset="0"/>
                                            <a:ea typeface="Cambria Math" panose="02040503050406030204" pitchFamily="18" charset="0"/>
                                          </a:rPr>
                                          <m:t>𝑑</m:t>
                                        </m:r>
                                      </m:e>
                                    </m:box>
                                  </m:sup>
                                </m:sSup>
                                <m:r>
                                  <a:rPr lang="en-US" altLang="zh-TW" b="0" i="0"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rPr>
                                    </m:ctrlPr>
                                  </m:sSubPr>
                                  <m:e>
                                    <m:r>
                                      <m:rPr>
                                        <m:sty m:val="p"/>
                                      </m:rPr>
                                      <a:rPr lang="en-US" i="0">
                                        <a:latin typeface="Cambria Math" panose="02040503050406030204" pitchFamily="18" charset="0"/>
                                      </a:rPr>
                                      <m:t>hea</m:t>
                                    </m:r>
                                    <m:r>
                                      <m:rPr>
                                        <m:sty m:val="p"/>
                                      </m:rPr>
                                      <a:rPr lang="en-US" b="0" i="0" smtClean="0">
                                        <a:latin typeface="Cambria Math" panose="02040503050406030204" pitchFamily="18" charset="0"/>
                                      </a:rPr>
                                      <m:t>d</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p>
                                  <m:sSupPr>
                                    <m:ctrlPr>
                                      <a:rPr lang="en-US" altLang="zh-TW" i="1" smtClean="0">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𝑏</m:t>
                                    </m:r>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1×</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𝑚</m:t>
                                        </m:r>
                                      </m:den>
                                    </m:f>
                                  </m:sup>
                                </m:sSup>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r>
                                  <a:rPr lang="en-US" b="0" i="0" smtClean="0">
                                    <a:latin typeface="Cambria Math" panose="02040503050406030204" pitchFamily="18" charset="0"/>
                                  </a:rPr>
                                  <m:t>=</m:t>
                                </m:r>
                                <m:r>
                                  <m:rPr>
                                    <m:sty m:val="p"/>
                                  </m:rPr>
                                  <a:rPr lang="en-US" b="0" i="0" smtClean="0">
                                    <a:latin typeface="Cambria Math" panose="02040503050406030204" pitchFamily="18" charset="0"/>
                                  </a:rPr>
                                  <m:t>Concat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m:rPr>
                                            <m:sty m:val="p"/>
                                          </m:rPr>
                                          <a:rPr lang="en-US" i="0">
                                            <a:latin typeface="Cambria Math" panose="02040503050406030204" pitchFamily="18" charset="0"/>
                                          </a:rPr>
                                          <m:t>hea</m:t>
                                        </m:r>
                                        <m:r>
                                          <m:rPr>
                                            <m:sty m:val="p"/>
                                          </m:rPr>
                                          <a:rPr lang="en-US" b="0" i="0" smtClean="0">
                                            <a:latin typeface="Cambria Math" panose="02040503050406030204" pitchFamily="18" charset="0"/>
                                          </a:rPr>
                                          <m:t>d</m:t>
                                        </m:r>
                                      </m:e>
                                      <m:sub>
                                        <m:r>
                                          <a:rPr lang="en-US" b="0" i="1" smtClean="0">
                                            <a:latin typeface="Cambria Math" panose="02040503050406030204" pitchFamily="18" charset="0"/>
                                          </a:rPr>
                                          <m:t>1</m:t>
                                        </m:r>
                                      </m:sub>
                                    </m:sSub>
                                    <m:r>
                                      <a:rPr lang="en-US" i="1">
                                        <a:latin typeface="Cambria Math" panose="02040503050406030204" pitchFamily="18" charset="0"/>
                                      </a:rPr>
                                      <m:t>, …,</m:t>
                                    </m:r>
                                    <m:r>
                                      <a:rPr lang="en-US" i="1" smtClean="0">
                                        <a:latin typeface="Cambria Math" panose="02040503050406030204" pitchFamily="18" charset="0"/>
                                      </a:rPr>
                                      <m:t> </m:t>
                                    </m:r>
                                    <m:sSub>
                                      <m:sSubPr>
                                        <m:ctrlPr>
                                          <a:rPr lang="en-US" i="1">
                                            <a:latin typeface="Cambria Math" panose="02040503050406030204" pitchFamily="18" charset="0"/>
                                          </a:rPr>
                                        </m:ctrlPr>
                                      </m:sSubPr>
                                      <m:e>
                                        <m:r>
                                          <m:rPr>
                                            <m:sty m:val="p"/>
                                          </m:rPr>
                                          <a:rPr lang="en-US" i="0">
                                            <a:latin typeface="Cambria Math" panose="02040503050406030204" pitchFamily="18" charset="0"/>
                                          </a:rPr>
                                          <m:t>head</m:t>
                                        </m:r>
                                      </m:e>
                                      <m:sub>
                                        <m:r>
                                          <a:rPr lang="en-US" b="0" i="1" smtClean="0">
                                            <a:latin typeface="Cambria Math" panose="02040503050406030204" pitchFamily="18" charset="0"/>
                                          </a:rPr>
                                          <m:t>𝑚</m:t>
                                        </m:r>
                                      </m:sub>
                                    </m:sSub>
                                  </m:e>
                                </m:d>
                                <m:sSup>
                                  <m:sSupPr>
                                    <m:ctrlPr>
                                      <a:rPr lang="en-US" b="0" i="1" smtClean="0">
                                        <a:solidFill>
                                          <a:srgbClr val="00B050"/>
                                        </a:solidFill>
                                        <a:latin typeface="Cambria Math" panose="02040503050406030204" pitchFamily="18" charset="0"/>
                                      </a:rPr>
                                    </m:ctrlPr>
                                  </m:sSupPr>
                                  <m:e>
                                    <m:r>
                                      <a:rPr lang="en-US" b="1" i="1" smtClean="0">
                                        <a:solidFill>
                                          <a:srgbClr val="00B050"/>
                                        </a:solidFill>
                                        <a:latin typeface="Cambria Math" panose="02040503050406030204" pitchFamily="18" charset="0"/>
                                      </a:rPr>
                                      <m:t>𝑾</m:t>
                                    </m:r>
                                  </m:e>
                                  <m:sup>
                                    <m:r>
                                      <a:rPr lang="en-US" b="0" i="1" smtClean="0">
                                        <a:solidFill>
                                          <a:srgbClr val="00B050"/>
                                        </a:solidFill>
                                        <a:latin typeface="Cambria Math" panose="02040503050406030204" pitchFamily="18" charset="0"/>
                                      </a:rPr>
                                      <m:t>𝑂</m:t>
                                    </m:r>
                                  </m:sup>
                                </m:sSup>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𝑏𝑑</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extLst>
                      <a:ext uri="{0D108BD9-81ED-4DB2-BD59-A6C34878D82A}">
                        <a16:rowId xmlns:a16="http://schemas.microsoft.com/office/drawing/2014/main" val="1854704577"/>
                      </a:ext>
                    </a:extLst>
                  </a:tr>
                  <a:tr h="370840">
                    <a:tc>
                      <a:txBody>
                        <a:bodyPr/>
                        <a:lstStyle/>
                        <a:p>
                          <a:pPr marL="1143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sSup>
                                  <m:sSupPr>
                                    <m:ctrlPr>
                                      <a:rPr lang="en-US" altLang="zh-TW" i="1" smtClean="0">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𝑏</m:t>
                                    </m:r>
                                    <m:r>
                                      <a:rPr lang="en-US" altLang="zh-TW" b="0" i="1" smtClean="0">
                                        <a:latin typeface="Cambria Math" panose="02040503050406030204" pitchFamily="18" charset="0"/>
                                        <a:ea typeface="Cambria Math" panose="02040503050406030204" pitchFamily="18" charset="0"/>
                                      </a:rPr>
                                      <m:t>×1×</m:t>
                                    </m:r>
                                    <m:r>
                                      <a:rPr lang="en-US" altLang="zh-TW" i="1">
                                        <a:latin typeface="Cambria Math" panose="02040503050406030204" pitchFamily="18" charset="0"/>
                                        <a:ea typeface="Cambria Math" panose="02040503050406030204" pitchFamily="18" charset="0"/>
                                      </a:rPr>
                                      <m:t>𝑑</m:t>
                                    </m:r>
                                  </m:sup>
                                </m:sSup>
                                <m:r>
                                  <a:rPr lang="en-US" altLang="zh-TW" b="0" i="1" smtClean="0">
                                    <a:latin typeface="Cambria Math" panose="02040503050406030204" pitchFamily="18" charset="0"/>
                                    <a:ea typeface="Cambria Math" panose="02040503050406030204" pitchFamily="18" charset="0"/>
                                  </a:rPr>
                                  <m:t>,</m:t>
                                </m:r>
                                <m:sSub>
                                  <m:sSubPr>
                                    <m:ctrlPr>
                                      <a:rPr lang="en-US" sz="1400" i="1" smtClean="0">
                                        <a:latin typeface="Cambria Math" panose="02040503050406030204" pitchFamily="18" charset="0"/>
                                      </a:rPr>
                                    </m:ctrlPr>
                                  </m:sSubPr>
                                  <m:e>
                                    <m:r>
                                      <a:rPr lang="en-US" sz="1400" b="1" i="1">
                                        <a:latin typeface="Cambria Math" panose="02040503050406030204" pitchFamily="18" charset="0"/>
                                      </a:rPr>
                                      <m:t>𝑾</m:t>
                                    </m:r>
                                  </m:e>
                                  <m:sub>
                                    <m:r>
                                      <a:rPr lang="en-US" sz="1400" i="1">
                                        <a:latin typeface="Cambria Math" panose="02040503050406030204" pitchFamily="18" charset="0"/>
                                      </a:rPr>
                                      <m:t>1</m:t>
                                    </m:r>
                                  </m:sub>
                                </m:sSub>
                                <m:r>
                                  <a:rPr lang="en-US" altLang="zh-TW" sz="1400" b="1" i="1" smtClean="0">
                                    <a:latin typeface="Cambria Math" panose="02040503050406030204" pitchFamily="18" charset="0"/>
                                  </a:rPr>
                                  <m:t>∈</m:t>
                                </m:r>
                                <m:sSup>
                                  <m:sSupPr>
                                    <m:ctrlPr>
                                      <a:rPr lang="en-US" altLang="zh-TW" sz="1400" b="1" i="1" smtClean="0">
                                        <a:latin typeface="Cambria Math" panose="02040503050406030204" pitchFamily="18" charset="0"/>
                                        <a:ea typeface="Cambria Math" panose="02040503050406030204" pitchFamily="18" charset="0"/>
                                      </a:rPr>
                                    </m:ctrlPr>
                                  </m:sSupPr>
                                  <m:e>
                                    <m:r>
                                      <a:rPr lang="en-US" altLang="zh-TW" sz="1400" b="1" i="1" smtClean="0">
                                        <a:latin typeface="Cambria Math" panose="02040503050406030204" pitchFamily="18" charset="0"/>
                                        <a:ea typeface="Cambria Math" panose="02040503050406030204" pitchFamily="18" charset="0"/>
                                      </a:rPr>
                                      <m:t>ℝ</m:t>
                                    </m:r>
                                  </m:e>
                                  <m:sup>
                                    <m:r>
                                      <a:rPr lang="en-US" altLang="zh-TW" sz="1400" b="0" i="1" smtClean="0">
                                        <a:latin typeface="Cambria Math" panose="02040503050406030204" pitchFamily="18" charset="0"/>
                                        <a:ea typeface="Cambria Math" panose="02040503050406030204" pitchFamily="18" charset="0"/>
                                      </a:rPr>
                                      <m:t>𝑑</m:t>
                                    </m:r>
                                    <m:r>
                                      <a:rPr lang="en-US" altLang="zh-TW" sz="1400" b="0" i="1" smtClean="0">
                                        <a:latin typeface="Cambria Math" panose="02040503050406030204" pitchFamily="18" charset="0"/>
                                        <a:ea typeface="Cambria Math" panose="02040503050406030204" pitchFamily="18" charset="0"/>
                                      </a:rPr>
                                      <m:t>×</m:t>
                                    </m:r>
                                    <m:box>
                                      <m:boxPr>
                                        <m:ctrlPr>
                                          <a:rPr lang="en-US" altLang="zh-TW" sz="1400" b="0" i="1" smtClean="0">
                                            <a:latin typeface="Cambria Math" panose="02040503050406030204" pitchFamily="18" charset="0"/>
                                            <a:ea typeface="Cambria Math" panose="02040503050406030204" pitchFamily="18" charset="0"/>
                                          </a:rPr>
                                        </m:ctrlPr>
                                      </m:boxPr>
                                      <m:e>
                                        <m:argPr>
                                          <m:argSz m:val="-1"/>
                                        </m:argPr>
                                        <m:sSub>
                                          <m:sSubPr>
                                            <m:ctrlPr>
                                              <a:rPr lang="en-US" altLang="zh-TW" sz="1400" b="0" i="1" smtClean="0">
                                                <a:latin typeface="Cambria Math" panose="02040503050406030204" pitchFamily="18" charset="0"/>
                                                <a:ea typeface="Cambria Math" panose="02040503050406030204" pitchFamily="18" charset="0"/>
                                              </a:rPr>
                                            </m:ctrlPr>
                                          </m:sSubPr>
                                          <m:e>
                                            <m:r>
                                              <a:rPr lang="en-US" altLang="zh-TW" sz="1400" b="0" i="1" smtClean="0">
                                                <a:latin typeface="Cambria Math" panose="02040503050406030204" pitchFamily="18" charset="0"/>
                                                <a:ea typeface="Cambria Math" panose="02040503050406030204" pitchFamily="18" charset="0"/>
                                              </a:rPr>
                                              <m:t>𝑑</m:t>
                                            </m:r>
                                          </m:e>
                                          <m:sub>
                                            <m:r>
                                              <m:rPr>
                                                <m:sty m:val="p"/>
                                              </m:rPr>
                                              <a:rPr lang="en-US" altLang="zh-TW" sz="1400" b="0" i="0" smtClean="0">
                                                <a:latin typeface="Cambria Math" panose="02040503050406030204" pitchFamily="18" charset="0"/>
                                                <a:ea typeface="Cambria Math" panose="02040503050406030204" pitchFamily="18" charset="0"/>
                                              </a:rPr>
                                              <m:t>ff</m:t>
                                            </m:r>
                                          </m:sub>
                                        </m:sSub>
                                      </m:e>
                                    </m:box>
                                  </m:sup>
                                </m:sSup>
                                <m:r>
                                  <a:rPr lang="en-US" altLang="zh-TW" sz="1400" b="1" i="0" smtClean="0">
                                    <a:latin typeface="Cambria Math" panose="02040503050406030204" pitchFamily="18" charset="0"/>
                                    <a:ea typeface="Cambria Math" panose="02040503050406030204" pitchFamily="18" charset="0"/>
                                  </a:rPr>
                                  <m:t>,</m:t>
                                </m:r>
                              </m:oMath>
                            </m:oMathPara>
                          </a14:m>
                          <a:endParaRPr lang="en-US" altLang="zh-TW" sz="1400" b="1" i="0" dirty="0">
                            <a:latin typeface="Cambria Math" panose="02040503050406030204" pitchFamily="18" charset="0"/>
                            <a:ea typeface="Cambria Math" panose="02040503050406030204" pitchFamily="18" charset="0"/>
                          </a:endParaRPr>
                        </a:p>
                        <a:p>
                          <a:pPr marL="114300" indent="0">
                            <a:buNone/>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b="1" i="1">
                                        <a:latin typeface="Cambria Math" panose="02040503050406030204" pitchFamily="18" charset="0"/>
                                      </a:rPr>
                                      <m:t>𝑾</m:t>
                                    </m:r>
                                  </m:e>
                                  <m:sub>
                                    <m:r>
                                      <a:rPr lang="en-US" sz="1400" b="0" i="1" smtClean="0">
                                        <a:latin typeface="Cambria Math" panose="02040503050406030204" pitchFamily="18" charset="0"/>
                                      </a:rPr>
                                      <m:t>2</m:t>
                                    </m:r>
                                  </m:sub>
                                </m:sSub>
                                <m:r>
                                  <a:rPr lang="en-US" altLang="zh-TW" sz="1400" b="1" i="1">
                                    <a:latin typeface="Cambria Math" panose="02040503050406030204" pitchFamily="18" charset="0"/>
                                  </a:rPr>
                                  <m:t>∈</m:t>
                                </m:r>
                                <m:sSup>
                                  <m:sSupPr>
                                    <m:ctrlPr>
                                      <a:rPr lang="en-US" altLang="zh-TW" sz="1400" b="1" i="1">
                                        <a:latin typeface="Cambria Math" panose="02040503050406030204" pitchFamily="18" charset="0"/>
                                        <a:ea typeface="Cambria Math" panose="02040503050406030204" pitchFamily="18" charset="0"/>
                                      </a:rPr>
                                    </m:ctrlPr>
                                  </m:sSupPr>
                                  <m:e>
                                    <m:r>
                                      <a:rPr lang="en-US" altLang="zh-TW" sz="1400" b="1" i="1">
                                        <a:latin typeface="Cambria Math" panose="02040503050406030204" pitchFamily="18" charset="0"/>
                                        <a:ea typeface="Cambria Math" panose="02040503050406030204" pitchFamily="18" charset="0"/>
                                      </a:rPr>
                                      <m:t>ℝ</m:t>
                                    </m:r>
                                  </m:e>
                                  <m:sup>
                                    <m:box>
                                      <m:boxPr>
                                        <m:ctrlPr>
                                          <a:rPr lang="en-US" altLang="zh-TW" sz="1400" i="1">
                                            <a:latin typeface="Cambria Math" panose="02040503050406030204" pitchFamily="18" charset="0"/>
                                            <a:ea typeface="Cambria Math" panose="02040503050406030204" pitchFamily="18" charset="0"/>
                                          </a:rPr>
                                        </m:ctrlPr>
                                      </m:boxPr>
                                      <m:e>
                                        <m:argPr>
                                          <m:argSz m:val="-1"/>
                                        </m:argPr>
                                        <m:sSub>
                                          <m:sSubPr>
                                            <m:ctrlPr>
                                              <a:rPr lang="en-US" altLang="zh-TW" sz="1400" i="1">
                                                <a:latin typeface="Cambria Math" panose="02040503050406030204" pitchFamily="18" charset="0"/>
                                                <a:ea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𝑑</m:t>
                                            </m:r>
                                          </m:e>
                                          <m:sub>
                                            <m:r>
                                              <m:rPr>
                                                <m:sty m:val="p"/>
                                              </m:rPr>
                                              <a:rPr lang="en-US" altLang="zh-TW" sz="1400">
                                                <a:latin typeface="Cambria Math" panose="02040503050406030204" pitchFamily="18" charset="0"/>
                                                <a:ea typeface="Cambria Math" panose="02040503050406030204" pitchFamily="18" charset="0"/>
                                              </a:rPr>
                                              <m:t>ff</m:t>
                                            </m:r>
                                          </m:sub>
                                        </m:sSub>
                                        <m:r>
                                          <a:rPr lang="en-US" altLang="zh-TW" sz="1400" i="1">
                                            <a:latin typeface="Cambria Math" panose="02040503050406030204" pitchFamily="18" charset="0"/>
                                            <a:ea typeface="Cambria Math" panose="02040503050406030204" pitchFamily="18" charset="0"/>
                                          </a:rPr>
                                          <m:t>×</m:t>
                                        </m:r>
                                        <m:r>
                                          <a:rPr lang="en-US" altLang="zh-TW" sz="1400" i="1">
                                            <a:latin typeface="Cambria Math" panose="02040503050406030204" pitchFamily="18" charset="0"/>
                                            <a:ea typeface="Cambria Math" panose="02040503050406030204" pitchFamily="18" charset="0"/>
                                          </a:rPr>
                                          <m:t>𝑑</m:t>
                                        </m:r>
                                      </m:e>
                                    </m:box>
                                  </m:sup>
                                </m:sSup>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r>
                                  <m:rPr>
                                    <m:sty m:val="p"/>
                                  </m:rPr>
                                  <a:rPr lang="en-US" b="0" i="0" smtClean="0">
                                    <a:latin typeface="Cambria Math" panose="02040503050406030204" pitchFamily="18" charset="0"/>
                                  </a:rPr>
                                  <m:t>ReLU</m:t>
                                </m:r>
                                <m:d>
                                  <m:dPr>
                                    <m:ctrlPr>
                                      <a:rPr lang="en-US" b="0" i="1" smtClean="0">
                                        <a:latin typeface="Cambria Math" panose="02040503050406030204" pitchFamily="18" charset="0"/>
                                      </a:rPr>
                                    </m:ctrlPr>
                                  </m:dPr>
                                  <m:e>
                                    <m:r>
                                      <a:rPr lang="en-US" b="0" i="1" smtClean="0">
                                        <a:latin typeface="Cambria Math" panose="02040503050406030204" pitchFamily="18" charset="0"/>
                                      </a:rPr>
                                      <m:t>𝑌</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𝑾</m:t>
                                        </m:r>
                                      </m:e>
                                      <m:sub>
                                        <m:r>
                                          <a:rPr lang="en-US" b="0" i="1" smtClean="0">
                                            <a:latin typeface="Cambria Math" panose="02040503050406030204" pitchFamily="18" charset="0"/>
                                          </a:rPr>
                                          <m:t>1</m:t>
                                        </m:r>
                                      </m:sub>
                                    </m:sSub>
                                  </m:e>
                                </m:d>
                                <m:sSub>
                                  <m:sSubPr>
                                    <m:ctrlPr>
                                      <a:rPr lang="en-US" b="0" i="1" smtClean="0">
                                        <a:latin typeface="Cambria Math" panose="02040503050406030204" pitchFamily="18" charset="0"/>
                                      </a:rPr>
                                    </m:ctrlPr>
                                  </m:sSubPr>
                                  <m:e>
                                    <m:r>
                                      <a:rPr lang="en-US" b="1" i="1" smtClean="0">
                                        <a:latin typeface="Cambria Math" panose="02040503050406030204" pitchFamily="18" charset="0"/>
                                      </a:rPr>
                                      <m:t>𝑾</m:t>
                                    </m:r>
                                  </m:e>
                                  <m:sub>
                                    <m:r>
                                      <a:rPr lang="en-US" b="0" i="1" smtClean="0">
                                        <a:latin typeface="Cambria Math" panose="02040503050406030204" pitchFamily="18" charset="0"/>
                                      </a:rPr>
                                      <m:t>2</m:t>
                                    </m:r>
                                  </m:sub>
                                </m:sSub>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(16</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𝑏𝑑</m:t>
                                </m:r>
                                <m:r>
                                  <a:rPr lang="en-US" altLang="zh-TW" b="0" i="1" smtClean="0">
                                    <a:latin typeface="Cambria Math" panose="02040503050406030204" pitchFamily="18" charset="0"/>
                                    <a:ea typeface="Cambria Math" panose="02040503050406030204" pitchFamily="18" charset="0"/>
                                  </a:rPr>
                                  <m:t>+8</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extLst>
                      <a:ext uri="{0D108BD9-81ED-4DB2-BD59-A6C34878D82A}">
                        <a16:rowId xmlns:a16="http://schemas.microsoft.com/office/drawing/2014/main" val="3574016020"/>
                      </a:ext>
                    </a:extLst>
                  </a:tr>
                  <a:tr h="370840">
                    <a:tc>
                      <a:txBody>
                        <a:bodyPr/>
                        <a:lstStyle/>
                        <a:p>
                          <a:pPr marL="114300" indent="0" algn="ctr">
                            <a:buNone/>
                          </a:pPr>
                          <a:r>
                            <a:rPr lang="en-US" dirty="0"/>
                            <a:t>---</a:t>
                          </a:r>
                        </a:p>
                      </a:txBody>
                      <a:tcPr anchor="ctr"/>
                    </a:tc>
                    <a:tc>
                      <a:txBody>
                        <a:bodyPr/>
                        <a:lstStyle/>
                        <a:p>
                          <a:pPr algn="ctr"/>
                          <a:r>
                            <a:rPr lang="en-US" dirty="0"/>
                            <a:t>Total</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𝑏𝑚𝑛</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extLst>
                      <a:ext uri="{0D108BD9-81ED-4DB2-BD59-A6C34878D82A}">
                        <a16:rowId xmlns:a16="http://schemas.microsoft.com/office/drawing/2014/main" val="1421137859"/>
                      </a:ext>
                    </a:extLst>
                  </a:tr>
                </a:tbl>
              </a:graphicData>
            </a:graphic>
          </p:graphicFrame>
        </mc:Choice>
        <mc:Fallback xmlns="">
          <p:graphicFrame>
            <p:nvGraphicFramePr>
              <p:cNvPr id="10" name="Table 9">
                <a:extLst>
                  <a:ext uri="{FF2B5EF4-FFF2-40B4-BE49-F238E27FC236}">
                    <a16:creationId xmlns:a16="http://schemas.microsoft.com/office/drawing/2014/main" id="{7B3AB33D-78E0-88DA-24B6-77E80BB7BEC1}"/>
                  </a:ext>
                </a:extLst>
              </p:cNvPr>
              <p:cNvGraphicFramePr>
                <a:graphicFrameLocks noGrp="1"/>
              </p:cNvGraphicFramePr>
              <p:nvPr>
                <p:extLst>
                  <p:ext uri="{D42A27DB-BD31-4B8C-83A1-F6EECF244321}">
                    <p14:modId xmlns:p14="http://schemas.microsoft.com/office/powerpoint/2010/main" val="3858437617"/>
                  </p:ext>
                </p:extLst>
              </p:nvPr>
            </p:nvGraphicFramePr>
            <p:xfrm>
              <a:off x="168966" y="1639260"/>
              <a:ext cx="8865705" cy="2926653"/>
            </p:xfrm>
            <a:graphic>
              <a:graphicData uri="http://schemas.openxmlformats.org/drawingml/2006/table">
                <a:tbl>
                  <a:tblPr firstRow="1" bandRow="1">
                    <a:tableStyleId>{5C22544A-7EE6-4342-B048-85BDC9FD1C3A}</a:tableStyleId>
                  </a:tblPr>
                  <a:tblGrid>
                    <a:gridCol w="2395330">
                      <a:extLst>
                        <a:ext uri="{9D8B030D-6E8A-4147-A177-3AD203B41FA5}">
                          <a16:colId xmlns:a16="http://schemas.microsoft.com/office/drawing/2014/main" val="3163504505"/>
                        </a:ext>
                      </a:extLst>
                    </a:gridCol>
                    <a:gridCol w="2713382">
                      <a:extLst>
                        <a:ext uri="{9D8B030D-6E8A-4147-A177-3AD203B41FA5}">
                          <a16:colId xmlns:a16="http://schemas.microsoft.com/office/drawing/2014/main" val="3826030811"/>
                        </a:ext>
                      </a:extLst>
                    </a:gridCol>
                    <a:gridCol w="1759226">
                      <a:extLst>
                        <a:ext uri="{9D8B030D-6E8A-4147-A177-3AD203B41FA5}">
                          <a16:colId xmlns:a16="http://schemas.microsoft.com/office/drawing/2014/main" val="4116034589"/>
                        </a:ext>
                      </a:extLst>
                    </a:gridCol>
                    <a:gridCol w="1997767">
                      <a:extLst>
                        <a:ext uri="{9D8B030D-6E8A-4147-A177-3AD203B41FA5}">
                          <a16:colId xmlns:a16="http://schemas.microsoft.com/office/drawing/2014/main" val="3308954240"/>
                        </a:ext>
                      </a:extLst>
                    </a:gridCol>
                  </a:tblGrid>
                  <a:tr h="370840">
                    <a:tc>
                      <a:txBody>
                        <a:bodyPr/>
                        <a:lstStyle/>
                        <a:p>
                          <a:pPr algn="ctr"/>
                          <a:r>
                            <a:rPr lang="en-US" dirty="0"/>
                            <a:t>Dimensions</a:t>
                          </a:r>
                        </a:p>
                      </a:txBody>
                      <a:tcPr/>
                    </a:tc>
                    <a:tc>
                      <a:txBody>
                        <a:bodyPr/>
                        <a:lstStyle/>
                        <a:p>
                          <a:pPr algn="ctr"/>
                          <a:r>
                            <a:rPr lang="en-US" dirty="0"/>
                            <a:t>Operation</a:t>
                          </a:r>
                        </a:p>
                      </a:txBody>
                      <a:tcPr/>
                    </a:tc>
                    <a:tc>
                      <a:txBody>
                        <a:bodyPr/>
                        <a:lstStyle/>
                        <a:p>
                          <a:pPr algn="ctr"/>
                          <a:r>
                            <a:rPr lang="en-US" dirty="0"/>
                            <a:t>Computations </a:t>
                          </a:r>
                        </a:p>
                      </a:txBody>
                      <a:tcPr/>
                    </a:tc>
                    <a:tc>
                      <a:txBody>
                        <a:bodyPr/>
                        <a:lstStyle/>
                        <a:p>
                          <a:pPr algn="ctr"/>
                          <a:r>
                            <a:rPr lang="en-US" dirty="0"/>
                            <a:t>IO</a:t>
                          </a:r>
                        </a:p>
                      </a:txBody>
                      <a:tcPr/>
                    </a:tc>
                    <a:extLst>
                      <a:ext uri="{0D108BD9-81ED-4DB2-BD59-A6C34878D82A}">
                        <a16:rowId xmlns:a16="http://schemas.microsoft.com/office/drawing/2014/main" val="1111275437"/>
                      </a:ext>
                    </a:extLst>
                  </a:tr>
                  <a:tr h="412115">
                    <a:tc>
                      <a:txBody>
                        <a:bodyPr/>
                        <a:lstStyle/>
                        <a:p>
                          <a:endParaRPr lang="en-US"/>
                        </a:p>
                      </a:txBody>
                      <a:tcPr anchor="ctr">
                        <a:blipFill>
                          <a:blip r:embed="rId3"/>
                          <a:stretch>
                            <a:fillRect l="-529" t="-90909" r="-270899" b="-515152"/>
                          </a:stretch>
                        </a:blipFill>
                      </a:tcPr>
                    </a:tc>
                    <a:tc>
                      <a:txBody>
                        <a:bodyPr/>
                        <a:lstStyle/>
                        <a:p>
                          <a:endParaRPr lang="en-US"/>
                        </a:p>
                      </a:txBody>
                      <a:tcPr anchor="ctr">
                        <a:blipFill>
                          <a:blip r:embed="rId3"/>
                          <a:stretch>
                            <a:fillRect l="-88785" t="-90909" r="-139252" b="-515152"/>
                          </a:stretch>
                        </a:blipFill>
                      </a:tcPr>
                    </a:tc>
                    <a:tc>
                      <a:txBody>
                        <a:bodyPr/>
                        <a:lstStyle/>
                        <a:p>
                          <a:endParaRPr lang="en-US"/>
                        </a:p>
                      </a:txBody>
                      <a:tcPr anchor="ctr">
                        <a:blipFill>
                          <a:blip r:embed="rId3"/>
                          <a:stretch>
                            <a:fillRect l="-292754" t="-90909" r="-115942" b="-515152"/>
                          </a:stretch>
                        </a:blipFill>
                      </a:tcPr>
                    </a:tc>
                    <a:tc>
                      <a:txBody>
                        <a:bodyPr/>
                        <a:lstStyle/>
                        <a:p>
                          <a:endParaRPr lang="en-US"/>
                        </a:p>
                      </a:txBody>
                      <a:tcPr anchor="ctr">
                        <a:blipFill>
                          <a:blip r:embed="rId3"/>
                          <a:stretch>
                            <a:fillRect l="-343038" t="-90909" r="-1266" b="-515152"/>
                          </a:stretch>
                        </a:blipFill>
                      </a:tcPr>
                    </a:tc>
                    <a:extLst>
                      <a:ext uri="{0D108BD9-81ED-4DB2-BD59-A6C34878D82A}">
                        <a16:rowId xmlns:a16="http://schemas.microsoft.com/office/drawing/2014/main" val="3472456772"/>
                      </a:ext>
                    </a:extLst>
                  </a:tr>
                  <a:tr h="471107">
                    <a:tc>
                      <a:txBody>
                        <a:bodyPr/>
                        <a:lstStyle/>
                        <a:p>
                          <a:endParaRPr lang="en-US"/>
                        </a:p>
                      </a:txBody>
                      <a:tcPr anchor="ctr">
                        <a:blipFill>
                          <a:blip r:embed="rId3"/>
                          <a:stretch>
                            <a:fillRect l="-529" t="-170270" r="-270899" b="-359459"/>
                          </a:stretch>
                        </a:blipFill>
                      </a:tcPr>
                    </a:tc>
                    <a:tc>
                      <a:txBody>
                        <a:bodyPr/>
                        <a:lstStyle/>
                        <a:p>
                          <a:endParaRPr lang="en-US"/>
                        </a:p>
                      </a:txBody>
                      <a:tcPr anchor="ctr">
                        <a:blipFill>
                          <a:blip r:embed="rId3"/>
                          <a:stretch>
                            <a:fillRect l="-88785" t="-170270" r="-139252" b="-359459"/>
                          </a:stretch>
                        </a:blipFill>
                      </a:tcPr>
                    </a:tc>
                    <a:tc>
                      <a:txBody>
                        <a:bodyPr/>
                        <a:lstStyle/>
                        <a:p>
                          <a:endParaRPr lang="en-US"/>
                        </a:p>
                      </a:txBody>
                      <a:tcPr anchor="ctr">
                        <a:blipFill>
                          <a:blip r:embed="rId3"/>
                          <a:stretch>
                            <a:fillRect l="-292754" t="-170270" r="-115942" b="-359459"/>
                          </a:stretch>
                        </a:blipFill>
                      </a:tcPr>
                    </a:tc>
                    <a:tc>
                      <a:txBody>
                        <a:bodyPr/>
                        <a:lstStyle/>
                        <a:p>
                          <a:endParaRPr lang="en-US"/>
                        </a:p>
                      </a:txBody>
                      <a:tcPr anchor="ctr">
                        <a:blipFill>
                          <a:blip r:embed="rId3"/>
                          <a:stretch>
                            <a:fillRect l="-343038" t="-170270" r="-1266" b="-359459"/>
                          </a:stretch>
                        </a:blipFill>
                      </a:tcPr>
                    </a:tc>
                    <a:extLst>
                      <a:ext uri="{0D108BD9-81ED-4DB2-BD59-A6C34878D82A}">
                        <a16:rowId xmlns:a16="http://schemas.microsoft.com/office/drawing/2014/main" val="282211792"/>
                      </a:ext>
                    </a:extLst>
                  </a:tr>
                  <a:tr h="384429">
                    <a:tc>
                      <a:txBody>
                        <a:bodyPr/>
                        <a:lstStyle/>
                        <a:p>
                          <a:endParaRPr lang="en-US"/>
                        </a:p>
                      </a:txBody>
                      <a:tcPr anchor="ctr">
                        <a:blipFill>
                          <a:blip r:embed="rId3"/>
                          <a:stretch>
                            <a:fillRect l="-529" t="-333333" r="-270899" b="-343333"/>
                          </a:stretch>
                        </a:blipFill>
                      </a:tcPr>
                    </a:tc>
                    <a:tc>
                      <a:txBody>
                        <a:bodyPr/>
                        <a:lstStyle/>
                        <a:p>
                          <a:endParaRPr lang="en-US"/>
                        </a:p>
                      </a:txBody>
                      <a:tcPr anchor="ctr">
                        <a:blipFill>
                          <a:blip r:embed="rId3"/>
                          <a:stretch>
                            <a:fillRect l="-88785" t="-333333" r="-139252" b="-343333"/>
                          </a:stretch>
                        </a:blipFill>
                      </a:tcPr>
                    </a:tc>
                    <a:tc>
                      <a:txBody>
                        <a:bodyPr/>
                        <a:lstStyle/>
                        <a:p>
                          <a:endParaRPr lang="en-US"/>
                        </a:p>
                      </a:txBody>
                      <a:tcPr anchor="ctr">
                        <a:blipFill>
                          <a:blip r:embed="rId3"/>
                          <a:stretch>
                            <a:fillRect l="-292754" t="-333333" r="-115942" b="-343333"/>
                          </a:stretch>
                        </a:blipFill>
                      </a:tcPr>
                    </a:tc>
                    <a:tc>
                      <a:txBody>
                        <a:bodyPr/>
                        <a:lstStyle/>
                        <a:p>
                          <a:endParaRPr lang="en-US"/>
                        </a:p>
                      </a:txBody>
                      <a:tcPr anchor="ctr">
                        <a:blipFill>
                          <a:blip r:embed="rId3"/>
                          <a:stretch>
                            <a:fillRect l="-343038" t="-333333" r="-1266" b="-343333"/>
                          </a:stretch>
                        </a:blipFill>
                      </a:tcPr>
                    </a:tc>
                    <a:extLst>
                      <a:ext uri="{0D108BD9-81ED-4DB2-BD59-A6C34878D82A}">
                        <a16:rowId xmlns:a16="http://schemas.microsoft.com/office/drawing/2014/main" val="326685110"/>
                      </a:ext>
                    </a:extLst>
                  </a:tr>
                  <a:tr h="395415">
                    <a:tc>
                      <a:txBody>
                        <a:bodyPr/>
                        <a:lstStyle/>
                        <a:p>
                          <a:endParaRPr lang="en-US"/>
                        </a:p>
                      </a:txBody>
                      <a:tcPr anchor="ctr">
                        <a:blipFill>
                          <a:blip r:embed="rId3"/>
                          <a:stretch>
                            <a:fillRect l="-529" t="-406250" r="-270899" b="-221875"/>
                          </a:stretch>
                        </a:blipFill>
                      </a:tcPr>
                    </a:tc>
                    <a:tc>
                      <a:txBody>
                        <a:bodyPr/>
                        <a:lstStyle/>
                        <a:p>
                          <a:endParaRPr lang="en-US"/>
                        </a:p>
                      </a:txBody>
                      <a:tcPr anchor="ctr">
                        <a:blipFill>
                          <a:blip r:embed="rId3"/>
                          <a:stretch>
                            <a:fillRect l="-88785" t="-406250" r="-139252" b="-221875"/>
                          </a:stretch>
                        </a:blipFill>
                      </a:tcPr>
                    </a:tc>
                    <a:tc>
                      <a:txBody>
                        <a:bodyPr/>
                        <a:lstStyle/>
                        <a:p>
                          <a:endParaRPr lang="en-US"/>
                        </a:p>
                      </a:txBody>
                      <a:tcPr anchor="ctr">
                        <a:blipFill>
                          <a:blip r:embed="rId3"/>
                          <a:stretch>
                            <a:fillRect l="-292754" t="-406250" r="-115942" b="-221875"/>
                          </a:stretch>
                        </a:blipFill>
                      </a:tcPr>
                    </a:tc>
                    <a:tc>
                      <a:txBody>
                        <a:bodyPr/>
                        <a:lstStyle/>
                        <a:p>
                          <a:endParaRPr lang="en-US"/>
                        </a:p>
                      </a:txBody>
                      <a:tcPr anchor="ctr">
                        <a:blipFill>
                          <a:blip r:embed="rId3"/>
                          <a:stretch>
                            <a:fillRect l="-343038" t="-406250" r="-1266" b="-221875"/>
                          </a:stretch>
                        </a:blipFill>
                      </a:tcPr>
                    </a:tc>
                    <a:extLst>
                      <a:ext uri="{0D108BD9-81ED-4DB2-BD59-A6C34878D82A}">
                        <a16:rowId xmlns:a16="http://schemas.microsoft.com/office/drawing/2014/main" val="1854704577"/>
                      </a:ext>
                    </a:extLst>
                  </a:tr>
                  <a:tr h="521907">
                    <a:tc>
                      <a:txBody>
                        <a:bodyPr/>
                        <a:lstStyle/>
                        <a:p>
                          <a:endParaRPr lang="en-US"/>
                        </a:p>
                      </a:txBody>
                      <a:tcPr anchor="ctr">
                        <a:blipFill>
                          <a:blip r:embed="rId3"/>
                          <a:stretch>
                            <a:fillRect l="-529" t="-395122" r="-270899" b="-73171"/>
                          </a:stretch>
                        </a:blipFill>
                      </a:tcPr>
                    </a:tc>
                    <a:tc>
                      <a:txBody>
                        <a:bodyPr/>
                        <a:lstStyle/>
                        <a:p>
                          <a:endParaRPr lang="en-US"/>
                        </a:p>
                      </a:txBody>
                      <a:tcPr anchor="ctr">
                        <a:blipFill>
                          <a:blip r:embed="rId3"/>
                          <a:stretch>
                            <a:fillRect l="-88785" t="-395122" r="-139252" b="-73171"/>
                          </a:stretch>
                        </a:blipFill>
                      </a:tcPr>
                    </a:tc>
                    <a:tc>
                      <a:txBody>
                        <a:bodyPr/>
                        <a:lstStyle/>
                        <a:p>
                          <a:endParaRPr lang="en-US"/>
                        </a:p>
                      </a:txBody>
                      <a:tcPr anchor="ctr">
                        <a:blipFill>
                          <a:blip r:embed="rId3"/>
                          <a:stretch>
                            <a:fillRect l="-292754" t="-395122" r="-115942" b="-73171"/>
                          </a:stretch>
                        </a:blipFill>
                      </a:tcPr>
                    </a:tc>
                    <a:tc>
                      <a:txBody>
                        <a:bodyPr/>
                        <a:lstStyle/>
                        <a:p>
                          <a:endParaRPr lang="en-US"/>
                        </a:p>
                      </a:txBody>
                      <a:tcPr anchor="ctr">
                        <a:blipFill>
                          <a:blip r:embed="rId3"/>
                          <a:stretch>
                            <a:fillRect l="-343038" t="-395122" r="-1266" b="-73171"/>
                          </a:stretch>
                        </a:blipFill>
                      </a:tcPr>
                    </a:tc>
                    <a:extLst>
                      <a:ext uri="{0D108BD9-81ED-4DB2-BD59-A6C34878D82A}">
                        <a16:rowId xmlns:a16="http://schemas.microsoft.com/office/drawing/2014/main" val="3574016020"/>
                      </a:ext>
                    </a:extLst>
                  </a:tr>
                  <a:tr h="370840">
                    <a:tc>
                      <a:txBody>
                        <a:bodyPr/>
                        <a:lstStyle/>
                        <a:p>
                          <a:pPr marL="114300" indent="0" algn="ctr">
                            <a:buNone/>
                          </a:pPr>
                          <a:r>
                            <a:rPr lang="en-US" dirty="0"/>
                            <a:t>---</a:t>
                          </a:r>
                        </a:p>
                      </a:txBody>
                      <a:tcPr anchor="ctr"/>
                    </a:tc>
                    <a:tc>
                      <a:txBody>
                        <a:bodyPr/>
                        <a:lstStyle/>
                        <a:p>
                          <a:pPr algn="ctr"/>
                          <a:r>
                            <a:rPr lang="en-US" dirty="0"/>
                            <a:t>Total</a:t>
                          </a:r>
                        </a:p>
                      </a:txBody>
                      <a:tcPr anchor="ctr"/>
                    </a:tc>
                    <a:tc>
                      <a:txBody>
                        <a:bodyPr/>
                        <a:lstStyle/>
                        <a:p>
                          <a:endParaRPr lang="en-US"/>
                        </a:p>
                      </a:txBody>
                      <a:tcPr anchor="ctr">
                        <a:blipFill>
                          <a:blip r:embed="rId3"/>
                          <a:stretch>
                            <a:fillRect l="-292754" t="-700000" r="-115942" b="-3448"/>
                          </a:stretch>
                        </a:blipFill>
                      </a:tcPr>
                    </a:tc>
                    <a:tc>
                      <a:txBody>
                        <a:bodyPr/>
                        <a:lstStyle/>
                        <a:p>
                          <a:endParaRPr lang="en-US"/>
                        </a:p>
                      </a:txBody>
                      <a:tcPr anchor="ctr">
                        <a:blipFill>
                          <a:blip r:embed="rId3"/>
                          <a:stretch>
                            <a:fillRect l="-343038" t="-700000" r="-1266" b="-3448"/>
                          </a:stretch>
                        </a:blipFill>
                      </a:tcPr>
                    </a:tc>
                    <a:extLst>
                      <a:ext uri="{0D108BD9-81ED-4DB2-BD59-A6C34878D82A}">
                        <a16:rowId xmlns:a16="http://schemas.microsoft.com/office/drawing/2014/main" val="1421137859"/>
                      </a:ext>
                    </a:extLst>
                  </a:tr>
                </a:tbl>
              </a:graphicData>
            </a:graphic>
          </p:graphicFrame>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9B3CF8C-A6EC-3612-215B-D88A589FEBD7}"/>
                  </a:ext>
                </a:extLst>
              </p:cNvPr>
              <p:cNvSpPr txBox="1"/>
              <p:nvPr/>
            </p:nvSpPr>
            <p:spPr>
              <a:xfrm>
                <a:off x="5834269" y="0"/>
                <a:ext cx="3312525" cy="1169551"/>
              </a:xfrm>
              <a:prstGeom prst="rect">
                <a:avLst/>
              </a:prstGeom>
              <a:solidFill>
                <a:schemeClr val="bg1">
                  <a:lumMod val="95000"/>
                </a:schemeClr>
              </a:solidFill>
            </p:spPr>
            <p:txBody>
              <a:bodyPr wrap="square">
                <a:spAutoFit/>
              </a:bodyPr>
              <a:lstStyle/>
              <a:p>
                <a14:m>
                  <m:oMath xmlns:m="http://schemas.openxmlformats.org/officeDocument/2006/math">
                    <m:r>
                      <a:rPr lang="en-US" i="1" dirty="0" smtClean="0">
                        <a:latin typeface="Cambria Math" panose="02040503050406030204" pitchFamily="18" charset="0"/>
                      </a:rPr>
                      <m:t>𝑏</m:t>
                    </m:r>
                  </m:oMath>
                </a14:m>
                <a:r>
                  <a:rPr lang="en-US" dirty="0"/>
                  <a:t>: batch size,</a:t>
                </a:r>
              </a:p>
              <a:p>
                <a14:m>
                  <m:oMath xmlns:m="http://schemas.openxmlformats.org/officeDocument/2006/math">
                    <m:r>
                      <a:rPr lang="en-US" i="1" dirty="0" smtClean="0">
                        <a:latin typeface="Cambria Math" panose="02040503050406030204" pitchFamily="18" charset="0"/>
                      </a:rPr>
                      <m:t>𝑛</m:t>
                    </m:r>
                  </m:oMath>
                </a14:m>
                <a:r>
                  <a:rPr lang="en-US" dirty="0"/>
                  <a:t>: sequence length </a:t>
                </a:r>
                <a:r>
                  <a:rPr lang="en-US" b="1" dirty="0"/>
                  <a:t>thus far</a:t>
                </a:r>
                <a:r>
                  <a:rPr lang="en-US" dirty="0"/>
                  <a:t>,</a:t>
                </a:r>
                <a:endParaRPr lang="en-US" b="0" i="1" dirty="0">
                  <a:latin typeface="Cambria Math" panose="02040503050406030204" pitchFamily="18" charset="0"/>
                </a:endParaRPr>
              </a:p>
              <a:p>
                <a14:m>
                  <m:oMath xmlns:m="http://schemas.openxmlformats.org/officeDocument/2006/math">
                    <m:r>
                      <a:rPr lang="en-US" b="0" i="1" dirty="0" smtClean="0">
                        <a:latin typeface="Cambria Math" panose="02040503050406030204" pitchFamily="18" charset="0"/>
                      </a:rPr>
                      <m:t>𝑚</m:t>
                    </m:r>
                  </m:oMath>
                </a14:m>
                <a:r>
                  <a:rPr lang="en-US" dirty="0"/>
                  <a:t>: number of heads</a:t>
                </a:r>
                <a:endParaRPr lang="en-US" i="1" dirty="0">
                  <a:latin typeface="Cambria Math" panose="02040503050406030204" pitchFamily="18" charset="0"/>
                </a:endParaRPr>
              </a:p>
              <a:p>
                <a14:m>
                  <m:oMath xmlns:m="http://schemas.openxmlformats.org/officeDocument/2006/math">
                    <m:r>
                      <a:rPr lang="en-US" i="1" dirty="0" smtClean="0">
                        <a:latin typeface="Cambria Math" panose="02040503050406030204" pitchFamily="18" charset="0"/>
                      </a:rPr>
                      <m:t>𝑑</m:t>
                    </m:r>
                  </m:oMath>
                </a14:m>
                <a:r>
                  <a:rPr lang="en-US" dirty="0"/>
                  <a:t>: feature dimension in output of SA</a:t>
                </a:r>
              </a:p>
              <a:p>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𝑑</m:t>
                        </m:r>
                      </m:e>
                      <m:sub>
                        <m:r>
                          <m:rPr>
                            <m:sty m:val="p"/>
                          </m:rPr>
                          <a:rPr lang="en-US" b="0" i="0" dirty="0" smtClean="0">
                            <a:latin typeface="Cambria Math" panose="02040503050406030204" pitchFamily="18" charset="0"/>
                          </a:rPr>
                          <m:t>ff</m:t>
                        </m:r>
                      </m:sub>
                    </m:sSub>
                    <m:r>
                      <a:rPr lang="en-US" b="0" i="1" dirty="0" smtClean="0">
                        <a:latin typeface="Cambria Math" panose="02040503050406030204" pitchFamily="18" charset="0"/>
                      </a:rPr>
                      <m:t>=4</m:t>
                    </m:r>
                    <m:r>
                      <a:rPr lang="en-US" b="0" i="1" dirty="0" smtClean="0">
                        <a:latin typeface="Cambria Math" panose="02040503050406030204" pitchFamily="18" charset="0"/>
                      </a:rPr>
                      <m:t>𝑑</m:t>
                    </m:r>
                  </m:oMath>
                </a14:m>
                <a:r>
                  <a:rPr lang="en-US" dirty="0"/>
                  <a:t>: feature dimension inside FFN</a:t>
                </a:r>
              </a:p>
            </p:txBody>
          </p:sp>
        </mc:Choice>
        <mc:Fallback xmlns="">
          <p:sp>
            <p:nvSpPr>
              <p:cNvPr id="12" name="TextBox 11">
                <a:extLst>
                  <a:ext uri="{FF2B5EF4-FFF2-40B4-BE49-F238E27FC236}">
                    <a16:creationId xmlns:a16="http://schemas.microsoft.com/office/drawing/2014/main" id="{19B3CF8C-A6EC-3612-215B-D88A589FEBD7}"/>
                  </a:ext>
                </a:extLst>
              </p:cNvPr>
              <p:cNvSpPr txBox="1">
                <a:spLocks noRot="1" noChangeAspect="1" noMove="1" noResize="1" noEditPoints="1" noAdjustHandles="1" noChangeArrowheads="1" noChangeShapeType="1" noTextEdit="1"/>
              </p:cNvSpPr>
              <p:nvPr/>
            </p:nvSpPr>
            <p:spPr>
              <a:xfrm>
                <a:off x="5834269" y="0"/>
                <a:ext cx="3312525" cy="1169551"/>
              </a:xfrm>
              <a:prstGeom prst="rect">
                <a:avLst/>
              </a:prstGeom>
              <a:blipFill>
                <a:blip r:embed="rId4"/>
                <a:stretch>
                  <a:fillRect t="-1075" b="-430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345C23C7-BB32-BA5D-F137-093C0EF6CAAA}"/>
              </a:ext>
            </a:extLst>
          </p:cNvPr>
          <p:cNvSpPr txBox="1"/>
          <p:nvPr/>
        </p:nvSpPr>
        <p:spPr>
          <a:xfrm>
            <a:off x="2226364" y="4826614"/>
            <a:ext cx="4572000" cy="261610"/>
          </a:xfrm>
          <a:prstGeom prst="rect">
            <a:avLst/>
          </a:prstGeom>
          <a:noFill/>
        </p:spPr>
        <p:txBody>
          <a:bodyPr wrap="square">
            <a:spAutoFit/>
          </a:bodyPr>
          <a:lstStyle/>
          <a:p>
            <a:pPr algn="ctr"/>
            <a:r>
              <a:rPr lang="en-US" sz="1100" dirty="0">
                <a:hlinkClick r:id="rId5"/>
              </a:rPr>
              <a:t>https://le.qun.ch/en/blog/2023/05/13/transformer-batching/</a:t>
            </a:r>
            <a:r>
              <a:rPr lang="en-US" sz="1100" dirty="0"/>
              <a:t> </a:t>
            </a:r>
          </a:p>
        </p:txBody>
      </p:sp>
      <p:sp>
        <p:nvSpPr>
          <p:cNvPr id="8" name="文字方塊 74">
            <a:extLst>
              <a:ext uri="{FF2B5EF4-FFF2-40B4-BE49-F238E27FC236}">
                <a16:creationId xmlns:a16="http://schemas.microsoft.com/office/drawing/2014/main" id="{A1112D8D-3D63-8E18-A0F7-5B3756177C8A}"/>
              </a:ext>
            </a:extLst>
          </p:cNvPr>
          <p:cNvSpPr txBox="1"/>
          <p:nvPr/>
        </p:nvSpPr>
        <p:spPr>
          <a:xfrm>
            <a:off x="457200" y="1270547"/>
            <a:ext cx="2233243" cy="476726"/>
          </a:xfrm>
          <a:prstGeom prst="wedgeRoundRectCallout">
            <a:avLst>
              <a:gd name="adj1" fmla="val -20933"/>
              <a:gd name="adj2" fmla="val 124846"/>
              <a:gd name="adj3" fmla="val 16667"/>
            </a:avLst>
          </a:prstGeom>
          <a:solidFill>
            <a:srgbClr val="A2C2FC">
              <a:alpha val="76863"/>
            </a:srgbClr>
          </a:solidFill>
          <a:ln>
            <a:solidFill>
              <a:srgbClr val="002D72">
                <a:alpha val="40000"/>
              </a:srgbClr>
            </a:solidFill>
          </a:ln>
        </p:spPr>
        <p:txBody>
          <a:bodyPr wrap="square" lIns="0" tIns="0" rIns="0" bIns="0" rtlCol="0">
            <a:spAutoFit/>
          </a:bodyPr>
          <a:lstStyle/>
          <a:p>
            <a:pPr algn="ctr"/>
            <a:r>
              <a:rPr lang="en-US" altLang="zh-TW" dirty="0">
                <a:solidFill>
                  <a:schemeClr val="tx1"/>
                </a:solidFill>
                <a:latin typeface="Tahoma" panose="020B0604030504040204" pitchFamily="34" charset="0"/>
                <a:cs typeface="Tahoma" panose="020B0604030504040204" pitchFamily="34" charset="0"/>
              </a:rPr>
              <a:t>Notice we’re doing this computations for one token</a:t>
            </a:r>
          </a:p>
        </p:txBody>
      </p:sp>
      <p:sp>
        <p:nvSpPr>
          <p:cNvPr id="11" name="文字方塊 74">
            <a:extLst>
              <a:ext uri="{FF2B5EF4-FFF2-40B4-BE49-F238E27FC236}">
                <a16:creationId xmlns:a16="http://schemas.microsoft.com/office/drawing/2014/main" id="{E4AFD4E2-7F84-4711-5D9B-E94D174DC079}"/>
              </a:ext>
            </a:extLst>
          </p:cNvPr>
          <p:cNvSpPr txBox="1"/>
          <p:nvPr/>
        </p:nvSpPr>
        <p:spPr>
          <a:xfrm>
            <a:off x="2226364" y="1897255"/>
            <a:ext cx="2574236" cy="476726"/>
          </a:xfrm>
          <a:prstGeom prst="wedgeRoundRectCallout">
            <a:avLst>
              <a:gd name="adj1" fmla="val -49888"/>
              <a:gd name="adj2" fmla="val 104559"/>
              <a:gd name="adj3" fmla="val 16667"/>
            </a:avLst>
          </a:prstGeom>
          <a:solidFill>
            <a:srgbClr val="A2C2FC">
              <a:alpha val="76863"/>
            </a:srgbClr>
          </a:solidFill>
          <a:ln>
            <a:solidFill>
              <a:srgbClr val="002D72">
                <a:alpha val="40000"/>
              </a:srgbClr>
            </a:solidFill>
          </a:ln>
        </p:spPr>
        <p:txBody>
          <a:bodyPr wrap="square" lIns="0" tIns="0" rIns="0" bIns="0" rtlCol="0">
            <a:spAutoFit/>
          </a:bodyPr>
          <a:lstStyle/>
          <a:p>
            <a:pPr algn="ctr"/>
            <a:r>
              <a:rPr lang="en-US" altLang="zh-TW" dirty="0">
                <a:solidFill>
                  <a:schemeClr val="tx1"/>
                </a:solidFill>
                <a:latin typeface="Tahoma" panose="020B0604030504040204" pitchFamily="34" charset="0"/>
                <a:cs typeface="Tahoma" panose="020B0604030504040204" pitchFamily="34" charset="0"/>
              </a:rPr>
              <a:t>Query/key computations get combined with KV-cache</a:t>
            </a:r>
          </a:p>
        </p:txBody>
      </p:sp>
      <mc:AlternateContent xmlns:mc="http://schemas.openxmlformats.org/markup-compatibility/2006" xmlns:a14="http://schemas.microsoft.com/office/drawing/2010/main">
        <mc:Choice Requires="a14">
          <p:sp>
            <p:nvSpPr>
              <p:cNvPr id="13" name="文字方塊 74">
                <a:extLst>
                  <a:ext uri="{FF2B5EF4-FFF2-40B4-BE49-F238E27FC236}">
                    <a16:creationId xmlns:a16="http://schemas.microsoft.com/office/drawing/2014/main" id="{A3F52E92-F4C3-90F2-6043-0FF46C824429}"/>
                  </a:ext>
                </a:extLst>
              </p:cNvPr>
              <p:cNvSpPr txBox="1"/>
              <p:nvPr/>
            </p:nvSpPr>
            <p:spPr>
              <a:xfrm>
                <a:off x="2690444" y="1133326"/>
                <a:ext cx="5187461" cy="476726"/>
              </a:xfrm>
              <a:prstGeom prst="wedgeRoundRectCallout">
                <a:avLst>
                  <a:gd name="adj1" fmla="val 23428"/>
                  <a:gd name="adj2" fmla="val 48681"/>
                  <a:gd name="adj3" fmla="val 16667"/>
                </a:avLst>
              </a:prstGeom>
              <a:solidFill>
                <a:srgbClr val="A2C2FC">
                  <a:alpha val="76863"/>
                </a:srgbClr>
              </a:solidFill>
              <a:ln>
                <a:solidFill>
                  <a:srgbClr val="002D72">
                    <a:alpha val="40000"/>
                  </a:srgbClr>
                </a:solidFill>
              </a:ln>
            </p:spPr>
            <p:txBody>
              <a:bodyPr wrap="square" lIns="0" tIns="0" rIns="0" bIns="0" rtlCol="0">
                <a:spAutoFit/>
              </a:bodyPr>
              <a:lstStyle/>
              <a:p>
                <a:pPr algn="ctr"/>
                <a:r>
                  <a:rPr lang="en-US" altLang="zh-TW" dirty="0">
                    <a:solidFill>
                      <a:schemeClr val="tx1"/>
                    </a:solidFill>
                    <a:latin typeface="Tahoma" panose="020B0604030504040204" pitchFamily="34" charset="0"/>
                    <a:cs typeface="Tahoma" panose="020B0604030504040204" pitchFamily="34" charset="0"/>
                  </a:rPr>
                  <a:t>Compared to the previous table (SA for a seq of length </a:t>
                </a:r>
                <a14:m>
                  <m:oMath xmlns:m="http://schemas.openxmlformats.org/officeDocument/2006/math">
                    <m:r>
                      <a:rPr lang="en-US" altLang="zh-TW" i="1">
                        <a:latin typeface="Cambria Math" panose="02040503050406030204" pitchFamily="18" charset="0"/>
                        <a:ea typeface="Cambria Math" panose="02040503050406030204" pitchFamily="18" charset="0"/>
                      </a:rPr>
                      <m:t>𝑛</m:t>
                    </m:r>
                  </m:oMath>
                </a14:m>
                <a:r>
                  <a:rPr lang="en-US" altLang="zh-TW" dirty="0">
                    <a:solidFill>
                      <a:schemeClr val="tx1"/>
                    </a:solidFill>
                    <a:latin typeface="Tahoma" panose="020B0604030504040204" pitchFamily="34" charset="0"/>
                    <a:cs typeface="Tahoma" panose="020B0604030504040204" pitchFamily="34" charset="0"/>
                  </a:rPr>
                  <a:t>), all the cells have one less dependence on </a:t>
                </a:r>
                <a14:m>
                  <m:oMath xmlns:m="http://schemas.openxmlformats.org/officeDocument/2006/math">
                    <m:r>
                      <a:rPr lang="en-US" altLang="zh-TW" i="1">
                        <a:latin typeface="Cambria Math" panose="02040503050406030204" pitchFamily="18" charset="0"/>
                        <a:ea typeface="Cambria Math" panose="02040503050406030204" pitchFamily="18" charset="0"/>
                      </a:rPr>
                      <m:t>𝑛</m:t>
                    </m:r>
                  </m:oMath>
                </a14:m>
                <a:r>
                  <a:rPr lang="en-US" altLang="zh-TW" dirty="0">
                    <a:solidFill>
                      <a:schemeClr val="tx1"/>
                    </a:solidFill>
                    <a:latin typeface="Tahoma" panose="020B0604030504040204" pitchFamily="34" charset="0"/>
                    <a:cs typeface="Tahoma" panose="020B0604030504040204" pitchFamily="34" charset="0"/>
                  </a:rPr>
                  <a:t> (e.g., </a:t>
                </a:r>
                <a14:m>
                  <m:oMath xmlns:m="http://schemas.openxmlformats.org/officeDocument/2006/math">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𝑛</m:t>
                        </m:r>
                      </m:e>
                      <m:sup>
                        <m:r>
                          <a:rPr lang="en-US" altLang="zh-TW" i="1">
                            <a:latin typeface="Cambria Math" panose="02040503050406030204" pitchFamily="18" charset="0"/>
                            <a:ea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oMath>
                </a14:m>
                <a:r>
                  <a:rPr lang="en-US" altLang="zh-TW" dirty="0">
                    <a:solidFill>
                      <a:schemeClr val="tx1"/>
                    </a:solidFill>
                    <a:latin typeface="Tahoma" panose="020B0604030504040204" pitchFamily="34" charset="0"/>
                    <a:cs typeface="Tahoma" panose="020B0604030504040204" pitchFamily="34" charset="0"/>
                  </a:rPr>
                  <a:t> or </a:t>
                </a:r>
                <a14:m>
                  <m:oMath xmlns:m="http://schemas.openxmlformats.org/officeDocument/2006/math">
                    <m:r>
                      <a:rPr lang="en-US" altLang="zh-TW" i="1">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→1</m:t>
                    </m:r>
                  </m:oMath>
                </a14:m>
                <a:r>
                  <a:rPr lang="en-US" altLang="zh-TW" dirty="0">
                    <a:solidFill>
                      <a:schemeClr val="tx1"/>
                    </a:solidFill>
                    <a:latin typeface="Tahoma" panose="020B0604030504040204" pitchFamily="34" charset="0"/>
                    <a:cs typeface="Tahoma" panose="020B0604030504040204" pitchFamily="34" charset="0"/>
                  </a:rPr>
                  <a:t>). </a:t>
                </a:r>
              </a:p>
            </p:txBody>
          </p:sp>
        </mc:Choice>
        <mc:Fallback xmlns="">
          <p:sp>
            <p:nvSpPr>
              <p:cNvPr id="13" name="文字方塊 74">
                <a:extLst>
                  <a:ext uri="{FF2B5EF4-FFF2-40B4-BE49-F238E27FC236}">
                    <a16:creationId xmlns:a16="http://schemas.microsoft.com/office/drawing/2014/main" id="{A3F52E92-F4C3-90F2-6043-0FF46C824429}"/>
                  </a:ext>
                </a:extLst>
              </p:cNvPr>
              <p:cNvSpPr txBox="1">
                <a:spLocks noRot="1" noChangeAspect="1" noMove="1" noResize="1" noEditPoints="1" noAdjustHandles="1" noChangeArrowheads="1" noChangeShapeType="1" noTextEdit="1"/>
              </p:cNvSpPr>
              <p:nvPr/>
            </p:nvSpPr>
            <p:spPr>
              <a:xfrm>
                <a:off x="2690444" y="1133326"/>
                <a:ext cx="5187461" cy="476726"/>
              </a:xfrm>
              <a:prstGeom prst="wedgeRoundRectCallout">
                <a:avLst>
                  <a:gd name="adj1" fmla="val 23428"/>
                  <a:gd name="adj2" fmla="val 48681"/>
                  <a:gd name="adj3" fmla="val 16667"/>
                </a:avLst>
              </a:prstGeom>
              <a:blipFill>
                <a:blip r:embed="rId6"/>
                <a:stretch>
                  <a:fillRect l="-1463" t="-5000" r="-2683" b="-15000"/>
                </a:stretch>
              </a:blipFill>
              <a:ln>
                <a:solidFill>
                  <a:srgbClr val="002D72">
                    <a:alpha val="40000"/>
                  </a:srgbClr>
                </a:solidFill>
              </a:ln>
            </p:spPr>
            <p:txBody>
              <a:bodyPr/>
              <a:lstStyle/>
              <a:p>
                <a:r>
                  <a:rPr lang="en-US">
                    <a:noFill/>
                  </a:rPr>
                  <a:t> </a:t>
                </a:r>
              </a:p>
            </p:txBody>
          </p:sp>
        </mc:Fallback>
      </mc:AlternateContent>
      <p:sp>
        <p:nvSpPr>
          <p:cNvPr id="14" name="文字方塊 74">
            <a:extLst>
              <a:ext uri="{FF2B5EF4-FFF2-40B4-BE49-F238E27FC236}">
                <a16:creationId xmlns:a16="http://schemas.microsoft.com/office/drawing/2014/main" id="{D5306536-8E7D-CB91-F8CB-44F20E6679A6}"/>
              </a:ext>
            </a:extLst>
          </p:cNvPr>
          <p:cNvSpPr txBox="1"/>
          <p:nvPr/>
        </p:nvSpPr>
        <p:spPr>
          <a:xfrm>
            <a:off x="2549766" y="4550103"/>
            <a:ext cx="3198489" cy="476726"/>
          </a:xfrm>
          <a:prstGeom prst="wedgeRoundRectCallout">
            <a:avLst>
              <a:gd name="adj1" fmla="val 56449"/>
              <a:gd name="adj2" fmla="val -43600"/>
              <a:gd name="adj3" fmla="val 16667"/>
            </a:avLst>
          </a:prstGeom>
          <a:solidFill>
            <a:srgbClr val="A2C2FC">
              <a:alpha val="76863"/>
            </a:srgbClr>
          </a:solidFill>
          <a:ln>
            <a:solidFill>
              <a:srgbClr val="002D72">
                <a:alpha val="40000"/>
              </a:srgbClr>
            </a:solidFill>
          </a:ln>
        </p:spPr>
        <p:txBody>
          <a:bodyPr wrap="square" lIns="0" tIns="0" rIns="0" bIns="0" rtlCol="0">
            <a:spAutoFit/>
          </a:bodyPr>
          <a:lstStyle/>
          <a:p>
            <a:pPr algn="ctr"/>
            <a:r>
              <a:rPr lang="en-US" altLang="zh-TW" dirty="0">
                <a:solidFill>
                  <a:schemeClr val="tx1"/>
                </a:solidFill>
                <a:latin typeface="Tahoma" panose="020B0604030504040204" pitchFamily="34" charset="0"/>
                <a:cs typeface="Tahoma" panose="020B0604030504040204" pitchFamily="34" charset="0"/>
              </a:rPr>
              <a:t>Now the computations (of next token) has linear dependence on seq length. </a:t>
            </a:r>
            <a:endParaRPr lang="en-US" dirty="0"/>
          </a:p>
        </p:txBody>
      </p:sp>
    </p:spTree>
    <p:extLst>
      <p:ext uri="{BB962C8B-B14F-4D97-AF65-F5344CB8AC3E}">
        <p14:creationId xmlns:p14="http://schemas.microsoft.com/office/powerpoint/2010/main" val="394378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74E084-9BD3-C5D9-2747-B78934569A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CBCA66-01EF-1A90-F1C9-01F0BBBEA3C2}"/>
              </a:ext>
            </a:extLst>
          </p:cNvPr>
          <p:cNvSpPr>
            <a:spLocks noGrp="1"/>
          </p:cNvSpPr>
          <p:nvPr>
            <p:ph type="title"/>
          </p:nvPr>
        </p:nvSpPr>
        <p:spPr/>
        <p:txBody>
          <a:bodyPr/>
          <a:lstStyle/>
          <a:p>
            <a:r>
              <a:rPr lang="en-US" dirty="0"/>
              <a:t>Recap: complexity of decoding text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64F9E6E-6A1B-958F-B717-DB68FE627BDD}"/>
                  </a:ext>
                </a:extLst>
              </p:cNvPr>
              <p:cNvSpPr>
                <a:spLocks noGrp="1"/>
              </p:cNvSpPr>
              <p:nvPr>
                <p:ph type="body" sz="quarter" idx="16"/>
              </p:nvPr>
            </p:nvSpPr>
            <p:spPr/>
            <p:txBody>
              <a:bodyPr/>
              <a:lstStyle/>
              <a:p>
                <a:r>
                  <a:rPr lang="en-US" dirty="0"/>
                  <a:t>Transformers computation for generating </a:t>
                </a:r>
                <a:r>
                  <a:rPr lang="en-US" u="sng" dirty="0"/>
                  <a:t>each word</a:t>
                </a:r>
                <a:r>
                  <a:rPr lang="en-US" dirty="0"/>
                  <a:t> is </a:t>
                </a:r>
                <a14:m>
                  <m:oMath xmlns:m="http://schemas.openxmlformats.org/officeDocument/2006/math">
                    <m:r>
                      <a:rPr lang="en-US" altLang="zh-TW" i="1">
                        <a:latin typeface="Cambria Math" panose="02040503050406030204" pitchFamily="18" charset="0"/>
                        <a:ea typeface="Cambria Math" panose="02040503050406030204" pitchFamily="18" charset="0"/>
                      </a:rPr>
                      <m:t>𝑂</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𝑏</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𝑑</m:t>
                        </m:r>
                      </m:e>
                      <m:sup>
                        <m:r>
                          <a:rPr lang="en-US" altLang="zh-TW" i="1">
                            <a:latin typeface="Cambria Math" panose="02040503050406030204" pitchFamily="18" charset="0"/>
                            <a:ea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𝑏𝑛𝑑</m:t>
                    </m:r>
                    <m:r>
                      <a:rPr lang="en-US" altLang="zh-TW" i="1">
                        <a:latin typeface="Cambria Math" panose="02040503050406030204" pitchFamily="18" charset="0"/>
                        <a:ea typeface="Cambria Math" panose="02040503050406030204" pitchFamily="18" charset="0"/>
                      </a:rPr>
                      <m:t>)</m:t>
                    </m:r>
                  </m:oMath>
                </a14:m>
                <a:r>
                  <a:rPr lang="en-US" dirty="0"/>
                  <a:t>. </a:t>
                </a:r>
              </a:p>
              <a:p>
                <a:endParaRPr lang="en-US" dirty="0"/>
              </a:p>
              <a:p>
                <a:r>
                  <a:rPr lang="en-US" dirty="0"/>
                  <a:t>Remember the complexity of processing </a:t>
                </a:r>
                <a:r>
                  <a:rPr lang="en-US" u="sng" dirty="0"/>
                  <a:t>a full sequence of length</a:t>
                </a:r>
                <a:r>
                  <a:rPr lang="en-US" dirty="0"/>
                  <a:t>: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m:t>
                    </m:r>
                    <m:sSup>
                      <m:sSupPr>
                        <m:ctrlPr>
                          <a:rPr lang="en-US" altLang="zh-TW" b="0" i="1" smtClean="0">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𝑛</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oMath>
                </a14:m>
                <a:r>
                  <a:rPr lang="en-US" dirty="0"/>
                  <a:t>. </a:t>
                </a:r>
              </a:p>
            </p:txBody>
          </p:sp>
        </mc:Choice>
        <mc:Fallback xmlns="">
          <p:sp>
            <p:nvSpPr>
              <p:cNvPr id="3" name="Text Placeholder 2">
                <a:extLst>
                  <a:ext uri="{FF2B5EF4-FFF2-40B4-BE49-F238E27FC236}">
                    <a16:creationId xmlns:a16="http://schemas.microsoft.com/office/drawing/2014/main" id="{C64F9E6E-6A1B-958F-B717-DB68FE627BDD}"/>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spTree>
    <p:extLst>
      <p:ext uri="{BB962C8B-B14F-4D97-AF65-F5344CB8AC3E}">
        <p14:creationId xmlns:p14="http://schemas.microsoft.com/office/powerpoint/2010/main" val="108850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21870-2327-B68F-6B97-525935056CC2}"/>
              </a:ext>
            </a:extLst>
          </p:cNvPr>
          <p:cNvSpPr>
            <a:spLocks noGrp="1"/>
          </p:cNvSpPr>
          <p:nvPr>
            <p:ph type="title"/>
          </p:nvPr>
        </p:nvSpPr>
        <p:spPr/>
        <p:txBody>
          <a:bodyPr/>
          <a:lstStyle/>
          <a:p>
            <a:r>
              <a:rPr lang="en-US" dirty="0"/>
              <a:t>Summary: Computational Complexity of Transformers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7DABF0C7-4EEE-1764-5293-A5E5A31434A8}"/>
                  </a:ext>
                </a:extLst>
              </p:cNvPr>
              <p:cNvSpPr>
                <a:spLocks noGrp="1"/>
              </p:cNvSpPr>
              <p:nvPr>
                <p:ph type="body" sz="quarter" idx="16"/>
              </p:nvPr>
            </p:nvSpPr>
            <p:spPr/>
            <p:txBody>
              <a:bodyPr/>
              <a:lstStyle/>
              <a:p>
                <a:r>
                  <a:rPr lang="en-US" b="1" dirty="0"/>
                  <a:t>Process a sequence at once: </a:t>
                </a:r>
                <a:r>
                  <a:rPr lang="en-US" dirty="0"/>
                  <a:t>Computation is bounded by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𝑛</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a14:m>
                <a:r>
                  <a:rPr lang="en-US" dirty="0"/>
                  <a:t>. </a:t>
                </a:r>
              </a:p>
              <a:p>
                <a:pPr marL="0" indent="0">
                  <a:buNone/>
                </a:pPr>
                <a:endParaRPr lang="en-US" dirty="0"/>
              </a:p>
              <a:p>
                <a:r>
                  <a:rPr lang="en-US" b="1" dirty="0"/>
                  <a:t>Processing one token at a time during inference: </a:t>
                </a:r>
              </a:p>
              <a:p>
                <a:pPr lvl="1"/>
                <a:r>
                  <a:rPr lang="en-US" b="1" dirty="0"/>
                  <a:t>KV-Cache: </a:t>
                </a:r>
                <a:r>
                  <a:rPr lang="en-US" dirty="0"/>
                  <a:t>To avoid redundant computations during decoding time, KV-cache is used to keep track of previous calculations of keys and values.</a:t>
                </a:r>
              </a:p>
              <a:p>
                <a:pPr lvl="1"/>
                <a:r>
                  <a:rPr lang="en-US" dirty="0"/>
                  <a:t>The computation is bounded by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𝑛</m:t>
                    </m:r>
                    <m:r>
                      <a:rPr lang="en-US" altLang="zh-TW" b="0" i="1" smtClean="0">
                        <a:latin typeface="Cambria Math" panose="02040503050406030204" pitchFamily="18" charset="0"/>
                        <a:ea typeface="Cambria Math" panose="02040503050406030204" pitchFamily="18" charset="0"/>
                      </a:rPr>
                      <m:t>)</m:t>
                    </m:r>
                  </m:oMath>
                </a14:m>
                <a:r>
                  <a:rPr lang="en-US" dirty="0"/>
                  <a:t>. </a:t>
                </a:r>
              </a:p>
              <a:p>
                <a:pPr marL="0" indent="0">
                  <a:buNone/>
                </a:pPr>
                <a:endParaRPr lang="en-US" b="1" dirty="0"/>
              </a:p>
              <a:p>
                <a:r>
                  <a:rPr lang="en-US" dirty="0"/>
                  <a:t>Though in all cases, the computations are parallelizable (modulo Transformer layers). </a:t>
                </a:r>
              </a:p>
              <a:p>
                <a:endParaRPr lang="en-US" dirty="0"/>
              </a:p>
            </p:txBody>
          </p:sp>
        </mc:Choice>
        <mc:Fallback>
          <p:sp>
            <p:nvSpPr>
              <p:cNvPr id="3" name="Text Placeholder 2">
                <a:extLst>
                  <a:ext uri="{FF2B5EF4-FFF2-40B4-BE49-F238E27FC236}">
                    <a16:creationId xmlns:a16="http://schemas.microsoft.com/office/drawing/2014/main" id="{7DABF0C7-4EEE-1764-5293-A5E5A31434A8}"/>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r="-785"/>
                </a:stretch>
              </a:blipFill>
            </p:spPr>
            <p:txBody>
              <a:bodyPr/>
              <a:lstStyle/>
              <a:p>
                <a:r>
                  <a:rPr lang="en-US">
                    <a:noFill/>
                  </a:rPr>
                  <a:t> </a:t>
                </a:r>
              </a:p>
            </p:txBody>
          </p:sp>
        </mc:Fallback>
      </mc:AlternateContent>
    </p:spTree>
    <p:extLst>
      <p:ext uri="{BB962C8B-B14F-4D97-AF65-F5344CB8AC3E}">
        <p14:creationId xmlns:p14="http://schemas.microsoft.com/office/powerpoint/2010/main" val="685423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C64E0C-AE80-8FE6-276C-FCEB9435C7FE}"/>
              </a:ext>
            </a:extLst>
          </p:cNvPr>
          <p:cNvSpPr>
            <a:spLocks noGrp="1"/>
          </p:cNvSpPr>
          <p:nvPr>
            <p:ph type="body" sz="quarter" idx="10"/>
          </p:nvPr>
        </p:nvSpPr>
        <p:spPr/>
        <p:txBody>
          <a:bodyPr>
            <a:normAutofit/>
          </a:bodyPr>
          <a:lstStyle/>
          <a:p>
            <a:r>
              <a:rPr lang="en-US" sz="2800" dirty="0"/>
              <a:t>Thinking about compute vs IO tension</a:t>
            </a:r>
          </a:p>
        </p:txBody>
      </p:sp>
    </p:spTree>
    <p:extLst>
      <p:ext uri="{BB962C8B-B14F-4D97-AF65-F5344CB8AC3E}">
        <p14:creationId xmlns:p14="http://schemas.microsoft.com/office/powerpoint/2010/main" val="1976631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0925-E5F8-A8AB-2830-5B4C78011639}"/>
              </a:ext>
            </a:extLst>
          </p:cNvPr>
          <p:cNvSpPr>
            <a:spLocks noGrp="1"/>
          </p:cNvSpPr>
          <p:nvPr>
            <p:ph type="title"/>
          </p:nvPr>
        </p:nvSpPr>
        <p:spPr/>
        <p:txBody>
          <a:bodyPr/>
          <a:lstStyle/>
          <a:p>
            <a:r>
              <a:rPr lang="en-US" dirty="0"/>
              <a:t>Diversion: Arithmetic Intensity  </a:t>
            </a:r>
          </a:p>
        </p:txBody>
      </p:sp>
      <p:sp>
        <p:nvSpPr>
          <p:cNvPr id="3" name="Text Placeholder 2">
            <a:extLst>
              <a:ext uri="{FF2B5EF4-FFF2-40B4-BE49-F238E27FC236}">
                <a16:creationId xmlns:a16="http://schemas.microsoft.com/office/drawing/2014/main" id="{AECEF063-87C6-7EE1-8475-C98091DA48FA}"/>
              </a:ext>
            </a:extLst>
          </p:cNvPr>
          <p:cNvSpPr>
            <a:spLocks noGrp="1"/>
          </p:cNvSpPr>
          <p:nvPr>
            <p:ph type="body" sz="quarter" idx="16"/>
          </p:nvPr>
        </p:nvSpPr>
        <p:spPr/>
        <p:txBody>
          <a:bodyPr/>
          <a:lstStyle/>
          <a:p>
            <a:r>
              <a:rPr lang="en-US" dirty="0"/>
              <a:t>Arithmetic Intensity of a program execution: </a:t>
            </a:r>
          </a:p>
          <a:p>
            <a:pPr marL="0" indent="0" algn="ctr">
              <a:buNone/>
            </a:pPr>
            <a:r>
              <a:rPr lang="en-US" dirty="0"/>
              <a:t>(# of floating-point operations) / (# of data bytes transferred to memory)  </a:t>
            </a:r>
          </a:p>
          <a:p>
            <a:endParaRPr lang="en-US" dirty="0"/>
          </a:p>
          <a:p>
            <a:r>
              <a:rPr lang="en-US" dirty="0"/>
              <a:t>It helps determine whether a program is </a:t>
            </a:r>
            <a:r>
              <a:rPr lang="en-US" i="1" dirty="0"/>
              <a:t>compute-bound</a:t>
            </a:r>
            <a:r>
              <a:rPr lang="en-US" dirty="0"/>
              <a:t> or </a:t>
            </a:r>
            <a:r>
              <a:rPr lang="en-US" i="1" dirty="0"/>
              <a:t>memory-bound:</a:t>
            </a:r>
          </a:p>
          <a:p>
            <a:pPr lvl="1"/>
            <a:r>
              <a:rPr lang="en-US" sz="1400" dirty="0"/>
              <a:t>If AI is </a:t>
            </a:r>
            <a:r>
              <a:rPr lang="en-US" sz="1400" b="1" dirty="0"/>
              <a:t>high</a:t>
            </a:r>
            <a:r>
              <a:rPr lang="en-US" sz="1400" dirty="0"/>
              <a:t>, performance is limited by how fast the GPU can compute. </a:t>
            </a:r>
          </a:p>
          <a:p>
            <a:pPr lvl="1"/>
            <a:r>
              <a:rPr lang="en-US" sz="1400" dirty="0"/>
              <a:t>If AI is </a:t>
            </a:r>
            <a:r>
              <a:rPr lang="en-US" sz="1400" b="1" dirty="0"/>
              <a:t>low</a:t>
            </a:r>
            <a:r>
              <a:rPr lang="en-US" sz="1400" dirty="0"/>
              <a:t>, performance is constrained by how fast data can be transferred between global memory and GPU cores.</a:t>
            </a:r>
          </a:p>
          <a:p>
            <a:pPr lvl="1"/>
            <a:endParaRPr lang="en-US" dirty="0"/>
          </a:p>
          <a:p>
            <a:r>
              <a:rPr lang="en-US" dirty="0"/>
              <a:t>A good rule of thumb: </a:t>
            </a:r>
          </a:p>
          <a:p>
            <a:pPr lvl="1"/>
            <a:r>
              <a:rPr lang="en-US" sz="1400" dirty="0"/>
              <a:t>Memory-bound:  AI &lt; 10 FLOPs/byte</a:t>
            </a:r>
          </a:p>
          <a:p>
            <a:pPr lvl="1"/>
            <a:r>
              <a:rPr lang="en-US" sz="1400" dirty="0"/>
              <a:t>Balanced:  10 ≤ AI ≤ 100 FLOPs/byte</a:t>
            </a:r>
          </a:p>
          <a:p>
            <a:pPr lvl="1"/>
            <a:r>
              <a:rPr lang="en-US" sz="1400" dirty="0"/>
              <a:t>Compute-bound:  AI &gt; 100 FLOPs/byte</a:t>
            </a:r>
          </a:p>
        </p:txBody>
      </p:sp>
    </p:spTree>
    <p:extLst>
      <p:ext uri="{BB962C8B-B14F-4D97-AF65-F5344CB8AC3E}">
        <p14:creationId xmlns:p14="http://schemas.microsoft.com/office/powerpoint/2010/main" val="3810913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C219A-5B2B-24A3-BC0B-A1AEEB0770B3}"/>
              </a:ext>
            </a:extLst>
          </p:cNvPr>
          <p:cNvSpPr>
            <a:spLocks noGrp="1"/>
          </p:cNvSpPr>
          <p:nvPr>
            <p:ph type="title"/>
          </p:nvPr>
        </p:nvSpPr>
        <p:spPr/>
        <p:txBody>
          <a:bodyPr/>
          <a:lstStyle/>
          <a:p>
            <a:r>
              <a:rPr lang="en-US" dirty="0"/>
              <a:t>Quiz </a:t>
            </a:r>
          </a:p>
        </p:txBody>
      </p:sp>
      <p:sp>
        <p:nvSpPr>
          <p:cNvPr id="3" name="Text Placeholder 2">
            <a:extLst>
              <a:ext uri="{FF2B5EF4-FFF2-40B4-BE49-F238E27FC236}">
                <a16:creationId xmlns:a16="http://schemas.microsoft.com/office/drawing/2014/main" id="{67F38656-CE95-91AA-D890-34C40928CB5C}"/>
              </a:ext>
            </a:extLst>
          </p:cNvPr>
          <p:cNvSpPr>
            <a:spLocks noGrp="1"/>
          </p:cNvSpPr>
          <p:nvPr>
            <p:ph type="body" sz="quarter" idx="16"/>
          </p:nvPr>
        </p:nvSpPr>
        <p:spPr/>
        <p:txBody>
          <a:bodyPr/>
          <a:lstStyle/>
          <a:p>
            <a:r>
              <a:rPr lang="en-US" dirty="0"/>
              <a:t>If a model has </a:t>
            </a:r>
            <a:r>
              <a:rPr lang="en-US" b="1" dirty="0"/>
              <a:t>high</a:t>
            </a:r>
            <a:r>
              <a:rPr lang="en-US" dirty="0"/>
              <a:t> arithmetic intensity, which of the following is true?</a:t>
            </a:r>
          </a:p>
          <a:p>
            <a:pPr lvl="1"/>
            <a:r>
              <a:rPr lang="en-US" dirty="0"/>
              <a:t>A) Performance is mostly limited by memory bandwidth</a:t>
            </a:r>
          </a:p>
          <a:p>
            <a:pPr lvl="1"/>
            <a:r>
              <a:rPr lang="en-US" dirty="0"/>
              <a:t>B) Performance is mostly limited by compute throughput</a:t>
            </a:r>
          </a:p>
          <a:p>
            <a:pPr lvl="1"/>
            <a:r>
              <a:rPr lang="en-US" dirty="0"/>
              <a:t>C) Memory accesses dominate execution time</a:t>
            </a:r>
          </a:p>
          <a:p>
            <a:pPr lvl="1"/>
            <a:r>
              <a:rPr lang="en-US" dirty="0"/>
              <a:t>D) The workload is not well-suited for GPUs</a:t>
            </a:r>
          </a:p>
          <a:p>
            <a:endParaRPr lang="en-US" dirty="0"/>
          </a:p>
          <a:p>
            <a:endParaRPr lang="en-US" dirty="0"/>
          </a:p>
          <a:p>
            <a:r>
              <a:rPr lang="en-US" b="1" dirty="0"/>
              <a:t>Answer: </a:t>
            </a:r>
            <a:r>
              <a:rPr lang="en-US" dirty="0"/>
              <a:t>High AI means the GPU spends more time computing per byte of memory fetched, making it </a:t>
            </a:r>
            <a:r>
              <a:rPr lang="en-US" b="1" dirty="0"/>
              <a:t>compute-bound</a:t>
            </a:r>
            <a:r>
              <a:rPr lang="en-US" dirty="0"/>
              <a:t> rather than </a:t>
            </a:r>
            <a:r>
              <a:rPr lang="en-US" b="1" dirty="0"/>
              <a:t>memory-bound</a:t>
            </a:r>
            <a:r>
              <a:rPr lang="en-US" dirty="0"/>
              <a:t>. Hence, B. </a:t>
            </a:r>
          </a:p>
          <a:p>
            <a:endParaRPr lang="en-US" dirty="0"/>
          </a:p>
        </p:txBody>
      </p:sp>
    </p:spTree>
    <p:extLst>
      <p:ext uri="{BB962C8B-B14F-4D97-AF65-F5344CB8AC3E}">
        <p14:creationId xmlns:p14="http://schemas.microsoft.com/office/powerpoint/2010/main" val="146431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C062-1AA7-BA88-B5EA-460657531119}"/>
              </a:ext>
            </a:extLst>
          </p:cNvPr>
          <p:cNvSpPr>
            <a:spLocks noGrp="1"/>
          </p:cNvSpPr>
          <p:nvPr>
            <p:ph type="title"/>
          </p:nvPr>
        </p:nvSpPr>
        <p:spPr/>
        <p:txBody>
          <a:bodyPr/>
          <a:lstStyle/>
          <a:p>
            <a:r>
              <a:rPr lang="en-US" dirty="0"/>
              <a:t>Arithmetic Intensity: An example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5A6C990-79D8-45C2-6C4C-269E07F3F12F}"/>
                  </a:ext>
                </a:extLst>
              </p:cNvPr>
              <p:cNvSpPr>
                <a:spLocks noGrp="1"/>
              </p:cNvSpPr>
              <p:nvPr>
                <p:ph type="body" sz="quarter" idx="16"/>
              </p:nvPr>
            </p:nvSpPr>
            <p:spPr/>
            <p:txBody>
              <a:bodyPr/>
              <a:lstStyle/>
              <a:p>
                <a:r>
                  <a:rPr lang="en-US" dirty="0"/>
                  <a:t>We are going to compute AI for the first operation in Self-Attention.</a:t>
                </a:r>
              </a:p>
              <a:p>
                <a:r>
                  <a:rPr lang="en-US" dirty="0"/>
                  <a:t>Note we assume that the full input sequence is given at once (e.g., training time). </a:t>
                </a:r>
              </a:p>
              <a:p>
                <a:r>
                  <a:rPr lang="en-US" dirty="0"/>
                  <a:t>Given: </a:t>
                </a:r>
                <a14:m>
                  <m:oMath xmlns:m="http://schemas.openxmlformats.org/officeDocument/2006/math">
                    <m:r>
                      <a:rPr lang="en-US" altLang="zh-TW" b="1" smtClean="0">
                        <a:latin typeface="Cambria Math" panose="02040503050406030204" pitchFamily="18" charset="0"/>
                      </a:rPr>
                      <m:t>𝐱</m:t>
                    </m:r>
                    <m:r>
                      <a:rPr lang="en-US" altLang="zh-TW" b="1" i="1" smtClean="0">
                        <a:latin typeface="Cambria Math" panose="02040503050406030204" pitchFamily="18" charset="0"/>
                      </a:rPr>
                      <m:t>∈</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𝑏</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𝑑</m:t>
                        </m:r>
                      </m:sup>
                    </m:sSup>
                    <m:r>
                      <a:rPr lang="en-US" altLang="zh-TW" b="0" i="1" smtClean="0">
                        <a:latin typeface="Cambria Math" panose="02040503050406030204" pitchFamily="18" charset="0"/>
                        <a:ea typeface="Cambria Math" panose="02040503050406030204" pitchFamily="18" charset="0"/>
                      </a:rPr>
                      <m:t>,</m:t>
                    </m:r>
                    <m:sSubSup>
                      <m:sSubSupPr>
                        <m:ctrlPr>
                          <a:rPr lang="en-US" altLang="zh-TW" b="1" i="1" smtClean="0">
                            <a:solidFill>
                              <a:srgbClr val="7030A0"/>
                            </a:solidFill>
                            <a:latin typeface="Cambria Math" panose="02040503050406030204" pitchFamily="18" charset="0"/>
                          </a:rPr>
                        </m:ctrlPr>
                      </m:sSubSupPr>
                      <m:e>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r>
                      <a:rPr lang="en-US" altLang="zh-TW" b="1" i="1" smtClean="0">
                        <a:latin typeface="Cambria Math" panose="02040503050406030204" pitchFamily="18" charset="0"/>
                      </a:rPr>
                      <m:t>∈</m:t>
                    </m:r>
                    <m:sSup>
                      <m:sSupPr>
                        <m:ctrlPr>
                          <a:rPr lang="en-US" altLang="zh-TW" b="1" i="1" smtClean="0">
                            <a:latin typeface="Cambria Math" panose="02040503050406030204" pitchFamily="18" charset="0"/>
                            <a:ea typeface="Cambria Math" panose="02040503050406030204" pitchFamily="18" charset="0"/>
                          </a:rPr>
                        </m:ctrlPr>
                      </m:sSupPr>
                      <m:e>
                        <m:r>
                          <a:rPr lang="en-US" altLang="zh-TW" b="1" i="1" smtClean="0">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box>
                          <m:boxPr>
                            <m:ctrlPr>
                              <a:rPr lang="en-US" altLang="zh-TW" b="0" i="1" smtClean="0">
                                <a:latin typeface="Cambria Math" panose="02040503050406030204" pitchFamily="18" charset="0"/>
                                <a:ea typeface="Cambria Math" panose="02040503050406030204" pitchFamily="18" charset="0"/>
                              </a:rPr>
                            </m:ctrlPr>
                          </m:boxPr>
                          <m:e>
                            <m:argPr>
                              <m:argSz m:val="-1"/>
                            </m:argP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𝑚</m:t>
                                </m:r>
                              </m:den>
                            </m:f>
                          </m:e>
                        </m:box>
                      </m:sup>
                    </m:sSup>
                  </m:oMath>
                </a14:m>
                <a:r>
                  <a:rPr lang="en-US" dirty="0"/>
                  <a:t>  we want to compute: </a:t>
                </a:r>
                <a14:m>
                  <m:oMath xmlns:m="http://schemas.openxmlformats.org/officeDocument/2006/math">
                    <m:sSubSup>
                      <m:sSubSupPr>
                        <m:ctrlPr>
                          <a:rPr lang="en-US" altLang="zh-TW" b="1" i="1" smtClean="0">
                            <a:solidFill>
                              <a:srgbClr val="7030A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oMath>
                </a14:m>
                <a:r>
                  <a:rPr lang="en-US" dirty="0"/>
                  <a:t> . From last week: </a:t>
                </a:r>
              </a:p>
              <a:p>
                <a:endParaRPr lang="en-US" dirty="0"/>
              </a:p>
              <a:p>
                <a:endParaRPr lang="en-US" dirty="0"/>
              </a:p>
              <a:p>
                <a:endParaRPr lang="en-US" dirty="0"/>
              </a:p>
              <a:p>
                <a:pPr marL="0" indent="0">
                  <a:buNone/>
                </a:pPr>
                <a:endParaRPr lang="en-US"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AI</m:t>
                      </m:r>
                      <m:r>
                        <a:rPr lang="en-US" b="0" i="1" smtClean="0">
                          <a:latin typeface="Cambria Math" panose="02040503050406030204" pitchFamily="18" charset="0"/>
                        </a:rPr>
                        <m:t>=</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f>
                            <m:fPr>
                              <m:ctrlPr>
                                <a:rPr lang="en-US" i="1">
                                  <a:latin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𝑏𝑛</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𝑑</m:t>
                                  </m:r>
                                </m:e>
                                <m:sup>
                                  <m:r>
                                    <a:rPr lang="en-US" altLang="zh-TW" i="1">
                                      <a:latin typeface="Cambria Math" panose="02040503050406030204" pitchFamily="18" charset="0"/>
                                      <a:ea typeface="Cambria Math" panose="02040503050406030204" pitchFamily="18" charset="0"/>
                                    </a:rPr>
                                    <m:t>2</m:t>
                                  </m:r>
                                </m:sup>
                              </m:sSup>
                            </m:num>
                            <m:den>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𝑑</m:t>
                                  </m:r>
                                </m:e>
                                <m:sup>
                                  <m:r>
                                    <a:rPr lang="en-US" altLang="zh-TW" i="1">
                                      <a:latin typeface="Cambria Math" panose="02040503050406030204" pitchFamily="18" charset="0"/>
                                      <a:ea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𝑏𝑛𝑑</m:t>
                              </m:r>
                            </m:den>
                          </m:f>
                        </m:e>
                      </m:d>
                      <m:r>
                        <a:rPr lang="en-US" i="1">
                          <a:latin typeface="Cambria Math" panose="02040503050406030204" pitchFamily="18" charset="0"/>
                        </a:rPr>
                        <m:t>=</m:t>
                      </m:r>
                      <m:r>
                        <a:rPr lang="en-US" i="1">
                          <a:latin typeface="Cambria Math" panose="02040503050406030204" pitchFamily="18" charset="0"/>
                        </a:rPr>
                        <m:t>𝑂</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𝑑</m:t>
                                          </m:r>
                                        </m:e>
                                        <m:sup>
                                          <m:r>
                                            <a:rPr lang="en-US" altLang="zh-TW" i="1">
                                              <a:latin typeface="Cambria Math" panose="02040503050406030204" pitchFamily="18" charset="0"/>
                                              <a:ea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𝑏𝑛𝑑</m:t>
                                      </m:r>
                                    </m:num>
                                    <m:den>
                                      <m:r>
                                        <a:rPr lang="en-US" altLang="zh-TW" i="1">
                                          <a:latin typeface="Cambria Math" panose="02040503050406030204" pitchFamily="18" charset="0"/>
                                          <a:ea typeface="Cambria Math" panose="02040503050406030204" pitchFamily="18" charset="0"/>
                                        </a:rPr>
                                        <m:t>𝑏𝑛</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𝑑</m:t>
                                          </m:r>
                                        </m:e>
                                        <m:sup>
                                          <m:r>
                                            <a:rPr lang="en-US" altLang="zh-TW" i="1">
                                              <a:latin typeface="Cambria Math" panose="02040503050406030204" pitchFamily="18" charset="0"/>
                                              <a:ea typeface="Cambria Math" panose="02040503050406030204" pitchFamily="18" charset="0"/>
                                            </a:rPr>
                                            <m:t>2</m:t>
                                          </m:r>
                                        </m:sup>
                                      </m:sSup>
                                    </m:den>
                                  </m:f>
                                </m:e>
                              </m:d>
                            </m:e>
                            <m:sup>
                              <m:r>
                                <a:rPr lang="en-US" i="1">
                                  <a:latin typeface="Cambria Math" panose="02040503050406030204" pitchFamily="18" charset="0"/>
                                </a:rPr>
                                <m:t>−1</m:t>
                              </m:r>
                            </m:sup>
                          </m:sSup>
                        </m:e>
                      </m:d>
                      <m:r>
                        <a:rPr lang="en-US" b="0" i="1" smtClean="0">
                          <a:latin typeface="Cambria Math" panose="02040503050406030204" pitchFamily="18" charset="0"/>
                        </a:rPr>
                        <m:t>=</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𝑏𝑛</m:t>
                                      </m:r>
                                    </m:den>
                                  </m:f>
                                  <m:r>
                                    <a:rPr lang="en-US" i="1">
                                      <a:latin typeface="Cambria Math" panose="02040503050406030204" pitchFamily="18" charset="0"/>
                                    </a:rPr>
                                    <m:t>+</m:t>
                                  </m:r>
                                  <m:f>
                                    <m:fPr>
                                      <m:ctrlPr>
                                        <a:rPr lang="en-US" i="1">
                                          <a:latin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2</m:t>
                                      </m:r>
                                    </m:num>
                                    <m:den>
                                      <m:r>
                                        <a:rPr lang="en-US" altLang="zh-TW" i="1">
                                          <a:latin typeface="Cambria Math" panose="02040503050406030204" pitchFamily="18" charset="0"/>
                                          <a:ea typeface="Cambria Math" panose="02040503050406030204" pitchFamily="18" charset="0"/>
                                        </a:rPr>
                                        <m:t>𝑑</m:t>
                                      </m:r>
                                    </m:den>
                                  </m:f>
                                </m:e>
                              </m:d>
                            </m:e>
                            <m:sup>
                              <m:r>
                                <a:rPr lang="en-US" i="1">
                                  <a:latin typeface="Cambria Math" panose="02040503050406030204" pitchFamily="18" charset="0"/>
                                </a:rPr>
                                <m:t>−1</m:t>
                              </m:r>
                            </m:sup>
                          </m:sSup>
                        </m:e>
                      </m:d>
                    </m:oMath>
                  </m:oMathPara>
                </a14:m>
                <a:endParaRPr lang="en-US" dirty="0"/>
              </a:p>
              <a:p>
                <a:endParaRPr lang="en-US" dirty="0"/>
              </a:p>
              <a:p>
                <a:endParaRPr lang="en-US" dirty="0"/>
              </a:p>
            </p:txBody>
          </p:sp>
        </mc:Choice>
        <mc:Fallback xmlns="">
          <p:sp>
            <p:nvSpPr>
              <p:cNvPr id="3" name="Text Placeholder 2">
                <a:extLst>
                  <a:ext uri="{FF2B5EF4-FFF2-40B4-BE49-F238E27FC236}">
                    <a16:creationId xmlns:a16="http://schemas.microsoft.com/office/drawing/2014/main" id="{15A6C990-79D8-45C2-6C4C-269E07F3F12F}"/>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D7ED931B-9C64-DD79-67B0-BA8F9D8B8892}"/>
                  </a:ext>
                </a:extLst>
              </p:cNvPr>
              <p:cNvGraphicFramePr>
                <a:graphicFrameLocks noGrp="1"/>
              </p:cNvGraphicFramePr>
              <p:nvPr/>
            </p:nvGraphicFramePr>
            <p:xfrm>
              <a:off x="474134" y="2518708"/>
              <a:ext cx="7863839" cy="782955"/>
            </p:xfrm>
            <a:graphic>
              <a:graphicData uri="http://schemas.openxmlformats.org/drawingml/2006/table">
                <a:tbl>
                  <a:tblPr firstRow="1" bandRow="1">
                    <a:tableStyleId>{5C22544A-7EE6-4342-B048-85BDC9FD1C3A}</a:tableStyleId>
                  </a:tblPr>
                  <a:tblGrid>
                    <a:gridCol w="2124647">
                      <a:extLst>
                        <a:ext uri="{9D8B030D-6E8A-4147-A177-3AD203B41FA5}">
                          <a16:colId xmlns:a16="http://schemas.microsoft.com/office/drawing/2014/main" val="1401350009"/>
                        </a:ext>
                      </a:extLst>
                    </a:gridCol>
                    <a:gridCol w="2406758">
                      <a:extLst>
                        <a:ext uri="{9D8B030D-6E8A-4147-A177-3AD203B41FA5}">
                          <a16:colId xmlns:a16="http://schemas.microsoft.com/office/drawing/2014/main" val="4247523174"/>
                        </a:ext>
                      </a:extLst>
                    </a:gridCol>
                    <a:gridCol w="1675032">
                      <a:extLst>
                        <a:ext uri="{9D8B030D-6E8A-4147-A177-3AD203B41FA5}">
                          <a16:colId xmlns:a16="http://schemas.microsoft.com/office/drawing/2014/main" val="2769638561"/>
                        </a:ext>
                      </a:extLst>
                    </a:gridCol>
                    <a:gridCol w="1657402">
                      <a:extLst>
                        <a:ext uri="{9D8B030D-6E8A-4147-A177-3AD203B41FA5}">
                          <a16:colId xmlns:a16="http://schemas.microsoft.com/office/drawing/2014/main" val="35958247"/>
                        </a:ext>
                      </a:extLst>
                    </a:gridCol>
                  </a:tblGrid>
                  <a:tr h="370840">
                    <a:tc>
                      <a:txBody>
                        <a:bodyPr/>
                        <a:lstStyle/>
                        <a:p>
                          <a:pPr algn="ctr"/>
                          <a:r>
                            <a:rPr lang="en-US" dirty="0"/>
                            <a:t>Dimensions</a:t>
                          </a:r>
                        </a:p>
                      </a:txBody>
                      <a:tcPr/>
                    </a:tc>
                    <a:tc>
                      <a:txBody>
                        <a:bodyPr/>
                        <a:lstStyle/>
                        <a:p>
                          <a:pPr algn="ctr"/>
                          <a:r>
                            <a:rPr lang="en-US" dirty="0"/>
                            <a:t>Operation</a:t>
                          </a:r>
                        </a:p>
                      </a:txBody>
                      <a:tcPr/>
                    </a:tc>
                    <a:tc>
                      <a:txBody>
                        <a:bodyPr/>
                        <a:lstStyle/>
                        <a:p>
                          <a:pPr algn="ctr"/>
                          <a:r>
                            <a:rPr lang="en-US" dirty="0"/>
                            <a:t>Computations </a:t>
                          </a:r>
                        </a:p>
                      </a:txBody>
                      <a:tcPr/>
                    </a:tc>
                    <a:tc>
                      <a:txBody>
                        <a:bodyPr/>
                        <a:lstStyle/>
                        <a:p>
                          <a:pPr algn="ctr"/>
                          <a:r>
                            <a:rPr lang="en-US" dirty="0"/>
                            <a:t>IO</a:t>
                          </a:r>
                        </a:p>
                      </a:txBody>
                      <a:tcPr/>
                    </a:tc>
                    <a:extLst>
                      <a:ext uri="{0D108BD9-81ED-4DB2-BD59-A6C34878D82A}">
                        <a16:rowId xmlns:a16="http://schemas.microsoft.com/office/drawing/2014/main" val="1629144104"/>
                      </a:ext>
                    </a:extLst>
                  </a:tr>
                  <a:tr h="370840">
                    <a:tc>
                      <a:txBody>
                        <a:bodyPr/>
                        <a:lstStyle/>
                        <a:p>
                          <a:pPr algn="ctr"/>
                          <a14:m>
                            <m:oMathPara xmlns:m="http://schemas.openxmlformats.org/officeDocument/2006/math">
                              <m:oMathParaPr>
                                <m:jc m:val="centerGroup"/>
                              </m:oMathParaPr>
                              <m:oMath xmlns:m="http://schemas.openxmlformats.org/officeDocument/2006/math">
                                <m:r>
                                  <a:rPr lang="en-US" altLang="zh-TW" b="1" smtClean="0">
                                    <a:latin typeface="Cambria Math" panose="02040503050406030204" pitchFamily="18" charset="0"/>
                                  </a:rPr>
                                  <m:t>𝐱</m:t>
                                </m:r>
                                <m:r>
                                  <a:rPr lang="en-US" altLang="zh-TW" b="1" i="1" smtClean="0">
                                    <a:latin typeface="Cambria Math" panose="02040503050406030204" pitchFamily="18" charset="0"/>
                                  </a:rPr>
                                  <m:t>∈</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𝑏</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𝑑</m:t>
                                    </m:r>
                                  </m:sup>
                                </m:sSup>
                                <m:r>
                                  <a:rPr lang="en-US" altLang="zh-TW" b="0" i="1" smtClean="0">
                                    <a:latin typeface="Cambria Math" panose="02040503050406030204" pitchFamily="18" charset="0"/>
                                    <a:ea typeface="Cambria Math" panose="02040503050406030204" pitchFamily="18" charset="0"/>
                                  </a:rPr>
                                  <m:t>,</m:t>
                                </m:r>
                                <m:sSubSup>
                                  <m:sSubSupPr>
                                    <m:ctrlPr>
                                      <a:rPr lang="en-US" altLang="zh-TW" b="1" i="1" smtClean="0">
                                        <a:solidFill>
                                          <a:srgbClr val="7030A0"/>
                                        </a:solidFill>
                                        <a:latin typeface="Cambria Math" panose="02040503050406030204" pitchFamily="18" charset="0"/>
                                      </a:rPr>
                                    </m:ctrlPr>
                                  </m:sSubSupPr>
                                  <m:e>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r>
                                  <a:rPr lang="en-US" altLang="zh-TW" b="1" i="1" smtClean="0">
                                    <a:latin typeface="Cambria Math" panose="02040503050406030204" pitchFamily="18" charset="0"/>
                                  </a:rPr>
                                  <m:t>∈</m:t>
                                </m:r>
                                <m:sSup>
                                  <m:sSupPr>
                                    <m:ctrlPr>
                                      <a:rPr lang="en-US" altLang="zh-TW" b="1" i="1" smtClean="0">
                                        <a:latin typeface="Cambria Math" panose="02040503050406030204" pitchFamily="18" charset="0"/>
                                        <a:ea typeface="Cambria Math" panose="02040503050406030204" pitchFamily="18" charset="0"/>
                                      </a:rPr>
                                    </m:ctrlPr>
                                  </m:sSupPr>
                                  <m:e>
                                    <m:r>
                                      <a:rPr lang="en-US" altLang="zh-TW" b="1" i="1" smtClean="0">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box>
                                      <m:boxPr>
                                        <m:ctrlPr>
                                          <a:rPr lang="en-US" altLang="zh-TW" b="0" i="1" smtClean="0">
                                            <a:latin typeface="Cambria Math" panose="02040503050406030204" pitchFamily="18" charset="0"/>
                                            <a:ea typeface="Cambria Math" panose="02040503050406030204" pitchFamily="18" charset="0"/>
                                          </a:rPr>
                                        </m:ctrlPr>
                                      </m:boxPr>
                                      <m:e>
                                        <m:argPr>
                                          <m:argSz m:val="-1"/>
                                        </m:argP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𝑚</m:t>
                                            </m:r>
                                          </m:den>
                                        </m:f>
                                      </m:e>
                                    </m:box>
                                  </m:sup>
                                </m:sSup>
                              </m:oMath>
                            </m:oMathPara>
                          </a14:m>
                          <a:endParaRPr lang="en-US" dirty="0"/>
                        </a:p>
                      </a:txBody>
                      <a:tcPr anchor="ctr"/>
                    </a:tc>
                    <a:tc>
                      <a:txBody>
                        <a:bodyPr/>
                        <a:lstStyle/>
                        <a:p>
                          <a:pPr algn="ctr"/>
                          <a14:m>
                            <m:oMath xmlns:m="http://schemas.openxmlformats.org/officeDocument/2006/math">
                              <m:sSubSup>
                                <m:sSubSupPr>
                                  <m:ctrlPr>
                                    <a:rPr lang="en-US" altLang="zh-TW" b="1" i="1" smtClean="0">
                                      <a:solidFill>
                                        <a:srgbClr val="7030A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oMath>
                          </a14:m>
                          <a:r>
                            <a:rPr lang="en-US" dirty="0"/>
                            <a:t>, </a:t>
                          </a:r>
                          <a14:m>
                            <m:oMath xmlns:m="http://schemas.openxmlformats.org/officeDocument/2006/math">
                              <m:sSubSup>
                                <m:sSubSupPr>
                                  <m:ctrlPr>
                                    <a:rPr lang="en-US" altLang="zh-TW" b="1" i="1" smtClean="0">
                                      <a:solidFill>
                                        <a:srgbClr val="C0000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C00000"/>
                                      </a:solidFill>
                                      <a:latin typeface="Cambria Math" panose="02040503050406030204" pitchFamily="18" charset="0"/>
                                    </a:rPr>
                                    <m:t>𝐖</m:t>
                                  </m:r>
                                </m:e>
                                <m:sub>
                                  <m:r>
                                    <a:rPr lang="en-US" altLang="zh-TW" i="1">
                                      <a:solidFill>
                                        <a:srgbClr val="C00000"/>
                                      </a:solidFill>
                                      <a:latin typeface="Cambria Math" panose="02040503050406030204" pitchFamily="18" charset="0"/>
                                    </a:rPr>
                                    <m:t>𝑖</m:t>
                                  </m:r>
                                </m:sub>
                                <m:sup>
                                  <m:r>
                                    <a:rPr lang="en-US" altLang="zh-TW">
                                      <a:solidFill>
                                        <a:srgbClr val="C00000"/>
                                      </a:solidFill>
                                      <a:latin typeface="Cambria Math" panose="02040503050406030204" pitchFamily="18" charset="0"/>
                                    </a:rPr>
                                    <m:t>𝑘</m:t>
                                  </m:r>
                                </m:sup>
                              </m:sSubSup>
                            </m:oMath>
                          </a14:m>
                          <a:r>
                            <a:rPr lang="en-US" dirty="0"/>
                            <a:t>, </a:t>
                          </a:r>
                          <a14:m>
                            <m:oMath xmlns:m="http://schemas.openxmlformats.org/officeDocument/2006/math">
                              <m:sSubSup>
                                <m:sSubSupPr>
                                  <m:ctrlPr>
                                    <a:rPr lang="en-US" altLang="zh-TW" b="1" i="1" smtClean="0">
                                      <a:solidFill>
                                        <a:srgbClr val="0070C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0070C0"/>
                                      </a:solidFill>
                                      <a:latin typeface="Cambria Math" panose="02040503050406030204" pitchFamily="18" charset="0"/>
                                    </a:rPr>
                                    <m:t>𝐖</m:t>
                                  </m:r>
                                </m:e>
                                <m:sub>
                                  <m:r>
                                    <a:rPr lang="en-US" altLang="zh-TW" i="1">
                                      <a:solidFill>
                                        <a:srgbClr val="0070C0"/>
                                      </a:solidFill>
                                      <a:latin typeface="Cambria Math" panose="02040503050406030204" pitchFamily="18" charset="0"/>
                                    </a:rPr>
                                    <m:t>𝑖</m:t>
                                  </m:r>
                                </m:sub>
                                <m:sup>
                                  <m:r>
                                    <a:rPr lang="en-US" altLang="zh-TW">
                                      <a:solidFill>
                                        <a:srgbClr val="0070C0"/>
                                      </a:solidFill>
                                      <a:latin typeface="Cambria Math" panose="02040503050406030204" pitchFamily="18" charset="0"/>
                                    </a:rPr>
                                    <m:t>𝑣</m:t>
                                  </m:r>
                                </m:sup>
                              </m:sSubSup>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m:t>
                                </m:r>
                                <m:sSup>
                                  <m:sSupPr>
                                    <m:ctrlPr>
                                      <a:rPr lang="en-US" altLang="zh-TW" b="0" i="1" smtClean="0">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extLst>
                      <a:ext uri="{0D108BD9-81ED-4DB2-BD59-A6C34878D82A}">
                        <a16:rowId xmlns:a16="http://schemas.microsoft.com/office/drawing/2014/main" val="1874581446"/>
                      </a:ext>
                    </a:extLst>
                  </a:tr>
                </a:tbl>
              </a:graphicData>
            </a:graphic>
          </p:graphicFrame>
        </mc:Choice>
        <mc:Fallback xmlns="">
          <p:graphicFrame>
            <p:nvGraphicFramePr>
              <p:cNvPr id="5" name="Table 4">
                <a:extLst>
                  <a:ext uri="{FF2B5EF4-FFF2-40B4-BE49-F238E27FC236}">
                    <a16:creationId xmlns:a16="http://schemas.microsoft.com/office/drawing/2014/main" id="{D7ED931B-9C64-DD79-67B0-BA8F9D8B8892}"/>
                  </a:ext>
                </a:extLst>
              </p:cNvPr>
              <p:cNvGraphicFramePr>
                <a:graphicFrameLocks noGrp="1"/>
              </p:cNvGraphicFramePr>
              <p:nvPr>
                <p:extLst>
                  <p:ext uri="{D42A27DB-BD31-4B8C-83A1-F6EECF244321}">
                    <p14:modId xmlns:p14="http://schemas.microsoft.com/office/powerpoint/2010/main" val="617065414"/>
                  </p:ext>
                </p:extLst>
              </p:nvPr>
            </p:nvGraphicFramePr>
            <p:xfrm>
              <a:off x="474134" y="2518708"/>
              <a:ext cx="7863839" cy="782955"/>
            </p:xfrm>
            <a:graphic>
              <a:graphicData uri="http://schemas.openxmlformats.org/drawingml/2006/table">
                <a:tbl>
                  <a:tblPr firstRow="1" bandRow="1">
                    <a:tableStyleId>{5C22544A-7EE6-4342-B048-85BDC9FD1C3A}</a:tableStyleId>
                  </a:tblPr>
                  <a:tblGrid>
                    <a:gridCol w="2124647">
                      <a:extLst>
                        <a:ext uri="{9D8B030D-6E8A-4147-A177-3AD203B41FA5}">
                          <a16:colId xmlns:a16="http://schemas.microsoft.com/office/drawing/2014/main" val="1401350009"/>
                        </a:ext>
                      </a:extLst>
                    </a:gridCol>
                    <a:gridCol w="2406758">
                      <a:extLst>
                        <a:ext uri="{9D8B030D-6E8A-4147-A177-3AD203B41FA5}">
                          <a16:colId xmlns:a16="http://schemas.microsoft.com/office/drawing/2014/main" val="4247523174"/>
                        </a:ext>
                      </a:extLst>
                    </a:gridCol>
                    <a:gridCol w="1675032">
                      <a:extLst>
                        <a:ext uri="{9D8B030D-6E8A-4147-A177-3AD203B41FA5}">
                          <a16:colId xmlns:a16="http://schemas.microsoft.com/office/drawing/2014/main" val="2769638561"/>
                        </a:ext>
                      </a:extLst>
                    </a:gridCol>
                    <a:gridCol w="1657402">
                      <a:extLst>
                        <a:ext uri="{9D8B030D-6E8A-4147-A177-3AD203B41FA5}">
                          <a16:colId xmlns:a16="http://schemas.microsoft.com/office/drawing/2014/main" val="35958247"/>
                        </a:ext>
                      </a:extLst>
                    </a:gridCol>
                  </a:tblGrid>
                  <a:tr h="370840">
                    <a:tc>
                      <a:txBody>
                        <a:bodyPr/>
                        <a:lstStyle/>
                        <a:p>
                          <a:pPr algn="ctr"/>
                          <a:r>
                            <a:rPr lang="en-US" dirty="0"/>
                            <a:t>Dimensions</a:t>
                          </a:r>
                        </a:p>
                      </a:txBody>
                      <a:tcPr/>
                    </a:tc>
                    <a:tc>
                      <a:txBody>
                        <a:bodyPr/>
                        <a:lstStyle/>
                        <a:p>
                          <a:pPr algn="ctr"/>
                          <a:r>
                            <a:rPr lang="en-US" dirty="0"/>
                            <a:t>Operation</a:t>
                          </a:r>
                        </a:p>
                      </a:txBody>
                      <a:tcPr/>
                    </a:tc>
                    <a:tc>
                      <a:txBody>
                        <a:bodyPr/>
                        <a:lstStyle/>
                        <a:p>
                          <a:pPr algn="ctr"/>
                          <a:r>
                            <a:rPr lang="en-US" dirty="0"/>
                            <a:t>Computations </a:t>
                          </a:r>
                        </a:p>
                      </a:txBody>
                      <a:tcPr/>
                    </a:tc>
                    <a:tc>
                      <a:txBody>
                        <a:bodyPr/>
                        <a:lstStyle/>
                        <a:p>
                          <a:pPr algn="ctr"/>
                          <a:r>
                            <a:rPr lang="en-US" dirty="0"/>
                            <a:t>IO</a:t>
                          </a:r>
                        </a:p>
                      </a:txBody>
                      <a:tcPr/>
                    </a:tc>
                    <a:extLst>
                      <a:ext uri="{0D108BD9-81ED-4DB2-BD59-A6C34878D82A}">
                        <a16:rowId xmlns:a16="http://schemas.microsoft.com/office/drawing/2014/main" val="1629144104"/>
                      </a:ext>
                    </a:extLst>
                  </a:tr>
                  <a:tr h="412115">
                    <a:tc>
                      <a:txBody>
                        <a:bodyPr/>
                        <a:lstStyle/>
                        <a:p>
                          <a:endParaRPr lang="en-US"/>
                        </a:p>
                      </a:txBody>
                      <a:tcPr anchor="ctr">
                        <a:blipFill>
                          <a:blip r:embed="rId3"/>
                          <a:stretch>
                            <a:fillRect l="-595" t="-90909" r="-270238" b="-6061"/>
                          </a:stretch>
                        </a:blipFill>
                      </a:tcPr>
                    </a:tc>
                    <a:tc>
                      <a:txBody>
                        <a:bodyPr/>
                        <a:lstStyle/>
                        <a:p>
                          <a:endParaRPr lang="en-US"/>
                        </a:p>
                      </a:txBody>
                      <a:tcPr anchor="ctr">
                        <a:blipFill>
                          <a:blip r:embed="rId3"/>
                          <a:stretch>
                            <a:fillRect l="-89418" t="-90909" r="-140212" b="-6061"/>
                          </a:stretch>
                        </a:blipFill>
                      </a:tcPr>
                    </a:tc>
                    <a:tc>
                      <a:txBody>
                        <a:bodyPr/>
                        <a:lstStyle/>
                        <a:p>
                          <a:endParaRPr lang="en-US"/>
                        </a:p>
                      </a:txBody>
                      <a:tcPr anchor="ctr">
                        <a:blipFill>
                          <a:blip r:embed="rId3"/>
                          <a:stretch>
                            <a:fillRect l="-271212" t="-90909" r="-100758" b="-6061"/>
                          </a:stretch>
                        </a:blipFill>
                      </a:tcPr>
                    </a:tc>
                    <a:tc>
                      <a:txBody>
                        <a:bodyPr/>
                        <a:lstStyle/>
                        <a:p>
                          <a:endParaRPr lang="en-US"/>
                        </a:p>
                      </a:txBody>
                      <a:tcPr anchor="ctr">
                        <a:blipFill>
                          <a:blip r:embed="rId3"/>
                          <a:stretch>
                            <a:fillRect l="-374046" t="-90909" r="-1527" b="-6061"/>
                          </a:stretch>
                        </a:blipFill>
                      </a:tcPr>
                    </a:tc>
                    <a:extLst>
                      <a:ext uri="{0D108BD9-81ED-4DB2-BD59-A6C34878D82A}">
                        <a16:rowId xmlns:a16="http://schemas.microsoft.com/office/drawing/2014/main" val="1874581446"/>
                      </a:ext>
                    </a:extLst>
                  </a:tr>
                </a:tbl>
              </a:graphicData>
            </a:graphic>
          </p:graphicFrame>
        </mc:Fallback>
      </mc:AlternateContent>
    </p:spTree>
    <p:extLst>
      <p:ext uri="{BB962C8B-B14F-4D97-AF65-F5344CB8AC3E}">
        <p14:creationId xmlns:p14="http://schemas.microsoft.com/office/powerpoint/2010/main" val="1082962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ADBC0-635B-8CE5-457A-E440D09EFFCB}"/>
              </a:ext>
            </a:extLst>
          </p:cNvPr>
          <p:cNvSpPr>
            <a:spLocks noGrp="1"/>
          </p:cNvSpPr>
          <p:nvPr>
            <p:ph type="title"/>
          </p:nvPr>
        </p:nvSpPr>
        <p:spPr/>
        <p:txBody>
          <a:bodyPr/>
          <a:lstStyle/>
          <a:p>
            <a:r>
              <a:rPr lang="en-US" dirty="0"/>
              <a:t>Quiz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B8A45B34-A361-3F1F-530E-AF396AC31670}"/>
                  </a:ext>
                </a:extLst>
              </p:cNvPr>
              <p:cNvSpPr>
                <a:spLocks noGrp="1"/>
              </p:cNvSpPr>
              <p:nvPr>
                <p:ph type="body" sz="quarter" idx="16"/>
              </p:nvPr>
            </p:nvSpPr>
            <p:spPr>
              <a:xfrm>
                <a:off x="533919" y="1207771"/>
                <a:ext cx="8085415" cy="3077573"/>
              </a:xfrm>
            </p:spPr>
            <p:txBody>
              <a:bodyPr/>
              <a:lstStyle/>
              <a:p>
                <a:r>
                  <a:rPr lang="en-US" dirty="0"/>
                  <a:t>Given: </a:t>
                </a:r>
                <a14:m>
                  <m:oMath xmlns:m="http://schemas.openxmlformats.org/officeDocument/2006/math">
                    <m:r>
                      <a:rPr lang="en-US" altLang="zh-TW" b="1" smtClean="0">
                        <a:latin typeface="Cambria Math" panose="02040503050406030204" pitchFamily="18" charset="0"/>
                      </a:rPr>
                      <m:t>𝐱</m:t>
                    </m:r>
                    <m:r>
                      <a:rPr lang="en-US" altLang="zh-TW" b="1" i="1" smtClean="0">
                        <a:latin typeface="Cambria Math" panose="02040503050406030204" pitchFamily="18" charset="0"/>
                      </a:rPr>
                      <m:t>∈</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𝑏</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𝑑</m:t>
                        </m:r>
                      </m:sup>
                    </m:sSup>
                    <m:r>
                      <a:rPr lang="en-US" altLang="zh-TW" b="0" i="1" smtClean="0">
                        <a:latin typeface="Cambria Math" panose="02040503050406030204" pitchFamily="18" charset="0"/>
                        <a:ea typeface="Cambria Math" panose="02040503050406030204" pitchFamily="18" charset="0"/>
                      </a:rPr>
                      <m:t>,</m:t>
                    </m:r>
                    <m:sSubSup>
                      <m:sSubSupPr>
                        <m:ctrlPr>
                          <a:rPr lang="en-US" altLang="zh-TW" b="1" i="1" smtClean="0">
                            <a:solidFill>
                              <a:srgbClr val="7030A0"/>
                            </a:solidFill>
                            <a:latin typeface="Cambria Math" panose="02040503050406030204" pitchFamily="18" charset="0"/>
                          </a:rPr>
                        </m:ctrlPr>
                      </m:sSubSupPr>
                      <m:e>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r>
                      <a:rPr lang="en-US" altLang="zh-TW" b="1" i="1" smtClean="0">
                        <a:latin typeface="Cambria Math" panose="02040503050406030204" pitchFamily="18" charset="0"/>
                      </a:rPr>
                      <m:t>∈</m:t>
                    </m:r>
                    <m:sSup>
                      <m:sSupPr>
                        <m:ctrlPr>
                          <a:rPr lang="en-US" altLang="zh-TW" b="1" i="1" smtClean="0">
                            <a:latin typeface="Cambria Math" panose="02040503050406030204" pitchFamily="18" charset="0"/>
                            <a:ea typeface="Cambria Math" panose="02040503050406030204" pitchFamily="18" charset="0"/>
                          </a:rPr>
                        </m:ctrlPr>
                      </m:sSupPr>
                      <m:e>
                        <m:r>
                          <a:rPr lang="en-US" altLang="zh-TW" b="1" i="1" smtClean="0">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box>
                          <m:boxPr>
                            <m:ctrlPr>
                              <a:rPr lang="en-US" altLang="zh-TW" b="0" i="1" smtClean="0">
                                <a:latin typeface="Cambria Math" panose="02040503050406030204" pitchFamily="18" charset="0"/>
                                <a:ea typeface="Cambria Math" panose="02040503050406030204" pitchFamily="18" charset="0"/>
                              </a:rPr>
                            </m:ctrlPr>
                          </m:boxPr>
                          <m:e>
                            <m:argPr>
                              <m:argSz m:val="-1"/>
                            </m:argP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𝑚</m:t>
                                </m:r>
                              </m:den>
                            </m:f>
                          </m:e>
                        </m:box>
                      </m:sup>
                    </m:sSup>
                  </m:oMath>
                </a14:m>
                <a:r>
                  <a:rPr lang="en-US" dirty="0"/>
                  <a:t>  we know that the AI for computing </a:t>
                </a:r>
                <a14:m>
                  <m:oMath xmlns:m="http://schemas.openxmlformats.org/officeDocument/2006/math">
                    <m:sSubSup>
                      <m:sSubSupPr>
                        <m:ctrlPr>
                          <a:rPr lang="en-US" altLang="zh-TW" b="1" i="1" smtClean="0">
                            <a:solidFill>
                              <a:srgbClr val="7030A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oMath>
                </a14:m>
                <a:r>
                  <a:rPr lang="en-US" dirty="0"/>
                  <a:t> is: </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AI</m:t>
                      </m:r>
                      <m:r>
                        <a:rPr lang="en-US" b="0" i="1" smtClean="0">
                          <a:latin typeface="Cambria Math" panose="02040503050406030204" pitchFamily="18" charset="0"/>
                        </a:rPr>
                        <m:t>=</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𝑏𝑛</m:t>
                                      </m:r>
                                    </m:den>
                                  </m:f>
                                  <m:r>
                                    <a:rPr lang="en-US" i="1">
                                      <a:latin typeface="Cambria Math" panose="02040503050406030204" pitchFamily="18" charset="0"/>
                                    </a:rPr>
                                    <m:t>+</m:t>
                                  </m:r>
                                  <m:f>
                                    <m:fPr>
                                      <m:ctrlPr>
                                        <a:rPr lang="en-US" i="1">
                                          <a:latin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i="1">
                                          <a:latin typeface="Cambria Math" panose="02040503050406030204" pitchFamily="18" charset="0"/>
                                          <a:ea typeface="Cambria Math" panose="02040503050406030204" pitchFamily="18" charset="0"/>
                                        </a:rPr>
                                        <m:t>𝑑</m:t>
                                      </m:r>
                                    </m:den>
                                  </m:f>
                                </m:e>
                              </m:d>
                            </m:e>
                            <m:sup>
                              <m:r>
                                <a:rPr lang="en-US" i="1">
                                  <a:latin typeface="Cambria Math" panose="02040503050406030204" pitchFamily="18" charset="0"/>
                                </a:rPr>
                                <m:t>−1</m:t>
                              </m:r>
                            </m:sup>
                          </m:sSup>
                        </m:e>
                      </m:d>
                    </m:oMath>
                  </m:oMathPara>
                </a14:m>
                <a:endParaRPr lang="en-US" dirty="0"/>
              </a:p>
              <a:p>
                <a:r>
                  <a:rPr lang="en-US" dirty="0"/>
                  <a:t>This process is_____? </a:t>
                </a:r>
              </a:p>
              <a:p>
                <a:pPr lvl="1"/>
                <a:r>
                  <a:rPr lang="en-US" dirty="0"/>
                  <a:t>Memory-bound </a:t>
                </a:r>
              </a:p>
              <a:p>
                <a:pPr lvl="1"/>
                <a:r>
                  <a:rPr lang="en-US" dirty="0"/>
                  <a:t>Balanced</a:t>
                </a:r>
              </a:p>
              <a:p>
                <a:pPr lvl="1"/>
                <a:r>
                  <a:rPr lang="en-US" dirty="0"/>
                  <a:t>Compute-bound </a:t>
                </a:r>
              </a:p>
              <a:p>
                <a:pPr marL="0" indent="0">
                  <a:buNone/>
                </a:pPr>
                <a:endParaRPr lang="en-US" dirty="0"/>
              </a:p>
              <a:p>
                <a:r>
                  <a:rPr lang="en-US" b="1" dirty="0"/>
                  <a:t>Answer: </a:t>
                </a:r>
                <a:r>
                  <a:rPr lang="en-US" dirty="0"/>
                  <a:t>Our AI is </a:t>
                </a:r>
                <a:r>
                  <a:rPr lang="en-US" b="1" dirty="0"/>
                  <a:t>large-</a:t>
                </a:r>
                <a:r>
                  <a:rPr lang="en-US" b="1" dirty="0" err="1"/>
                  <a:t>ish</a:t>
                </a:r>
                <a:r>
                  <a:rPr lang="en-US" dirty="0"/>
                  <a:t>. Depending on </a:t>
                </a:r>
                <a:r>
                  <a:rPr lang="en-US" dirty="0" err="1"/>
                  <a:t>hyperparams</a:t>
                </a:r>
                <a:r>
                  <a:rPr lang="en-US" dirty="0"/>
                  <a:t>, this is either balanced or compute-bound.  </a:t>
                </a:r>
              </a:p>
              <a:p>
                <a:pPr lvl="1"/>
                <a:r>
                  <a:rPr lang="en-US" dirty="0"/>
                  <a:t>If </a:t>
                </a:r>
                <a14:m>
                  <m:oMath xmlns:m="http://schemas.openxmlformats.org/officeDocument/2006/math">
                    <m:r>
                      <a:rPr lang="en-US" i="1" smtClean="0">
                        <a:latin typeface="Cambria Math" panose="02040503050406030204" pitchFamily="18" charset="0"/>
                      </a:rPr>
                      <m:t>𝑛</m:t>
                    </m:r>
                    <m:r>
                      <a:rPr lang="en-US" b="0" i="1" smtClean="0">
                        <a:latin typeface="Cambria Math" panose="02040503050406030204" pitchFamily="18" charset="0"/>
                      </a:rPr>
                      <m:t>=10</m:t>
                    </m:r>
                  </m:oMath>
                </a14:m>
                <a:r>
                  <a:rPr lang="en-US" dirty="0"/>
                  <a:t> (sent </a:t>
                </a:r>
                <a:r>
                  <a:rPr lang="en-US" dirty="0" err="1"/>
                  <a:t>len</a:t>
                </a:r>
                <a:r>
                  <a:rPr lang="en-US" dirty="0"/>
                  <a:t>), </a:t>
                </a:r>
                <a14:m>
                  <m:oMath xmlns:m="http://schemas.openxmlformats.org/officeDocument/2006/math">
                    <m:r>
                      <a:rPr lang="en-US" i="1">
                        <a:latin typeface="Cambria Math" panose="02040503050406030204" pitchFamily="18" charset="0"/>
                      </a:rPr>
                      <m:t>𝑏</m:t>
                    </m:r>
                    <m:r>
                      <a:rPr lang="en-US" b="0" i="1" smtClean="0">
                        <a:latin typeface="Cambria Math" panose="02040503050406030204" pitchFamily="18" charset="0"/>
                      </a:rPr>
                      <m:t>=10</m:t>
                    </m:r>
                  </m:oMath>
                </a14:m>
                <a:r>
                  <a:rPr lang="en-US" dirty="0"/>
                  <a:t> (batch size), </a:t>
                </a:r>
                <a14:m>
                  <m:oMath xmlns:m="http://schemas.openxmlformats.org/officeDocument/2006/math">
                    <m:r>
                      <a:rPr lang="en-US" altLang="zh-TW" i="1">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=512</m:t>
                    </m:r>
                  </m:oMath>
                </a14:m>
                <a:r>
                  <a:rPr lang="en-US" dirty="0"/>
                  <a:t> (hidden dim). Then AI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 </m:t>
                    </m:r>
                  </m:oMath>
                </a14:m>
                <a:r>
                  <a:rPr lang="en-US" dirty="0"/>
                  <a:t>71.  </a:t>
                </a:r>
              </a:p>
              <a:p>
                <a:pPr lvl="1"/>
                <a:r>
                  <a:rPr lang="en-US" dirty="0"/>
                  <a:t>If </a:t>
                </a:r>
                <a14:m>
                  <m:oMath xmlns:m="http://schemas.openxmlformats.org/officeDocument/2006/math">
                    <m:r>
                      <a:rPr lang="en-US" i="1" smtClean="0">
                        <a:latin typeface="Cambria Math" panose="02040503050406030204" pitchFamily="18" charset="0"/>
                      </a:rPr>
                      <m:t>𝑛</m:t>
                    </m:r>
                    <m:r>
                      <a:rPr lang="en-US" b="0" i="1" smtClean="0">
                        <a:latin typeface="Cambria Math" panose="02040503050406030204" pitchFamily="18" charset="0"/>
                      </a:rPr>
                      <m:t>=30</m:t>
                    </m:r>
                  </m:oMath>
                </a14:m>
                <a:r>
                  <a:rPr lang="en-US" dirty="0"/>
                  <a:t> (sent </a:t>
                </a:r>
                <a:r>
                  <a:rPr lang="en-US" dirty="0" err="1"/>
                  <a:t>len</a:t>
                </a:r>
                <a:r>
                  <a:rPr lang="en-US" dirty="0"/>
                  <a:t>), </a:t>
                </a:r>
                <a14:m>
                  <m:oMath xmlns:m="http://schemas.openxmlformats.org/officeDocument/2006/math">
                    <m:r>
                      <a:rPr lang="en-US" i="1">
                        <a:latin typeface="Cambria Math" panose="02040503050406030204" pitchFamily="18" charset="0"/>
                      </a:rPr>
                      <m:t>𝑏</m:t>
                    </m:r>
                    <m:r>
                      <a:rPr lang="en-US" b="0" i="1" smtClean="0">
                        <a:latin typeface="Cambria Math" panose="02040503050406030204" pitchFamily="18" charset="0"/>
                      </a:rPr>
                      <m:t>=20</m:t>
                    </m:r>
                  </m:oMath>
                </a14:m>
                <a:r>
                  <a:rPr lang="en-US" dirty="0"/>
                  <a:t> (batch size), </a:t>
                </a:r>
                <a14:m>
                  <m:oMath xmlns:m="http://schemas.openxmlformats.org/officeDocument/2006/math">
                    <m:r>
                      <a:rPr lang="en-US" altLang="zh-TW" i="1">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=512</m:t>
                    </m:r>
                  </m:oMath>
                </a14:m>
                <a:r>
                  <a:rPr lang="en-US" dirty="0"/>
                  <a:t> (hidden dim). Then AI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 </m:t>
                    </m:r>
                  </m:oMath>
                </a14:m>
                <a:r>
                  <a:rPr lang="en-US" dirty="0"/>
                  <a:t>179.  </a:t>
                </a:r>
              </a:p>
              <a:p>
                <a:pPr lvl="1"/>
                <a:endParaRPr lang="en-US" dirty="0"/>
              </a:p>
              <a:p>
                <a:endParaRPr lang="en-US" dirty="0"/>
              </a:p>
            </p:txBody>
          </p:sp>
        </mc:Choice>
        <mc:Fallback xmlns="">
          <p:sp>
            <p:nvSpPr>
              <p:cNvPr id="3" name="Text Placeholder 2">
                <a:extLst>
                  <a:ext uri="{FF2B5EF4-FFF2-40B4-BE49-F238E27FC236}">
                    <a16:creationId xmlns:a16="http://schemas.microsoft.com/office/drawing/2014/main" id="{B8A45B34-A361-3F1F-530E-AF396AC31670}"/>
                  </a:ext>
                </a:extLst>
              </p:cNvPr>
              <p:cNvSpPr>
                <a:spLocks noGrp="1" noRot="1" noChangeAspect="1" noMove="1" noResize="1" noEditPoints="1" noAdjustHandles="1" noChangeArrowheads="1" noChangeShapeType="1" noTextEdit="1"/>
              </p:cNvSpPr>
              <p:nvPr>
                <p:ph type="body" sz="quarter" idx="16"/>
              </p:nvPr>
            </p:nvSpPr>
            <p:spPr>
              <a:xfrm>
                <a:off x="533919" y="1207771"/>
                <a:ext cx="8085415" cy="3077573"/>
              </a:xfrm>
              <a:blipFill>
                <a:blip r:embed="rId2"/>
                <a:stretch>
                  <a:fillRect l="-471" r="-157" b="-21811"/>
                </a:stretch>
              </a:blipFill>
            </p:spPr>
            <p:txBody>
              <a:bodyPr/>
              <a:lstStyle/>
              <a:p>
                <a:r>
                  <a:rPr lang="en-US">
                    <a:noFill/>
                  </a:rPr>
                  <a:t> </a:t>
                </a:r>
              </a:p>
            </p:txBody>
          </p:sp>
        </mc:Fallback>
      </mc:AlternateContent>
    </p:spTree>
    <p:extLst>
      <p:ext uri="{BB962C8B-B14F-4D97-AF65-F5344CB8AC3E}">
        <p14:creationId xmlns:p14="http://schemas.microsoft.com/office/powerpoint/2010/main" val="308516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C4A0-6DA8-3DA9-626C-F11579158D3F}"/>
              </a:ext>
            </a:extLst>
          </p:cNvPr>
          <p:cNvSpPr>
            <a:spLocks noGrp="1"/>
          </p:cNvSpPr>
          <p:nvPr>
            <p:ph type="title"/>
          </p:nvPr>
        </p:nvSpPr>
        <p:spPr/>
        <p:txBody>
          <a:bodyPr/>
          <a:lstStyle/>
          <a:p>
            <a:r>
              <a:rPr lang="en-US" dirty="0"/>
              <a:t>Reasoning models solving long tasks</a:t>
            </a:r>
          </a:p>
        </p:txBody>
      </p:sp>
      <p:sp>
        <p:nvSpPr>
          <p:cNvPr id="3" name="Content Placeholder 2">
            <a:extLst>
              <a:ext uri="{FF2B5EF4-FFF2-40B4-BE49-F238E27FC236}">
                <a16:creationId xmlns:a16="http://schemas.microsoft.com/office/drawing/2014/main" id="{7822404B-5717-2C88-E03E-E366E7222761}"/>
              </a:ext>
            </a:extLst>
          </p:cNvPr>
          <p:cNvSpPr>
            <a:spLocks noGrp="1"/>
          </p:cNvSpPr>
          <p:nvPr>
            <p:ph sz="quarter" idx="20"/>
          </p:nvPr>
        </p:nvSpPr>
        <p:spPr/>
        <p:txBody>
          <a:bodyPr/>
          <a:lstStyle/>
          <a:p>
            <a:endParaRPr lang="en-US"/>
          </a:p>
        </p:txBody>
      </p:sp>
      <p:sp>
        <p:nvSpPr>
          <p:cNvPr id="4" name="Text Placeholder 3">
            <a:extLst>
              <a:ext uri="{FF2B5EF4-FFF2-40B4-BE49-F238E27FC236}">
                <a16:creationId xmlns:a16="http://schemas.microsoft.com/office/drawing/2014/main" id="{499BD8F4-7330-367B-C845-5988B62970ED}"/>
              </a:ext>
            </a:extLst>
          </p:cNvPr>
          <p:cNvSpPr>
            <a:spLocks noGrp="1"/>
          </p:cNvSpPr>
          <p:nvPr>
            <p:ph type="body" sz="quarter" idx="19"/>
          </p:nvPr>
        </p:nvSpPr>
        <p:spPr/>
        <p:txBody>
          <a:bodyPr/>
          <a:lstStyle/>
          <a:p>
            <a:endParaRPr lang="en-US"/>
          </a:p>
        </p:txBody>
      </p:sp>
      <p:pic>
        <p:nvPicPr>
          <p:cNvPr id="35842" name="Picture 2" descr="Measuring AI Ability to Complete Long Tasks - METR">
            <a:extLst>
              <a:ext uri="{FF2B5EF4-FFF2-40B4-BE49-F238E27FC236}">
                <a16:creationId xmlns:a16="http://schemas.microsoft.com/office/drawing/2014/main" id="{32E3D76F-6391-86B6-478B-2E17547B7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258" y="1154923"/>
            <a:ext cx="6331484" cy="377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916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54F94-2644-A5CF-EA84-8285E5389D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2C8255-BD9E-C14D-0E09-39C0418A0ADA}"/>
              </a:ext>
            </a:extLst>
          </p:cNvPr>
          <p:cNvSpPr>
            <a:spLocks noGrp="1"/>
          </p:cNvSpPr>
          <p:nvPr>
            <p:ph type="title"/>
          </p:nvPr>
        </p:nvSpPr>
        <p:spPr/>
        <p:txBody>
          <a:bodyPr/>
          <a:lstStyle/>
          <a:p>
            <a:r>
              <a:rPr lang="en-US" dirty="0"/>
              <a:t>Arithmetic Intensity of Training </a:t>
            </a:r>
            <a:br>
              <a:rPr lang="en-US" dirty="0"/>
            </a:br>
            <a:r>
              <a:rPr lang="en-US" dirty="0"/>
              <a:t>Self-Attention</a:t>
            </a:r>
          </a:p>
        </p:txBody>
      </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F1CFE3C7-29FD-52F3-280F-994CDC1F4D3B}"/>
                  </a:ext>
                </a:extLst>
              </p:cNvPr>
              <p:cNvGraphicFramePr>
                <a:graphicFrameLocks noGrp="1"/>
              </p:cNvGraphicFramePr>
              <p:nvPr/>
            </p:nvGraphicFramePr>
            <p:xfrm>
              <a:off x="168965" y="1394460"/>
              <a:ext cx="8628526" cy="3139440"/>
            </p:xfrm>
            <a:graphic>
              <a:graphicData uri="http://schemas.openxmlformats.org/drawingml/2006/table">
                <a:tbl>
                  <a:tblPr firstRow="1" bandRow="1">
                    <a:tableStyleId>{5C22544A-7EE6-4342-B048-85BDC9FD1C3A}</a:tableStyleId>
                  </a:tblPr>
                  <a:tblGrid>
                    <a:gridCol w="2807612">
                      <a:extLst>
                        <a:ext uri="{9D8B030D-6E8A-4147-A177-3AD203B41FA5}">
                          <a16:colId xmlns:a16="http://schemas.microsoft.com/office/drawing/2014/main" val="3826030811"/>
                        </a:ext>
                      </a:extLst>
                    </a:gridCol>
                    <a:gridCol w="1954016">
                      <a:extLst>
                        <a:ext uri="{9D8B030D-6E8A-4147-A177-3AD203B41FA5}">
                          <a16:colId xmlns:a16="http://schemas.microsoft.com/office/drawing/2014/main" val="4116034589"/>
                        </a:ext>
                      </a:extLst>
                    </a:gridCol>
                    <a:gridCol w="1933449">
                      <a:extLst>
                        <a:ext uri="{9D8B030D-6E8A-4147-A177-3AD203B41FA5}">
                          <a16:colId xmlns:a16="http://schemas.microsoft.com/office/drawing/2014/main" val="3308954240"/>
                        </a:ext>
                      </a:extLst>
                    </a:gridCol>
                    <a:gridCol w="1933449">
                      <a:extLst>
                        <a:ext uri="{9D8B030D-6E8A-4147-A177-3AD203B41FA5}">
                          <a16:colId xmlns:a16="http://schemas.microsoft.com/office/drawing/2014/main" val="2579894130"/>
                        </a:ext>
                      </a:extLst>
                    </a:gridCol>
                  </a:tblGrid>
                  <a:tr h="370840">
                    <a:tc>
                      <a:txBody>
                        <a:bodyPr/>
                        <a:lstStyle/>
                        <a:p>
                          <a:pPr algn="ctr"/>
                          <a:r>
                            <a:rPr lang="en-US" dirty="0"/>
                            <a:t>Operation</a:t>
                          </a:r>
                        </a:p>
                      </a:txBody>
                      <a:tcPr/>
                    </a:tc>
                    <a:tc>
                      <a:txBody>
                        <a:bodyPr/>
                        <a:lstStyle/>
                        <a:p>
                          <a:pPr algn="ctr"/>
                          <a:r>
                            <a:rPr lang="en-US" dirty="0"/>
                            <a:t>Computations </a:t>
                          </a:r>
                        </a:p>
                      </a:txBody>
                      <a:tcPr/>
                    </a:tc>
                    <a:tc>
                      <a:txBody>
                        <a:bodyPr/>
                        <a:lstStyle/>
                        <a:p>
                          <a:pPr algn="ctr"/>
                          <a:r>
                            <a:rPr lang="en-US" dirty="0"/>
                            <a:t>IO</a:t>
                          </a:r>
                        </a:p>
                      </a:txBody>
                      <a:tcPr/>
                    </a:tc>
                    <a:tc>
                      <a:txBody>
                        <a:bodyPr/>
                        <a:lstStyle/>
                        <a:p>
                          <a:pPr algn="ctr"/>
                          <a:r>
                            <a:rPr lang="en-US" dirty="0"/>
                            <a:t>Arithmetic Intensity</a:t>
                          </a:r>
                        </a:p>
                      </a:txBody>
                      <a:tcPr/>
                    </a:tc>
                    <a:extLst>
                      <a:ext uri="{0D108BD9-81ED-4DB2-BD59-A6C34878D82A}">
                        <a16:rowId xmlns:a16="http://schemas.microsoft.com/office/drawing/2014/main" val="1111275437"/>
                      </a:ext>
                    </a:extLst>
                  </a:tr>
                  <a:tr h="370840">
                    <a:tc>
                      <a:txBody>
                        <a:bodyPr/>
                        <a:lstStyle/>
                        <a:p>
                          <a:pPr algn="ctr"/>
                          <a14:m>
                            <m:oMath xmlns:m="http://schemas.openxmlformats.org/officeDocument/2006/math">
                              <m:sSubSup>
                                <m:sSubSupPr>
                                  <m:ctrlPr>
                                    <a:rPr lang="en-US" altLang="zh-TW" b="1" i="1" smtClean="0">
                                      <a:solidFill>
                                        <a:srgbClr val="7030A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oMath>
                          </a14:m>
                          <a:r>
                            <a:rPr lang="en-US" dirty="0"/>
                            <a:t>, </a:t>
                          </a:r>
                          <a14:m>
                            <m:oMath xmlns:m="http://schemas.openxmlformats.org/officeDocument/2006/math">
                              <m:sSubSup>
                                <m:sSubSupPr>
                                  <m:ctrlPr>
                                    <a:rPr lang="en-US" altLang="zh-TW" b="1" i="1" smtClean="0">
                                      <a:solidFill>
                                        <a:srgbClr val="C0000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C00000"/>
                                      </a:solidFill>
                                      <a:latin typeface="Cambria Math" panose="02040503050406030204" pitchFamily="18" charset="0"/>
                                    </a:rPr>
                                    <m:t>𝐖</m:t>
                                  </m:r>
                                </m:e>
                                <m:sub>
                                  <m:r>
                                    <a:rPr lang="en-US" altLang="zh-TW" i="1">
                                      <a:solidFill>
                                        <a:srgbClr val="C00000"/>
                                      </a:solidFill>
                                      <a:latin typeface="Cambria Math" panose="02040503050406030204" pitchFamily="18" charset="0"/>
                                    </a:rPr>
                                    <m:t>𝑖</m:t>
                                  </m:r>
                                </m:sub>
                                <m:sup>
                                  <m:r>
                                    <a:rPr lang="en-US" altLang="zh-TW">
                                      <a:solidFill>
                                        <a:srgbClr val="C00000"/>
                                      </a:solidFill>
                                      <a:latin typeface="Cambria Math" panose="02040503050406030204" pitchFamily="18" charset="0"/>
                                    </a:rPr>
                                    <m:t>𝑘</m:t>
                                  </m:r>
                                </m:sup>
                              </m:sSubSup>
                            </m:oMath>
                          </a14:m>
                          <a:r>
                            <a:rPr lang="en-US" dirty="0"/>
                            <a:t>, </a:t>
                          </a:r>
                          <a14:m>
                            <m:oMath xmlns:m="http://schemas.openxmlformats.org/officeDocument/2006/math">
                              <m:sSubSup>
                                <m:sSubSupPr>
                                  <m:ctrlPr>
                                    <a:rPr lang="en-US" altLang="zh-TW" b="1" i="1" smtClean="0">
                                      <a:solidFill>
                                        <a:srgbClr val="0070C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0070C0"/>
                                      </a:solidFill>
                                      <a:latin typeface="Cambria Math" panose="02040503050406030204" pitchFamily="18" charset="0"/>
                                    </a:rPr>
                                    <m:t>𝐖</m:t>
                                  </m:r>
                                </m:e>
                                <m:sub>
                                  <m:r>
                                    <a:rPr lang="en-US" altLang="zh-TW" i="1">
                                      <a:solidFill>
                                        <a:srgbClr val="0070C0"/>
                                      </a:solidFill>
                                      <a:latin typeface="Cambria Math" panose="02040503050406030204" pitchFamily="18" charset="0"/>
                                    </a:rPr>
                                    <m:t>𝑖</m:t>
                                  </m:r>
                                </m:sub>
                                <m:sup>
                                  <m:r>
                                    <a:rPr lang="en-US" altLang="zh-TW">
                                      <a:solidFill>
                                        <a:srgbClr val="0070C0"/>
                                      </a:solidFill>
                                      <a:latin typeface="Cambria Math" panose="02040503050406030204" pitchFamily="18" charset="0"/>
                                    </a:rPr>
                                    <m:t>𝑣</m:t>
                                  </m:r>
                                </m:sup>
                              </m:sSubSup>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m:t>
                                </m:r>
                                <m:sSup>
                                  <m:sSupPr>
                                    <m:ctrlPr>
                                      <a:rPr lang="en-US" altLang="zh-TW" b="0" i="1" smtClean="0">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𝑏𝑛</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3472456772"/>
                      </a:ext>
                    </a:extLst>
                  </a:tr>
                  <a:tr h="370840">
                    <a:tc>
                      <a:txBody>
                        <a:bodyPr/>
                        <a:lstStyle/>
                        <a:p>
                          <a:pPr algn="ct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m:rPr>
                                  <m:sty m:val="p"/>
                                </m:rPr>
                                <a:rPr lang="en-US" smtClean="0">
                                  <a:latin typeface="Cambria Math" panose="02040503050406030204" pitchFamily="18" charset="0"/>
                                </a:rPr>
                                <m:t>softmax</m:t>
                              </m:r>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altLang="zh-TW" b="1" i="1" smtClean="0">
                                              <a:solidFill>
                                                <a:srgbClr val="7030A0"/>
                                              </a:solidFill>
                                              <a:latin typeface="Cambria Math" panose="02040503050406030204" pitchFamily="18" charset="0"/>
                                            </a:rPr>
                                          </m:ctrlPr>
                                        </m:sSubPr>
                                        <m:e>
                                          <m:r>
                                            <a:rPr lang="en-US" altLang="zh-TW" b="1" i="1" smtClean="0">
                                              <a:solidFill>
                                                <a:srgbClr val="7030A0"/>
                                              </a:solidFill>
                                              <a:latin typeface="Cambria Math" panose="02040503050406030204" pitchFamily="18" charset="0"/>
                                            </a:rPr>
                                            <m:t>𝑸</m:t>
                                          </m:r>
                                        </m:e>
                                        <m:sub>
                                          <m:r>
                                            <a:rPr lang="en-US" altLang="zh-TW" b="1" i="1" smtClean="0">
                                              <a:solidFill>
                                                <a:srgbClr val="7030A0"/>
                                              </a:solidFill>
                                              <a:latin typeface="Cambria Math" panose="02040503050406030204" pitchFamily="18" charset="0"/>
                                            </a:rPr>
                                            <m:t>𝒊</m:t>
                                          </m:r>
                                        </m:sub>
                                      </m:sSub>
                                      <m:sSubSup>
                                        <m:sSubSupPr>
                                          <m:ctrlPr>
                                            <a:rPr lang="en-US" altLang="zh-TW" b="1" i="1" smtClean="0">
                                              <a:solidFill>
                                                <a:srgbClr val="C00000"/>
                                              </a:solidFill>
                                              <a:latin typeface="Cambria Math" panose="02040503050406030204" pitchFamily="18" charset="0"/>
                                            </a:rPr>
                                          </m:ctrlPr>
                                        </m:sSubSupPr>
                                        <m:e>
                                          <m:r>
                                            <a:rPr lang="en-US" altLang="zh-TW" b="1" i="1" smtClean="0">
                                              <a:solidFill>
                                                <a:srgbClr val="C00000"/>
                                              </a:solidFill>
                                              <a:latin typeface="Cambria Math" panose="02040503050406030204" pitchFamily="18" charset="0"/>
                                            </a:rPr>
                                            <m:t>𝑲</m:t>
                                          </m:r>
                                        </m:e>
                                        <m:sub>
                                          <m:r>
                                            <a:rPr lang="en-US" altLang="zh-TW" b="1" i="1" smtClean="0">
                                              <a:solidFill>
                                                <a:srgbClr val="C00000"/>
                                              </a:solidFill>
                                              <a:latin typeface="Cambria Math" panose="02040503050406030204" pitchFamily="18" charset="0"/>
                                            </a:rPr>
                                            <m:t>𝒊</m:t>
                                          </m:r>
                                        </m:sub>
                                        <m:sup>
                                          <m:r>
                                            <m:rPr>
                                              <m:sty m:val="p"/>
                                            </m:rPr>
                                            <a:rPr lang="en-US">
                                              <a:latin typeface="Cambria Math" panose="02040503050406030204" pitchFamily="18" charset="0"/>
                                            </a:rPr>
                                            <m:t>T</m:t>
                                          </m:r>
                                        </m:sup>
                                      </m:sSubSup>
                                    </m:num>
                                    <m:den>
                                      <m:rad>
                                        <m:radPr>
                                          <m:degHide m:val="on"/>
                                          <m:ctrlPr>
                                            <a:rPr lang="en-US" i="1">
                                              <a:latin typeface="Cambria Math" panose="02040503050406030204" pitchFamily="18" charset="0"/>
                                            </a:rPr>
                                          </m:ctrlPr>
                                        </m:radPr>
                                        <m:deg/>
                                        <m:e>
                                          <m:r>
                                            <a:rPr lang="en-US" i="1">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𝑚</m:t>
                                          </m:r>
                                        </m:e>
                                      </m:rad>
                                    </m:den>
                                  </m:f>
                                </m:e>
                              </m:d>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𝑛</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𝑏𝑚</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𝑛</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𝑚</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𝑛</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282211792"/>
                      </a:ext>
                    </a:extLst>
                  </a:tr>
                  <a:tr h="370840">
                    <a:tc>
                      <a:txBody>
                        <a:bodyPr/>
                        <a:lstStyle/>
                        <a:p>
                          <a:pPr algn="ct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head</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altLang="zh-TW" b="1" i="1" smtClean="0">
                                      <a:solidFill>
                                        <a:srgbClr val="0070C0"/>
                                      </a:solidFill>
                                      <a:latin typeface="Cambria Math" panose="02040503050406030204" pitchFamily="18" charset="0"/>
                                    </a:rPr>
                                    <m:t>𝑽</m:t>
                                  </m:r>
                                </m:e>
                                <m:sub>
                                  <m:r>
                                    <a:rPr lang="en-US" b="0" i="1" smtClean="0">
                                      <a:solidFill>
                                        <a:srgbClr val="0070C0"/>
                                      </a:solidFill>
                                      <a:latin typeface="Cambria Math" panose="02040503050406030204" pitchFamily="18" charset="0"/>
                                    </a:rPr>
                                    <m:t>𝑖</m:t>
                                  </m:r>
                                </m:sub>
                              </m:sSub>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𝑛</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𝑏𝑚</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𝑛</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𝑚</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𝑛</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326685110"/>
                      </a:ext>
                    </a:extLst>
                  </a:tr>
                  <a:tr h="370840">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r>
                                  <a:rPr lang="en-US" b="0" i="0" smtClean="0">
                                    <a:latin typeface="Cambria Math" panose="02040503050406030204" pitchFamily="18" charset="0"/>
                                  </a:rPr>
                                  <m:t>=</m:t>
                                </m:r>
                                <m:r>
                                  <m:rPr>
                                    <m:sty m:val="p"/>
                                  </m:rPr>
                                  <a:rPr lang="en-US" b="0" i="0" smtClean="0">
                                    <a:latin typeface="Cambria Math" panose="02040503050406030204" pitchFamily="18" charset="0"/>
                                  </a:rPr>
                                  <m:t>Concat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m:rPr>
                                            <m:sty m:val="p"/>
                                          </m:rPr>
                                          <a:rPr lang="en-US" i="0">
                                            <a:latin typeface="Cambria Math" panose="02040503050406030204" pitchFamily="18" charset="0"/>
                                          </a:rPr>
                                          <m:t>hea</m:t>
                                        </m:r>
                                        <m:r>
                                          <m:rPr>
                                            <m:sty m:val="p"/>
                                          </m:rPr>
                                          <a:rPr lang="en-US" b="0" i="0" smtClean="0">
                                            <a:latin typeface="Cambria Math" panose="02040503050406030204" pitchFamily="18" charset="0"/>
                                          </a:rPr>
                                          <m:t>d</m:t>
                                        </m:r>
                                      </m:e>
                                      <m:sub>
                                        <m:r>
                                          <a:rPr lang="en-US" b="0" i="1" smtClean="0">
                                            <a:latin typeface="Cambria Math" panose="02040503050406030204" pitchFamily="18" charset="0"/>
                                          </a:rPr>
                                          <m:t>1</m:t>
                                        </m:r>
                                      </m:sub>
                                    </m:sSub>
                                    <m:r>
                                      <a:rPr lang="en-US" i="1">
                                        <a:latin typeface="Cambria Math" panose="02040503050406030204" pitchFamily="18" charset="0"/>
                                      </a:rPr>
                                      <m:t>, …,</m:t>
                                    </m:r>
                                    <m:r>
                                      <a:rPr lang="en-US" i="1" smtClean="0">
                                        <a:latin typeface="Cambria Math" panose="02040503050406030204" pitchFamily="18" charset="0"/>
                                      </a:rPr>
                                      <m:t> </m:t>
                                    </m:r>
                                    <m:sSub>
                                      <m:sSubPr>
                                        <m:ctrlPr>
                                          <a:rPr lang="en-US" i="1">
                                            <a:latin typeface="Cambria Math" panose="02040503050406030204" pitchFamily="18" charset="0"/>
                                          </a:rPr>
                                        </m:ctrlPr>
                                      </m:sSubPr>
                                      <m:e>
                                        <m:r>
                                          <m:rPr>
                                            <m:sty m:val="p"/>
                                          </m:rPr>
                                          <a:rPr lang="en-US" i="0">
                                            <a:latin typeface="Cambria Math" panose="02040503050406030204" pitchFamily="18" charset="0"/>
                                          </a:rPr>
                                          <m:t>head</m:t>
                                        </m:r>
                                      </m:e>
                                      <m:sub>
                                        <m:r>
                                          <a:rPr lang="en-US" b="0" i="1" smtClean="0">
                                            <a:latin typeface="Cambria Math" panose="02040503050406030204" pitchFamily="18" charset="0"/>
                                          </a:rPr>
                                          <m:t>𝑚</m:t>
                                        </m:r>
                                      </m:sub>
                                    </m:sSub>
                                  </m:e>
                                </m:d>
                                <m:sSup>
                                  <m:sSupPr>
                                    <m:ctrlPr>
                                      <a:rPr lang="en-US" b="0" i="1" smtClean="0">
                                        <a:solidFill>
                                          <a:srgbClr val="00B050"/>
                                        </a:solidFill>
                                        <a:latin typeface="Cambria Math" panose="02040503050406030204" pitchFamily="18" charset="0"/>
                                      </a:rPr>
                                    </m:ctrlPr>
                                  </m:sSupPr>
                                  <m:e>
                                    <m:r>
                                      <a:rPr lang="en-US" b="1" i="1" smtClean="0">
                                        <a:solidFill>
                                          <a:srgbClr val="00B050"/>
                                        </a:solidFill>
                                        <a:latin typeface="Cambria Math" panose="02040503050406030204" pitchFamily="18" charset="0"/>
                                      </a:rPr>
                                      <m:t>𝑾</m:t>
                                    </m:r>
                                  </m:e>
                                  <m:sup>
                                    <m:r>
                                      <a:rPr lang="en-US" b="0" i="1" smtClean="0">
                                        <a:solidFill>
                                          <a:srgbClr val="00B050"/>
                                        </a:solidFill>
                                        <a:latin typeface="Cambria Math" panose="02040503050406030204" pitchFamily="18" charset="0"/>
                                      </a:rPr>
                                      <m:t>𝑂</m:t>
                                    </m:r>
                                  </m:sup>
                                </m:sSup>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𝑏𝑛</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1854704577"/>
                      </a:ext>
                    </a:extLst>
                  </a:tr>
                  <a:tr h="370840">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r>
                                  <m:rPr>
                                    <m:sty m:val="p"/>
                                  </m:rPr>
                                  <a:rPr lang="en-US" b="0" i="0" smtClean="0">
                                    <a:latin typeface="Cambria Math" panose="02040503050406030204" pitchFamily="18" charset="0"/>
                                  </a:rPr>
                                  <m:t>ReLU</m:t>
                                </m:r>
                                <m:d>
                                  <m:dPr>
                                    <m:ctrlPr>
                                      <a:rPr lang="en-US" b="0" i="1" smtClean="0">
                                        <a:latin typeface="Cambria Math" panose="02040503050406030204" pitchFamily="18" charset="0"/>
                                      </a:rPr>
                                    </m:ctrlPr>
                                  </m:dPr>
                                  <m:e>
                                    <m:r>
                                      <a:rPr lang="en-US" b="0" i="1" smtClean="0">
                                        <a:latin typeface="Cambria Math" panose="02040503050406030204" pitchFamily="18" charset="0"/>
                                      </a:rPr>
                                      <m:t>𝑌</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𝑾</m:t>
                                        </m:r>
                                      </m:e>
                                      <m:sub>
                                        <m:r>
                                          <a:rPr lang="en-US" b="0" i="1" smtClean="0">
                                            <a:latin typeface="Cambria Math" panose="02040503050406030204" pitchFamily="18" charset="0"/>
                                          </a:rPr>
                                          <m:t>1</m:t>
                                        </m:r>
                                      </m:sub>
                                    </m:sSub>
                                  </m:e>
                                </m:d>
                                <m:sSub>
                                  <m:sSubPr>
                                    <m:ctrlPr>
                                      <a:rPr lang="en-US" b="0" i="1" smtClean="0">
                                        <a:latin typeface="Cambria Math" panose="02040503050406030204" pitchFamily="18" charset="0"/>
                                      </a:rPr>
                                    </m:ctrlPr>
                                  </m:sSubPr>
                                  <m:e>
                                    <m:r>
                                      <a:rPr lang="en-US" b="1" i="1" smtClean="0">
                                        <a:latin typeface="Cambria Math" panose="02040503050406030204" pitchFamily="18" charset="0"/>
                                      </a:rPr>
                                      <m:t>𝑾</m:t>
                                    </m:r>
                                  </m:e>
                                  <m:sub>
                                    <m:r>
                                      <a:rPr lang="en-US" b="0" i="1" smtClean="0">
                                        <a:latin typeface="Cambria Math" panose="02040503050406030204" pitchFamily="18" charset="0"/>
                                      </a:rPr>
                                      <m:t>2</m:t>
                                    </m:r>
                                  </m:sub>
                                </m:sSub>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(16</m:t>
                                </m:r>
                                <m:r>
                                  <a:rPr lang="en-US" altLang="zh-TW" b="0" i="1" smtClean="0">
                                    <a:latin typeface="Cambria Math" panose="02040503050406030204" pitchFamily="18" charset="0"/>
                                    <a:ea typeface="Cambria Math" panose="02040503050406030204" pitchFamily="18" charset="0"/>
                                  </a:rPr>
                                  <m:t>𝑏𝑛</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+8</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𝑏𝑛</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3574016020"/>
                      </a:ext>
                    </a:extLst>
                  </a:tr>
                </a:tbl>
              </a:graphicData>
            </a:graphic>
          </p:graphicFrame>
        </mc:Choice>
        <mc:Fallback xmlns="">
          <p:graphicFrame>
            <p:nvGraphicFramePr>
              <p:cNvPr id="10" name="Table 9">
                <a:extLst>
                  <a:ext uri="{FF2B5EF4-FFF2-40B4-BE49-F238E27FC236}">
                    <a16:creationId xmlns:a16="http://schemas.microsoft.com/office/drawing/2014/main" id="{F1CFE3C7-29FD-52F3-280F-994CDC1F4D3B}"/>
                  </a:ext>
                </a:extLst>
              </p:cNvPr>
              <p:cNvGraphicFramePr>
                <a:graphicFrameLocks noGrp="1"/>
              </p:cNvGraphicFramePr>
              <p:nvPr>
                <p:extLst>
                  <p:ext uri="{D42A27DB-BD31-4B8C-83A1-F6EECF244321}">
                    <p14:modId xmlns:p14="http://schemas.microsoft.com/office/powerpoint/2010/main" val="1058756497"/>
                  </p:ext>
                </p:extLst>
              </p:nvPr>
            </p:nvGraphicFramePr>
            <p:xfrm>
              <a:off x="168965" y="1394460"/>
              <a:ext cx="8628526" cy="3139440"/>
            </p:xfrm>
            <a:graphic>
              <a:graphicData uri="http://schemas.openxmlformats.org/drawingml/2006/table">
                <a:tbl>
                  <a:tblPr firstRow="1" bandRow="1">
                    <a:tableStyleId>{5C22544A-7EE6-4342-B048-85BDC9FD1C3A}</a:tableStyleId>
                  </a:tblPr>
                  <a:tblGrid>
                    <a:gridCol w="2807612">
                      <a:extLst>
                        <a:ext uri="{9D8B030D-6E8A-4147-A177-3AD203B41FA5}">
                          <a16:colId xmlns:a16="http://schemas.microsoft.com/office/drawing/2014/main" val="3826030811"/>
                        </a:ext>
                      </a:extLst>
                    </a:gridCol>
                    <a:gridCol w="1954016">
                      <a:extLst>
                        <a:ext uri="{9D8B030D-6E8A-4147-A177-3AD203B41FA5}">
                          <a16:colId xmlns:a16="http://schemas.microsoft.com/office/drawing/2014/main" val="4116034589"/>
                        </a:ext>
                      </a:extLst>
                    </a:gridCol>
                    <a:gridCol w="1933449">
                      <a:extLst>
                        <a:ext uri="{9D8B030D-6E8A-4147-A177-3AD203B41FA5}">
                          <a16:colId xmlns:a16="http://schemas.microsoft.com/office/drawing/2014/main" val="3308954240"/>
                        </a:ext>
                      </a:extLst>
                    </a:gridCol>
                    <a:gridCol w="1933449">
                      <a:extLst>
                        <a:ext uri="{9D8B030D-6E8A-4147-A177-3AD203B41FA5}">
                          <a16:colId xmlns:a16="http://schemas.microsoft.com/office/drawing/2014/main" val="2579894130"/>
                        </a:ext>
                      </a:extLst>
                    </a:gridCol>
                  </a:tblGrid>
                  <a:tr h="370840">
                    <a:tc>
                      <a:txBody>
                        <a:bodyPr/>
                        <a:lstStyle/>
                        <a:p>
                          <a:pPr algn="ctr"/>
                          <a:r>
                            <a:rPr lang="en-US" dirty="0"/>
                            <a:t>Operation</a:t>
                          </a:r>
                        </a:p>
                      </a:txBody>
                      <a:tcPr/>
                    </a:tc>
                    <a:tc>
                      <a:txBody>
                        <a:bodyPr/>
                        <a:lstStyle/>
                        <a:p>
                          <a:pPr algn="ctr"/>
                          <a:r>
                            <a:rPr lang="en-US" dirty="0"/>
                            <a:t>Computations </a:t>
                          </a:r>
                        </a:p>
                      </a:txBody>
                      <a:tcPr/>
                    </a:tc>
                    <a:tc>
                      <a:txBody>
                        <a:bodyPr/>
                        <a:lstStyle/>
                        <a:p>
                          <a:pPr algn="ctr"/>
                          <a:r>
                            <a:rPr lang="en-US" dirty="0"/>
                            <a:t>IO</a:t>
                          </a:r>
                        </a:p>
                      </a:txBody>
                      <a:tcPr/>
                    </a:tc>
                    <a:tc>
                      <a:txBody>
                        <a:bodyPr/>
                        <a:lstStyle/>
                        <a:p>
                          <a:pPr algn="ctr"/>
                          <a:r>
                            <a:rPr lang="en-US" dirty="0"/>
                            <a:t>Arithmetic Intensity</a:t>
                          </a:r>
                        </a:p>
                      </a:txBody>
                      <a:tcPr/>
                    </a:tc>
                    <a:extLst>
                      <a:ext uri="{0D108BD9-81ED-4DB2-BD59-A6C34878D82A}">
                        <a16:rowId xmlns:a16="http://schemas.microsoft.com/office/drawing/2014/main" val="1111275437"/>
                      </a:ext>
                    </a:extLst>
                  </a:tr>
                  <a:tr h="553720">
                    <a:tc>
                      <a:txBody>
                        <a:bodyPr/>
                        <a:lstStyle/>
                        <a:p>
                          <a:endParaRPr lang="en-US"/>
                        </a:p>
                      </a:txBody>
                      <a:tcPr anchor="ctr">
                        <a:blipFill>
                          <a:blip r:embed="rId3"/>
                          <a:stretch>
                            <a:fillRect l="-452" t="-68182" r="-209050" b="-497727"/>
                          </a:stretch>
                        </a:blipFill>
                      </a:tcPr>
                    </a:tc>
                    <a:tc>
                      <a:txBody>
                        <a:bodyPr/>
                        <a:lstStyle/>
                        <a:p>
                          <a:endParaRPr lang="en-US"/>
                        </a:p>
                      </a:txBody>
                      <a:tcPr anchor="ctr">
                        <a:blipFill>
                          <a:blip r:embed="rId3"/>
                          <a:stretch>
                            <a:fillRect l="-144156" t="-68182" r="-200000" b="-497727"/>
                          </a:stretch>
                        </a:blipFill>
                      </a:tcPr>
                    </a:tc>
                    <a:tc>
                      <a:txBody>
                        <a:bodyPr/>
                        <a:lstStyle/>
                        <a:p>
                          <a:endParaRPr lang="en-US"/>
                        </a:p>
                      </a:txBody>
                      <a:tcPr anchor="ctr">
                        <a:blipFill>
                          <a:blip r:embed="rId3"/>
                          <a:stretch>
                            <a:fillRect l="-245752" t="-68182" r="-101307" b="-497727"/>
                          </a:stretch>
                        </a:blipFill>
                      </a:tcPr>
                    </a:tc>
                    <a:tc>
                      <a:txBody>
                        <a:bodyPr/>
                        <a:lstStyle/>
                        <a:p>
                          <a:endParaRPr lang="en-US"/>
                        </a:p>
                      </a:txBody>
                      <a:tcPr anchor="ctr">
                        <a:blipFill>
                          <a:blip r:embed="rId3"/>
                          <a:stretch>
                            <a:fillRect l="-348026" t="-68182" r="-1974" b="-497727"/>
                          </a:stretch>
                        </a:blipFill>
                      </a:tcPr>
                    </a:tc>
                    <a:extLst>
                      <a:ext uri="{0D108BD9-81ED-4DB2-BD59-A6C34878D82A}">
                        <a16:rowId xmlns:a16="http://schemas.microsoft.com/office/drawing/2014/main" val="3472456772"/>
                      </a:ext>
                    </a:extLst>
                  </a:tr>
                  <a:tr h="553720">
                    <a:tc>
                      <a:txBody>
                        <a:bodyPr/>
                        <a:lstStyle/>
                        <a:p>
                          <a:endParaRPr lang="en-US"/>
                        </a:p>
                      </a:txBody>
                      <a:tcPr anchor="ctr">
                        <a:blipFill>
                          <a:blip r:embed="rId3"/>
                          <a:stretch>
                            <a:fillRect l="-452" t="-168182" r="-209050" b="-397727"/>
                          </a:stretch>
                        </a:blipFill>
                      </a:tcPr>
                    </a:tc>
                    <a:tc>
                      <a:txBody>
                        <a:bodyPr/>
                        <a:lstStyle/>
                        <a:p>
                          <a:endParaRPr lang="en-US"/>
                        </a:p>
                      </a:txBody>
                      <a:tcPr anchor="ctr">
                        <a:blipFill>
                          <a:blip r:embed="rId3"/>
                          <a:stretch>
                            <a:fillRect l="-144156" t="-168182" r="-200000" b="-397727"/>
                          </a:stretch>
                        </a:blipFill>
                      </a:tcPr>
                    </a:tc>
                    <a:tc>
                      <a:txBody>
                        <a:bodyPr/>
                        <a:lstStyle/>
                        <a:p>
                          <a:endParaRPr lang="en-US"/>
                        </a:p>
                      </a:txBody>
                      <a:tcPr anchor="ctr">
                        <a:blipFill>
                          <a:blip r:embed="rId3"/>
                          <a:stretch>
                            <a:fillRect l="-245752" t="-168182" r="-101307" b="-397727"/>
                          </a:stretch>
                        </a:blipFill>
                      </a:tcPr>
                    </a:tc>
                    <a:tc>
                      <a:txBody>
                        <a:bodyPr/>
                        <a:lstStyle/>
                        <a:p>
                          <a:endParaRPr lang="en-US"/>
                        </a:p>
                      </a:txBody>
                      <a:tcPr anchor="ctr">
                        <a:blipFill>
                          <a:blip r:embed="rId3"/>
                          <a:stretch>
                            <a:fillRect l="-348026" t="-168182" r="-1974" b="-397727"/>
                          </a:stretch>
                        </a:blipFill>
                      </a:tcPr>
                    </a:tc>
                    <a:extLst>
                      <a:ext uri="{0D108BD9-81ED-4DB2-BD59-A6C34878D82A}">
                        <a16:rowId xmlns:a16="http://schemas.microsoft.com/office/drawing/2014/main" val="282211792"/>
                      </a:ext>
                    </a:extLst>
                  </a:tr>
                  <a:tr h="553720">
                    <a:tc>
                      <a:txBody>
                        <a:bodyPr/>
                        <a:lstStyle/>
                        <a:p>
                          <a:endParaRPr lang="en-US"/>
                        </a:p>
                      </a:txBody>
                      <a:tcPr anchor="ctr">
                        <a:blipFill>
                          <a:blip r:embed="rId3"/>
                          <a:stretch>
                            <a:fillRect l="-452" t="-268182" r="-209050" b="-297727"/>
                          </a:stretch>
                        </a:blipFill>
                      </a:tcPr>
                    </a:tc>
                    <a:tc>
                      <a:txBody>
                        <a:bodyPr/>
                        <a:lstStyle/>
                        <a:p>
                          <a:endParaRPr lang="en-US"/>
                        </a:p>
                      </a:txBody>
                      <a:tcPr anchor="ctr">
                        <a:blipFill>
                          <a:blip r:embed="rId3"/>
                          <a:stretch>
                            <a:fillRect l="-144156" t="-268182" r="-200000" b="-297727"/>
                          </a:stretch>
                        </a:blipFill>
                      </a:tcPr>
                    </a:tc>
                    <a:tc>
                      <a:txBody>
                        <a:bodyPr/>
                        <a:lstStyle/>
                        <a:p>
                          <a:endParaRPr lang="en-US"/>
                        </a:p>
                      </a:txBody>
                      <a:tcPr anchor="ctr">
                        <a:blipFill>
                          <a:blip r:embed="rId3"/>
                          <a:stretch>
                            <a:fillRect l="-245752" t="-268182" r="-101307" b="-297727"/>
                          </a:stretch>
                        </a:blipFill>
                      </a:tcPr>
                    </a:tc>
                    <a:tc>
                      <a:txBody>
                        <a:bodyPr/>
                        <a:lstStyle/>
                        <a:p>
                          <a:endParaRPr lang="en-US"/>
                        </a:p>
                      </a:txBody>
                      <a:tcPr anchor="ctr">
                        <a:blipFill>
                          <a:blip r:embed="rId3"/>
                          <a:stretch>
                            <a:fillRect l="-348026" t="-268182" r="-1974" b="-297727"/>
                          </a:stretch>
                        </a:blipFill>
                      </a:tcPr>
                    </a:tc>
                    <a:extLst>
                      <a:ext uri="{0D108BD9-81ED-4DB2-BD59-A6C34878D82A}">
                        <a16:rowId xmlns:a16="http://schemas.microsoft.com/office/drawing/2014/main" val="326685110"/>
                      </a:ext>
                    </a:extLst>
                  </a:tr>
                  <a:tr h="553720">
                    <a:tc>
                      <a:txBody>
                        <a:bodyPr/>
                        <a:lstStyle/>
                        <a:p>
                          <a:endParaRPr lang="en-US"/>
                        </a:p>
                      </a:txBody>
                      <a:tcPr anchor="ctr">
                        <a:blipFill>
                          <a:blip r:embed="rId3"/>
                          <a:stretch>
                            <a:fillRect l="-452" t="-376744" r="-209050" b="-204651"/>
                          </a:stretch>
                        </a:blipFill>
                      </a:tcPr>
                    </a:tc>
                    <a:tc>
                      <a:txBody>
                        <a:bodyPr/>
                        <a:lstStyle/>
                        <a:p>
                          <a:endParaRPr lang="en-US"/>
                        </a:p>
                      </a:txBody>
                      <a:tcPr anchor="ctr">
                        <a:blipFill>
                          <a:blip r:embed="rId3"/>
                          <a:stretch>
                            <a:fillRect l="-144156" t="-376744" r="-200000" b="-204651"/>
                          </a:stretch>
                        </a:blipFill>
                      </a:tcPr>
                    </a:tc>
                    <a:tc>
                      <a:txBody>
                        <a:bodyPr/>
                        <a:lstStyle/>
                        <a:p>
                          <a:endParaRPr lang="en-US"/>
                        </a:p>
                      </a:txBody>
                      <a:tcPr anchor="ctr">
                        <a:blipFill>
                          <a:blip r:embed="rId3"/>
                          <a:stretch>
                            <a:fillRect l="-245752" t="-376744" r="-101307" b="-204651"/>
                          </a:stretch>
                        </a:blipFill>
                      </a:tcPr>
                    </a:tc>
                    <a:tc>
                      <a:txBody>
                        <a:bodyPr/>
                        <a:lstStyle/>
                        <a:p>
                          <a:endParaRPr lang="en-US"/>
                        </a:p>
                      </a:txBody>
                      <a:tcPr anchor="ctr">
                        <a:blipFill>
                          <a:blip r:embed="rId3"/>
                          <a:stretch>
                            <a:fillRect l="-348026" t="-376744" r="-1974" b="-204651"/>
                          </a:stretch>
                        </a:blipFill>
                      </a:tcPr>
                    </a:tc>
                    <a:extLst>
                      <a:ext uri="{0D108BD9-81ED-4DB2-BD59-A6C34878D82A}">
                        <a16:rowId xmlns:a16="http://schemas.microsoft.com/office/drawing/2014/main" val="1854704577"/>
                      </a:ext>
                    </a:extLst>
                  </a:tr>
                  <a:tr h="553720">
                    <a:tc>
                      <a:txBody>
                        <a:bodyPr/>
                        <a:lstStyle/>
                        <a:p>
                          <a:endParaRPr lang="en-US"/>
                        </a:p>
                      </a:txBody>
                      <a:tcPr anchor="ctr">
                        <a:blipFill>
                          <a:blip r:embed="rId3"/>
                          <a:stretch>
                            <a:fillRect l="-452" t="-465909" r="-209050" b="-100000"/>
                          </a:stretch>
                        </a:blipFill>
                      </a:tcPr>
                    </a:tc>
                    <a:tc>
                      <a:txBody>
                        <a:bodyPr/>
                        <a:lstStyle/>
                        <a:p>
                          <a:endParaRPr lang="en-US"/>
                        </a:p>
                      </a:txBody>
                      <a:tcPr anchor="ctr">
                        <a:blipFill>
                          <a:blip r:embed="rId3"/>
                          <a:stretch>
                            <a:fillRect l="-144156" t="-465909" r="-200000" b="-100000"/>
                          </a:stretch>
                        </a:blipFill>
                      </a:tcPr>
                    </a:tc>
                    <a:tc>
                      <a:txBody>
                        <a:bodyPr/>
                        <a:lstStyle/>
                        <a:p>
                          <a:endParaRPr lang="en-US"/>
                        </a:p>
                      </a:txBody>
                      <a:tcPr anchor="ctr">
                        <a:blipFill>
                          <a:blip r:embed="rId3"/>
                          <a:stretch>
                            <a:fillRect l="-245752" t="-465909" r="-101307" b="-100000"/>
                          </a:stretch>
                        </a:blipFill>
                      </a:tcPr>
                    </a:tc>
                    <a:tc>
                      <a:txBody>
                        <a:bodyPr/>
                        <a:lstStyle/>
                        <a:p>
                          <a:endParaRPr lang="en-US"/>
                        </a:p>
                      </a:txBody>
                      <a:tcPr anchor="ctr">
                        <a:blipFill>
                          <a:blip r:embed="rId3"/>
                          <a:stretch>
                            <a:fillRect l="-348026" t="-465909" r="-1974" b="-100000"/>
                          </a:stretch>
                        </a:blipFill>
                      </a:tcPr>
                    </a:tc>
                    <a:extLst>
                      <a:ext uri="{0D108BD9-81ED-4DB2-BD59-A6C34878D82A}">
                        <a16:rowId xmlns:a16="http://schemas.microsoft.com/office/drawing/2014/main" val="3574016020"/>
                      </a:ext>
                    </a:extLst>
                  </a:tr>
                </a:tbl>
              </a:graphicData>
            </a:graphic>
          </p:graphicFrame>
        </mc:Fallback>
      </mc:AlternateContent>
      <p:sp>
        <p:nvSpPr>
          <p:cNvPr id="16" name="TextBox 15">
            <a:extLst>
              <a:ext uri="{FF2B5EF4-FFF2-40B4-BE49-F238E27FC236}">
                <a16:creationId xmlns:a16="http://schemas.microsoft.com/office/drawing/2014/main" id="{9DC8E407-E22D-E103-95A6-8284E13D03F1}"/>
              </a:ext>
            </a:extLst>
          </p:cNvPr>
          <p:cNvSpPr txBox="1"/>
          <p:nvPr/>
        </p:nvSpPr>
        <p:spPr>
          <a:xfrm>
            <a:off x="2206486" y="4687468"/>
            <a:ext cx="4572000" cy="261610"/>
          </a:xfrm>
          <a:prstGeom prst="rect">
            <a:avLst/>
          </a:prstGeom>
          <a:noFill/>
        </p:spPr>
        <p:txBody>
          <a:bodyPr wrap="square">
            <a:spAutoFit/>
          </a:bodyPr>
          <a:lstStyle/>
          <a:p>
            <a:pPr algn="ctr"/>
            <a:r>
              <a:rPr lang="en-US" sz="1100" dirty="0">
                <a:hlinkClick r:id="rId4"/>
              </a:rPr>
              <a:t>https://le.qun.ch/en/blog/2023/05/13/transformer-batching/</a:t>
            </a:r>
            <a:r>
              <a:rPr lang="en-US" sz="1100" dirty="0"/>
              <a:t> </a:t>
            </a:r>
          </a:p>
        </p:txBody>
      </p:sp>
      <p:sp>
        <p:nvSpPr>
          <p:cNvPr id="3" name="Rectangle 2">
            <a:extLst>
              <a:ext uri="{FF2B5EF4-FFF2-40B4-BE49-F238E27FC236}">
                <a16:creationId xmlns:a16="http://schemas.microsoft.com/office/drawing/2014/main" id="{288A2D23-9E26-186F-2342-F67279C080CD}"/>
              </a:ext>
            </a:extLst>
          </p:cNvPr>
          <p:cNvSpPr/>
          <p:nvPr/>
        </p:nvSpPr>
        <p:spPr>
          <a:xfrm>
            <a:off x="6857685" y="1394459"/>
            <a:ext cx="1939806" cy="3139440"/>
          </a:xfrm>
          <a:prstGeom prst="rect">
            <a:avLst/>
          </a:prstGeom>
          <a:solidFill>
            <a:srgbClr val="C00000">
              <a:alpha val="1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ular Callout 3">
            <a:extLst>
              <a:ext uri="{FF2B5EF4-FFF2-40B4-BE49-F238E27FC236}">
                <a16:creationId xmlns:a16="http://schemas.microsoft.com/office/drawing/2014/main" id="{2F44ECD7-0AE9-74D8-0D96-E49F3558AFBA}"/>
              </a:ext>
            </a:extLst>
          </p:cNvPr>
          <p:cNvSpPr/>
          <p:nvPr/>
        </p:nvSpPr>
        <p:spPr>
          <a:xfrm>
            <a:off x="3867573" y="4027320"/>
            <a:ext cx="2936386" cy="1032089"/>
          </a:xfrm>
          <a:prstGeom prst="wedgeRoundRectCallout">
            <a:avLst>
              <a:gd name="adj1" fmla="val 53911"/>
              <a:gd name="adj2" fmla="val -32678"/>
              <a:gd name="adj3" fmla="val 16667"/>
            </a:avLst>
          </a:prstGeom>
          <a:solidFill>
            <a:schemeClr val="bg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All these AI values are large! </a:t>
            </a:r>
            <a:b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We can continue running our GPUs during training!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D8FC4BA-838D-2994-B1A0-606B01A593D1}"/>
                  </a:ext>
                </a:extLst>
              </p:cNvPr>
              <p:cNvSpPr txBox="1"/>
              <p:nvPr/>
            </p:nvSpPr>
            <p:spPr>
              <a:xfrm>
                <a:off x="0" y="3758505"/>
                <a:ext cx="3747054" cy="1384995"/>
              </a:xfrm>
              <a:prstGeom prst="rect">
                <a:avLst/>
              </a:prstGeom>
              <a:solidFill>
                <a:schemeClr val="bg1">
                  <a:lumMod val="95000"/>
                </a:schemeClr>
              </a:solidFill>
            </p:spPr>
            <p:txBody>
              <a:bodyPr wrap="square">
                <a:spAutoFit/>
              </a:bodyPr>
              <a:lstStyle/>
              <a:p>
                <a14:m>
                  <m:oMath xmlns:m="http://schemas.openxmlformats.org/officeDocument/2006/math">
                    <m:r>
                      <a:rPr lang="en-US" i="1" dirty="0" smtClean="0">
                        <a:latin typeface="Cambria Math" panose="02040503050406030204" pitchFamily="18" charset="0"/>
                      </a:rPr>
                      <m:t>𝑏</m:t>
                    </m:r>
                  </m:oMath>
                </a14:m>
                <a:r>
                  <a:rPr lang="en-US" dirty="0"/>
                  <a:t>: batch size,</a:t>
                </a:r>
              </a:p>
              <a:p>
                <a14:m>
                  <m:oMath xmlns:m="http://schemas.openxmlformats.org/officeDocument/2006/math">
                    <m:r>
                      <a:rPr lang="en-US" i="1" dirty="0" smtClean="0">
                        <a:latin typeface="Cambria Math" panose="02040503050406030204" pitchFamily="18" charset="0"/>
                      </a:rPr>
                      <m:t>𝑛</m:t>
                    </m:r>
                  </m:oMath>
                </a14:m>
                <a:r>
                  <a:rPr lang="en-US" dirty="0"/>
                  <a:t>: sequence length,</a:t>
                </a:r>
                <a:endParaRPr lang="en-US" b="0" i="1" dirty="0">
                  <a:latin typeface="Cambria Math" panose="02040503050406030204" pitchFamily="18" charset="0"/>
                </a:endParaRPr>
              </a:p>
              <a:p>
                <a14:m>
                  <m:oMath xmlns:m="http://schemas.openxmlformats.org/officeDocument/2006/math">
                    <m:r>
                      <a:rPr lang="en-US" b="0" i="1" dirty="0" smtClean="0">
                        <a:latin typeface="Cambria Math" panose="02040503050406030204" pitchFamily="18" charset="0"/>
                      </a:rPr>
                      <m:t>𝑚</m:t>
                    </m:r>
                  </m:oMath>
                </a14:m>
                <a:r>
                  <a:rPr lang="en-US" dirty="0"/>
                  <a:t>: number of heads</a:t>
                </a:r>
                <a:endParaRPr lang="en-US" i="1" dirty="0">
                  <a:latin typeface="Cambria Math" panose="02040503050406030204" pitchFamily="18" charset="0"/>
                </a:endParaRPr>
              </a:p>
              <a:p>
                <a14:m>
                  <m:oMath xmlns:m="http://schemas.openxmlformats.org/officeDocument/2006/math">
                    <m:r>
                      <a:rPr lang="en-US" i="1" dirty="0" smtClean="0">
                        <a:latin typeface="Cambria Math" panose="02040503050406030204" pitchFamily="18" charset="0"/>
                      </a:rPr>
                      <m:t>𝑑</m:t>
                    </m:r>
                  </m:oMath>
                </a14:m>
                <a:r>
                  <a:rPr lang="en-US" dirty="0"/>
                  <a:t>: feature dimension in output of SA</a:t>
                </a:r>
              </a:p>
              <a:p>
                <a14:m>
                  <m:oMath xmlns:m="http://schemas.openxmlformats.org/officeDocument/2006/math">
                    <m:r>
                      <a:rPr lang="en-US" i="1" dirty="0" smtClean="0">
                        <a:latin typeface="Cambria Math" panose="02040503050406030204" pitchFamily="18" charset="0"/>
                      </a:rPr>
                      <m:t>𝑑</m:t>
                    </m:r>
                    <m:r>
                      <a:rPr lang="en-US" b="0" i="1" dirty="0" smtClean="0">
                        <a:latin typeface="Cambria Math" panose="02040503050406030204" pitchFamily="18" charset="0"/>
                      </a:rPr>
                      <m:t>/</m:t>
                    </m:r>
                    <m:r>
                      <a:rPr lang="en-US" b="0" i="1" dirty="0" smtClean="0">
                        <a:latin typeface="Cambria Math" panose="02040503050406030204" pitchFamily="18" charset="0"/>
                      </a:rPr>
                      <m:t>𝑚</m:t>
                    </m:r>
                  </m:oMath>
                </a14:m>
                <a:r>
                  <a:rPr lang="en-US" dirty="0"/>
                  <a:t>: feature dimension inside each SA head</a:t>
                </a:r>
              </a:p>
              <a:p>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𝑑</m:t>
                        </m:r>
                      </m:e>
                      <m:sub>
                        <m:r>
                          <m:rPr>
                            <m:sty m:val="p"/>
                          </m:rPr>
                          <a:rPr lang="en-US" b="0" i="0" dirty="0" smtClean="0">
                            <a:latin typeface="Cambria Math" panose="02040503050406030204" pitchFamily="18" charset="0"/>
                          </a:rPr>
                          <m:t>ff</m:t>
                        </m:r>
                      </m:sub>
                    </m:sSub>
                    <m:r>
                      <a:rPr lang="en-US" b="0" i="1" dirty="0" smtClean="0">
                        <a:latin typeface="Cambria Math" panose="02040503050406030204" pitchFamily="18" charset="0"/>
                      </a:rPr>
                      <m:t>=4</m:t>
                    </m:r>
                    <m:r>
                      <a:rPr lang="en-US" b="0" i="1" dirty="0" smtClean="0">
                        <a:latin typeface="Cambria Math" panose="02040503050406030204" pitchFamily="18" charset="0"/>
                      </a:rPr>
                      <m:t>𝑑</m:t>
                    </m:r>
                  </m:oMath>
                </a14:m>
                <a:r>
                  <a:rPr lang="en-US" dirty="0"/>
                  <a:t>: feature dimension inside FFN</a:t>
                </a:r>
              </a:p>
            </p:txBody>
          </p:sp>
        </mc:Choice>
        <mc:Fallback xmlns="">
          <p:sp>
            <p:nvSpPr>
              <p:cNvPr id="5" name="TextBox 4">
                <a:extLst>
                  <a:ext uri="{FF2B5EF4-FFF2-40B4-BE49-F238E27FC236}">
                    <a16:creationId xmlns:a16="http://schemas.microsoft.com/office/drawing/2014/main" id="{DD8FC4BA-838D-2994-B1A0-606B01A593D1}"/>
                  </a:ext>
                </a:extLst>
              </p:cNvPr>
              <p:cNvSpPr txBox="1">
                <a:spLocks noRot="1" noChangeAspect="1" noMove="1" noResize="1" noEditPoints="1" noAdjustHandles="1" noChangeArrowheads="1" noChangeShapeType="1" noTextEdit="1"/>
              </p:cNvSpPr>
              <p:nvPr/>
            </p:nvSpPr>
            <p:spPr>
              <a:xfrm>
                <a:off x="0" y="3758505"/>
                <a:ext cx="3747054" cy="1384995"/>
              </a:xfrm>
              <a:prstGeom prst="rect">
                <a:avLst/>
              </a:prstGeom>
              <a:blipFill>
                <a:blip r:embed="rId5"/>
                <a:stretch>
                  <a:fillRect t="-909" b="-3636"/>
                </a:stretch>
              </a:blipFill>
            </p:spPr>
            <p:txBody>
              <a:bodyPr/>
              <a:lstStyle/>
              <a:p>
                <a:r>
                  <a:rPr lang="en-US">
                    <a:noFill/>
                  </a:rPr>
                  <a:t> </a:t>
                </a:r>
              </a:p>
            </p:txBody>
          </p:sp>
        </mc:Fallback>
      </mc:AlternateContent>
      <p:sp>
        <p:nvSpPr>
          <p:cNvPr id="6" name="Rounded Rectangle 5">
            <a:extLst>
              <a:ext uri="{FF2B5EF4-FFF2-40B4-BE49-F238E27FC236}">
                <a16:creationId xmlns:a16="http://schemas.microsoft.com/office/drawing/2014/main" id="{C5CCED5C-1B66-2284-D934-DF65F77562B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150535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C1E09-4C6E-3008-3E72-E7B9CC4BEB1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7E5EFB2-7688-BAE8-332A-F310A9B86E2A}"/>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AF14999D-75B5-CF29-F195-245E27B861C2}"/>
              </a:ext>
            </a:extLst>
          </p:cNvPr>
          <p:cNvPicPr>
            <a:picLocks noChangeAspect="1"/>
          </p:cNvPicPr>
          <p:nvPr/>
        </p:nvPicPr>
        <p:blipFill>
          <a:blip r:embed="rId3"/>
          <a:stretch>
            <a:fillRect/>
          </a:stretch>
        </p:blipFill>
        <p:spPr>
          <a:xfrm>
            <a:off x="685800" y="380896"/>
            <a:ext cx="7772400" cy="4381708"/>
          </a:xfrm>
          <a:prstGeom prst="rect">
            <a:avLst/>
          </a:prstGeom>
        </p:spPr>
      </p:pic>
    </p:spTree>
    <p:extLst>
      <p:ext uri="{BB962C8B-B14F-4D97-AF65-F5344CB8AC3E}">
        <p14:creationId xmlns:p14="http://schemas.microsoft.com/office/powerpoint/2010/main" val="4234860474"/>
      </p:ext>
    </p:extLst>
  </p:cSld>
  <p:clrMapOvr>
    <a:masterClrMapping/>
  </p:clrMapOvr>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94D8E-E952-65CB-D2B1-7FE471A5A2B7}"/>
              </a:ext>
            </a:extLst>
          </p:cNvPr>
          <p:cNvSpPr>
            <a:spLocks noGrp="1"/>
          </p:cNvSpPr>
          <p:nvPr>
            <p:ph type="title"/>
          </p:nvPr>
        </p:nvSpPr>
        <p:spPr/>
        <p:txBody>
          <a:bodyPr/>
          <a:lstStyle/>
          <a:p>
            <a:r>
              <a:rPr lang="en-US" sz="2800" dirty="0"/>
              <a:t>Self-Attention Cost of Computation During Incremental (Autoregressive) Generation</a:t>
            </a:r>
          </a:p>
        </p:txBody>
      </p:sp>
      <p:sp>
        <p:nvSpPr>
          <p:cNvPr id="3" name="Text Placeholder 2">
            <a:extLst>
              <a:ext uri="{FF2B5EF4-FFF2-40B4-BE49-F238E27FC236}">
                <a16:creationId xmlns:a16="http://schemas.microsoft.com/office/drawing/2014/main" id="{8A0BB57C-A67D-AF82-F799-151564C275D0}"/>
              </a:ext>
            </a:extLst>
          </p:cNvPr>
          <p:cNvSpPr>
            <a:spLocks noGrp="1"/>
          </p:cNvSpPr>
          <p:nvPr>
            <p:ph type="body" sz="quarter" idx="16"/>
          </p:nvPr>
        </p:nvSpPr>
        <p:spPr>
          <a:xfrm>
            <a:off x="533919" y="1180678"/>
            <a:ext cx="8085415" cy="3077573"/>
          </a:xfrm>
        </p:spPr>
        <p:txBody>
          <a:bodyPr/>
          <a:lstStyle/>
          <a:p>
            <a:r>
              <a:rPr lang="en-US" dirty="0"/>
              <a:t>Note that these numbers involve KV-caching. </a:t>
            </a: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378AEACF-3282-BE0C-22B6-41B75F912848}"/>
                  </a:ext>
                </a:extLst>
              </p:cNvPr>
              <p:cNvGraphicFramePr>
                <a:graphicFrameLocks noGrp="1"/>
              </p:cNvGraphicFramePr>
              <p:nvPr/>
            </p:nvGraphicFramePr>
            <p:xfrm>
              <a:off x="385709" y="1524114"/>
              <a:ext cx="8331567" cy="3139440"/>
            </p:xfrm>
            <a:graphic>
              <a:graphicData uri="http://schemas.openxmlformats.org/drawingml/2006/table">
                <a:tbl>
                  <a:tblPr firstRow="1" bandRow="1">
                    <a:tableStyleId>{5C22544A-7EE6-4342-B048-85BDC9FD1C3A}</a:tableStyleId>
                  </a:tblPr>
                  <a:tblGrid>
                    <a:gridCol w="2785216">
                      <a:extLst>
                        <a:ext uri="{9D8B030D-6E8A-4147-A177-3AD203B41FA5}">
                          <a16:colId xmlns:a16="http://schemas.microsoft.com/office/drawing/2014/main" val="3826030811"/>
                        </a:ext>
                      </a:extLst>
                    </a:gridCol>
                    <a:gridCol w="1615257">
                      <a:extLst>
                        <a:ext uri="{9D8B030D-6E8A-4147-A177-3AD203B41FA5}">
                          <a16:colId xmlns:a16="http://schemas.microsoft.com/office/drawing/2014/main" val="4116034589"/>
                        </a:ext>
                      </a:extLst>
                    </a:gridCol>
                    <a:gridCol w="1965547">
                      <a:extLst>
                        <a:ext uri="{9D8B030D-6E8A-4147-A177-3AD203B41FA5}">
                          <a16:colId xmlns:a16="http://schemas.microsoft.com/office/drawing/2014/main" val="3308954240"/>
                        </a:ext>
                      </a:extLst>
                    </a:gridCol>
                    <a:gridCol w="1965547">
                      <a:extLst>
                        <a:ext uri="{9D8B030D-6E8A-4147-A177-3AD203B41FA5}">
                          <a16:colId xmlns:a16="http://schemas.microsoft.com/office/drawing/2014/main" val="339302998"/>
                        </a:ext>
                      </a:extLst>
                    </a:gridCol>
                  </a:tblGrid>
                  <a:tr h="370840">
                    <a:tc>
                      <a:txBody>
                        <a:bodyPr/>
                        <a:lstStyle/>
                        <a:p>
                          <a:pPr algn="ctr"/>
                          <a:r>
                            <a:rPr lang="en-US" dirty="0"/>
                            <a:t>Operation</a:t>
                          </a:r>
                        </a:p>
                      </a:txBody>
                      <a:tcPr/>
                    </a:tc>
                    <a:tc>
                      <a:txBody>
                        <a:bodyPr/>
                        <a:lstStyle/>
                        <a:p>
                          <a:pPr algn="ctr"/>
                          <a:r>
                            <a:rPr lang="en-US" dirty="0"/>
                            <a:t>Computations </a:t>
                          </a:r>
                        </a:p>
                      </a:txBody>
                      <a:tcPr/>
                    </a:tc>
                    <a:tc>
                      <a:txBody>
                        <a:bodyPr/>
                        <a:lstStyle/>
                        <a:p>
                          <a:pPr algn="ctr"/>
                          <a:r>
                            <a:rPr lang="en-US" dirty="0"/>
                            <a:t>IO</a:t>
                          </a:r>
                        </a:p>
                      </a:txBody>
                      <a:tcPr/>
                    </a:tc>
                    <a:tc>
                      <a:txBody>
                        <a:bodyPr/>
                        <a:lstStyle/>
                        <a:p>
                          <a:pPr algn="ctr"/>
                          <a:r>
                            <a:rPr lang="en-US" dirty="0"/>
                            <a:t>Arithmetic Intensity</a:t>
                          </a:r>
                        </a:p>
                      </a:txBody>
                      <a:tcPr/>
                    </a:tc>
                    <a:extLst>
                      <a:ext uri="{0D108BD9-81ED-4DB2-BD59-A6C34878D82A}">
                        <a16:rowId xmlns:a16="http://schemas.microsoft.com/office/drawing/2014/main" val="1111275437"/>
                      </a:ext>
                    </a:extLst>
                  </a:tr>
                  <a:tr h="370840">
                    <a:tc>
                      <a:txBody>
                        <a:bodyPr/>
                        <a:lstStyle/>
                        <a:p>
                          <a:pPr algn="ctr"/>
                          <a14:m>
                            <m:oMath xmlns:m="http://schemas.openxmlformats.org/officeDocument/2006/math">
                              <m:sSubSup>
                                <m:sSubSupPr>
                                  <m:ctrlPr>
                                    <a:rPr lang="en-US" altLang="zh-TW" b="1" i="1" smtClean="0">
                                      <a:solidFill>
                                        <a:srgbClr val="7030A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oMath>
                          </a14:m>
                          <a:r>
                            <a:rPr lang="en-US" dirty="0"/>
                            <a:t>, </a:t>
                          </a:r>
                          <a14:m>
                            <m:oMath xmlns:m="http://schemas.openxmlformats.org/officeDocument/2006/math">
                              <m:sSubSup>
                                <m:sSubSupPr>
                                  <m:ctrlPr>
                                    <a:rPr lang="en-US" altLang="zh-TW" b="1" i="1" smtClean="0">
                                      <a:solidFill>
                                        <a:srgbClr val="C0000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C00000"/>
                                      </a:solidFill>
                                      <a:latin typeface="Cambria Math" panose="02040503050406030204" pitchFamily="18" charset="0"/>
                                    </a:rPr>
                                    <m:t>𝐖</m:t>
                                  </m:r>
                                </m:e>
                                <m:sub>
                                  <m:r>
                                    <a:rPr lang="en-US" altLang="zh-TW" i="1">
                                      <a:solidFill>
                                        <a:srgbClr val="C00000"/>
                                      </a:solidFill>
                                      <a:latin typeface="Cambria Math" panose="02040503050406030204" pitchFamily="18" charset="0"/>
                                    </a:rPr>
                                    <m:t>𝑖</m:t>
                                  </m:r>
                                </m:sub>
                                <m:sup>
                                  <m:r>
                                    <a:rPr lang="en-US" altLang="zh-TW">
                                      <a:solidFill>
                                        <a:srgbClr val="C00000"/>
                                      </a:solidFill>
                                      <a:latin typeface="Cambria Math" panose="02040503050406030204" pitchFamily="18" charset="0"/>
                                    </a:rPr>
                                    <m:t>𝑘</m:t>
                                  </m:r>
                                </m:sup>
                              </m:sSubSup>
                            </m:oMath>
                          </a14:m>
                          <a:r>
                            <a:rPr lang="en-US" dirty="0"/>
                            <a:t>, </a:t>
                          </a:r>
                          <a14:m>
                            <m:oMath xmlns:m="http://schemas.openxmlformats.org/officeDocument/2006/math">
                              <m:sSubSup>
                                <m:sSubSupPr>
                                  <m:ctrlPr>
                                    <a:rPr lang="en-US" altLang="zh-TW" b="1" i="1" smtClean="0">
                                      <a:solidFill>
                                        <a:srgbClr val="0070C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0070C0"/>
                                      </a:solidFill>
                                      <a:latin typeface="Cambria Math" panose="02040503050406030204" pitchFamily="18" charset="0"/>
                                    </a:rPr>
                                    <m:t>𝐖</m:t>
                                  </m:r>
                                </m:e>
                                <m:sub>
                                  <m:r>
                                    <a:rPr lang="en-US" altLang="zh-TW" i="1">
                                      <a:solidFill>
                                        <a:srgbClr val="0070C0"/>
                                      </a:solidFill>
                                      <a:latin typeface="Cambria Math" panose="02040503050406030204" pitchFamily="18" charset="0"/>
                                    </a:rPr>
                                    <m:t>𝑖</m:t>
                                  </m:r>
                                </m:sub>
                                <m:sup>
                                  <m:r>
                                    <a:rPr lang="en-US" altLang="zh-TW">
                                      <a:solidFill>
                                        <a:srgbClr val="0070C0"/>
                                      </a:solidFill>
                                      <a:latin typeface="Cambria Math" panose="02040503050406030204" pitchFamily="18" charset="0"/>
                                    </a:rPr>
                                    <m:t>𝑣</m:t>
                                  </m:r>
                                </m:sup>
                              </m:sSubSup>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𝑏</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3472456772"/>
                      </a:ext>
                    </a:extLst>
                  </a:tr>
                  <a:tr h="370840">
                    <a:tc>
                      <a:txBody>
                        <a:bodyPr/>
                        <a:lstStyle/>
                        <a:p>
                          <a:pPr algn="ct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m:rPr>
                                  <m:sty m:val="p"/>
                                </m:rPr>
                                <a:rPr lang="en-US" smtClean="0">
                                  <a:latin typeface="Cambria Math" panose="02040503050406030204" pitchFamily="18" charset="0"/>
                                </a:rPr>
                                <m:t>softmax</m:t>
                              </m:r>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altLang="zh-TW" b="1" i="1" smtClean="0">
                                              <a:solidFill>
                                                <a:srgbClr val="7030A0"/>
                                              </a:solidFill>
                                              <a:latin typeface="Cambria Math" panose="02040503050406030204" pitchFamily="18" charset="0"/>
                                            </a:rPr>
                                          </m:ctrlPr>
                                        </m:sSubPr>
                                        <m:e>
                                          <m:r>
                                            <a:rPr lang="en-US" altLang="zh-TW" b="1" i="1" smtClean="0">
                                              <a:solidFill>
                                                <a:srgbClr val="7030A0"/>
                                              </a:solidFill>
                                              <a:latin typeface="Cambria Math" panose="02040503050406030204" pitchFamily="18" charset="0"/>
                                            </a:rPr>
                                            <m:t>𝑸</m:t>
                                          </m:r>
                                        </m:e>
                                        <m:sub>
                                          <m:r>
                                            <a:rPr lang="en-US" altLang="zh-TW" b="1" i="1" smtClean="0">
                                              <a:solidFill>
                                                <a:srgbClr val="7030A0"/>
                                              </a:solidFill>
                                              <a:latin typeface="Cambria Math" panose="02040503050406030204" pitchFamily="18" charset="0"/>
                                            </a:rPr>
                                            <m:t>𝒊</m:t>
                                          </m:r>
                                        </m:sub>
                                      </m:sSub>
                                      <m:sSubSup>
                                        <m:sSubSupPr>
                                          <m:ctrlPr>
                                            <a:rPr lang="en-US" altLang="zh-TW" b="1" i="1" smtClean="0">
                                              <a:solidFill>
                                                <a:srgbClr val="C00000"/>
                                              </a:solidFill>
                                              <a:latin typeface="Cambria Math" panose="02040503050406030204" pitchFamily="18" charset="0"/>
                                            </a:rPr>
                                          </m:ctrlPr>
                                        </m:sSubSupPr>
                                        <m:e>
                                          <m:r>
                                            <a:rPr lang="en-US" altLang="zh-TW" b="1" i="1" smtClean="0">
                                              <a:solidFill>
                                                <a:srgbClr val="C00000"/>
                                              </a:solidFill>
                                              <a:latin typeface="Cambria Math" panose="02040503050406030204" pitchFamily="18" charset="0"/>
                                            </a:rPr>
                                            <m:t>𝑲</m:t>
                                          </m:r>
                                        </m:e>
                                        <m:sub>
                                          <m:r>
                                            <a:rPr lang="en-US" altLang="zh-TW" b="1" i="1" smtClean="0">
                                              <a:solidFill>
                                                <a:srgbClr val="C00000"/>
                                              </a:solidFill>
                                              <a:latin typeface="Cambria Math" panose="02040503050406030204" pitchFamily="18" charset="0"/>
                                            </a:rPr>
                                            <m:t>𝒊</m:t>
                                          </m:r>
                                        </m:sub>
                                        <m:sup>
                                          <m:r>
                                            <m:rPr>
                                              <m:sty m:val="p"/>
                                            </m:rPr>
                                            <a:rPr lang="en-US">
                                              <a:latin typeface="Cambria Math" panose="02040503050406030204" pitchFamily="18" charset="0"/>
                                            </a:rPr>
                                            <m:t>T</m:t>
                                          </m:r>
                                        </m:sup>
                                      </m:sSubSup>
                                    </m:num>
                                    <m:den>
                                      <m:rad>
                                        <m:radPr>
                                          <m:degHide m:val="on"/>
                                          <m:ctrlPr>
                                            <a:rPr lang="en-US" i="1">
                                              <a:latin typeface="Cambria Math" panose="02040503050406030204" pitchFamily="18" charset="0"/>
                                            </a:rPr>
                                          </m:ctrlPr>
                                        </m:radPr>
                                        <m:deg/>
                                        <m:e>
                                          <m:r>
                                            <a:rPr lang="en-US" i="1">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𝑚</m:t>
                                          </m:r>
                                        </m:e>
                                      </m:rad>
                                    </m:den>
                                  </m:f>
                                </m:e>
                              </m:d>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𝑏𝑛𝑚</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1+</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𝑚</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𝑛</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282211792"/>
                      </a:ext>
                    </a:extLst>
                  </a:tr>
                  <a:tr h="370840">
                    <a:tc>
                      <a:txBody>
                        <a:bodyPr/>
                        <a:lstStyle/>
                        <a:p>
                          <a:pPr algn="ct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head</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altLang="zh-TW" b="1" i="1" smtClean="0">
                                      <a:solidFill>
                                        <a:srgbClr val="0070C0"/>
                                      </a:solidFill>
                                      <a:latin typeface="Cambria Math" panose="02040503050406030204" pitchFamily="18" charset="0"/>
                                    </a:rPr>
                                    <m:t>𝑽</m:t>
                                  </m:r>
                                </m:e>
                                <m:sub>
                                  <m:r>
                                    <a:rPr lang="en-US" b="0" i="1" smtClean="0">
                                      <a:solidFill>
                                        <a:srgbClr val="0070C0"/>
                                      </a:solidFill>
                                      <a:latin typeface="Cambria Math" panose="02040503050406030204" pitchFamily="18" charset="0"/>
                                    </a:rPr>
                                    <m:t>𝑖</m:t>
                                  </m:r>
                                </m:sub>
                              </m:sSub>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𝑏𝑛𝑚</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1+</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𝑚</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𝑛</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326685110"/>
                      </a:ext>
                    </a:extLst>
                  </a:tr>
                  <a:tr h="370840">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r>
                                  <a:rPr lang="en-US" b="0" i="0" smtClean="0">
                                    <a:latin typeface="Cambria Math" panose="02040503050406030204" pitchFamily="18" charset="0"/>
                                  </a:rPr>
                                  <m:t>=</m:t>
                                </m:r>
                                <m:r>
                                  <m:rPr>
                                    <m:sty m:val="p"/>
                                  </m:rPr>
                                  <a:rPr lang="en-US" b="0" i="0" smtClean="0">
                                    <a:latin typeface="Cambria Math" panose="02040503050406030204" pitchFamily="18" charset="0"/>
                                  </a:rPr>
                                  <m:t>Concat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m:rPr>
                                            <m:sty m:val="p"/>
                                          </m:rPr>
                                          <a:rPr lang="en-US" i="0">
                                            <a:latin typeface="Cambria Math" panose="02040503050406030204" pitchFamily="18" charset="0"/>
                                          </a:rPr>
                                          <m:t>hea</m:t>
                                        </m:r>
                                        <m:r>
                                          <m:rPr>
                                            <m:sty m:val="p"/>
                                          </m:rPr>
                                          <a:rPr lang="en-US" b="0" i="0" smtClean="0">
                                            <a:latin typeface="Cambria Math" panose="02040503050406030204" pitchFamily="18" charset="0"/>
                                          </a:rPr>
                                          <m:t>d</m:t>
                                        </m:r>
                                      </m:e>
                                      <m:sub>
                                        <m:r>
                                          <a:rPr lang="en-US" b="0" i="1" smtClean="0">
                                            <a:latin typeface="Cambria Math" panose="02040503050406030204" pitchFamily="18" charset="0"/>
                                          </a:rPr>
                                          <m:t>1</m:t>
                                        </m:r>
                                      </m:sub>
                                    </m:sSub>
                                    <m:r>
                                      <a:rPr lang="en-US" i="1">
                                        <a:latin typeface="Cambria Math" panose="02040503050406030204" pitchFamily="18" charset="0"/>
                                      </a:rPr>
                                      <m:t>, …,</m:t>
                                    </m:r>
                                    <m:r>
                                      <a:rPr lang="en-US" i="1" smtClean="0">
                                        <a:latin typeface="Cambria Math" panose="02040503050406030204" pitchFamily="18" charset="0"/>
                                      </a:rPr>
                                      <m:t> </m:t>
                                    </m:r>
                                    <m:sSub>
                                      <m:sSubPr>
                                        <m:ctrlPr>
                                          <a:rPr lang="en-US" i="1">
                                            <a:latin typeface="Cambria Math" panose="02040503050406030204" pitchFamily="18" charset="0"/>
                                          </a:rPr>
                                        </m:ctrlPr>
                                      </m:sSubPr>
                                      <m:e>
                                        <m:r>
                                          <m:rPr>
                                            <m:sty m:val="p"/>
                                          </m:rPr>
                                          <a:rPr lang="en-US" i="0">
                                            <a:latin typeface="Cambria Math" panose="02040503050406030204" pitchFamily="18" charset="0"/>
                                          </a:rPr>
                                          <m:t>head</m:t>
                                        </m:r>
                                      </m:e>
                                      <m:sub>
                                        <m:r>
                                          <a:rPr lang="en-US" b="0" i="1" smtClean="0">
                                            <a:latin typeface="Cambria Math" panose="02040503050406030204" pitchFamily="18" charset="0"/>
                                          </a:rPr>
                                          <m:t>𝑚</m:t>
                                        </m:r>
                                      </m:sub>
                                    </m:sSub>
                                  </m:e>
                                </m:d>
                                <m:sSup>
                                  <m:sSupPr>
                                    <m:ctrlPr>
                                      <a:rPr lang="en-US" b="0" i="1" smtClean="0">
                                        <a:solidFill>
                                          <a:srgbClr val="00B050"/>
                                        </a:solidFill>
                                        <a:latin typeface="Cambria Math" panose="02040503050406030204" pitchFamily="18" charset="0"/>
                                      </a:rPr>
                                    </m:ctrlPr>
                                  </m:sSupPr>
                                  <m:e>
                                    <m:r>
                                      <a:rPr lang="en-US" b="1" i="1" smtClean="0">
                                        <a:solidFill>
                                          <a:srgbClr val="00B050"/>
                                        </a:solidFill>
                                        <a:latin typeface="Cambria Math" panose="02040503050406030204" pitchFamily="18" charset="0"/>
                                      </a:rPr>
                                      <m:t>𝑾</m:t>
                                    </m:r>
                                  </m:e>
                                  <m:sup>
                                    <m:r>
                                      <a:rPr lang="en-US" b="0" i="1" smtClean="0">
                                        <a:solidFill>
                                          <a:srgbClr val="00B050"/>
                                        </a:solidFill>
                                        <a:latin typeface="Cambria Math" panose="02040503050406030204" pitchFamily="18" charset="0"/>
                                      </a:rPr>
                                      <m:t>𝑂</m:t>
                                    </m:r>
                                  </m:sup>
                                </m:sSup>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𝑏𝑑</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𝑏</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1854704577"/>
                      </a:ext>
                    </a:extLst>
                  </a:tr>
                  <a:tr h="370840">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r>
                                  <m:rPr>
                                    <m:sty m:val="p"/>
                                  </m:rPr>
                                  <a:rPr lang="en-US" b="0" i="0" smtClean="0">
                                    <a:latin typeface="Cambria Math" panose="02040503050406030204" pitchFamily="18" charset="0"/>
                                  </a:rPr>
                                  <m:t>ReLU</m:t>
                                </m:r>
                                <m:d>
                                  <m:dPr>
                                    <m:ctrlPr>
                                      <a:rPr lang="en-US" b="0" i="1" smtClean="0">
                                        <a:latin typeface="Cambria Math" panose="02040503050406030204" pitchFamily="18" charset="0"/>
                                      </a:rPr>
                                    </m:ctrlPr>
                                  </m:dPr>
                                  <m:e>
                                    <m:r>
                                      <a:rPr lang="en-US" b="0" i="1" smtClean="0">
                                        <a:latin typeface="Cambria Math" panose="02040503050406030204" pitchFamily="18" charset="0"/>
                                      </a:rPr>
                                      <m:t>𝑌</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𝑾</m:t>
                                        </m:r>
                                      </m:e>
                                      <m:sub>
                                        <m:r>
                                          <a:rPr lang="en-US" b="0" i="1" smtClean="0">
                                            <a:latin typeface="Cambria Math" panose="02040503050406030204" pitchFamily="18" charset="0"/>
                                          </a:rPr>
                                          <m:t>1</m:t>
                                        </m:r>
                                      </m:sub>
                                    </m:sSub>
                                  </m:e>
                                </m:d>
                                <m:sSub>
                                  <m:sSubPr>
                                    <m:ctrlPr>
                                      <a:rPr lang="en-US" b="0" i="1" smtClean="0">
                                        <a:latin typeface="Cambria Math" panose="02040503050406030204" pitchFamily="18" charset="0"/>
                                      </a:rPr>
                                    </m:ctrlPr>
                                  </m:sSubPr>
                                  <m:e>
                                    <m:r>
                                      <a:rPr lang="en-US" b="1" i="1" smtClean="0">
                                        <a:latin typeface="Cambria Math" panose="02040503050406030204" pitchFamily="18" charset="0"/>
                                      </a:rPr>
                                      <m:t>𝑾</m:t>
                                    </m:r>
                                  </m:e>
                                  <m:sub>
                                    <m:r>
                                      <a:rPr lang="en-US" b="0" i="1" smtClean="0">
                                        <a:latin typeface="Cambria Math" panose="02040503050406030204" pitchFamily="18" charset="0"/>
                                      </a:rPr>
                                      <m:t>2</m:t>
                                    </m:r>
                                  </m:sub>
                                </m:sSub>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(16</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𝑏𝑑</m:t>
                                </m:r>
                                <m:r>
                                  <a:rPr lang="en-US" altLang="zh-TW" b="0" i="1" smtClean="0">
                                    <a:latin typeface="Cambria Math" panose="02040503050406030204" pitchFamily="18" charset="0"/>
                                    <a:ea typeface="Cambria Math" panose="02040503050406030204" pitchFamily="18" charset="0"/>
                                  </a:rPr>
                                  <m:t>+8</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𝑏</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3574016020"/>
                      </a:ext>
                    </a:extLst>
                  </a:tr>
                </a:tbl>
              </a:graphicData>
            </a:graphic>
          </p:graphicFrame>
        </mc:Choice>
        <mc:Fallback xmlns="">
          <p:graphicFrame>
            <p:nvGraphicFramePr>
              <p:cNvPr id="4" name="Table 3">
                <a:extLst>
                  <a:ext uri="{FF2B5EF4-FFF2-40B4-BE49-F238E27FC236}">
                    <a16:creationId xmlns:a16="http://schemas.microsoft.com/office/drawing/2014/main" id="{378AEACF-3282-BE0C-22B6-41B75F912848}"/>
                  </a:ext>
                </a:extLst>
              </p:cNvPr>
              <p:cNvGraphicFramePr>
                <a:graphicFrameLocks noGrp="1"/>
              </p:cNvGraphicFramePr>
              <p:nvPr>
                <p:extLst>
                  <p:ext uri="{D42A27DB-BD31-4B8C-83A1-F6EECF244321}">
                    <p14:modId xmlns:p14="http://schemas.microsoft.com/office/powerpoint/2010/main" val="3184908651"/>
                  </p:ext>
                </p:extLst>
              </p:nvPr>
            </p:nvGraphicFramePr>
            <p:xfrm>
              <a:off x="385709" y="1524114"/>
              <a:ext cx="8331567" cy="3139440"/>
            </p:xfrm>
            <a:graphic>
              <a:graphicData uri="http://schemas.openxmlformats.org/drawingml/2006/table">
                <a:tbl>
                  <a:tblPr firstRow="1" bandRow="1">
                    <a:tableStyleId>{5C22544A-7EE6-4342-B048-85BDC9FD1C3A}</a:tableStyleId>
                  </a:tblPr>
                  <a:tblGrid>
                    <a:gridCol w="2785216">
                      <a:extLst>
                        <a:ext uri="{9D8B030D-6E8A-4147-A177-3AD203B41FA5}">
                          <a16:colId xmlns:a16="http://schemas.microsoft.com/office/drawing/2014/main" val="3826030811"/>
                        </a:ext>
                      </a:extLst>
                    </a:gridCol>
                    <a:gridCol w="1615257">
                      <a:extLst>
                        <a:ext uri="{9D8B030D-6E8A-4147-A177-3AD203B41FA5}">
                          <a16:colId xmlns:a16="http://schemas.microsoft.com/office/drawing/2014/main" val="4116034589"/>
                        </a:ext>
                      </a:extLst>
                    </a:gridCol>
                    <a:gridCol w="1965547">
                      <a:extLst>
                        <a:ext uri="{9D8B030D-6E8A-4147-A177-3AD203B41FA5}">
                          <a16:colId xmlns:a16="http://schemas.microsoft.com/office/drawing/2014/main" val="3308954240"/>
                        </a:ext>
                      </a:extLst>
                    </a:gridCol>
                    <a:gridCol w="1965547">
                      <a:extLst>
                        <a:ext uri="{9D8B030D-6E8A-4147-A177-3AD203B41FA5}">
                          <a16:colId xmlns:a16="http://schemas.microsoft.com/office/drawing/2014/main" val="339302998"/>
                        </a:ext>
                      </a:extLst>
                    </a:gridCol>
                  </a:tblGrid>
                  <a:tr h="370840">
                    <a:tc>
                      <a:txBody>
                        <a:bodyPr/>
                        <a:lstStyle/>
                        <a:p>
                          <a:pPr algn="ctr"/>
                          <a:r>
                            <a:rPr lang="en-US" dirty="0"/>
                            <a:t>Operation</a:t>
                          </a:r>
                        </a:p>
                      </a:txBody>
                      <a:tcPr/>
                    </a:tc>
                    <a:tc>
                      <a:txBody>
                        <a:bodyPr/>
                        <a:lstStyle/>
                        <a:p>
                          <a:pPr algn="ctr"/>
                          <a:r>
                            <a:rPr lang="en-US" dirty="0"/>
                            <a:t>Computations </a:t>
                          </a:r>
                        </a:p>
                      </a:txBody>
                      <a:tcPr/>
                    </a:tc>
                    <a:tc>
                      <a:txBody>
                        <a:bodyPr/>
                        <a:lstStyle/>
                        <a:p>
                          <a:pPr algn="ctr"/>
                          <a:r>
                            <a:rPr lang="en-US" dirty="0"/>
                            <a:t>IO</a:t>
                          </a:r>
                        </a:p>
                      </a:txBody>
                      <a:tcPr/>
                    </a:tc>
                    <a:tc>
                      <a:txBody>
                        <a:bodyPr/>
                        <a:lstStyle/>
                        <a:p>
                          <a:pPr algn="ctr"/>
                          <a:r>
                            <a:rPr lang="en-US" dirty="0"/>
                            <a:t>Arithmetic Intensity</a:t>
                          </a:r>
                        </a:p>
                      </a:txBody>
                      <a:tcPr/>
                    </a:tc>
                    <a:extLst>
                      <a:ext uri="{0D108BD9-81ED-4DB2-BD59-A6C34878D82A}">
                        <a16:rowId xmlns:a16="http://schemas.microsoft.com/office/drawing/2014/main" val="1111275437"/>
                      </a:ext>
                    </a:extLst>
                  </a:tr>
                  <a:tr h="553720">
                    <a:tc>
                      <a:txBody>
                        <a:bodyPr/>
                        <a:lstStyle/>
                        <a:p>
                          <a:endParaRPr lang="en-US"/>
                        </a:p>
                      </a:txBody>
                      <a:tcPr anchor="ctr">
                        <a:blipFill>
                          <a:blip r:embed="rId2"/>
                          <a:stretch>
                            <a:fillRect l="-455" t="-68182" r="-199545" b="-495455"/>
                          </a:stretch>
                        </a:blipFill>
                      </a:tcPr>
                    </a:tc>
                    <a:tc>
                      <a:txBody>
                        <a:bodyPr/>
                        <a:lstStyle/>
                        <a:p>
                          <a:endParaRPr lang="en-US"/>
                        </a:p>
                      </a:txBody>
                      <a:tcPr anchor="ctr">
                        <a:blipFill>
                          <a:blip r:embed="rId2"/>
                          <a:stretch>
                            <a:fillRect l="-174016" t="-68182" r="-245669" b="-495455"/>
                          </a:stretch>
                        </a:blipFill>
                      </a:tcPr>
                    </a:tc>
                    <a:tc>
                      <a:txBody>
                        <a:bodyPr/>
                        <a:lstStyle/>
                        <a:p>
                          <a:endParaRPr lang="en-US"/>
                        </a:p>
                      </a:txBody>
                      <a:tcPr anchor="ctr">
                        <a:blipFill>
                          <a:blip r:embed="rId2"/>
                          <a:stretch>
                            <a:fillRect l="-224516" t="-68182" r="-101290" b="-495455"/>
                          </a:stretch>
                        </a:blipFill>
                      </a:tcPr>
                    </a:tc>
                    <a:tc>
                      <a:txBody>
                        <a:bodyPr/>
                        <a:lstStyle/>
                        <a:p>
                          <a:endParaRPr lang="en-US"/>
                        </a:p>
                      </a:txBody>
                      <a:tcPr anchor="ctr">
                        <a:blipFill>
                          <a:blip r:embed="rId2"/>
                          <a:stretch>
                            <a:fillRect l="-324516" t="-68182" r="-1290" b="-495455"/>
                          </a:stretch>
                        </a:blipFill>
                      </a:tcPr>
                    </a:tc>
                    <a:extLst>
                      <a:ext uri="{0D108BD9-81ED-4DB2-BD59-A6C34878D82A}">
                        <a16:rowId xmlns:a16="http://schemas.microsoft.com/office/drawing/2014/main" val="3472456772"/>
                      </a:ext>
                    </a:extLst>
                  </a:tr>
                  <a:tr h="553720">
                    <a:tc>
                      <a:txBody>
                        <a:bodyPr/>
                        <a:lstStyle/>
                        <a:p>
                          <a:endParaRPr lang="en-US"/>
                        </a:p>
                      </a:txBody>
                      <a:tcPr anchor="ctr">
                        <a:blipFill>
                          <a:blip r:embed="rId2"/>
                          <a:stretch>
                            <a:fillRect l="-455" t="-168182" r="-199545" b="-395455"/>
                          </a:stretch>
                        </a:blipFill>
                      </a:tcPr>
                    </a:tc>
                    <a:tc>
                      <a:txBody>
                        <a:bodyPr/>
                        <a:lstStyle/>
                        <a:p>
                          <a:endParaRPr lang="en-US"/>
                        </a:p>
                      </a:txBody>
                      <a:tcPr anchor="ctr">
                        <a:blipFill>
                          <a:blip r:embed="rId2"/>
                          <a:stretch>
                            <a:fillRect l="-174016" t="-168182" r="-245669" b="-395455"/>
                          </a:stretch>
                        </a:blipFill>
                      </a:tcPr>
                    </a:tc>
                    <a:tc>
                      <a:txBody>
                        <a:bodyPr/>
                        <a:lstStyle/>
                        <a:p>
                          <a:endParaRPr lang="en-US"/>
                        </a:p>
                      </a:txBody>
                      <a:tcPr anchor="ctr">
                        <a:blipFill>
                          <a:blip r:embed="rId2"/>
                          <a:stretch>
                            <a:fillRect l="-224516" t="-168182" r="-101290" b="-395455"/>
                          </a:stretch>
                        </a:blipFill>
                      </a:tcPr>
                    </a:tc>
                    <a:tc>
                      <a:txBody>
                        <a:bodyPr/>
                        <a:lstStyle/>
                        <a:p>
                          <a:endParaRPr lang="en-US"/>
                        </a:p>
                      </a:txBody>
                      <a:tcPr anchor="ctr">
                        <a:blipFill>
                          <a:blip r:embed="rId2"/>
                          <a:stretch>
                            <a:fillRect l="-324516" t="-168182" r="-1290" b="-395455"/>
                          </a:stretch>
                        </a:blipFill>
                      </a:tcPr>
                    </a:tc>
                    <a:extLst>
                      <a:ext uri="{0D108BD9-81ED-4DB2-BD59-A6C34878D82A}">
                        <a16:rowId xmlns:a16="http://schemas.microsoft.com/office/drawing/2014/main" val="282211792"/>
                      </a:ext>
                    </a:extLst>
                  </a:tr>
                  <a:tr h="553720">
                    <a:tc>
                      <a:txBody>
                        <a:bodyPr/>
                        <a:lstStyle/>
                        <a:p>
                          <a:endParaRPr lang="en-US"/>
                        </a:p>
                      </a:txBody>
                      <a:tcPr anchor="ctr">
                        <a:blipFill>
                          <a:blip r:embed="rId2"/>
                          <a:stretch>
                            <a:fillRect l="-455" t="-268182" r="-199545" b="-295455"/>
                          </a:stretch>
                        </a:blipFill>
                      </a:tcPr>
                    </a:tc>
                    <a:tc>
                      <a:txBody>
                        <a:bodyPr/>
                        <a:lstStyle/>
                        <a:p>
                          <a:endParaRPr lang="en-US"/>
                        </a:p>
                      </a:txBody>
                      <a:tcPr anchor="ctr">
                        <a:blipFill>
                          <a:blip r:embed="rId2"/>
                          <a:stretch>
                            <a:fillRect l="-174016" t="-268182" r="-245669" b="-295455"/>
                          </a:stretch>
                        </a:blipFill>
                      </a:tcPr>
                    </a:tc>
                    <a:tc>
                      <a:txBody>
                        <a:bodyPr/>
                        <a:lstStyle/>
                        <a:p>
                          <a:endParaRPr lang="en-US"/>
                        </a:p>
                      </a:txBody>
                      <a:tcPr anchor="ctr">
                        <a:blipFill>
                          <a:blip r:embed="rId2"/>
                          <a:stretch>
                            <a:fillRect l="-224516" t="-268182" r="-101290" b="-295455"/>
                          </a:stretch>
                        </a:blipFill>
                      </a:tcPr>
                    </a:tc>
                    <a:tc>
                      <a:txBody>
                        <a:bodyPr/>
                        <a:lstStyle/>
                        <a:p>
                          <a:endParaRPr lang="en-US"/>
                        </a:p>
                      </a:txBody>
                      <a:tcPr anchor="ctr">
                        <a:blipFill>
                          <a:blip r:embed="rId2"/>
                          <a:stretch>
                            <a:fillRect l="-324516" t="-268182" r="-1290" b="-295455"/>
                          </a:stretch>
                        </a:blipFill>
                      </a:tcPr>
                    </a:tc>
                    <a:extLst>
                      <a:ext uri="{0D108BD9-81ED-4DB2-BD59-A6C34878D82A}">
                        <a16:rowId xmlns:a16="http://schemas.microsoft.com/office/drawing/2014/main" val="326685110"/>
                      </a:ext>
                    </a:extLst>
                  </a:tr>
                  <a:tr h="553720">
                    <a:tc>
                      <a:txBody>
                        <a:bodyPr/>
                        <a:lstStyle/>
                        <a:p>
                          <a:endParaRPr lang="en-US"/>
                        </a:p>
                      </a:txBody>
                      <a:tcPr anchor="ctr">
                        <a:blipFill>
                          <a:blip r:embed="rId2"/>
                          <a:stretch>
                            <a:fillRect l="-455" t="-376744" r="-199545" b="-202326"/>
                          </a:stretch>
                        </a:blipFill>
                      </a:tcPr>
                    </a:tc>
                    <a:tc>
                      <a:txBody>
                        <a:bodyPr/>
                        <a:lstStyle/>
                        <a:p>
                          <a:endParaRPr lang="en-US"/>
                        </a:p>
                      </a:txBody>
                      <a:tcPr anchor="ctr">
                        <a:blipFill>
                          <a:blip r:embed="rId2"/>
                          <a:stretch>
                            <a:fillRect l="-174016" t="-376744" r="-245669" b="-202326"/>
                          </a:stretch>
                        </a:blipFill>
                      </a:tcPr>
                    </a:tc>
                    <a:tc>
                      <a:txBody>
                        <a:bodyPr/>
                        <a:lstStyle/>
                        <a:p>
                          <a:endParaRPr lang="en-US"/>
                        </a:p>
                      </a:txBody>
                      <a:tcPr anchor="ctr">
                        <a:blipFill>
                          <a:blip r:embed="rId2"/>
                          <a:stretch>
                            <a:fillRect l="-224516" t="-376744" r="-101290" b="-202326"/>
                          </a:stretch>
                        </a:blipFill>
                      </a:tcPr>
                    </a:tc>
                    <a:tc>
                      <a:txBody>
                        <a:bodyPr/>
                        <a:lstStyle/>
                        <a:p>
                          <a:endParaRPr lang="en-US"/>
                        </a:p>
                      </a:txBody>
                      <a:tcPr anchor="ctr">
                        <a:blipFill>
                          <a:blip r:embed="rId2"/>
                          <a:stretch>
                            <a:fillRect l="-324516" t="-376744" r="-1290" b="-202326"/>
                          </a:stretch>
                        </a:blipFill>
                      </a:tcPr>
                    </a:tc>
                    <a:extLst>
                      <a:ext uri="{0D108BD9-81ED-4DB2-BD59-A6C34878D82A}">
                        <a16:rowId xmlns:a16="http://schemas.microsoft.com/office/drawing/2014/main" val="1854704577"/>
                      </a:ext>
                    </a:extLst>
                  </a:tr>
                  <a:tr h="553720">
                    <a:tc>
                      <a:txBody>
                        <a:bodyPr/>
                        <a:lstStyle/>
                        <a:p>
                          <a:endParaRPr lang="en-US"/>
                        </a:p>
                      </a:txBody>
                      <a:tcPr anchor="ctr">
                        <a:blipFill>
                          <a:blip r:embed="rId2"/>
                          <a:stretch>
                            <a:fillRect l="-455" t="-465909" r="-199545" b="-97727"/>
                          </a:stretch>
                        </a:blipFill>
                      </a:tcPr>
                    </a:tc>
                    <a:tc>
                      <a:txBody>
                        <a:bodyPr/>
                        <a:lstStyle/>
                        <a:p>
                          <a:endParaRPr lang="en-US"/>
                        </a:p>
                      </a:txBody>
                      <a:tcPr anchor="ctr">
                        <a:blipFill>
                          <a:blip r:embed="rId2"/>
                          <a:stretch>
                            <a:fillRect l="-174016" t="-465909" r="-245669" b="-97727"/>
                          </a:stretch>
                        </a:blipFill>
                      </a:tcPr>
                    </a:tc>
                    <a:tc>
                      <a:txBody>
                        <a:bodyPr/>
                        <a:lstStyle/>
                        <a:p>
                          <a:endParaRPr lang="en-US"/>
                        </a:p>
                      </a:txBody>
                      <a:tcPr anchor="ctr">
                        <a:blipFill>
                          <a:blip r:embed="rId2"/>
                          <a:stretch>
                            <a:fillRect l="-224516" t="-465909" r="-101290" b="-97727"/>
                          </a:stretch>
                        </a:blipFill>
                      </a:tcPr>
                    </a:tc>
                    <a:tc>
                      <a:txBody>
                        <a:bodyPr/>
                        <a:lstStyle/>
                        <a:p>
                          <a:endParaRPr lang="en-US"/>
                        </a:p>
                      </a:txBody>
                      <a:tcPr anchor="ctr">
                        <a:blipFill>
                          <a:blip r:embed="rId2"/>
                          <a:stretch>
                            <a:fillRect l="-324516" t="-465909" r="-1290" b="-97727"/>
                          </a:stretch>
                        </a:blipFill>
                      </a:tcPr>
                    </a:tc>
                    <a:extLst>
                      <a:ext uri="{0D108BD9-81ED-4DB2-BD59-A6C34878D82A}">
                        <a16:rowId xmlns:a16="http://schemas.microsoft.com/office/drawing/2014/main" val="3574016020"/>
                      </a:ext>
                    </a:extLst>
                  </a:tr>
                </a:tbl>
              </a:graphicData>
            </a:graphic>
          </p:graphicFrame>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A5400C8-16CB-A3F6-5886-08806ECA88D2}"/>
                  </a:ext>
                </a:extLst>
              </p:cNvPr>
              <p:cNvSpPr txBox="1"/>
              <p:nvPr/>
            </p:nvSpPr>
            <p:spPr>
              <a:xfrm>
                <a:off x="0" y="3970545"/>
                <a:ext cx="3312525" cy="1169551"/>
              </a:xfrm>
              <a:prstGeom prst="rect">
                <a:avLst/>
              </a:prstGeom>
              <a:solidFill>
                <a:schemeClr val="bg1">
                  <a:lumMod val="95000"/>
                </a:schemeClr>
              </a:solidFill>
            </p:spPr>
            <p:txBody>
              <a:bodyPr wrap="square">
                <a:spAutoFit/>
              </a:bodyPr>
              <a:lstStyle/>
              <a:p>
                <a14:m>
                  <m:oMath xmlns:m="http://schemas.openxmlformats.org/officeDocument/2006/math">
                    <m:r>
                      <a:rPr lang="en-US" i="1" dirty="0" smtClean="0">
                        <a:latin typeface="Cambria Math" panose="02040503050406030204" pitchFamily="18" charset="0"/>
                      </a:rPr>
                      <m:t>𝑏</m:t>
                    </m:r>
                  </m:oMath>
                </a14:m>
                <a:r>
                  <a:rPr lang="en-US" dirty="0"/>
                  <a:t>: batch size,</a:t>
                </a:r>
              </a:p>
              <a:p>
                <a14:m>
                  <m:oMath xmlns:m="http://schemas.openxmlformats.org/officeDocument/2006/math">
                    <m:r>
                      <a:rPr lang="en-US" i="1" dirty="0" smtClean="0">
                        <a:latin typeface="Cambria Math" panose="02040503050406030204" pitchFamily="18" charset="0"/>
                      </a:rPr>
                      <m:t>𝑛</m:t>
                    </m:r>
                  </m:oMath>
                </a14:m>
                <a:r>
                  <a:rPr lang="en-US" dirty="0"/>
                  <a:t>: sequence length </a:t>
                </a:r>
                <a:r>
                  <a:rPr lang="en-US" b="1" dirty="0"/>
                  <a:t>thus far</a:t>
                </a:r>
                <a:r>
                  <a:rPr lang="en-US" dirty="0"/>
                  <a:t>,</a:t>
                </a:r>
                <a:endParaRPr lang="en-US" b="0" i="1" dirty="0">
                  <a:latin typeface="Cambria Math" panose="02040503050406030204" pitchFamily="18" charset="0"/>
                </a:endParaRPr>
              </a:p>
              <a:p>
                <a14:m>
                  <m:oMath xmlns:m="http://schemas.openxmlformats.org/officeDocument/2006/math">
                    <m:r>
                      <a:rPr lang="en-US" b="0" i="1" dirty="0" smtClean="0">
                        <a:latin typeface="Cambria Math" panose="02040503050406030204" pitchFamily="18" charset="0"/>
                      </a:rPr>
                      <m:t>𝑚</m:t>
                    </m:r>
                  </m:oMath>
                </a14:m>
                <a:r>
                  <a:rPr lang="en-US" dirty="0"/>
                  <a:t>: number of heads</a:t>
                </a:r>
                <a:endParaRPr lang="en-US" i="1" dirty="0">
                  <a:latin typeface="Cambria Math" panose="02040503050406030204" pitchFamily="18" charset="0"/>
                </a:endParaRPr>
              </a:p>
              <a:p>
                <a14:m>
                  <m:oMath xmlns:m="http://schemas.openxmlformats.org/officeDocument/2006/math">
                    <m:r>
                      <a:rPr lang="en-US" i="1" dirty="0" smtClean="0">
                        <a:latin typeface="Cambria Math" panose="02040503050406030204" pitchFamily="18" charset="0"/>
                      </a:rPr>
                      <m:t>𝑑</m:t>
                    </m:r>
                  </m:oMath>
                </a14:m>
                <a:r>
                  <a:rPr lang="en-US" dirty="0"/>
                  <a:t>: feature dimension in output of SA</a:t>
                </a:r>
              </a:p>
              <a:p>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𝑑</m:t>
                        </m:r>
                      </m:e>
                      <m:sub>
                        <m:r>
                          <m:rPr>
                            <m:sty m:val="p"/>
                          </m:rPr>
                          <a:rPr lang="en-US" b="0" i="0" dirty="0" smtClean="0">
                            <a:latin typeface="Cambria Math" panose="02040503050406030204" pitchFamily="18" charset="0"/>
                          </a:rPr>
                          <m:t>ff</m:t>
                        </m:r>
                      </m:sub>
                    </m:sSub>
                    <m:r>
                      <a:rPr lang="en-US" b="0" i="1" dirty="0" smtClean="0">
                        <a:latin typeface="Cambria Math" panose="02040503050406030204" pitchFamily="18" charset="0"/>
                      </a:rPr>
                      <m:t>=4</m:t>
                    </m:r>
                    <m:r>
                      <a:rPr lang="en-US" b="0" i="1" dirty="0" smtClean="0">
                        <a:latin typeface="Cambria Math" panose="02040503050406030204" pitchFamily="18" charset="0"/>
                      </a:rPr>
                      <m:t>𝑑</m:t>
                    </m:r>
                  </m:oMath>
                </a14:m>
                <a:r>
                  <a:rPr lang="en-US" dirty="0"/>
                  <a:t>: feature dimension inside FFN</a:t>
                </a:r>
              </a:p>
            </p:txBody>
          </p:sp>
        </mc:Choice>
        <mc:Fallback xmlns="">
          <p:sp>
            <p:nvSpPr>
              <p:cNvPr id="5" name="TextBox 4">
                <a:extLst>
                  <a:ext uri="{FF2B5EF4-FFF2-40B4-BE49-F238E27FC236}">
                    <a16:creationId xmlns:a16="http://schemas.microsoft.com/office/drawing/2014/main" id="{7A5400C8-16CB-A3F6-5886-08806ECA88D2}"/>
                  </a:ext>
                </a:extLst>
              </p:cNvPr>
              <p:cNvSpPr txBox="1">
                <a:spLocks noRot="1" noChangeAspect="1" noMove="1" noResize="1" noEditPoints="1" noAdjustHandles="1" noChangeArrowheads="1" noChangeShapeType="1" noTextEdit="1"/>
              </p:cNvSpPr>
              <p:nvPr/>
            </p:nvSpPr>
            <p:spPr>
              <a:xfrm>
                <a:off x="0" y="3970545"/>
                <a:ext cx="3312525" cy="1169551"/>
              </a:xfrm>
              <a:prstGeom prst="rect">
                <a:avLst/>
              </a:prstGeom>
              <a:blipFill>
                <a:blip r:embed="rId3"/>
                <a:stretch>
                  <a:fillRect t="-1075" b="-4301"/>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0B988B03-8047-9BAA-AFB3-4F7F70215969}"/>
              </a:ext>
            </a:extLst>
          </p:cNvPr>
          <p:cNvSpPr/>
          <p:nvPr/>
        </p:nvSpPr>
        <p:spPr>
          <a:xfrm>
            <a:off x="6770697" y="1524114"/>
            <a:ext cx="1939806" cy="3139440"/>
          </a:xfrm>
          <a:prstGeom prst="rect">
            <a:avLst/>
          </a:prstGeom>
          <a:solidFill>
            <a:srgbClr val="C00000">
              <a:alpha val="1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ounded Rectangular Callout 6">
                <a:extLst>
                  <a:ext uri="{FF2B5EF4-FFF2-40B4-BE49-F238E27FC236}">
                    <a16:creationId xmlns:a16="http://schemas.microsoft.com/office/drawing/2014/main" id="{59851989-CB1E-562E-1399-5407854FFCF7}"/>
                  </a:ext>
                </a:extLst>
              </p:cNvPr>
              <p:cNvSpPr/>
              <p:nvPr/>
            </p:nvSpPr>
            <p:spPr>
              <a:xfrm>
                <a:off x="540692" y="2462643"/>
                <a:ext cx="5972377" cy="1404931"/>
              </a:xfrm>
              <a:prstGeom prst="wedgeRoundRectCallout">
                <a:avLst>
                  <a:gd name="adj1" fmla="val 54742"/>
                  <a:gd name="adj2" fmla="val -11677"/>
                  <a:gd name="adj3" fmla="val 16667"/>
                </a:avLst>
              </a:prstGeom>
              <a:solidFill>
                <a:schemeClr val="bg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lgn="ct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These two rows have </a:t>
                </a: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low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AI. For example, if </a:t>
                </a:r>
                <a14:m>
                  <m:oMath xmlns:m="http://schemas.openxmlformats.org/officeDocument/2006/math">
                    <m:r>
                      <a:rPr lang="en-US" sz="1600" i="1" smtClean="0">
                        <a:solidFill>
                          <a:schemeClr val="tx1"/>
                        </a:solidFill>
                        <a:latin typeface="Cambria Math" panose="02040503050406030204" pitchFamily="18" charset="0"/>
                      </a:rPr>
                      <m:t>𝑛</m:t>
                    </m:r>
                    <m:r>
                      <a:rPr lang="en-US" sz="1600" b="0" i="1" smtClean="0">
                        <a:solidFill>
                          <a:schemeClr val="tx1"/>
                        </a:solidFill>
                        <a:latin typeface="Cambria Math" panose="02040503050406030204" pitchFamily="18" charset="0"/>
                      </a:rPr>
                      <m:t>=20</m:t>
                    </m:r>
                  </m:oMath>
                </a14:m>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(sent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len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1600" b="0" i="1" smtClean="0">
                        <a:solidFill>
                          <a:schemeClr val="tx1"/>
                        </a:solidFill>
                        <a:latin typeface="Cambria Math" panose="02040503050406030204" pitchFamily="18" charset="0"/>
                      </a:rPr>
                      <m:t>h</m:t>
                    </m:r>
                    <m:r>
                      <a:rPr lang="en-US" sz="1600" b="0" i="1" smtClean="0">
                        <a:solidFill>
                          <a:schemeClr val="tx1"/>
                        </a:solidFill>
                        <a:latin typeface="Cambria Math" panose="02040503050406030204" pitchFamily="18" charset="0"/>
                      </a:rPr>
                      <m:t>=12</m:t>
                    </m:r>
                  </m:oMath>
                </a14:m>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(num heads), </a:t>
                </a:r>
                <a14:m>
                  <m:oMath xmlns:m="http://schemas.openxmlformats.org/officeDocument/2006/math">
                    <m:r>
                      <a:rPr lang="en-US" altLang="zh-TW" sz="1600" i="1">
                        <a:solidFill>
                          <a:schemeClr val="tx1"/>
                        </a:solidFill>
                        <a:latin typeface="Cambria Math" panose="02040503050406030204" pitchFamily="18" charset="0"/>
                        <a:ea typeface="Cambria Math" panose="02040503050406030204" pitchFamily="18" charset="0"/>
                      </a:rPr>
                      <m:t>𝑑</m:t>
                    </m:r>
                    <m:r>
                      <a:rPr lang="en-US" altLang="zh-TW" sz="1600" b="0" i="1" smtClean="0">
                        <a:solidFill>
                          <a:schemeClr val="tx1"/>
                        </a:solidFill>
                        <a:latin typeface="Cambria Math" panose="02040503050406030204" pitchFamily="18" charset="0"/>
                        <a:ea typeface="Cambria Math" panose="02040503050406030204" pitchFamily="18" charset="0"/>
                      </a:rPr>
                      <m:t>=512</m:t>
                    </m:r>
                  </m:oMath>
                </a14:m>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(hidden dim), then AI </a:t>
                </a:r>
                <a14:m>
                  <m:oMath xmlns:m="http://schemas.openxmlformats.org/officeDocument/2006/math">
                    <m:r>
                      <a:rPr lang="en-US" sz="1600" i="1">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 </m:t>
                    </m:r>
                  </m:oMath>
                </a14:m>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0.93. Hence, our program is memory bound during inference! 🙀 </a:t>
                </a:r>
                <a:b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Note this is partly due to the memory-bandwidth cost of repeatedly loading the large "keys" and "values" tensors.</a:t>
                </a:r>
              </a:p>
            </p:txBody>
          </p:sp>
        </mc:Choice>
        <mc:Fallback xmlns="">
          <p:sp>
            <p:nvSpPr>
              <p:cNvPr id="7" name="Rounded Rectangular Callout 6">
                <a:extLst>
                  <a:ext uri="{FF2B5EF4-FFF2-40B4-BE49-F238E27FC236}">
                    <a16:creationId xmlns:a16="http://schemas.microsoft.com/office/drawing/2014/main" id="{59851989-CB1E-562E-1399-5407854FFCF7}"/>
                  </a:ext>
                </a:extLst>
              </p:cNvPr>
              <p:cNvSpPr>
                <a:spLocks noRot="1" noChangeAspect="1" noMove="1" noResize="1" noEditPoints="1" noAdjustHandles="1" noChangeArrowheads="1" noChangeShapeType="1" noTextEdit="1"/>
              </p:cNvSpPr>
              <p:nvPr/>
            </p:nvSpPr>
            <p:spPr>
              <a:xfrm>
                <a:off x="540692" y="2462643"/>
                <a:ext cx="5972377" cy="1404931"/>
              </a:xfrm>
              <a:prstGeom prst="wedgeRoundRectCallout">
                <a:avLst>
                  <a:gd name="adj1" fmla="val 54742"/>
                  <a:gd name="adj2" fmla="val -11677"/>
                  <a:gd name="adj3" fmla="val 16667"/>
                </a:avLst>
              </a:prstGeom>
              <a:blipFill>
                <a:blip r:embed="rId4"/>
                <a:stretch>
                  <a:fillRect b="-2679"/>
                </a:stretch>
              </a:blipFill>
              <a:ln w="12700"/>
            </p:spPr>
            <p:txBody>
              <a:bodyPr/>
              <a:lstStyle/>
              <a:p>
                <a:r>
                  <a:rPr lang="en-US">
                    <a:noFill/>
                  </a:rPr>
                  <a:t> </a:t>
                </a:r>
              </a:p>
            </p:txBody>
          </p:sp>
        </mc:Fallback>
      </mc:AlternateContent>
      <p:sp>
        <p:nvSpPr>
          <p:cNvPr id="8" name="Rounded Rectangle 7">
            <a:extLst>
              <a:ext uri="{FF2B5EF4-FFF2-40B4-BE49-F238E27FC236}">
                <a16:creationId xmlns:a16="http://schemas.microsoft.com/office/drawing/2014/main" id="{F50A6FE4-EA8D-21E4-32CD-FBD0B87BE879}"/>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07222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68269-BEB7-509A-197A-9570444B6050}"/>
              </a:ext>
            </a:extLst>
          </p:cNvPr>
          <p:cNvSpPr>
            <a:spLocks noGrp="1"/>
          </p:cNvSpPr>
          <p:nvPr>
            <p:ph type="title"/>
          </p:nvPr>
        </p:nvSpPr>
        <p:spPr/>
        <p:txBody>
          <a:bodyPr/>
          <a:lstStyle/>
          <a:p>
            <a:r>
              <a:rPr lang="en-US" dirty="0"/>
              <a:t>KV-Cache drag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3681EFD9-7D2C-6A89-2A62-A17F92FC5626}"/>
                  </a:ext>
                </a:extLst>
              </p:cNvPr>
              <p:cNvSpPr>
                <a:spLocks noGrp="1"/>
              </p:cNvSpPr>
              <p:nvPr>
                <p:ph type="body" sz="quarter" idx="16"/>
              </p:nvPr>
            </p:nvSpPr>
            <p:spPr>
              <a:xfrm>
                <a:off x="533919" y="1390650"/>
                <a:ext cx="8532260" cy="3077573"/>
              </a:xfrm>
            </p:spPr>
            <p:txBody>
              <a:bodyPr/>
              <a:lstStyle/>
              <a:p>
                <a:r>
                  <a:rPr lang="en-US" sz="1800" dirty="0">
                    <a:effectLst/>
                  </a:rPr>
                  <a:t>Slowdown of autoregressive decoding.</a:t>
                </a:r>
              </a:p>
              <a:p>
                <a:pPr lvl="1"/>
                <a:r>
                  <a:rPr lang="en-US" dirty="0"/>
                  <a:t>As the sequence length grows, KV cache size increases, making cache lookup slower.</a:t>
                </a:r>
                <a:endParaRPr lang="en-US" dirty="0">
                  <a:effectLst/>
                </a:endParaRPr>
              </a:p>
              <a:p>
                <a:pPr lvl="1"/>
                <a:r>
                  <a:rPr lang="en-US" dirty="0">
                    <a:effectLst/>
                  </a:rPr>
                  <a:t>As we generate more output tokens (i.e. chatbot responding to user), throughput will slow down. </a:t>
                </a:r>
              </a:p>
              <a:p>
                <a:endParaRPr lang="en-US" sz="1400" dirty="0"/>
              </a:p>
              <a:p>
                <a:r>
                  <a:rPr lang="en-US" b="1" dirty="0">
                    <a:effectLst/>
                  </a:rPr>
                  <a:t>Simple idea: </a:t>
                </a:r>
                <a:r>
                  <a:rPr lang="en-US" dirty="0">
                    <a:effectLst/>
                  </a:rPr>
                  <a:t>Retain only the last </a:t>
                </a:r>
                <a14:m>
                  <m:oMath xmlns:m="http://schemas.openxmlformats.org/officeDocument/2006/math">
                    <m:r>
                      <a:rPr lang="en-US" b="0" i="1" smtClean="0">
                        <a:effectLst/>
                        <a:latin typeface="Cambria Math" panose="02040503050406030204" pitchFamily="18" charset="0"/>
                        <a:ea typeface="Tahoma" panose="020B0604030504040204" pitchFamily="34" charset="0"/>
                        <a:cs typeface="Tahoma" panose="020B0604030504040204" pitchFamily="34" charset="0"/>
                      </a:rPr>
                      <m:t>𝐿</m:t>
                    </m:r>
                  </m:oMath>
                </a14:m>
                <a:r>
                  <a:rPr lang="en-US" dirty="0">
                    <a:effectLst/>
                  </a:rPr>
                  <a:t> tokens of the  KV-cache and compute attention using these recent tokens:</a:t>
                </a:r>
              </a:p>
              <a:p>
                <a:pPr lvl="1"/>
                <a:r>
                  <a:rPr lang="en-US" dirty="0">
                    <a:effectLst/>
                    <a:latin typeface="Tahoma" panose="020B0604030504040204" pitchFamily="34" charset="0"/>
                    <a:ea typeface="Tahoma" panose="020B0604030504040204" pitchFamily="34" charset="0"/>
                    <a:cs typeface="Tahoma" panose="020B0604030504040204" pitchFamily="34" charset="0"/>
                  </a:rPr>
                  <a:t>Inference cost will be </a:t>
                </a:r>
                <a:r>
                  <a:rPr lang="en-US" b="1" dirty="0">
                    <a:effectLst/>
                    <a:latin typeface="Tahoma" panose="020B0604030504040204" pitchFamily="34" charset="0"/>
                    <a:ea typeface="Tahoma" panose="020B0604030504040204" pitchFamily="34" charset="0"/>
                    <a:cs typeface="Tahoma" panose="020B0604030504040204" pitchFamily="34" charset="0"/>
                  </a:rPr>
                  <a:t>constant </a:t>
                </a:r>
                <a14:m>
                  <m:oMath xmlns:m="http://schemas.openxmlformats.org/officeDocument/2006/math">
                    <m:r>
                      <a:rPr lang="en-US" b="0" i="1" smtClean="0">
                        <a:effectLst/>
                        <a:latin typeface="Cambria Math" panose="02040503050406030204" pitchFamily="18" charset="0"/>
                        <a:ea typeface="Tahoma" panose="020B0604030504040204" pitchFamily="34" charset="0"/>
                        <a:cs typeface="Tahoma" panose="020B0604030504040204" pitchFamily="34" charset="0"/>
                      </a:rPr>
                      <m:t>𝑂</m:t>
                    </m:r>
                    <m:r>
                      <a:rPr lang="en-US" b="1" i="1" smtClean="0">
                        <a:effectLst/>
                        <a:latin typeface="Cambria Math" panose="02040503050406030204" pitchFamily="18" charset="0"/>
                        <a:ea typeface="Tahoma" panose="020B0604030504040204" pitchFamily="34" charset="0"/>
                        <a:cs typeface="Tahoma" panose="020B0604030504040204" pitchFamily="34" charset="0"/>
                      </a:rPr>
                      <m:t>(</m:t>
                    </m:r>
                    <m:r>
                      <a:rPr lang="en-US" b="0" i="1" smtClean="0">
                        <a:effectLst/>
                        <a:latin typeface="Cambria Math" panose="02040503050406030204" pitchFamily="18" charset="0"/>
                        <a:ea typeface="Tahoma" panose="020B0604030504040204" pitchFamily="34" charset="0"/>
                        <a:cs typeface="Tahoma" panose="020B0604030504040204" pitchFamily="34" charset="0"/>
                      </a:rPr>
                      <m:t>𝐿</m:t>
                    </m:r>
                    <m:r>
                      <a:rPr lang="en-US" b="1" i="1" smtClean="0">
                        <a:effectLst/>
                        <a:latin typeface="Cambria Math" panose="02040503050406030204" pitchFamily="18" charset="0"/>
                        <a:ea typeface="Tahoma" panose="020B0604030504040204" pitchFamily="34" charset="0"/>
                        <a:cs typeface="Tahoma" panose="020B0604030504040204" pitchFamily="34" charset="0"/>
                      </a:rPr>
                      <m:t>)</m:t>
                    </m:r>
                  </m:oMath>
                </a14:m>
                <a:r>
                  <a:rPr lang="en-US" dirty="0">
                    <a:effectLst/>
                    <a:latin typeface="Tahoma" panose="020B0604030504040204" pitchFamily="34" charset="0"/>
                    <a:ea typeface="Tahoma" panose="020B0604030504040204" pitchFamily="34" charset="0"/>
                    <a:cs typeface="Tahoma" panose="020B0604030504040204" pitchFamily="34" charset="0"/>
                  </a:rPr>
                  <a:t> per token. </a:t>
                </a:r>
              </a:p>
              <a:p>
                <a:pPr marL="342900" lvl="1" indent="0">
                  <a:buNone/>
                </a:pPr>
                <a:endParaRPr lang="en-US" dirty="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3" name="Text Placeholder 2">
                <a:extLst>
                  <a:ext uri="{FF2B5EF4-FFF2-40B4-BE49-F238E27FC236}">
                    <a16:creationId xmlns:a16="http://schemas.microsoft.com/office/drawing/2014/main" id="{3681EFD9-7D2C-6A89-2A62-A17F92FC5626}"/>
                  </a:ext>
                </a:extLst>
              </p:cNvPr>
              <p:cNvSpPr>
                <a:spLocks noGrp="1" noRot="1" noChangeAspect="1" noMove="1" noResize="1" noEditPoints="1" noAdjustHandles="1" noChangeArrowheads="1" noChangeShapeType="1" noTextEdit="1"/>
              </p:cNvSpPr>
              <p:nvPr>
                <p:ph type="body" sz="quarter" idx="16"/>
              </p:nvPr>
            </p:nvSpPr>
            <p:spPr>
              <a:xfrm>
                <a:off x="533919" y="1390650"/>
                <a:ext cx="8532260" cy="3077573"/>
              </a:xfrm>
              <a:blipFill>
                <a:blip r:embed="rId2"/>
                <a:stretch>
                  <a:fillRect l="-595" t="-1646" r="-298"/>
                </a:stretch>
              </a:blipFill>
            </p:spPr>
            <p:txBody>
              <a:bodyPr/>
              <a:lstStyle/>
              <a:p>
                <a:r>
                  <a:rPr lang="en-US">
                    <a:noFill/>
                  </a:rPr>
                  <a:t> </a:t>
                </a:r>
              </a:p>
            </p:txBody>
          </p:sp>
        </mc:Fallback>
      </mc:AlternateContent>
    </p:spTree>
    <p:extLst>
      <p:ext uri="{BB962C8B-B14F-4D97-AF65-F5344CB8AC3E}">
        <p14:creationId xmlns:p14="http://schemas.microsoft.com/office/powerpoint/2010/main" val="16399163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7911D-7E27-E973-F1C4-4DAC76CBB7BA}"/>
              </a:ext>
            </a:extLst>
          </p:cNvPr>
          <p:cNvSpPr>
            <a:spLocks noGrp="1"/>
          </p:cNvSpPr>
          <p:nvPr>
            <p:ph type="title"/>
          </p:nvPr>
        </p:nvSpPr>
        <p:spPr/>
        <p:txBody>
          <a:bodyPr/>
          <a:lstStyle/>
          <a:p>
            <a:r>
              <a:rPr lang="en-US" dirty="0"/>
              <a:t>Sparse / sliding window attention</a:t>
            </a:r>
          </a:p>
        </p:txBody>
      </p:sp>
      <p:sp>
        <p:nvSpPr>
          <p:cNvPr id="3" name="Text Placeholder 2">
            <a:extLst>
              <a:ext uri="{FF2B5EF4-FFF2-40B4-BE49-F238E27FC236}">
                <a16:creationId xmlns:a16="http://schemas.microsoft.com/office/drawing/2014/main" id="{00D82F86-0ABE-575D-267C-57C9F35D5ED8}"/>
              </a:ext>
            </a:extLst>
          </p:cNvPr>
          <p:cNvSpPr>
            <a:spLocks noGrp="1"/>
          </p:cNvSpPr>
          <p:nvPr>
            <p:ph type="body" sz="quarter" idx="16"/>
          </p:nvPr>
        </p:nvSpPr>
        <p:spPr>
          <a:xfrm>
            <a:off x="533919" y="1240522"/>
            <a:ext cx="8085415" cy="3077573"/>
          </a:xfrm>
        </p:spPr>
        <p:txBody>
          <a:bodyPr/>
          <a:lstStyle/>
          <a:p>
            <a:r>
              <a:rPr lang="en-US" sz="1400" dirty="0"/>
              <a:t>Left: Just use the main part of the </a:t>
            </a:r>
            <a:r>
              <a:rPr lang="en-US" sz="1400" dirty="0" err="1"/>
              <a:t>strided</a:t>
            </a:r>
            <a:r>
              <a:rPr lang="en-US" sz="1400" dirty="0"/>
              <a:t> pattern – let depth extend effective context (Mistral)</a:t>
            </a:r>
          </a:p>
          <a:p>
            <a:r>
              <a:rPr lang="en-US" sz="1400" dirty="0"/>
              <a:t>Right: Build sparse / structured attention that trades off expressiveness vs runtime.</a:t>
            </a:r>
          </a:p>
          <a:p>
            <a:endParaRPr lang="en-US" sz="1400" dirty="0"/>
          </a:p>
        </p:txBody>
      </p:sp>
      <p:sp>
        <p:nvSpPr>
          <p:cNvPr id="5" name="TextBox 4">
            <a:extLst>
              <a:ext uri="{FF2B5EF4-FFF2-40B4-BE49-F238E27FC236}">
                <a16:creationId xmlns:a16="http://schemas.microsoft.com/office/drawing/2014/main" id="{9D03C65E-D4B8-EC36-E3B1-D9B25D53BA2D}"/>
              </a:ext>
            </a:extLst>
          </p:cNvPr>
          <p:cNvSpPr txBox="1"/>
          <p:nvPr/>
        </p:nvSpPr>
        <p:spPr>
          <a:xfrm>
            <a:off x="2096429" y="4774771"/>
            <a:ext cx="4572000" cy="261610"/>
          </a:xfrm>
          <a:prstGeom prst="rect">
            <a:avLst/>
          </a:prstGeom>
          <a:noFill/>
        </p:spPr>
        <p:txBody>
          <a:bodyPr wrap="square">
            <a:spAutoFit/>
          </a:bodyPr>
          <a:lstStyle/>
          <a:p>
            <a:pPr algn="ctr"/>
            <a:r>
              <a:rPr lang="en-US" sz="1100" dirty="0">
                <a:latin typeface="Tahoma" panose="020B0604030504040204" pitchFamily="34" charset="0"/>
                <a:ea typeface="Tahoma" panose="020B0604030504040204" pitchFamily="34" charset="0"/>
                <a:cs typeface="Tahoma" panose="020B0604030504040204" pitchFamily="34" charset="0"/>
              </a:rPr>
              <a:t>[</a:t>
            </a:r>
            <a:r>
              <a:rPr lang="en-US" sz="1100" dirty="0">
                <a:latin typeface="Tahoma" panose="020B0604030504040204" pitchFamily="34" charset="0"/>
                <a:ea typeface="Tahoma" panose="020B0604030504040204" pitchFamily="34" charset="0"/>
                <a:cs typeface="Tahoma" panose="020B0604030504040204" pitchFamily="34" charset="0"/>
                <a:hlinkClick r:id="rId3"/>
              </a:rPr>
              <a:t>Generating Long Sequences with Sparse Transformers, 2019</a:t>
            </a:r>
            <a:r>
              <a:rPr lang="en-US" sz="1100" dirty="0">
                <a:latin typeface="Tahoma" panose="020B0604030504040204" pitchFamily="34" charset="0"/>
                <a:ea typeface="Tahoma" panose="020B0604030504040204" pitchFamily="34" charset="0"/>
                <a:cs typeface="Tahoma" panose="020B0604030504040204" pitchFamily="34" charset="0"/>
              </a:rPr>
              <a:t>]</a:t>
            </a:r>
          </a:p>
        </p:txBody>
      </p:sp>
      <p:pic>
        <p:nvPicPr>
          <p:cNvPr id="6" name="Picture 5">
            <a:extLst>
              <a:ext uri="{FF2B5EF4-FFF2-40B4-BE49-F238E27FC236}">
                <a16:creationId xmlns:a16="http://schemas.microsoft.com/office/drawing/2014/main" id="{3DF29EA0-B4C1-B7C6-8DF6-88934EC2944D}"/>
              </a:ext>
            </a:extLst>
          </p:cNvPr>
          <p:cNvPicPr>
            <a:picLocks noChangeAspect="1"/>
          </p:cNvPicPr>
          <p:nvPr/>
        </p:nvPicPr>
        <p:blipFill>
          <a:blip r:embed="rId4"/>
          <a:srcRect t="27150"/>
          <a:stretch>
            <a:fillRect/>
          </a:stretch>
        </p:blipFill>
        <p:spPr>
          <a:xfrm>
            <a:off x="3919125" y="2222388"/>
            <a:ext cx="5066755" cy="1867984"/>
          </a:xfrm>
          <a:prstGeom prst="rect">
            <a:avLst/>
          </a:prstGeom>
        </p:spPr>
      </p:pic>
      <p:sp>
        <p:nvSpPr>
          <p:cNvPr id="4" name="文字方塊 74">
            <a:extLst>
              <a:ext uri="{FF2B5EF4-FFF2-40B4-BE49-F238E27FC236}">
                <a16:creationId xmlns:a16="http://schemas.microsoft.com/office/drawing/2014/main" id="{5E6A8012-613B-B2D3-FF54-7448BF83E227}"/>
              </a:ext>
            </a:extLst>
          </p:cNvPr>
          <p:cNvSpPr txBox="1"/>
          <p:nvPr/>
        </p:nvSpPr>
        <p:spPr>
          <a:xfrm>
            <a:off x="7154662" y="4328481"/>
            <a:ext cx="1895745" cy="476726"/>
          </a:xfrm>
          <a:prstGeom prst="wedgeRoundRectCallout">
            <a:avLst>
              <a:gd name="adj1" fmla="val -58553"/>
              <a:gd name="adj2" fmla="val -34728"/>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Notable models: </a:t>
            </a:r>
          </a:p>
          <a:p>
            <a:pPr algn="ctr"/>
            <a:r>
              <a:rPr lang="en-US" dirty="0">
                <a:latin typeface="Tahoma" panose="020B0604030504040204" pitchFamily="34" charset="0"/>
                <a:ea typeface="Tahoma" panose="020B0604030504040204" pitchFamily="34" charset="0"/>
                <a:cs typeface="Tahoma" panose="020B0604030504040204" pitchFamily="34" charset="0"/>
              </a:rPr>
              <a:t>GPT3 and Mistral</a:t>
            </a:r>
          </a:p>
        </p:txBody>
      </p:sp>
      <p:pic>
        <p:nvPicPr>
          <p:cNvPr id="7" name="Picture 6">
            <a:extLst>
              <a:ext uri="{FF2B5EF4-FFF2-40B4-BE49-F238E27FC236}">
                <a16:creationId xmlns:a16="http://schemas.microsoft.com/office/drawing/2014/main" id="{D29B5ED5-0B65-90F2-DA11-9C0664778CAC}"/>
              </a:ext>
            </a:extLst>
          </p:cNvPr>
          <p:cNvPicPr>
            <a:picLocks noChangeAspect="1"/>
          </p:cNvPicPr>
          <p:nvPr/>
        </p:nvPicPr>
        <p:blipFill>
          <a:blip r:embed="rId5"/>
          <a:srcRect r="32644"/>
          <a:stretch>
            <a:fillRect/>
          </a:stretch>
        </p:blipFill>
        <p:spPr>
          <a:xfrm>
            <a:off x="582376" y="2034994"/>
            <a:ext cx="3028106" cy="1867984"/>
          </a:xfrm>
          <a:prstGeom prst="rect">
            <a:avLst/>
          </a:prstGeom>
        </p:spPr>
      </p:pic>
    </p:spTree>
    <p:extLst>
      <p:ext uri="{BB962C8B-B14F-4D97-AF65-F5344CB8AC3E}">
        <p14:creationId xmlns:p14="http://schemas.microsoft.com/office/powerpoint/2010/main" val="4003023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BDF91-B9E1-2F11-E922-F73BC61483DF}"/>
              </a:ext>
            </a:extLst>
          </p:cNvPr>
          <p:cNvSpPr>
            <a:spLocks noGrp="1"/>
          </p:cNvSpPr>
          <p:nvPr>
            <p:ph type="title"/>
          </p:nvPr>
        </p:nvSpPr>
        <p:spPr/>
        <p:txBody>
          <a:bodyPr/>
          <a:lstStyle/>
          <a:p>
            <a:r>
              <a:rPr lang="en-US" dirty="0"/>
              <a:t>Quiz </a:t>
            </a:r>
          </a:p>
        </p:txBody>
      </p:sp>
      <p:sp>
        <p:nvSpPr>
          <p:cNvPr id="3" name="Text Placeholder 2">
            <a:extLst>
              <a:ext uri="{FF2B5EF4-FFF2-40B4-BE49-F238E27FC236}">
                <a16:creationId xmlns:a16="http://schemas.microsoft.com/office/drawing/2014/main" id="{D6B71956-4FD9-57C9-35DA-1DCAF7CCB2C5}"/>
              </a:ext>
            </a:extLst>
          </p:cNvPr>
          <p:cNvSpPr>
            <a:spLocks noGrp="1"/>
          </p:cNvSpPr>
          <p:nvPr>
            <p:ph type="body" sz="quarter" idx="16"/>
          </p:nvPr>
        </p:nvSpPr>
        <p:spPr/>
        <p:txBody>
          <a:bodyPr/>
          <a:lstStyle/>
          <a:p>
            <a:r>
              <a:rPr lang="en-US" sz="1800" dirty="0">
                <a:effectLst/>
              </a:rPr>
              <a:t>What are the drawbacks of sliding window? </a:t>
            </a:r>
            <a:endParaRPr lang="en-US" dirty="0">
              <a:effectLst/>
            </a:endParaRPr>
          </a:p>
          <a:p>
            <a:pPr lvl="1">
              <a:buFont typeface="+mj-lt"/>
              <a:buAutoNum type="arabicPeriod"/>
            </a:pPr>
            <a:r>
              <a:rPr lang="en-US" sz="1800" dirty="0">
                <a:effectLst/>
                <a:latin typeface="Tahoma" panose="020B0604030504040204" pitchFamily="34" charset="0"/>
                <a:ea typeface="Tahoma" panose="020B0604030504040204" pitchFamily="34" charset="0"/>
                <a:cs typeface="Tahoma" panose="020B0604030504040204" pitchFamily="34" charset="0"/>
              </a:rPr>
              <a:t>If the model was not trained for sliding window, generation will be out-of-distribution and unstable.</a:t>
            </a:r>
            <a:endParaRPr lang="en-US" dirty="0">
              <a:effectLst/>
              <a:latin typeface="Tahoma" panose="020B0604030504040204" pitchFamily="34" charset="0"/>
              <a:ea typeface="Tahoma" panose="020B0604030504040204" pitchFamily="34" charset="0"/>
              <a:cs typeface="Tahoma" panose="020B0604030504040204" pitchFamily="34" charset="0"/>
            </a:endParaRPr>
          </a:p>
          <a:p>
            <a:pPr lvl="1">
              <a:buFont typeface="+mj-lt"/>
              <a:buAutoNum type="arabicPeriod"/>
            </a:pPr>
            <a:r>
              <a:rPr lang="en-US" sz="1800" dirty="0">
                <a:effectLst/>
                <a:latin typeface="Tahoma" panose="020B0604030504040204" pitchFamily="34" charset="0"/>
                <a:ea typeface="Tahoma" panose="020B0604030504040204" pitchFamily="34" charset="0"/>
                <a:cs typeface="Tahoma" panose="020B0604030504040204" pitchFamily="34" charset="0"/>
              </a:rPr>
              <a:t>If uses few layers, it’ll retains local/recent information and cannot see global context.</a:t>
            </a:r>
            <a:endParaRPr lang="en-US" dirty="0">
              <a:effectLst/>
              <a:latin typeface="Tahoma" panose="020B0604030504040204" pitchFamily="34" charset="0"/>
              <a:ea typeface="Tahoma" panose="020B0604030504040204" pitchFamily="34" charset="0"/>
              <a:cs typeface="Tahoma" panose="020B0604030504040204" pitchFamily="34" charset="0"/>
            </a:endParaRPr>
          </a:p>
          <a:p>
            <a:pPr lvl="1">
              <a:buFont typeface="+mj-lt"/>
              <a:buAutoNum type="arabicPeriod"/>
            </a:pPr>
            <a:r>
              <a:rPr lang="en-US" sz="1800" dirty="0">
                <a:effectLst/>
                <a:latin typeface="Tahoma" panose="020B0604030504040204" pitchFamily="34" charset="0"/>
                <a:ea typeface="Tahoma" panose="020B0604030504040204" pitchFamily="34" charset="0"/>
                <a:cs typeface="Tahoma" panose="020B0604030504040204" pitchFamily="34" charset="0"/>
              </a:rPr>
              <a:t>After a while, it will forget the input text (e.g. the original instruction provided by the user).</a:t>
            </a:r>
            <a:endParaRPr lang="en-US" dirty="0">
              <a:effectLst/>
              <a:latin typeface="Tahoma" panose="020B0604030504040204" pitchFamily="34" charset="0"/>
              <a:ea typeface="Tahoma" panose="020B0604030504040204" pitchFamily="34" charset="0"/>
              <a:cs typeface="Tahoma" panose="020B0604030504040204" pitchFamily="34" charset="0"/>
            </a:endParaRPr>
          </a:p>
          <a:p>
            <a:pPr lvl="1">
              <a:buFont typeface="+mj-lt"/>
              <a:buAutoNum type="arabicPeriod"/>
            </a:pPr>
            <a:r>
              <a:rPr lang="en-US" sz="1800" dirty="0">
                <a:effectLst/>
                <a:latin typeface="Tahoma" panose="020B0604030504040204" pitchFamily="34" charset="0"/>
                <a:ea typeface="Tahoma" panose="020B0604030504040204" pitchFamily="34" charset="0"/>
                <a:cs typeface="Tahoma" panose="020B0604030504040204" pitchFamily="34" charset="0"/>
              </a:rPr>
              <a:t>All of the above.</a:t>
            </a:r>
            <a:endParaRPr lang="en-US" dirty="0">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Google Shape;665;p81">
            <a:extLst>
              <a:ext uri="{FF2B5EF4-FFF2-40B4-BE49-F238E27FC236}">
                <a16:creationId xmlns:a16="http://schemas.microsoft.com/office/drawing/2014/main" id="{D98FA3FC-1A60-3C40-7FBC-A2F5DA01C17C}"/>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Samet</a:t>
            </a:r>
            <a:r>
              <a:rPr lang="en-US" sz="900" dirty="0">
                <a:solidFill>
                  <a:srgbClr val="888888"/>
                </a:solidFill>
                <a:latin typeface="Calibri"/>
                <a:ea typeface="Calibri"/>
                <a:cs typeface="Calibri"/>
                <a:sym typeface="Calibri"/>
              </a:rPr>
              <a:t> </a:t>
            </a:r>
            <a:r>
              <a:rPr lang="en-US" sz="900" dirty="0" err="1">
                <a:solidFill>
                  <a:srgbClr val="888888"/>
                </a:solidFill>
                <a:latin typeface="Calibri"/>
                <a:ea typeface="Calibri"/>
                <a:cs typeface="Calibri"/>
                <a:sym typeface="Calibri"/>
              </a:rPr>
              <a:t>Oymak</a:t>
            </a:r>
            <a:r>
              <a:rPr lang="en-US" sz="900" dirty="0">
                <a:solidFill>
                  <a:srgbClr val="888888"/>
                </a:solidFill>
                <a:latin typeface="Calibri"/>
                <a:ea typeface="Calibri"/>
                <a:cs typeface="Calibri"/>
                <a:sym typeface="Calibri"/>
              </a:rPr>
              <a:t>]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248425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B54F3-125B-F98F-B933-7369659A2A44}"/>
              </a:ext>
            </a:extLst>
          </p:cNvPr>
          <p:cNvSpPr>
            <a:spLocks noGrp="1"/>
          </p:cNvSpPr>
          <p:nvPr>
            <p:ph type="title"/>
          </p:nvPr>
        </p:nvSpPr>
        <p:spPr/>
        <p:txBody>
          <a:bodyPr/>
          <a:lstStyle/>
          <a:p>
            <a:r>
              <a:rPr lang="en-US" dirty="0"/>
              <a:t>Terminology: “Eviction” </a:t>
            </a:r>
          </a:p>
        </p:txBody>
      </p:sp>
      <p:sp>
        <p:nvSpPr>
          <p:cNvPr id="3" name="Text Placeholder 2">
            <a:extLst>
              <a:ext uri="{FF2B5EF4-FFF2-40B4-BE49-F238E27FC236}">
                <a16:creationId xmlns:a16="http://schemas.microsoft.com/office/drawing/2014/main" id="{117C2508-518F-90FF-1B4F-EACE829F54F1}"/>
              </a:ext>
            </a:extLst>
          </p:cNvPr>
          <p:cNvSpPr>
            <a:spLocks noGrp="1"/>
          </p:cNvSpPr>
          <p:nvPr>
            <p:ph type="body" sz="quarter" idx="16"/>
          </p:nvPr>
        </p:nvSpPr>
        <p:spPr/>
        <p:txBody>
          <a:bodyPr/>
          <a:lstStyle/>
          <a:p>
            <a:r>
              <a:rPr lang="en-US" b="1" dirty="0"/>
              <a:t>Removing old K/V pairs</a:t>
            </a:r>
            <a:r>
              <a:rPr lang="en-US" dirty="0"/>
              <a:t> </a:t>
            </a:r>
            <a:br>
              <a:rPr lang="en-US" dirty="0"/>
            </a:br>
            <a:r>
              <a:rPr lang="en-US" dirty="0"/>
              <a:t>from the cache. </a:t>
            </a:r>
          </a:p>
          <a:p>
            <a:r>
              <a:rPr lang="en-US" dirty="0"/>
              <a:t>Here is a minimal example: </a:t>
            </a:r>
          </a:p>
          <a:p>
            <a:endParaRPr lang="en-US" dirty="0"/>
          </a:p>
        </p:txBody>
      </p:sp>
      <p:pic>
        <p:nvPicPr>
          <p:cNvPr id="5" name="Picture 4" descr="A screenshot of a computer code&#10;&#10;AI-generated content may be incorrect.">
            <a:extLst>
              <a:ext uri="{FF2B5EF4-FFF2-40B4-BE49-F238E27FC236}">
                <a16:creationId xmlns:a16="http://schemas.microsoft.com/office/drawing/2014/main" id="{B7B16362-A107-2272-F7E5-A31A052924D7}"/>
              </a:ext>
            </a:extLst>
          </p:cNvPr>
          <p:cNvPicPr>
            <a:picLocks noChangeAspect="1"/>
          </p:cNvPicPr>
          <p:nvPr/>
        </p:nvPicPr>
        <p:blipFill>
          <a:blip r:embed="rId2"/>
          <a:stretch>
            <a:fillRect/>
          </a:stretch>
        </p:blipFill>
        <p:spPr>
          <a:xfrm>
            <a:off x="3454663" y="1297516"/>
            <a:ext cx="5613137" cy="3764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179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86FA3-3058-8C79-C5AA-7618951143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FABC9B-B32A-3EDD-D358-61F575DBC0DA}"/>
              </a:ext>
            </a:extLst>
          </p:cNvPr>
          <p:cNvSpPr>
            <a:spLocks noGrp="1"/>
          </p:cNvSpPr>
          <p:nvPr>
            <p:ph type="title"/>
          </p:nvPr>
        </p:nvSpPr>
        <p:spPr/>
        <p:txBody>
          <a:bodyPr/>
          <a:lstStyle/>
          <a:p>
            <a:r>
              <a:rPr lang="en-US" dirty="0"/>
              <a:t>Terminology: “Eviction” </a:t>
            </a:r>
          </a:p>
        </p:txBody>
      </p:sp>
      <p:pic>
        <p:nvPicPr>
          <p:cNvPr id="4" name="Picture 3">
            <a:extLst>
              <a:ext uri="{FF2B5EF4-FFF2-40B4-BE49-F238E27FC236}">
                <a16:creationId xmlns:a16="http://schemas.microsoft.com/office/drawing/2014/main" id="{210053F9-BCBB-9D86-B1F1-674F903ACC1E}"/>
              </a:ext>
            </a:extLst>
          </p:cNvPr>
          <p:cNvPicPr>
            <a:picLocks noChangeAspect="1"/>
          </p:cNvPicPr>
          <p:nvPr/>
        </p:nvPicPr>
        <p:blipFill>
          <a:blip r:embed="rId2"/>
          <a:stretch>
            <a:fillRect/>
          </a:stretch>
        </p:blipFill>
        <p:spPr>
          <a:xfrm>
            <a:off x="846934" y="1491623"/>
            <a:ext cx="7772400" cy="3176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16947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37F3-60EB-44EA-1451-D56F16EFEBAF}"/>
              </a:ext>
            </a:extLst>
          </p:cNvPr>
          <p:cNvSpPr>
            <a:spLocks noGrp="1"/>
          </p:cNvSpPr>
          <p:nvPr>
            <p:ph type="title"/>
          </p:nvPr>
        </p:nvSpPr>
        <p:spPr/>
        <p:txBody>
          <a:bodyPr/>
          <a:lstStyle/>
          <a:p>
            <a:r>
              <a:rPr lang="en-US" dirty="0"/>
              <a:t>Examples of Last-only window </a:t>
            </a:r>
          </a:p>
        </p:txBody>
      </p:sp>
      <p:sp>
        <p:nvSpPr>
          <p:cNvPr id="3" name="Text Placeholder 2">
            <a:extLst>
              <a:ext uri="{FF2B5EF4-FFF2-40B4-BE49-F238E27FC236}">
                <a16:creationId xmlns:a16="http://schemas.microsoft.com/office/drawing/2014/main" id="{AD7DB7C4-EA90-7CBE-0DBD-61CFEF801F33}"/>
              </a:ext>
            </a:extLst>
          </p:cNvPr>
          <p:cNvSpPr>
            <a:spLocks noGrp="1"/>
          </p:cNvSpPr>
          <p:nvPr>
            <p:ph type="body" sz="quarter" idx="16"/>
          </p:nvPr>
        </p:nvSpPr>
        <p:spPr>
          <a:xfrm>
            <a:off x="58190" y="1257088"/>
            <a:ext cx="9085810" cy="3077573"/>
          </a:xfrm>
        </p:spPr>
        <p:txBody>
          <a:bodyPr/>
          <a:lstStyle/>
          <a:p>
            <a:r>
              <a:rPr lang="en-US" b="1" dirty="0">
                <a:solidFill>
                  <a:srgbClr val="C00000"/>
                </a:solidFill>
              </a:rPr>
              <a:t>Prompt:</a:t>
            </a:r>
            <a:r>
              <a:rPr lang="en-US" dirty="0">
                <a:solidFill>
                  <a:srgbClr val="C00000"/>
                </a:solidFill>
              </a:rPr>
              <a:t> The kid is wearing a red shirt,</a:t>
            </a:r>
          </a:p>
          <a:p>
            <a:r>
              <a:rPr lang="en-US" dirty="0">
                <a:solidFill>
                  <a:srgbClr val="C00000"/>
                </a:solidFill>
              </a:rPr>
              <a:t>Input length: 24, Output length: 49</a:t>
            </a:r>
          </a:p>
          <a:p>
            <a:endParaRPr lang="en-US" dirty="0"/>
          </a:p>
          <a:p>
            <a:r>
              <a:rPr lang="en-US" dirty="0"/>
              <a:t>KV Cache: unlimited -&gt; </a:t>
            </a:r>
            <a:r>
              <a:rPr lang="en-US" dirty="0">
                <a:sym typeface="Wingdings" pitchFamily="2" charset="2"/>
              </a:rPr>
              <a:t> </a:t>
            </a:r>
            <a:r>
              <a:rPr lang="en-US" dirty="0"/>
              <a:t>Generated: The kid is wearing a red shirt, a blue hat, and green pants. The kid's shirt's color is red, the hat's color is blue, and the pants' color is green.</a:t>
            </a:r>
          </a:p>
          <a:p>
            <a:r>
              <a:rPr lang="en-US" dirty="0"/>
              <a:t>KV Cache: last_50 -&gt;  Generated: The kid is wearing a red shirt, a blue hat, and green pants. The kid's shirt's color is red. This is a picture of a kid in a red shirt, a blue hat, and green pants.</a:t>
            </a:r>
          </a:p>
          <a:p>
            <a:r>
              <a:rPr lang="en-US" dirty="0"/>
              <a:t>KV Cache: last_20 -&gt; Generated: The kid is wearing a red shirt, a blue hat, and green pants. The kid's shirt's color is a red shirt's'!!!!!!!!!!!!!!!!;!! </a:t>
            </a:r>
          </a:p>
          <a:p>
            <a:r>
              <a:rPr lang="en-US" dirty="0"/>
              <a:t>KV Cache: last_10 -&gt; Generated: The kid is wearing a red shirt, a blue hat, and green pants. The kid's shirt's color is is is is </a:t>
            </a:r>
            <a:r>
              <a:rPr lang="en-US" dirty="0" err="1"/>
              <a:t>is's's's's's's's's'ss's</a:t>
            </a:r>
            <a:r>
              <a:rPr lang="en-US" dirty="0"/>
              <a:t> }s's c, and  and  and</a:t>
            </a:r>
          </a:p>
        </p:txBody>
      </p:sp>
      <p:sp>
        <p:nvSpPr>
          <p:cNvPr id="5" name="Google Shape;665;p81">
            <a:extLst>
              <a:ext uri="{FF2B5EF4-FFF2-40B4-BE49-F238E27FC236}">
                <a16:creationId xmlns:a16="http://schemas.microsoft.com/office/drawing/2014/main" id="{2B2CC380-E1F5-9AA3-6B0E-D02EC9EFADBD}"/>
              </a:ext>
            </a:extLst>
          </p:cNvPr>
          <p:cNvSpPr txBox="1"/>
          <p:nvPr/>
        </p:nvSpPr>
        <p:spPr>
          <a:xfrm>
            <a:off x="6668567" y="4849239"/>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[Example credit: </a:t>
            </a:r>
            <a:r>
              <a:rPr lang="en-US" sz="900" dirty="0" err="1">
                <a:solidFill>
                  <a:srgbClr val="888888"/>
                </a:solidFill>
                <a:latin typeface="Calibri"/>
                <a:ea typeface="Calibri"/>
                <a:cs typeface="Calibri"/>
                <a:sym typeface="Calibri"/>
              </a:rPr>
              <a:t>Sungwon</a:t>
            </a:r>
            <a:r>
              <a:rPr lang="en-US" sz="900" dirty="0">
                <a:solidFill>
                  <a:srgbClr val="888888"/>
                </a:solidFill>
                <a:latin typeface="Calibri"/>
                <a:ea typeface="Calibri"/>
                <a:cs typeface="Calibri"/>
                <a:sym typeface="Calibri"/>
              </a:rPr>
              <a:t> Kim]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57710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FAC57-A0A4-AA6D-CCC9-0D3964237AE8}"/>
              </a:ext>
            </a:extLst>
          </p:cNvPr>
          <p:cNvSpPr>
            <a:spLocks noGrp="1"/>
          </p:cNvSpPr>
          <p:nvPr>
            <p:ph type="title"/>
          </p:nvPr>
        </p:nvSpPr>
        <p:spPr/>
        <p:txBody>
          <a:bodyPr/>
          <a:lstStyle/>
          <a:p>
            <a:r>
              <a:rPr lang="en-US" dirty="0"/>
              <a:t>Sliding Window Attention with “Sinks”</a:t>
            </a:r>
          </a:p>
        </p:txBody>
      </p:sp>
      <p:sp>
        <p:nvSpPr>
          <p:cNvPr id="3" name="Text Placeholder 2">
            <a:extLst>
              <a:ext uri="{FF2B5EF4-FFF2-40B4-BE49-F238E27FC236}">
                <a16:creationId xmlns:a16="http://schemas.microsoft.com/office/drawing/2014/main" id="{9CB59576-4985-079E-B249-BF4C2C6168C2}"/>
              </a:ext>
            </a:extLst>
          </p:cNvPr>
          <p:cNvSpPr>
            <a:spLocks noGrp="1"/>
          </p:cNvSpPr>
          <p:nvPr>
            <p:ph type="body" sz="quarter" idx="16"/>
          </p:nvPr>
        </p:nvSpPr>
        <p:spPr>
          <a:xfrm>
            <a:off x="296333" y="1289050"/>
            <a:ext cx="8323001" cy="3077573"/>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Observations: There are few tokens (“</a:t>
            </a:r>
            <a:r>
              <a:rPr lang="en-US" dirty="0"/>
              <a:t>sinks”) that the model heavily relies on.</a:t>
            </a: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These sink tokens (e.g., BOS) consistently receive high attention. </a:t>
            </a:r>
            <a:endParaRPr lang="en-US" dirty="0"/>
          </a:p>
          <a:p>
            <a:r>
              <a:rPr lang="en-US" dirty="0">
                <a:latin typeface="Tahoma" panose="020B0604030504040204" pitchFamily="34" charset="0"/>
                <a:ea typeface="Tahoma" panose="020B0604030504040204" pitchFamily="34" charset="0"/>
                <a:cs typeface="Tahoma" panose="020B0604030504040204" pitchFamily="34" charset="0"/>
              </a:rPr>
              <a:t>Removing them leads to unstable generation. </a:t>
            </a:r>
          </a:p>
          <a:p>
            <a:endParaRPr lang="en-US" dirty="0"/>
          </a:p>
          <a:p>
            <a:r>
              <a:rPr lang="en-US" dirty="0"/>
              <a:t>Figure: In most layers, SA heavily attends to the initial </a:t>
            </a:r>
            <a:br>
              <a:rPr lang="en-US" dirty="0"/>
            </a:br>
            <a:r>
              <a:rPr lang="en-US" dirty="0"/>
              <a:t>token across all heads.</a:t>
            </a:r>
            <a:br>
              <a:rPr lang="en-US" dirty="0"/>
            </a:br>
            <a:r>
              <a:rPr lang="en-US" dirty="0"/>
              <a:t>(the bottom two layers don’t always show this). </a:t>
            </a:r>
          </a:p>
          <a:p>
            <a:endParaRPr lang="en-US" dirty="0"/>
          </a:p>
          <a:p>
            <a:r>
              <a:rPr lang="en-US" dirty="0"/>
              <a:t>Why? Complicated. One explanation is, when no meaningful </a:t>
            </a:r>
            <a:br>
              <a:rPr lang="en-US" dirty="0"/>
            </a:br>
            <a:r>
              <a:rPr lang="en-US" dirty="0"/>
              <a:t>tokens attract attention, the model must still distribute </a:t>
            </a:r>
            <a:br>
              <a:rPr lang="en-US" dirty="0"/>
            </a:br>
            <a:r>
              <a:rPr lang="en-US" dirty="0"/>
              <a:t>probability mass somewhere (e.g.,  uninformative tokens. </a:t>
            </a:r>
            <a:br>
              <a:rPr lang="en-US" dirty="0"/>
            </a:br>
            <a:r>
              <a:rPr lang="en-US" dirty="0"/>
              <a:t>(note SA has to be a proper probability) </a:t>
            </a: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EA788D7E-065E-A71B-419A-D163509004AA}"/>
              </a:ext>
            </a:extLst>
          </p:cNvPr>
          <p:cNvSpPr txBox="1"/>
          <p:nvPr/>
        </p:nvSpPr>
        <p:spPr>
          <a:xfrm>
            <a:off x="2316162" y="4787471"/>
            <a:ext cx="4511675" cy="261610"/>
          </a:xfrm>
          <a:prstGeom prst="rect">
            <a:avLst/>
          </a:prstGeom>
          <a:noFill/>
        </p:spPr>
        <p:txBody>
          <a:bodyPr wrap="square">
            <a:spAutoFit/>
          </a:bodyPr>
          <a:lstStyle/>
          <a:p>
            <a:pPr algn="ctr"/>
            <a:r>
              <a:rPr lang="en-US" sz="1050" b="0" i="0" u="none" strike="noStrike" dirty="0">
                <a:effectLst/>
                <a:latin typeface="Roboto" panose="02000000000000000000" pitchFamily="2" charset="0"/>
                <a:hlinkClick r:id="rId2"/>
              </a:rPr>
              <a:t>[Efficient Streaming Language Models with Attention Sinks, 2023]</a:t>
            </a:r>
          </a:p>
        </p:txBody>
      </p:sp>
      <p:pic>
        <p:nvPicPr>
          <p:cNvPr id="8" name="Picture 7">
            <a:extLst>
              <a:ext uri="{FF2B5EF4-FFF2-40B4-BE49-F238E27FC236}">
                <a16:creationId xmlns:a16="http://schemas.microsoft.com/office/drawing/2014/main" id="{7523C8DF-99AB-8D92-C5E4-6B02876D3D66}"/>
              </a:ext>
            </a:extLst>
          </p:cNvPr>
          <p:cNvPicPr>
            <a:picLocks noChangeAspect="1"/>
          </p:cNvPicPr>
          <p:nvPr/>
        </p:nvPicPr>
        <p:blipFill>
          <a:blip r:embed="rId3"/>
          <a:stretch>
            <a:fillRect/>
          </a:stretch>
        </p:blipFill>
        <p:spPr>
          <a:xfrm>
            <a:off x="6070600" y="1929781"/>
            <a:ext cx="3025790" cy="2857690"/>
          </a:xfrm>
          <a:prstGeom prst="rect">
            <a:avLst/>
          </a:prstGeom>
        </p:spPr>
      </p:pic>
    </p:spTree>
    <p:extLst>
      <p:ext uri="{BB962C8B-B14F-4D97-AF65-F5344CB8AC3E}">
        <p14:creationId xmlns:p14="http://schemas.microsoft.com/office/powerpoint/2010/main" val="2912315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7ECF6-463C-9CF4-2526-24667C78841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17EB675-DF53-460A-7AC9-5B3EEFBC7E83}"/>
              </a:ext>
            </a:extLst>
          </p:cNvPr>
          <p:cNvSpPr>
            <a:spLocks noGrp="1"/>
          </p:cNvSpPr>
          <p:nvPr>
            <p:ph type="body" sz="quarter" idx="16"/>
          </p:nvPr>
        </p:nvSpPr>
        <p:spPr/>
        <p:txBody>
          <a:bodyPr anchor="ctr"/>
          <a:lstStyle/>
          <a:p>
            <a:pPr algn="ctr"/>
            <a:r>
              <a:rPr lang="en-US" sz="5400" dirty="0"/>
              <a:t>Compute cost of Transformers</a:t>
            </a:r>
          </a:p>
        </p:txBody>
      </p:sp>
      <p:sp>
        <p:nvSpPr>
          <p:cNvPr id="3" name="Text Placeholder 2">
            <a:extLst>
              <a:ext uri="{FF2B5EF4-FFF2-40B4-BE49-F238E27FC236}">
                <a16:creationId xmlns:a16="http://schemas.microsoft.com/office/drawing/2014/main" id="{77EDE365-7B83-76F6-D299-772BA9240E9A}"/>
              </a:ext>
            </a:extLst>
          </p:cNvPr>
          <p:cNvSpPr>
            <a:spLocks noGrp="1"/>
          </p:cNvSpPr>
          <p:nvPr>
            <p:ph type="body" sz="quarter" idx="18"/>
          </p:nvPr>
        </p:nvSpPr>
        <p:spPr/>
        <p:txBody>
          <a:bodyPr>
            <a:normAutofit fontScale="85000" lnSpcReduction="20000"/>
          </a:bodyPr>
          <a:lstStyle/>
          <a:p>
            <a:endParaRPr lang="en-US"/>
          </a:p>
        </p:txBody>
      </p:sp>
    </p:spTree>
    <p:extLst>
      <p:ext uri="{BB962C8B-B14F-4D97-AF65-F5344CB8AC3E}">
        <p14:creationId xmlns:p14="http://schemas.microsoft.com/office/powerpoint/2010/main" val="379587574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AD417-A379-B127-D821-7F16CDDF02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604FB0-68F7-88C2-E1E6-A6346FA8A0E1}"/>
              </a:ext>
            </a:extLst>
          </p:cNvPr>
          <p:cNvSpPr>
            <a:spLocks noGrp="1"/>
          </p:cNvSpPr>
          <p:nvPr>
            <p:ph type="title"/>
          </p:nvPr>
        </p:nvSpPr>
        <p:spPr/>
        <p:txBody>
          <a:bodyPr/>
          <a:lstStyle/>
          <a:p>
            <a:r>
              <a:rPr lang="en-US" dirty="0"/>
              <a:t>Sliding Window Attention with “Sinks”</a:t>
            </a:r>
          </a:p>
        </p:txBody>
      </p:sp>
      <p:sp>
        <p:nvSpPr>
          <p:cNvPr id="3" name="Text Placeholder 2">
            <a:extLst>
              <a:ext uri="{FF2B5EF4-FFF2-40B4-BE49-F238E27FC236}">
                <a16:creationId xmlns:a16="http://schemas.microsoft.com/office/drawing/2014/main" id="{EABB86EB-379C-2498-8134-88C7EFC6D25A}"/>
              </a:ext>
            </a:extLst>
          </p:cNvPr>
          <p:cNvSpPr>
            <a:spLocks noGrp="1"/>
          </p:cNvSpPr>
          <p:nvPr>
            <p:ph type="body" sz="quarter" idx="16"/>
          </p:nvPr>
        </p:nvSpPr>
        <p:spPr>
          <a:xfrm>
            <a:off x="533919" y="1168400"/>
            <a:ext cx="8381481" cy="3077573"/>
          </a:xfrm>
        </p:spPr>
        <p:txBody>
          <a:bodyPr/>
          <a:lstStyle/>
          <a:p>
            <a:r>
              <a:rPr lang="en-US" dirty="0">
                <a:effectLst/>
              </a:rPr>
              <a:t>If you use sliding window, without retraining, your attention values will be distorted. </a:t>
            </a:r>
            <a:br>
              <a:rPr lang="en-US" dirty="0"/>
            </a:br>
            <a:endParaRPr lang="en-US" dirty="0"/>
          </a:p>
          <a:p>
            <a:endParaRPr lang="en-US" b="1" dirty="0">
              <a:effectLst/>
            </a:endParaRPr>
          </a:p>
          <a:p>
            <a:r>
              <a:rPr lang="en-US" b="1" dirty="0" err="1">
                <a:effectLst/>
              </a:rPr>
              <a:t>StreamingLLM</a:t>
            </a:r>
            <a:r>
              <a:rPr lang="en-US" b="1" dirty="0">
                <a:effectLst/>
              </a:rPr>
              <a:t> </a:t>
            </a:r>
            <a:r>
              <a:rPr lang="en-US" dirty="0">
                <a:effectLst/>
              </a:rPr>
              <a:t>always maintains </a:t>
            </a:r>
            <a:br>
              <a:rPr lang="en-US" dirty="0">
                <a:effectLst/>
              </a:rPr>
            </a:br>
            <a:r>
              <a:rPr lang="en-US" dirty="0">
                <a:effectLst/>
              </a:rPr>
              <a:t>few initial positions (sinks). </a:t>
            </a:r>
            <a:endParaRPr lang="en-US" dirty="0"/>
          </a:p>
          <a:p>
            <a:pPr lvl="1"/>
            <a:endParaRPr lang="en-US" dirty="0">
              <a:effectLst/>
              <a:latin typeface="Tahoma" panose="020B0604030504040204" pitchFamily="34" charset="0"/>
              <a:ea typeface="Tahoma" panose="020B0604030504040204" pitchFamily="34" charset="0"/>
              <a:cs typeface="Tahoma" panose="020B0604030504040204" pitchFamily="34" charset="0"/>
            </a:endParaRPr>
          </a:p>
          <a:p>
            <a:pPr lvl="1"/>
            <a:endParaRPr lang="en-US" dirty="0">
              <a:latin typeface="Tahoma" panose="020B0604030504040204" pitchFamily="34" charset="0"/>
              <a:ea typeface="Tahoma" panose="020B0604030504040204" pitchFamily="34" charset="0"/>
              <a:cs typeface="Tahoma" panose="020B0604030504040204" pitchFamily="34" charset="0"/>
            </a:endParaRPr>
          </a:p>
          <a:p>
            <a:pPr lvl="1"/>
            <a:endParaRPr lang="en-US" dirty="0">
              <a:effectLst/>
              <a:latin typeface="Tahoma" panose="020B0604030504040204" pitchFamily="34" charset="0"/>
              <a:ea typeface="Tahoma" panose="020B0604030504040204" pitchFamily="34" charset="0"/>
              <a:cs typeface="Tahoma" panose="020B0604030504040204" pitchFamily="34" charset="0"/>
            </a:endParaRPr>
          </a:p>
          <a:p>
            <a:pPr lvl="1"/>
            <a:endParaRPr lang="en-US" dirty="0">
              <a:latin typeface="Tahoma" panose="020B0604030504040204" pitchFamily="34" charset="0"/>
              <a:ea typeface="Tahoma" panose="020B0604030504040204" pitchFamily="34" charset="0"/>
              <a:cs typeface="Tahoma" panose="020B0604030504040204" pitchFamily="34" charset="0"/>
            </a:endParaRPr>
          </a:p>
          <a:p>
            <a:pPr lvl="1"/>
            <a:endParaRPr lang="en-US" dirty="0">
              <a:effectLst/>
              <a:latin typeface="Tahoma" panose="020B0604030504040204" pitchFamily="34" charset="0"/>
              <a:ea typeface="Tahoma" panose="020B0604030504040204" pitchFamily="34" charset="0"/>
              <a:cs typeface="Tahoma" panose="020B0604030504040204" pitchFamily="34" charset="0"/>
            </a:endParaRPr>
          </a:p>
          <a:p>
            <a:pPr lvl="1"/>
            <a:endParaRPr lang="en-US" dirty="0">
              <a:latin typeface="Tahoma" panose="020B0604030504040204" pitchFamily="34" charset="0"/>
              <a:ea typeface="Tahoma" panose="020B0604030504040204" pitchFamily="34" charset="0"/>
              <a:cs typeface="Tahoma" panose="020B0604030504040204" pitchFamily="34" charset="0"/>
            </a:endParaRPr>
          </a:p>
          <a:p>
            <a:pPr lvl="1"/>
            <a:endParaRPr lang="en-US" dirty="0">
              <a:effectLst/>
              <a:latin typeface="Tahoma" panose="020B0604030504040204" pitchFamily="34" charset="0"/>
              <a:ea typeface="Tahoma" panose="020B0604030504040204" pitchFamily="34" charset="0"/>
              <a:cs typeface="Tahoma" panose="020B0604030504040204" pitchFamily="34" charset="0"/>
            </a:endParaRPr>
          </a:p>
          <a:p>
            <a:pPr lvl="1"/>
            <a:endParaRPr lang="en-US" dirty="0">
              <a:latin typeface="Tahoma" panose="020B0604030504040204" pitchFamily="34" charset="0"/>
              <a:ea typeface="Tahoma" panose="020B0604030504040204" pitchFamily="34" charset="0"/>
              <a:cs typeface="Tahoma" panose="020B0604030504040204" pitchFamily="34" charset="0"/>
            </a:endParaRPr>
          </a:p>
          <a:p>
            <a:pPr lvl="1"/>
            <a:endParaRPr lang="en-US" dirty="0">
              <a:effectLst/>
              <a:latin typeface="Tahoma" panose="020B0604030504040204" pitchFamily="34" charset="0"/>
              <a:ea typeface="Tahoma" panose="020B0604030504040204" pitchFamily="34" charset="0"/>
              <a:cs typeface="Tahoma" panose="020B0604030504040204" pitchFamily="34" charset="0"/>
            </a:endParaRPr>
          </a:p>
          <a:p>
            <a:pPr lvl="1"/>
            <a:endParaRPr lang="en-US"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400" dirty="0">
              <a:effectLst/>
            </a:endParaRPr>
          </a:p>
          <a:p>
            <a:endParaRPr lang="en-US" sz="1200" dirty="0"/>
          </a:p>
        </p:txBody>
      </p:sp>
      <p:sp>
        <p:nvSpPr>
          <p:cNvPr id="5" name="TextBox 4">
            <a:extLst>
              <a:ext uri="{FF2B5EF4-FFF2-40B4-BE49-F238E27FC236}">
                <a16:creationId xmlns:a16="http://schemas.microsoft.com/office/drawing/2014/main" id="{EEEF8231-2727-C8A1-BA4B-3AE80902BF2B}"/>
              </a:ext>
            </a:extLst>
          </p:cNvPr>
          <p:cNvSpPr txBox="1"/>
          <p:nvPr/>
        </p:nvSpPr>
        <p:spPr>
          <a:xfrm>
            <a:off x="2316162" y="4787471"/>
            <a:ext cx="4511675" cy="261610"/>
          </a:xfrm>
          <a:prstGeom prst="rect">
            <a:avLst/>
          </a:prstGeom>
          <a:noFill/>
        </p:spPr>
        <p:txBody>
          <a:bodyPr wrap="square">
            <a:spAutoFit/>
          </a:bodyPr>
          <a:lstStyle/>
          <a:p>
            <a:pPr algn="ctr"/>
            <a:r>
              <a:rPr lang="en-US" sz="1050" b="0" i="0" u="none" strike="noStrike" dirty="0">
                <a:effectLst/>
                <a:latin typeface="Roboto" panose="02000000000000000000" pitchFamily="2" charset="0"/>
                <a:hlinkClick r:id="rId2"/>
              </a:rPr>
              <a:t>[Efficient Streaming Language Models with Attention Sinks, 2023]</a:t>
            </a:r>
          </a:p>
        </p:txBody>
      </p:sp>
      <p:grpSp>
        <p:nvGrpSpPr>
          <p:cNvPr id="10" name="Group 9">
            <a:extLst>
              <a:ext uri="{FF2B5EF4-FFF2-40B4-BE49-F238E27FC236}">
                <a16:creationId xmlns:a16="http://schemas.microsoft.com/office/drawing/2014/main" id="{A09A2A37-1149-A1BC-A2D8-FA6D332DAD2C}"/>
              </a:ext>
            </a:extLst>
          </p:cNvPr>
          <p:cNvGrpSpPr/>
          <p:nvPr/>
        </p:nvGrpSpPr>
        <p:grpSpPr>
          <a:xfrm>
            <a:off x="4438333" y="1506159"/>
            <a:ext cx="4477067" cy="3077572"/>
            <a:chOff x="2183980" y="0"/>
            <a:chExt cx="7378965" cy="5143499"/>
          </a:xfrm>
        </p:grpSpPr>
        <p:pic>
          <p:nvPicPr>
            <p:cNvPr id="8" name="Picture 7">
              <a:extLst>
                <a:ext uri="{FF2B5EF4-FFF2-40B4-BE49-F238E27FC236}">
                  <a16:creationId xmlns:a16="http://schemas.microsoft.com/office/drawing/2014/main" id="{411CAFFD-8597-AAC4-CA34-856CC3631640}"/>
                </a:ext>
              </a:extLst>
            </p:cNvPr>
            <p:cNvPicPr>
              <a:picLocks noChangeAspect="1"/>
            </p:cNvPicPr>
            <p:nvPr/>
          </p:nvPicPr>
          <p:blipFill>
            <a:blip r:embed="rId3"/>
            <a:srcRect l="2412" t="1836"/>
            <a:stretch>
              <a:fillRect/>
            </a:stretch>
          </p:blipFill>
          <p:spPr>
            <a:xfrm>
              <a:off x="2183980" y="8166"/>
              <a:ext cx="3107503" cy="5135333"/>
            </a:xfrm>
            <a:prstGeom prst="rect">
              <a:avLst/>
            </a:prstGeom>
          </p:spPr>
        </p:pic>
        <p:pic>
          <p:nvPicPr>
            <p:cNvPr id="9" name="Picture 8">
              <a:extLst>
                <a:ext uri="{FF2B5EF4-FFF2-40B4-BE49-F238E27FC236}">
                  <a16:creationId xmlns:a16="http://schemas.microsoft.com/office/drawing/2014/main" id="{9A2E32A0-8855-3464-849A-6527CA0DF068}"/>
                </a:ext>
              </a:extLst>
            </p:cNvPr>
            <p:cNvPicPr>
              <a:picLocks noChangeAspect="1"/>
            </p:cNvPicPr>
            <p:nvPr/>
          </p:nvPicPr>
          <p:blipFill>
            <a:blip r:embed="rId4"/>
            <a:srcRect b="1836"/>
            <a:stretch>
              <a:fillRect/>
            </a:stretch>
          </p:blipFill>
          <p:spPr>
            <a:xfrm>
              <a:off x="5291483" y="0"/>
              <a:ext cx="4271462" cy="5097868"/>
            </a:xfrm>
            <a:prstGeom prst="rect">
              <a:avLst/>
            </a:prstGeom>
          </p:spPr>
        </p:pic>
      </p:grpSp>
    </p:spTree>
    <p:extLst>
      <p:ext uri="{BB962C8B-B14F-4D97-AF65-F5344CB8AC3E}">
        <p14:creationId xmlns:p14="http://schemas.microsoft.com/office/powerpoint/2010/main" val="1772716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B2C7D-CC3A-50EB-7DF0-EDE4BF02F8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97658A-119F-EC97-BF4B-04A1E7E1AEA1}"/>
              </a:ext>
            </a:extLst>
          </p:cNvPr>
          <p:cNvSpPr>
            <a:spLocks noGrp="1"/>
          </p:cNvSpPr>
          <p:nvPr>
            <p:ph type="title"/>
          </p:nvPr>
        </p:nvSpPr>
        <p:spPr>
          <a:xfrm>
            <a:off x="355600" y="107119"/>
            <a:ext cx="8712485" cy="857542"/>
          </a:xfrm>
        </p:spPr>
        <p:txBody>
          <a:bodyPr/>
          <a:lstStyle/>
          <a:p>
            <a:r>
              <a:rPr lang="en-US" dirty="0"/>
              <a:t>Examples of Caching the ”sinks” (</a:t>
            </a:r>
            <a:r>
              <a:rPr lang="en-US" dirty="0" err="1"/>
              <a:t>last+first</a:t>
            </a:r>
            <a:r>
              <a:rPr lang="en-US" dirty="0"/>
              <a:t>)</a:t>
            </a:r>
          </a:p>
        </p:txBody>
      </p:sp>
      <p:sp>
        <p:nvSpPr>
          <p:cNvPr id="3" name="Text Placeholder 2">
            <a:extLst>
              <a:ext uri="{FF2B5EF4-FFF2-40B4-BE49-F238E27FC236}">
                <a16:creationId xmlns:a16="http://schemas.microsoft.com/office/drawing/2014/main" id="{3BC266DE-A795-468F-51D0-A68C82BD3EAC}"/>
              </a:ext>
            </a:extLst>
          </p:cNvPr>
          <p:cNvSpPr>
            <a:spLocks noGrp="1"/>
          </p:cNvSpPr>
          <p:nvPr>
            <p:ph type="body" sz="quarter" idx="16"/>
          </p:nvPr>
        </p:nvSpPr>
        <p:spPr>
          <a:xfrm>
            <a:off x="215757" y="1171019"/>
            <a:ext cx="8712486" cy="3077573"/>
          </a:xfrm>
        </p:spPr>
        <p:txBody>
          <a:bodyPr/>
          <a:lstStyle/>
          <a:p>
            <a:r>
              <a:rPr lang="en-US" b="1" dirty="0">
                <a:solidFill>
                  <a:srgbClr val="C00000"/>
                </a:solidFill>
              </a:rPr>
              <a:t>Prompt:</a:t>
            </a:r>
            <a:r>
              <a:rPr lang="en-US" dirty="0">
                <a:solidFill>
                  <a:srgbClr val="C00000"/>
                </a:solidFill>
              </a:rPr>
              <a:t> The kid is wearing a red shirt,</a:t>
            </a:r>
          </a:p>
          <a:p>
            <a:r>
              <a:rPr lang="en-US" dirty="0">
                <a:solidFill>
                  <a:srgbClr val="C00000"/>
                </a:solidFill>
              </a:rPr>
              <a:t>Input length: 24, Output length: 49</a:t>
            </a:r>
          </a:p>
          <a:p>
            <a:r>
              <a:rPr lang="en-US" dirty="0"/>
              <a:t>KV Cache: unlimited -&gt; </a:t>
            </a:r>
            <a:r>
              <a:rPr lang="en-US" dirty="0">
                <a:sym typeface="Wingdings" pitchFamily="2" charset="2"/>
              </a:rPr>
              <a:t> </a:t>
            </a:r>
            <a:r>
              <a:rPr lang="en-US" dirty="0"/>
              <a:t>Generated: The kid is wearing a red shirt, a blue hat, and green pants. The kid's shirt's color is red, and the kid's hat's color is blue. The kid's pants' color is green. The kid is wearing</a:t>
            </a:r>
          </a:p>
          <a:p>
            <a:r>
              <a:rPr lang="en-US" dirty="0"/>
              <a:t>KV Cache: first3+last_20 -&gt;  Generated: The kid is wearing a red shirt, a blue hat, and green pants. The kid's shirt's color is red. The kid's color is red. The kid's color. The kid's red. Kid's red is. is</a:t>
            </a:r>
          </a:p>
          <a:p>
            <a:r>
              <a:rPr lang="en-US" dirty="0"/>
              <a:t>KV Cache: first3+last_10 -&gt; Generated: The kid is wearing a red shirt, a blue hat, and green pants. The kid's shirt's color is a white shirt with a black and red and white and orange collar and blue and green with a black on each side of the</a:t>
            </a:r>
          </a:p>
          <a:p>
            <a:r>
              <a:rPr lang="en-US" dirty="0"/>
              <a:t>KV Cache: first3+last_5 -&gt; Generated: The kid is wearing a red shirt, a blue hat, and green pants. The kid's shirt's color is the most important part of the company is the home, so as to be sure that you are on the home and you are</a:t>
            </a:r>
          </a:p>
        </p:txBody>
      </p:sp>
      <p:sp>
        <p:nvSpPr>
          <p:cNvPr id="4" name="Google Shape;665;p81">
            <a:extLst>
              <a:ext uri="{FF2B5EF4-FFF2-40B4-BE49-F238E27FC236}">
                <a16:creationId xmlns:a16="http://schemas.microsoft.com/office/drawing/2014/main" id="{86D095B3-50F9-606B-B950-E3ADCAAFE812}"/>
              </a:ext>
            </a:extLst>
          </p:cNvPr>
          <p:cNvSpPr txBox="1"/>
          <p:nvPr/>
        </p:nvSpPr>
        <p:spPr>
          <a:xfrm>
            <a:off x="6668567" y="4849239"/>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[Example credit: </a:t>
            </a:r>
            <a:r>
              <a:rPr lang="en-US" sz="900" dirty="0" err="1">
                <a:solidFill>
                  <a:srgbClr val="888888"/>
                </a:solidFill>
                <a:latin typeface="Calibri"/>
                <a:ea typeface="Calibri"/>
                <a:cs typeface="Calibri"/>
                <a:sym typeface="Calibri"/>
              </a:rPr>
              <a:t>Sungwon</a:t>
            </a:r>
            <a:r>
              <a:rPr lang="en-US" sz="900" dirty="0">
                <a:solidFill>
                  <a:srgbClr val="888888"/>
                </a:solidFill>
                <a:latin typeface="Calibri"/>
                <a:ea typeface="Calibri"/>
                <a:cs typeface="Calibri"/>
                <a:sym typeface="Calibri"/>
              </a:rPr>
              <a:t> Kim]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35833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058544-DFA2-C9D1-1D71-BFF7601DEF3A}"/>
              </a:ext>
            </a:extLst>
          </p:cNvPr>
          <p:cNvSpPr>
            <a:spLocks noGrp="1"/>
          </p:cNvSpPr>
          <p:nvPr>
            <p:ph type="body" sz="quarter" idx="10"/>
          </p:nvPr>
        </p:nvSpPr>
        <p:spPr/>
        <p:txBody>
          <a:bodyPr>
            <a:normAutofit fontScale="92500" lnSpcReduction="10000"/>
          </a:bodyPr>
          <a:lstStyle/>
          <a:p>
            <a:r>
              <a:rPr lang="en-US" sz="3600" dirty="0"/>
              <a:t>Prefix Caching </a:t>
            </a:r>
          </a:p>
          <a:p>
            <a:r>
              <a:rPr lang="en-US" sz="3600" dirty="0"/>
              <a:t>(or, prompt caching)</a:t>
            </a:r>
          </a:p>
        </p:txBody>
      </p:sp>
    </p:spTree>
    <p:extLst>
      <p:ext uri="{BB962C8B-B14F-4D97-AF65-F5344CB8AC3E}">
        <p14:creationId xmlns:p14="http://schemas.microsoft.com/office/powerpoint/2010/main" val="21427058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BFA0E-F707-C3B3-B49C-DB77D36A11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4E012B-3720-653C-AF0E-A273885EB92D}"/>
              </a:ext>
            </a:extLst>
          </p:cNvPr>
          <p:cNvSpPr>
            <a:spLocks noGrp="1"/>
          </p:cNvSpPr>
          <p:nvPr>
            <p:ph type="title"/>
          </p:nvPr>
        </p:nvSpPr>
        <p:spPr/>
        <p:txBody>
          <a:bodyPr lIns="91440" tIns="45720" rIns="91440" bIns="45720" anchor="b">
            <a:normAutofit/>
          </a:bodyPr>
          <a:lstStyle/>
          <a:p>
            <a:r>
              <a:rPr lang="en-US">
                <a:ea typeface="Tahoma"/>
                <a:cs typeface="Tahoma"/>
              </a:rPr>
              <a:t>Prefix Caching</a:t>
            </a:r>
            <a:endParaRPr lang="en-US"/>
          </a:p>
        </p:txBody>
      </p:sp>
      <p:sp>
        <p:nvSpPr>
          <p:cNvPr id="3" name="Text Placeholder 2">
            <a:extLst>
              <a:ext uri="{FF2B5EF4-FFF2-40B4-BE49-F238E27FC236}">
                <a16:creationId xmlns:a16="http://schemas.microsoft.com/office/drawing/2014/main" id="{6A2042CA-089A-EBB0-513A-1EF32A9BF5E8}"/>
              </a:ext>
            </a:extLst>
          </p:cNvPr>
          <p:cNvSpPr>
            <a:spLocks noGrp="1"/>
          </p:cNvSpPr>
          <p:nvPr>
            <p:ph type="body" sz="quarter" idx="16"/>
          </p:nvPr>
        </p:nvSpPr>
        <p:spPr/>
        <p:txBody>
          <a:bodyPr/>
          <a:lstStyle/>
          <a:p>
            <a:r>
              <a:rPr lang="en-US" dirty="0"/>
              <a:t>Many prompts (e.g., from different users) share the same prefix. </a:t>
            </a:r>
          </a:p>
        </p:txBody>
      </p:sp>
      <p:sp>
        <p:nvSpPr>
          <p:cNvPr id="4" name="Text Placeholder 2">
            <a:extLst>
              <a:ext uri="{FF2B5EF4-FFF2-40B4-BE49-F238E27FC236}">
                <a16:creationId xmlns:a16="http://schemas.microsoft.com/office/drawing/2014/main" id="{9C232D70-08AC-E54A-5580-62C0E9F682A0}"/>
              </a:ext>
            </a:extLst>
          </p:cNvPr>
          <p:cNvSpPr txBox="1">
            <a:spLocks/>
          </p:cNvSpPr>
          <p:nvPr/>
        </p:nvSpPr>
        <p:spPr>
          <a:xfrm>
            <a:off x="533919" y="1184439"/>
            <a:ext cx="8085415" cy="3077573"/>
          </a:xfrm>
          <a:prstGeom prst="rect">
            <a:avLst/>
          </a:prstGeom>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endParaRPr lang="en-US" dirty="0"/>
          </a:p>
        </p:txBody>
      </p:sp>
      <p:sp>
        <p:nvSpPr>
          <p:cNvPr id="5" name="TextBox 4">
            <a:extLst>
              <a:ext uri="{FF2B5EF4-FFF2-40B4-BE49-F238E27FC236}">
                <a16:creationId xmlns:a16="http://schemas.microsoft.com/office/drawing/2014/main" id="{A05432B9-9EA4-48A6-D3B8-9DC22FC29441}"/>
              </a:ext>
            </a:extLst>
          </p:cNvPr>
          <p:cNvSpPr txBox="1"/>
          <p:nvPr/>
        </p:nvSpPr>
        <p:spPr>
          <a:xfrm>
            <a:off x="632847" y="1818940"/>
            <a:ext cx="7432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dirty="0">
                <a:solidFill>
                  <a:srgbClr val="FF0000"/>
                </a:solidFill>
                <a:latin typeface="Corbel"/>
              </a:rPr>
              <a:t>&lt;System&gt; You are a helpful assistant … &lt;System&gt;</a:t>
            </a:r>
            <a:r>
              <a:rPr lang="en-US" sz="2000" i="1" dirty="0">
                <a:latin typeface="Corbel"/>
              </a:rPr>
              <a:t> </a:t>
            </a:r>
            <a:endParaRPr lang="en-US" i="1" dirty="0"/>
          </a:p>
          <a:p>
            <a:r>
              <a:rPr lang="en-US" sz="2000" i="1" dirty="0">
                <a:latin typeface="Corbel"/>
              </a:rPr>
              <a:t>&lt;User&gt; I want to know how can I use the coffee machine &lt;User&gt;</a:t>
            </a:r>
            <a:endParaRPr lang="en-US" i="1" dirty="0"/>
          </a:p>
        </p:txBody>
      </p:sp>
      <p:sp>
        <p:nvSpPr>
          <p:cNvPr id="6" name="TextBox 5">
            <a:extLst>
              <a:ext uri="{FF2B5EF4-FFF2-40B4-BE49-F238E27FC236}">
                <a16:creationId xmlns:a16="http://schemas.microsoft.com/office/drawing/2014/main" id="{A403C83E-9EFC-A49C-71EF-7A8B6F2E2C6E}"/>
              </a:ext>
            </a:extLst>
          </p:cNvPr>
          <p:cNvSpPr txBox="1"/>
          <p:nvPr/>
        </p:nvSpPr>
        <p:spPr>
          <a:xfrm>
            <a:off x="632847" y="2864892"/>
            <a:ext cx="7432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dirty="0">
                <a:solidFill>
                  <a:srgbClr val="FF0000"/>
                </a:solidFill>
                <a:latin typeface="Corbel"/>
              </a:rPr>
              <a:t>&lt;System&gt; You are a helpful assistant … &lt;System&gt;</a:t>
            </a:r>
            <a:r>
              <a:rPr lang="en-US" sz="2000" i="1" dirty="0">
                <a:latin typeface="Corbel"/>
              </a:rPr>
              <a:t> </a:t>
            </a:r>
            <a:endParaRPr lang="en-US" i="1" dirty="0"/>
          </a:p>
          <a:p>
            <a:r>
              <a:rPr lang="en-US" sz="2000" i="1" dirty="0">
                <a:latin typeface="Corbel"/>
              </a:rPr>
              <a:t>&lt;User&gt; Write the code for training my language model. &lt;User&gt;</a:t>
            </a:r>
            <a:endParaRPr lang="en-US" i="1" dirty="0"/>
          </a:p>
        </p:txBody>
      </p:sp>
      <p:sp>
        <p:nvSpPr>
          <p:cNvPr id="7" name="TextBox 6">
            <a:extLst>
              <a:ext uri="{FF2B5EF4-FFF2-40B4-BE49-F238E27FC236}">
                <a16:creationId xmlns:a16="http://schemas.microsoft.com/office/drawing/2014/main" id="{89500545-E84D-140E-CC5B-4EC5DD42C514}"/>
              </a:ext>
            </a:extLst>
          </p:cNvPr>
          <p:cNvSpPr txBox="1"/>
          <p:nvPr/>
        </p:nvSpPr>
        <p:spPr>
          <a:xfrm>
            <a:off x="632847" y="3878496"/>
            <a:ext cx="74324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dirty="0">
                <a:solidFill>
                  <a:srgbClr val="FF0000"/>
                </a:solidFill>
                <a:latin typeface="Corbel"/>
              </a:rPr>
              <a:t>&lt;System&gt; You are a helpful assistant … &lt;System&gt;</a:t>
            </a:r>
            <a:r>
              <a:rPr lang="en-US" sz="2000" i="1" dirty="0">
                <a:latin typeface="Corbel"/>
              </a:rPr>
              <a:t> </a:t>
            </a:r>
            <a:endParaRPr lang="en-US" i="1" dirty="0"/>
          </a:p>
          <a:p>
            <a:r>
              <a:rPr lang="en-US" sz="2000" i="1" dirty="0">
                <a:latin typeface="Corbel"/>
              </a:rPr>
              <a:t>&lt;User&gt; Help me revise my email ... &lt;User&gt;</a:t>
            </a:r>
            <a:endParaRPr lang="en-US" i="1" dirty="0"/>
          </a:p>
        </p:txBody>
      </p:sp>
    </p:spTree>
    <p:extLst>
      <p:ext uri="{BB962C8B-B14F-4D97-AF65-F5344CB8AC3E}">
        <p14:creationId xmlns:p14="http://schemas.microsoft.com/office/powerpoint/2010/main" val="22797560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F6ACF-FD72-ECAD-C41D-C1EA6AEF04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0252CC-F831-B773-0F7B-670EFB12BDEB}"/>
              </a:ext>
            </a:extLst>
          </p:cNvPr>
          <p:cNvSpPr>
            <a:spLocks noGrp="1"/>
          </p:cNvSpPr>
          <p:nvPr>
            <p:ph type="title"/>
          </p:nvPr>
        </p:nvSpPr>
        <p:spPr>
          <a:xfrm>
            <a:off x="533919" y="107119"/>
            <a:ext cx="8085415" cy="857542"/>
          </a:xfrm>
        </p:spPr>
        <p:txBody>
          <a:bodyPr lIns="91440" tIns="45720" rIns="91440" bIns="45720" anchor="b">
            <a:normAutofit/>
          </a:bodyPr>
          <a:lstStyle/>
          <a:p>
            <a:r>
              <a:rPr lang="en-US" dirty="0">
                <a:ea typeface="Tahoma"/>
                <a:cs typeface="Tahoma"/>
              </a:rPr>
              <a:t>Prefix Caching</a:t>
            </a:r>
            <a:endParaRPr lang="en-US" dirty="0"/>
          </a:p>
        </p:txBody>
      </p:sp>
      <p:sp>
        <p:nvSpPr>
          <p:cNvPr id="4" name="Text Placeholder 2">
            <a:extLst>
              <a:ext uri="{FF2B5EF4-FFF2-40B4-BE49-F238E27FC236}">
                <a16:creationId xmlns:a16="http://schemas.microsoft.com/office/drawing/2014/main" id="{BEA3F67C-A9E4-DBED-63CE-8E755FBA029D}"/>
              </a:ext>
            </a:extLst>
          </p:cNvPr>
          <p:cNvSpPr txBox="1">
            <a:spLocks/>
          </p:cNvSpPr>
          <p:nvPr/>
        </p:nvSpPr>
        <p:spPr>
          <a:xfrm>
            <a:off x="533919" y="1206005"/>
            <a:ext cx="8085415" cy="3077573"/>
          </a:xfrm>
          <a:prstGeom prst="rect">
            <a:avLst/>
          </a:prstGeom>
        </p:spPr>
        <p:txBody>
          <a:bodyPr lIns="91440" tIns="45720" rIns="91440" bIns="4572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None/>
            </a:pPr>
            <a:r>
              <a:rPr lang="en-US" sz="2000" dirty="0"/>
              <a:t>Prefix caching means </a:t>
            </a:r>
            <a:r>
              <a:rPr lang="en-US" sz="2000" b="1" dirty="0"/>
              <a:t>reusing the KV cache from a shared prefix of tokens</a:t>
            </a:r>
            <a:r>
              <a:rPr lang="en-US" sz="2000" dirty="0"/>
              <a:t> across multiple inference runs or generations, instead of recomputing it.</a:t>
            </a:r>
          </a:p>
          <a:p>
            <a:pPr marL="0" indent="0">
              <a:buClrTx/>
              <a:buNone/>
            </a:pPr>
            <a:endParaRPr lang="en-US" sz="2000" dirty="0"/>
          </a:p>
          <a:p>
            <a:pPr marL="0" indent="0">
              <a:buClrTx/>
              <a:buNone/>
            </a:pPr>
            <a:r>
              <a:rPr lang="en-US" sz="2000" dirty="0"/>
              <a:t>Most libraries (e.g., </a:t>
            </a:r>
            <a:r>
              <a:rPr lang="en-US" sz="2000" dirty="0" err="1"/>
              <a:t>vLLM</a:t>
            </a:r>
            <a:r>
              <a:rPr lang="en-US" sz="2000" dirty="0"/>
              <a:t>)</a:t>
            </a:r>
            <a:br>
              <a:rPr lang="en-US" sz="2000" dirty="0"/>
            </a:br>
            <a:r>
              <a:rPr lang="en-US" sz="2000" dirty="0"/>
              <a:t>have this feature implemented: </a:t>
            </a:r>
          </a:p>
          <a:p>
            <a:pPr marL="0" indent="0">
              <a:buClrTx/>
              <a:buNone/>
            </a:pPr>
            <a:r>
              <a:rPr lang="en-US" dirty="0" err="1">
                <a:latin typeface="Consolas" panose="020B0609020204030204" pitchFamily="49" charset="0"/>
                <a:cs typeface="Consolas" panose="020B0609020204030204" pitchFamily="49" charset="0"/>
              </a:rPr>
              <a:t>enable_prefix_caching</a:t>
            </a:r>
            <a:r>
              <a:rPr lang="en-US" dirty="0">
                <a:latin typeface="Consolas" panose="020B0609020204030204" pitchFamily="49" charset="0"/>
                <a:cs typeface="Consolas" panose="020B0609020204030204" pitchFamily="49" charset="0"/>
              </a:rPr>
              <a:t>=True</a:t>
            </a:r>
            <a:endParaRPr lang="en-US" sz="2000" dirty="0">
              <a:latin typeface="Consolas" panose="020B0609020204030204" pitchFamily="49" charset="0"/>
              <a:cs typeface="Consolas" panose="020B0609020204030204" pitchFamily="49" charset="0"/>
            </a:endParaRPr>
          </a:p>
          <a:p>
            <a:pPr marL="0" indent="0">
              <a:buClrTx/>
              <a:buNone/>
            </a:pPr>
            <a:endParaRPr lang="en-US" dirty="0">
              <a:latin typeface="Corbel"/>
              <a:ea typeface="Tahoma"/>
              <a:cs typeface="Tahoma"/>
            </a:endParaRPr>
          </a:p>
          <a:p>
            <a:pPr marL="0" indent="0">
              <a:buClrTx/>
              <a:buFont typeface="Arial" panose="020B0604020202020204" pitchFamily="34" charset="0"/>
              <a:buNone/>
            </a:pPr>
            <a:endParaRPr lang="en-US" dirty="0">
              <a:latin typeface="Corbel"/>
            </a:endParaRPr>
          </a:p>
        </p:txBody>
      </p:sp>
      <p:sp>
        <p:nvSpPr>
          <p:cNvPr id="11" name="TextBox 10">
            <a:extLst>
              <a:ext uri="{FF2B5EF4-FFF2-40B4-BE49-F238E27FC236}">
                <a16:creationId xmlns:a16="http://schemas.microsoft.com/office/drawing/2014/main" id="{01ABFF5E-0B5C-9CCD-97A5-730E7737EC03}"/>
              </a:ext>
            </a:extLst>
          </p:cNvPr>
          <p:cNvSpPr txBox="1"/>
          <p:nvPr/>
        </p:nvSpPr>
        <p:spPr>
          <a:xfrm>
            <a:off x="4811743" y="1998202"/>
            <a:ext cx="3124359" cy="707886"/>
          </a:xfrm>
          <a:prstGeom prst="rect">
            <a:avLst/>
          </a:prstGeom>
          <a:solidFill>
            <a:schemeClr val="bg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FF0000"/>
                </a:solidFill>
                <a:latin typeface="Corbel"/>
              </a:rPr>
              <a:t>&lt;System&gt; You are a helpful assistant … &lt;System&gt;</a:t>
            </a:r>
            <a:r>
              <a:rPr lang="en-US" sz="2000" dirty="0">
                <a:latin typeface="Corbel"/>
              </a:rPr>
              <a:t> </a:t>
            </a:r>
          </a:p>
        </p:txBody>
      </p:sp>
      <p:sp>
        <p:nvSpPr>
          <p:cNvPr id="3" name="TextBox 2">
            <a:extLst>
              <a:ext uri="{FF2B5EF4-FFF2-40B4-BE49-F238E27FC236}">
                <a16:creationId xmlns:a16="http://schemas.microsoft.com/office/drawing/2014/main" id="{A4632B3A-53FC-A84A-4DA6-802E6DFB83F7}"/>
              </a:ext>
            </a:extLst>
          </p:cNvPr>
          <p:cNvSpPr txBox="1"/>
          <p:nvPr/>
        </p:nvSpPr>
        <p:spPr>
          <a:xfrm>
            <a:off x="5485721" y="3013149"/>
            <a:ext cx="1762506" cy="400110"/>
          </a:xfrm>
          <a:prstGeom prst="rect">
            <a:avLst/>
          </a:prstGeom>
          <a:solidFill>
            <a:schemeClr val="bg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Corbel"/>
              </a:rPr>
              <a:t>Prefix Cache</a:t>
            </a:r>
          </a:p>
        </p:txBody>
      </p:sp>
      <p:cxnSp>
        <p:nvCxnSpPr>
          <p:cNvPr id="5" name="Straight Arrow Connector 4">
            <a:extLst>
              <a:ext uri="{FF2B5EF4-FFF2-40B4-BE49-F238E27FC236}">
                <a16:creationId xmlns:a16="http://schemas.microsoft.com/office/drawing/2014/main" id="{9454224A-A5DF-3D39-4DAC-2CC89A161153}"/>
              </a:ext>
            </a:extLst>
          </p:cNvPr>
          <p:cNvCxnSpPr>
            <a:cxnSpLocks/>
            <a:stCxn id="11" idx="2"/>
            <a:endCxn id="3" idx="0"/>
          </p:cNvCxnSpPr>
          <p:nvPr/>
        </p:nvCxnSpPr>
        <p:spPr>
          <a:xfrm flipH="1">
            <a:off x="6366974" y="2706088"/>
            <a:ext cx="6949" cy="3070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51336D0-126A-0C9B-1B93-655EB9C7E3AA}"/>
              </a:ext>
            </a:extLst>
          </p:cNvPr>
          <p:cNvCxnSpPr>
            <a:cxnSpLocks/>
            <a:stCxn id="3" idx="2"/>
            <a:endCxn id="7" idx="0"/>
          </p:cNvCxnSpPr>
          <p:nvPr/>
        </p:nvCxnSpPr>
        <p:spPr>
          <a:xfrm>
            <a:off x="6366974" y="3413259"/>
            <a:ext cx="6949" cy="2413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2DF8E68-F959-F48F-414E-1F406C02FA4F}"/>
              </a:ext>
            </a:extLst>
          </p:cNvPr>
          <p:cNvSpPr txBox="1"/>
          <p:nvPr/>
        </p:nvSpPr>
        <p:spPr>
          <a:xfrm>
            <a:off x="5586845" y="3654603"/>
            <a:ext cx="1574156" cy="400110"/>
          </a:xfrm>
          <a:prstGeom prst="rect">
            <a:avLst/>
          </a:prstGeom>
          <a:solidFill>
            <a:schemeClr val="bg2">
              <a:lumMod val="20000"/>
              <a:lumOff val="8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Corbel"/>
              </a:rPr>
              <a:t>CPU or GPU</a:t>
            </a:r>
          </a:p>
        </p:txBody>
      </p:sp>
      <p:sp>
        <p:nvSpPr>
          <p:cNvPr id="8" name="TextBox 7">
            <a:extLst>
              <a:ext uri="{FF2B5EF4-FFF2-40B4-BE49-F238E27FC236}">
                <a16:creationId xmlns:a16="http://schemas.microsoft.com/office/drawing/2014/main" id="{DED57B8D-B2F9-250D-98D5-75F74236C1C2}"/>
              </a:ext>
            </a:extLst>
          </p:cNvPr>
          <p:cNvSpPr txBox="1"/>
          <p:nvPr/>
        </p:nvSpPr>
        <p:spPr>
          <a:xfrm>
            <a:off x="533919" y="4044068"/>
            <a:ext cx="70374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orbel"/>
              </a:rPr>
              <a:t>But, can we slice the activations to fit them in different GPUs? </a:t>
            </a:r>
            <a:endParaRPr lang="en-US" dirty="0"/>
          </a:p>
          <a:p>
            <a:r>
              <a:rPr lang="en-US" sz="2000" dirty="0">
                <a:latin typeface="Corbel"/>
              </a:rPr>
              <a:t>- Yes, by Tensor Parallelism</a:t>
            </a:r>
            <a:endParaRPr lang="en-US" dirty="0"/>
          </a:p>
        </p:txBody>
      </p:sp>
    </p:spTree>
    <p:extLst>
      <p:ext uri="{BB962C8B-B14F-4D97-AF65-F5344CB8AC3E}">
        <p14:creationId xmlns:p14="http://schemas.microsoft.com/office/powerpoint/2010/main" val="10977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6950BFC3-D8DA-4A85-94F7-54DA5524770B}">
      <p188:commentRel xmlns:p188="http://schemas.microsoft.com/office/powerpoint/2018/8/main" r:id="rId2"/>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EAC02-C3A5-8B88-B320-86019CDAA40F}"/>
              </a:ext>
            </a:extLst>
          </p:cNvPr>
          <p:cNvSpPr>
            <a:spLocks noGrp="1"/>
          </p:cNvSpPr>
          <p:nvPr>
            <p:ph type="title"/>
          </p:nvPr>
        </p:nvSpPr>
        <p:spPr/>
        <p:txBody>
          <a:bodyPr/>
          <a:lstStyle/>
          <a:p>
            <a:r>
              <a:rPr lang="en-US" dirty="0">
                <a:ea typeface="Tahoma"/>
                <a:cs typeface="Tahoma"/>
              </a:rPr>
              <a:t>Prefix Caching</a:t>
            </a:r>
            <a:endParaRPr lang="en-US" dirty="0"/>
          </a:p>
        </p:txBody>
      </p:sp>
      <p:sp>
        <p:nvSpPr>
          <p:cNvPr id="3" name="Content Placeholder 2">
            <a:extLst>
              <a:ext uri="{FF2B5EF4-FFF2-40B4-BE49-F238E27FC236}">
                <a16:creationId xmlns:a16="http://schemas.microsoft.com/office/drawing/2014/main" id="{680EFA0D-ADB6-8D51-9AC5-A7991D36F516}"/>
              </a:ext>
            </a:extLst>
          </p:cNvPr>
          <p:cNvSpPr>
            <a:spLocks noGrp="1"/>
          </p:cNvSpPr>
          <p:nvPr>
            <p:ph sz="quarter" idx="20"/>
          </p:nvPr>
        </p:nvSpPr>
        <p:spPr>
          <a:xfrm>
            <a:off x="533123" y="1154923"/>
            <a:ext cx="4204209" cy="3423466"/>
          </a:xfrm>
        </p:spPr>
        <p:txBody>
          <a:bodyPr/>
          <a:lstStyle/>
          <a:p>
            <a:pPr marL="285750" indent="-285750">
              <a:buFont typeface="Arial" panose="020B0604020202020204" pitchFamily="34" charset="0"/>
              <a:buChar char="•"/>
            </a:pPr>
            <a:r>
              <a:rPr lang="en-US" dirty="0"/>
              <a:t>Can accelerate one user using multiple language models.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Different users using one language models. </a:t>
            </a:r>
          </a:p>
        </p:txBody>
      </p:sp>
      <p:sp>
        <p:nvSpPr>
          <p:cNvPr id="4" name="Text Placeholder 3">
            <a:extLst>
              <a:ext uri="{FF2B5EF4-FFF2-40B4-BE49-F238E27FC236}">
                <a16:creationId xmlns:a16="http://schemas.microsoft.com/office/drawing/2014/main" id="{571C29CD-1CF8-8A5D-C016-E9BDCF026196}"/>
              </a:ext>
            </a:extLst>
          </p:cNvPr>
          <p:cNvSpPr>
            <a:spLocks noGrp="1"/>
          </p:cNvSpPr>
          <p:nvPr>
            <p:ph type="body" sz="quarter" idx="19"/>
          </p:nvPr>
        </p:nvSpPr>
        <p:spPr/>
        <p:txBody>
          <a:bodyPr/>
          <a:lstStyle/>
          <a:p>
            <a:endParaRPr lang="en-US"/>
          </a:p>
        </p:txBody>
      </p:sp>
      <p:pic>
        <p:nvPicPr>
          <p:cNvPr id="37890" name="Picture 2" descr="Without LMCache GIF">
            <a:extLst>
              <a:ext uri="{FF2B5EF4-FFF2-40B4-BE49-F238E27FC236}">
                <a16:creationId xmlns:a16="http://schemas.microsoft.com/office/drawing/2014/main" id="{67AFB90F-3DE4-A01C-E990-DF7F58B67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6915" y="183869"/>
            <a:ext cx="4697581" cy="2278327"/>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With LMCache GIF">
            <a:extLst>
              <a:ext uri="{FF2B5EF4-FFF2-40B4-BE49-F238E27FC236}">
                <a16:creationId xmlns:a16="http://schemas.microsoft.com/office/drawing/2014/main" id="{55ABF854-BAEB-8EE0-2164-A832410A2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332" y="2859214"/>
            <a:ext cx="4657165" cy="2258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D8065F-9FB3-549D-E019-83B4D500FC79}"/>
              </a:ext>
            </a:extLst>
          </p:cNvPr>
          <p:cNvSpPr txBox="1"/>
          <p:nvPr/>
        </p:nvSpPr>
        <p:spPr>
          <a:xfrm>
            <a:off x="1478572" y="4795763"/>
            <a:ext cx="4699746" cy="307777"/>
          </a:xfrm>
          <a:prstGeom prst="rect">
            <a:avLst/>
          </a:prstGeom>
          <a:noFill/>
        </p:spPr>
        <p:txBody>
          <a:bodyPr wrap="square">
            <a:spAutoFit/>
          </a:bodyPr>
          <a:lstStyle/>
          <a:p>
            <a:r>
              <a:rPr lang="en-US" dirty="0"/>
              <a:t>Visualization from: https://</a:t>
            </a:r>
            <a:r>
              <a:rPr lang="en-US" dirty="0" err="1"/>
              <a:t>lmcache.ai</a:t>
            </a:r>
            <a:r>
              <a:rPr lang="en-US" dirty="0"/>
              <a:t>/</a:t>
            </a:r>
          </a:p>
        </p:txBody>
      </p:sp>
    </p:spTree>
    <p:extLst>
      <p:ext uri="{BB962C8B-B14F-4D97-AF65-F5344CB8AC3E}">
        <p14:creationId xmlns:p14="http://schemas.microsoft.com/office/powerpoint/2010/main" val="28737772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C778D-C3A3-8E6F-FDC1-B26201B985F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6E9E688-3334-5B08-3CAD-3FCEDB8CF401}"/>
              </a:ext>
            </a:extLst>
          </p:cNvPr>
          <p:cNvSpPr>
            <a:spLocks noGrp="1"/>
          </p:cNvSpPr>
          <p:nvPr>
            <p:ph type="body" sz="quarter" idx="10"/>
          </p:nvPr>
        </p:nvSpPr>
        <p:spPr/>
        <p:txBody>
          <a:bodyPr>
            <a:normAutofit lnSpcReduction="10000"/>
          </a:bodyPr>
          <a:lstStyle/>
          <a:p>
            <a:r>
              <a:rPr lang="en-US" sz="3600" dirty="0"/>
              <a:t>Architecture change </a:t>
            </a:r>
            <a:br>
              <a:rPr lang="en-US" sz="3600" dirty="0"/>
            </a:br>
            <a:r>
              <a:rPr lang="en-US" sz="3600" dirty="0"/>
              <a:t>to reduce IO</a:t>
            </a:r>
          </a:p>
        </p:txBody>
      </p:sp>
    </p:spTree>
    <p:extLst>
      <p:ext uri="{BB962C8B-B14F-4D97-AF65-F5344CB8AC3E}">
        <p14:creationId xmlns:p14="http://schemas.microsoft.com/office/powerpoint/2010/main" val="2291062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168CD-4E70-79FB-3A64-EBBAA13AEF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D620BF-77C8-1822-8528-9A282413E85F}"/>
              </a:ext>
            </a:extLst>
          </p:cNvPr>
          <p:cNvSpPr>
            <a:spLocks noGrp="1"/>
          </p:cNvSpPr>
          <p:nvPr>
            <p:ph type="title"/>
          </p:nvPr>
        </p:nvSpPr>
        <p:spPr/>
        <p:txBody>
          <a:bodyPr/>
          <a:lstStyle/>
          <a:p>
            <a:r>
              <a:rPr lang="en-US" dirty="0"/>
              <a:t>Multi-Query Attention (MQA)</a:t>
            </a:r>
          </a:p>
        </p:txBody>
      </p:sp>
      <p:sp>
        <p:nvSpPr>
          <p:cNvPr id="3" name="Text Placeholder 2">
            <a:extLst>
              <a:ext uri="{FF2B5EF4-FFF2-40B4-BE49-F238E27FC236}">
                <a16:creationId xmlns:a16="http://schemas.microsoft.com/office/drawing/2014/main" id="{89EFC3A1-FAC9-0BD3-0247-3D996D72DBA7}"/>
              </a:ext>
            </a:extLst>
          </p:cNvPr>
          <p:cNvSpPr>
            <a:spLocks noGrp="1"/>
          </p:cNvSpPr>
          <p:nvPr>
            <p:ph type="body" sz="quarter" idx="16"/>
          </p:nvPr>
        </p:nvSpPr>
        <p:spPr/>
        <p:txBody>
          <a:bodyP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idea is to reduce the memory-bandwidth cost of repeatedly loading the large "keys" and "values" tensors.</a:t>
            </a:r>
            <a:endParaRPr lang="en-US" b="1" dirty="0"/>
          </a:p>
          <a:p>
            <a:r>
              <a:rPr lang="en-US" b="1" dirty="0"/>
              <a:t>Key idea</a:t>
            </a:r>
            <a:r>
              <a:rPr lang="en-US" dirty="0"/>
              <a:t> – have multiple queries, but just one dimension for keys and values.</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7" name="Picture 6" descr="A diagram of a group of colored rectangular objects&#10;&#10;Description automatically generated">
            <a:extLst>
              <a:ext uri="{FF2B5EF4-FFF2-40B4-BE49-F238E27FC236}">
                <a16:creationId xmlns:a16="http://schemas.microsoft.com/office/drawing/2014/main" id="{EBED2AE2-B385-26D7-A7AB-F44F0324D19D}"/>
              </a:ext>
            </a:extLst>
          </p:cNvPr>
          <p:cNvPicPr>
            <a:picLocks noChangeAspect="1"/>
          </p:cNvPicPr>
          <p:nvPr/>
        </p:nvPicPr>
        <p:blipFill>
          <a:blip r:embed="rId2"/>
          <a:srcRect l="72789"/>
          <a:stretch/>
        </p:blipFill>
        <p:spPr>
          <a:xfrm>
            <a:off x="2994723" y="2365610"/>
            <a:ext cx="1577277" cy="2214966"/>
          </a:xfrm>
          <a:prstGeom prst="rect">
            <a:avLst/>
          </a:prstGeom>
        </p:spPr>
      </p:pic>
      <p:pic>
        <p:nvPicPr>
          <p:cNvPr id="8" name="Picture 7" descr="A diagram of a group of colored rectangular objects&#10;&#10;Description automatically generated">
            <a:extLst>
              <a:ext uri="{FF2B5EF4-FFF2-40B4-BE49-F238E27FC236}">
                <a16:creationId xmlns:a16="http://schemas.microsoft.com/office/drawing/2014/main" id="{3C35A820-B825-B317-8C9A-F096989EDC4B}"/>
              </a:ext>
            </a:extLst>
          </p:cNvPr>
          <p:cNvPicPr>
            <a:picLocks noChangeAspect="1"/>
          </p:cNvPicPr>
          <p:nvPr/>
        </p:nvPicPr>
        <p:blipFill>
          <a:blip r:embed="rId2"/>
          <a:srcRect r="64119"/>
          <a:stretch/>
        </p:blipFill>
        <p:spPr>
          <a:xfrm>
            <a:off x="641859" y="2365610"/>
            <a:ext cx="2079827" cy="2214966"/>
          </a:xfrm>
          <a:prstGeom prst="rect">
            <a:avLst/>
          </a:prstGeom>
        </p:spPr>
      </p:pic>
      <p:sp>
        <p:nvSpPr>
          <p:cNvPr id="4" name="TextBox 3">
            <a:extLst>
              <a:ext uri="{FF2B5EF4-FFF2-40B4-BE49-F238E27FC236}">
                <a16:creationId xmlns:a16="http://schemas.microsoft.com/office/drawing/2014/main" id="{13AE8E90-F7C6-A8E9-3ACD-E8042436D006}"/>
              </a:ext>
            </a:extLst>
          </p:cNvPr>
          <p:cNvSpPr txBox="1"/>
          <p:nvPr/>
        </p:nvSpPr>
        <p:spPr>
          <a:xfrm>
            <a:off x="5210404" y="2503634"/>
            <a:ext cx="3209446" cy="307777"/>
          </a:xfrm>
          <a:prstGeom prst="rect">
            <a:avLst/>
          </a:prstGeom>
          <a:noFill/>
        </p:spPr>
        <p:txBody>
          <a:bodyPr wrap="square">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Small PPL w/ MQA [</a:t>
            </a:r>
            <a:r>
              <a:rPr lang="en-US" dirty="0" err="1">
                <a:latin typeface="Tahoma" panose="020B0604030504040204" pitchFamily="34" charset="0"/>
                <a:ea typeface="Tahoma" panose="020B0604030504040204" pitchFamily="34" charset="0"/>
                <a:cs typeface="Tahoma" panose="020B0604030504040204" pitchFamily="34" charset="0"/>
                <a:hlinkClick r:id="rId3"/>
              </a:rPr>
              <a:t>Shazeer</a:t>
            </a:r>
            <a:r>
              <a:rPr lang="en-US" dirty="0">
                <a:latin typeface="Tahoma" panose="020B0604030504040204" pitchFamily="34" charset="0"/>
                <a:ea typeface="Tahoma" panose="020B0604030504040204" pitchFamily="34" charset="0"/>
                <a:cs typeface="Tahoma" panose="020B0604030504040204" pitchFamily="34" charset="0"/>
                <a:hlinkClick r:id="rId3"/>
              </a:rPr>
              <a:t> 2019</a:t>
            </a:r>
            <a:r>
              <a:rPr lang="en-US" dirty="0">
                <a:latin typeface="Tahoma" panose="020B0604030504040204" pitchFamily="34" charset="0"/>
                <a:ea typeface="Tahoma" panose="020B0604030504040204" pitchFamily="34" charset="0"/>
                <a:cs typeface="Tahoma" panose="020B0604030504040204" pitchFamily="34" charset="0"/>
              </a:rPr>
              <a:t>]</a:t>
            </a:r>
          </a:p>
        </p:txBody>
      </p:sp>
      <p:pic>
        <p:nvPicPr>
          <p:cNvPr id="5" name="Picture 4">
            <a:extLst>
              <a:ext uri="{FF2B5EF4-FFF2-40B4-BE49-F238E27FC236}">
                <a16:creationId xmlns:a16="http://schemas.microsoft.com/office/drawing/2014/main" id="{754B83DA-9581-BC88-ADCC-FFEE64B99DA4}"/>
              </a:ext>
            </a:extLst>
          </p:cNvPr>
          <p:cNvPicPr>
            <a:picLocks noChangeAspect="1"/>
          </p:cNvPicPr>
          <p:nvPr/>
        </p:nvPicPr>
        <p:blipFill>
          <a:blip r:embed="rId4"/>
          <a:stretch>
            <a:fillRect/>
          </a:stretch>
        </p:blipFill>
        <p:spPr>
          <a:xfrm>
            <a:off x="4744528" y="2818250"/>
            <a:ext cx="4031411" cy="1821354"/>
          </a:xfrm>
          <a:prstGeom prst="rect">
            <a:avLst/>
          </a:prstGeom>
        </p:spPr>
      </p:pic>
      <p:sp>
        <p:nvSpPr>
          <p:cNvPr id="6" name="Rectangle 5">
            <a:extLst>
              <a:ext uri="{FF2B5EF4-FFF2-40B4-BE49-F238E27FC236}">
                <a16:creationId xmlns:a16="http://schemas.microsoft.com/office/drawing/2014/main" id="{30A058BB-E150-BEA3-93D3-0FF60BF3FAE9}"/>
              </a:ext>
            </a:extLst>
          </p:cNvPr>
          <p:cNvSpPr/>
          <p:nvPr/>
        </p:nvSpPr>
        <p:spPr>
          <a:xfrm>
            <a:off x="4897587" y="3357761"/>
            <a:ext cx="3657104" cy="215754"/>
          </a:xfrm>
          <a:prstGeom prst="rect">
            <a:avLst/>
          </a:prstGeom>
          <a:solidFill>
            <a:srgbClr val="C00000">
              <a:alpha val="1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16A9D91-2D26-DE1D-1AE9-B3A4487ABFD7}"/>
              </a:ext>
            </a:extLst>
          </p:cNvPr>
          <p:cNvSpPr/>
          <p:nvPr/>
        </p:nvSpPr>
        <p:spPr>
          <a:xfrm>
            <a:off x="4839782" y="4280328"/>
            <a:ext cx="3657104" cy="215754"/>
          </a:xfrm>
          <a:prstGeom prst="rect">
            <a:avLst/>
          </a:prstGeom>
          <a:solidFill>
            <a:srgbClr val="C00000">
              <a:alpha val="1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269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69F5-F071-59D8-6EF0-EC69D3D0BF66}"/>
              </a:ext>
            </a:extLst>
          </p:cNvPr>
          <p:cNvSpPr>
            <a:spLocks noGrp="1"/>
          </p:cNvSpPr>
          <p:nvPr>
            <p:ph type="title"/>
          </p:nvPr>
        </p:nvSpPr>
        <p:spPr/>
        <p:txBody>
          <a:bodyPr/>
          <a:lstStyle/>
          <a:p>
            <a:r>
              <a:rPr lang="en-US" dirty="0"/>
              <a:t>MQA in practice </a:t>
            </a:r>
          </a:p>
        </p:txBody>
      </p:sp>
      <p:sp>
        <p:nvSpPr>
          <p:cNvPr id="3" name="Text Placeholder 2">
            <a:extLst>
              <a:ext uri="{FF2B5EF4-FFF2-40B4-BE49-F238E27FC236}">
                <a16:creationId xmlns:a16="http://schemas.microsoft.com/office/drawing/2014/main" id="{3EB62807-844E-3DC6-7820-41F4C0ACBCE0}"/>
              </a:ext>
            </a:extLst>
          </p:cNvPr>
          <p:cNvSpPr>
            <a:spLocks noGrp="1"/>
          </p:cNvSpPr>
          <p:nvPr>
            <p:ph type="body" sz="quarter" idx="16"/>
          </p:nvPr>
        </p:nvSpPr>
        <p:spPr/>
        <p:txBody>
          <a:bodyPr/>
          <a:lstStyle/>
          <a:p>
            <a:endParaRPr lang="en-US"/>
          </a:p>
        </p:txBody>
      </p:sp>
      <p:sp>
        <p:nvSpPr>
          <p:cNvPr id="4" name="Rounded Rectangle 3">
            <a:extLst>
              <a:ext uri="{FF2B5EF4-FFF2-40B4-BE49-F238E27FC236}">
                <a16:creationId xmlns:a16="http://schemas.microsoft.com/office/drawing/2014/main" id="{71A7804B-C984-0286-2ACA-A7F7583B33F4}"/>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pic>
        <p:nvPicPr>
          <p:cNvPr id="5" name="Picture 4">
            <a:extLst>
              <a:ext uri="{FF2B5EF4-FFF2-40B4-BE49-F238E27FC236}">
                <a16:creationId xmlns:a16="http://schemas.microsoft.com/office/drawing/2014/main" id="{DECA03D1-5D7A-E132-7604-E42CC61FFBE3}"/>
              </a:ext>
            </a:extLst>
          </p:cNvPr>
          <p:cNvPicPr>
            <a:picLocks noChangeAspect="1"/>
          </p:cNvPicPr>
          <p:nvPr/>
        </p:nvPicPr>
        <p:blipFill>
          <a:blip r:embed="rId2"/>
          <a:stretch>
            <a:fillRect/>
          </a:stretch>
        </p:blipFill>
        <p:spPr>
          <a:xfrm>
            <a:off x="1577314" y="913343"/>
            <a:ext cx="6024541" cy="884278"/>
          </a:xfrm>
          <a:prstGeom prst="rect">
            <a:avLst/>
          </a:prstGeom>
          <a:ln>
            <a:solidFill>
              <a:schemeClr val="tx1"/>
            </a:solidFill>
          </a:ln>
        </p:spPr>
      </p:pic>
      <p:pic>
        <p:nvPicPr>
          <p:cNvPr id="6" name="Picture 5">
            <a:extLst>
              <a:ext uri="{FF2B5EF4-FFF2-40B4-BE49-F238E27FC236}">
                <a16:creationId xmlns:a16="http://schemas.microsoft.com/office/drawing/2014/main" id="{ACEFD190-0629-CCD0-1CB6-A70237A32AA2}"/>
              </a:ext>
            </a:extLst>
          </p:cNvPr>
          <p:cNvPicPr>
            <a:picLocks noChangeAspect="1"/>
          </p:cNvPicPr>
          <p:nvPr/>
        </p:nvPicPr>
        <p:blipFill>
          <a:blip r:embed="rId3"/>
          <a:stretch>
            <a:fillRect/>
          </a:stretch>
        </p:blipFill>
        <p:spPr>
          <a:xfrm>
            <a:off x="1577314" y="1826534"/>
            <a:ext cx="6024540" cy="3227431"/>
          </a:xfrm>
          <a:prstGeom prst="rect">
            <a:avLst/>
          </a:prstGeom>
          <a:ln>
            <a:solidFill>
              <a:schemeClr val="tx1"/>
            </a:solidFill>
          </a:ln>
        </p:spPr>
      </p:pic>
      <p:sp>
        <p:nvSpPr>
          <p:cNvPr id="8" name="TextBox 7">
            <a:extLst>
              <a:ext uri="{FF2B5EF4-FFF2-40B4-BE49-F238E27FC236}">
                <a16:creationId xmlns:a16="http://schemas.microsoft.com/office/drawing/2014/main" id="{6B96873C-7EC4-DFD7-4928-A0A5015C5267}"/>
              </a:ext>
            </a:extLst>
          </p:cNvPr>
          <p:cNvSpPr txBox="1"/>
          <p:nvPr/>
        </p:nvSpPr>
        <p:spPr>
          <a:xfrm>
            <a:off x="8082625" y="4450639"/>
            <a:ext cx="782515" cy="307777"/>
          </a:xfrm>
          <a:prstGeom prst="rect">
            <a:avLst/>
          </a:prstGeom>
          <a:noFill/>
        </p:spPr>
        <p:txBody>
          <a:bodyPr wrap="square">
            <a:spAutoFit/>
          </a:bodyPr>
          <a:lstStyle/>
          <a:p>
            <a:r>
              <a:rPr lang="en-US" dirty="0">
                <a:hlinkClick r:id="rId4"/>
              </a:rPr>
              <a:t>Script</a:t>
            </a:r>
            <a:endParaRPr lang="en-US" dirty="0"/>
          </a:p>
        </p:txBody>
      </p:sp>
    </p:spTree>
    <p:extLst>
      <p:ext uri="{BB962C8B-B14F-4D97-AF65-F5344CB8AC3E}">
        <p14:creationId xmlns:p14="http://schemas.microsoft.com/office/powerpoint/2010/main" val="24162783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EA54-E16B-2FD3-7B1F-2019D4FF99FD}"/>
              </a:ext>
            </a:extLst>
          </p:cNvPr>
          <p:cNvSpPr>
            <a:spLocks noGrp="1"/>
          </p:cNvSpPr>
          <p:nvPr>
            <p:ph type="title"/>
          </p:nvPr>
        </p:nvSpPr>
        <p:spPr/>
        <p:txBody>
          <a:bodyPr/>
          <a:lstStyle/>
          <a:p>
            <a:r>
              <a:rPr lang="en-US" dirty="0"/>
              <a:t>Grouped Query-Attention (GQA)</a:t>
            </a:r>
          </a:p>
        </p:txBody>
      </p:sp>
      <p:sp>
        <p:nvSpPr>
          <p:cNvPr id="3" name="Text Placeholder 2">
            <a:extLst>
              <a:ext uri="{FF2B5EF4-FFF2-40B4-BE49-F238E27FC236}">
                <a16:creationId xmlns:a16="http://schemas.microsoft.com/office/drawing/2014/main" id="{6393E1D4-6128-F917-BC90-194C4DB64D44}"/>
              </a:ext>
            </a:extLst>
          </p:cNvPr>
          <p:cNvSpPr>
            <a:spLocks noGrp="1"/>
          </p:cNvSpPr>
          <p:nvPr>
            <p:ph type="body" sz="quarter" idx="16"/>
          </p:nvPr>
        </p:nvSpPr>
        <p:spPr/>
        <p:txBody>
          <a:bodyPr/>
          <a:lstStyle/>
          <a:p>
            <a:r>
              <a:rPr lang="en-US" dirty="0"/>
              <a:t>An interpolation between “multi-head” attention and “multi-query” attention.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Simple knob to control expressiveness (key-query ratio) and inference efficiency</a:t>
            </a:r>
          </a:p>
        </p:txBody>
      </p:sp>
      <p:pic>
        <p:nvPicPr>
          <p:cNvPr id="5" name="Picture 4" descr="A diagram of a group of colored rectangular objects&#10;&#10;Description automatically generated">
            <a:extLst>
              <a:ext uri="{FF2B5EF4-FFF2-40B4-BE49-F238E27FC236}">
                <a16:creationId xmlns:a16="http://schemas.microsoft.com/office/drawing/2014/main" id="{C1BD396F-214A-E1D8-2D60-F8A74EA89714}"/>
              </a:ext>
            </a:extLst>
          </p:cNvPr>
          <p:cNvPicPr>
            <a:picLocks noChangeAspect="1"/>
          </p:cNvPicPr>
          <p:nvPr/>
        </p:nvPicPr>
        <p:blipFill>
          <a:blip r:embed="rId2"/>
          <a:stretch>
            <a:fillRect/>
          </a:stretch>
        </p:blipFill>
        <p:spPr>
          <a:xfrm>
            <a:off x="1587061" y="1906032"/>
            <a:ext cx="5796455" cy="2214966"/>
          </a:xfrm>
          <a:prstGeom prst="rect">
            <a:avLst/>
          </a:prstGeom>
        </p:spPr>
      </p:pic>
      <p:sp>
        <p:nvSpPr>
          <p:cNvPr id="4" name="文字方塊 74">
            <a:extLst>
              <a:ext uri="{FF2B5EF4-FFF2-40B4-BE49-F238E27FC236}">
                <a16:creationId xmlns:a16="http://schemas.microsoft.com/office/drawing/2014/main" id="{0B3B86D5-0953-3864-5146-58F5577EF7B6}"/>
              </a:ext>
            </a:extLst>
          </p:cNvPr>
          <p:cNvSpPr txBox="1"/>
          <p:nvPr/>
        </p:nvSpPr>
        <p:spPr>
          <a:xfrm>
            <a:off x="6910553" y="417870"/>
            <a:ext cx="2086042" cy="476726"/>
          </a:xfrm>
          <a:prstGeom prst="wedgeRoundRectCallout">
            <a:avLst>
              <a:gd name="adj1" fmla="val -26836"/>
              <a:gd name="adj2" fmla="val 74404"/>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Notable models: </a:t>
            </a:r>
          </a:p>
          <a:p>
            <a:pPr algn="ctr"/>
            <a:r>
              <a:rPr lang="en-US" dirty="0">
                <a:latin typeface="Tahoma" panose="020B0604030504040204" pitchFamily="34" charset="0"/>
                <a:ea typeface="Tahoma" panose="020B0604030504040204" pitchFamily="34" charset="0"/>
                <a:cs typeface="Tahoma" panose="020B0604030504040204" pitchFamily="34" charset="0"/>
              </a:rPr>
              <a:t>Llama 2, Mistral, Qwen2</a:t>
            </a:r>
          </a:p>
        </p:txBody>
      </p:sp>
      <p:sp>
        <p:nvSpPr>
          <p:cNvPr id="6" name="TextBox 5">
            <a:extLst>
              <a:ext uri="{FF2B5EF4-FFF2-40B4-BE49-F238E27FC236}">
                <a16:creationId xmlns:a16="http://schemas.microsoft.com/office/drawing/2014/main" id="{0F528F85-9505-1B4A-7D5A-F77523A90069}"/>
              </a:ext>
            </a:extLst>
          </p:cNvPr>
          <p:cNvSpPr txBox="1"/>
          <p:nvPr/>
        </p:nvSpPr>
        <p:spPr>
          <a:xfrm>
            <a:off x="517585" y="4784179"/>
            <a:ext cx="7841410" cy="261610"/>
          </a:xfrm>
          <a:prstGeom prst="rect">
            <a:avLst/>
          </a:prstGeom>
          <a:solidFill>
            <a:schemeClr val="bg1"/>
          </a:solidFill>
        </p:spPr>
        <p:txBody>
          <a:bodyPr wrap="square">
            <a:spAutoFit/>
          </a:bodyPr>
          <a:lstStyle/>
          <a:p>
            <a:pPr algn="ctr"/>
            <a:r>
              <a:rPr lang="en-US" sz="105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GQA: Training generalized multi-query transformer models from multi-head checkpoints, 2023</a:t>
            </a:r>
          </a:p>
        </p:txBody>
      </p:sp>
    </p:spTree>
    <p:extLst>
      <p:ext uri="{BB962C8B-B14F-4D97-AF65-F5344CB8AC3E}">
        <p14:creationId xmlns:p14="http://schemas.microsoft.com/office/powerpoint/2010/main" val="1675439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3FCF5-E379-3100-B8C2-B5FC2CF9ED8F}"/>
              </a:ext>
            </a:extLst>
          </p:cNvPr>
          <p:cNvSpPr>
            <a:spLocks noGrp="1"/>
          </p:cNvSpPr>
          <p:nvPr>
            <p:ph type="title"/>
          </p:nvPr>
        </p:nvSpPr>
        <p:spPr/>
        <p:txBody>
          <a:bodyPr/>
          <a:lstStyle/>
          <a:p>
            <a:r>
              <a:rPr lang="en-US" dirty="0"/>
              <a:t>Diversion: Floating-point Ops: FLOPS</a:t>
            </a:r>
          </a:p>
        </p:txBody>
      </p:sp>
      <p:sp>
        <p:nvSpPr>
          <p:cNvPr id="3" name="Text Placeholder 2">
            <a:extLst>
              <a:ext uri="{FF2B5EF4-FFF2-40B4-BE49-F238E27FC236}">
                <a16:creationId xmlns:a16="http://schemas.microsoft.com/office/drawing/2014/main" id="{5FFE251B-8E1C-210E-4AE6-8ED8F1ECD955}"/>
              </a:ext>
            </a:extLst>
          </p:cNvPr>
          <p:cNvSpPr>
            <a:spLocks noGrp="1"/>
          </p:cNvSpPr>
          <p:nvPr>
            <p:ph type="body" sz="quarter" idx="16"/>
          </p:nvPr>
        </p:nvSpPr>
        <p:spPr/>
        <p:txBody>
          <a:bodyPr/>
          <a:lstStyle/>
          <a:p>
            <a:r>
              <a:rPr lang="en-US" dirty="0">
                <a:solidFill>
                  <a:srgbClr val="202122"/>
                </a:solidFill>
                <a:effectLst/>
              </a:rPr>
              <a:t>Floating point operations per second (FLOPS, flops or flop/s) </a:t>
            </a:r>
            <a:endParaRPr lang="en-US" dirty="0">
              <a:solidFill>
                <a:srgbClr val="202122"/>
              </a:solidFill>
            </a:endParaRPr>
          </a:p>
          <a:p>
            <a:pPr lvl="1"/>
            <a:endParaRPr lang="en-US" dirty="0">
              <a:solidFill>
                <a:srgbClr val="202122"/>
              </a:solidFill>
              <a:effectLst/>
              <a:latin typeface="Tahoma" panose="020B0604030504040204" pitchFamily="34" charset="0"/>
            </a:endParaRPr>
          </a:p>
          <a:p>
            <a:r>
              <a:rPr lang="en-US" dirty="0">
                <a:solidFill>
                  <a:srgbClr val="202122"/>
                </a:solidFill>
                <a:effectLst/>
              </a:rPr>
              <a:t>Each FLOP can represent an addition, subtraction, multiplication, or division of floating-point numbers, </a:t>
            </a:r>
          </a:p>
          <a:p>
            <a:endParaRPr lang="en-US" dirty="0">
              <a:solidFill>
                <a:srgbClr val="202122"/>
              </a:solidFill>
            </a:endParaRPr>
          </a:p>
          <a:p>
            <a:r>
              <a:rPr lang="en-US" dirty="0">
                <a:solidFill>
                  <a:srgbClr val="202122"/>
                </a:solidFill>
                <a:effectLst/>
              </a:rPr>
              <a:t>The total FLOP of a model </a:t>
            </a:r>
            <a:r>
              <a:rPr lang="en-US" dirty="0">
                <a:solidFill>
                  <a:srgbClr val="202122"/>
                </a:solidFill>
              </a:rPr>
              <a:t>(e.g., Transformer) </a:t>
            </a:r>
            <a:r>
              <a:rPr lang="en-US" dirty="0">
                <a:solidFill>
                  <a:srgbClr val="202122"/>
                </a:solidFill>
                <a:effectLst/>
              </a:rPr>
              <a:t>provides a basic approximation of computational costs associated with that model.</a:t>
            </a:r>
          </a:p>
          <a:p>
            <a:endParaRPr lang="en-US" dirty="0"/>
          </a:p>
        </p:txBody>
      </p:sp>
    </p:spTree>
    <p:extLst>
      <p:ext uri="{BB962C8B-B14F-4D97-AF65-F5344CB8AC3E}">
        <p14:creationId xmlns:p14="http://schemas.microsoft.com/office/powerpoint/2010/main" val="16750839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1424F-3BE9-54EB-0219-03917C58516C}"/>
              </a:ext>
            </a:extLst>
          </p:cNvPr>
          <p:cNvSpPr>
            <a:spLocks noGrp="1"/>
          </p:cNvSpPr>
          <p:nvPr>
            <p:ph type="title"/>
          </p:nvPr>
        </p:nvSpPr>
        <p:spPr/>
        <p:txBody>
          <a:bodyPr/>
          <a:lstStyle/>
          <a:p>
            <a:r>
              <a:rPr lang="en-US" dirty="0"/>
              <a:t>Grouped Query-Attention (GQA)</a:t>
            </a:r>
          </a:p>
        </p:txBody>
      </p:sp>
      <p:sp>
        <p:nvSpPr>
          <p:cNvPr id="3" name="Text Placeholder 2">
            <a:extLst>
              <a:ext uri="{FF2B5EF4-FFF2-40B4-BE49-F238E27FC236}">
                <a16:creationId xmlns:a16="http://schemas.microsoft.com/office/drawing/2014/main" id="{2480B6BE-B754-0FEF-C41B-092CAA721D57}"/>
              </a:ext>
            </a:extLst>
          </p:cNvPr>
          <p:cNvSpPr>
            <a:spLocks noGrp="1"/>
          </p:cNvSpPr>
          <p:nvPr>
            <p:ph type="body" sz="quarter" idx="16"/>
          </p:nvPr>
        </p:nvSpPr>
        <p:spPr/>
        <p:txBody>
          <a:bodyPr/>
          <a:lstStyle/>
          <a:p>
            <a:r>
              <a:rPr lang="en-US" dirty="0"/>
              <a:t>Does it actually work? Depends. </a:t>
            </a:r>
          </a:p>
          <a:p>
            <a:endParaRPr lang="en-US" dirty="0"/>
          </a:p>
          <a:p>
            <a:endParaRPr lang="en-US" dirty="0"/>
          </a:p>
          <a:p>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C5DE5F96-5336-0D16-987C-630E19303BA5}"/>
              </a:ext>
            </a:extLst>
          </p:cNvPr>
          <p:cNvSpPr txBox="1"/>
          <p:nvPr/>
        </p:nvSpPr>
        <p:spPr>
          <a:xfrm>
            <a:off x="517585" y="4784179"/>
            <a:ext cx="7841410" cy="261610"/>
          </a:xfrm>
          <a:prstGeom prst="rect">
            <a:avLst/>
          </a:prstGeom>
          <a:solidFill>
            <a:schemeClr val="bg1"/>
          </a:solidFill>
        </p:spPr>
        <p:txBody>
          <a:bodyPr wrap="square">
            <a:spAutoFit/>
          </a:bodyPr>
          <a:lstStyle/>
          <a:p>
            <a:pPr algn="ctr"/>
            <a:r>
              <a:rPr lang="en-US" sz="105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GQA: Training generalized multi-query transformer models from multi-head checkpoints, 2023</a:t>
            </a:r>
          </a:p>
        </p:txBody>
      </p:sp>
      <p:pic>
        <p:nvPicPr>
          <p:cNvPr id="9" name="Picture 8" descr="A graph with a blue line and a red line&#10;&#10;Description automatically generated">
            <a:extLst>
              <a:ext uri="{FF2B5EF4-FFF2-40B4-BE49-F238E27FC236}">
                <a16:creationId xmlns:a16="http://schemas.microsoft.com/office/drawing/2014/main" id="{F27DA4EA-7925-3ED8-0B0B-FA5D46E8C9AD}"/>
              </a:ext>
            </a:extLst>
          </p:cNvPr>
          <p:cNvPicPr>
            <a:picLocks noChangeAspect="1"/>
          </p:cNvPicPr>
          <p:nvPr/>
        </p:nvPicPr>
        <p:blipFill>
          <a:blip r:embed="rId3"/>
          <a:srcRect b="36084"/>
          <a:stretch/>
        </p:blipFill>
        <p:spPr>
          <a:xfrm>
            <a:off x="4964615" y="2389481"/>
            <a:ext cx="3532955" cy="2102533"/>
          </a:xfrm>
          <a:prstGeom prst="rect">
            <a:avLst/>
          </a:prstGeom>
        </p:spPr>
      </p:pic>
      <p:sp>
        <p:nvSpPr>
          <p:cNvPr id="6" name="TextBox 5">
            <a:extLst>
              <a:ext uri="{FF2B5EF4-FFF2-40B4-BE49-F238E27FC236}">
                <a16:creationId xmlns:a16="http://schemas.microsoft.com/office/drawing/2014/main" id="{F115D5D7-1B09-F75E-C540-BEA9AEA2F853}"/>
              </a:ext>
            </a:extLst>
          </p:cNvPr>
          <p:cNvSpPr txBox="1"/>
          <p:nvPr/>
        </p:nvSpPr>
        <p:spPr>
          <a:xfrm>
            <a:off x="4572000" y="1929700"/>
            <a:ext cx="4511590" cy="738664"/>
          </a:xfrm>
          <a:prstGeom prst="rect">
            <a:avLst/>
          </a:prstGeom>
          <a:noFill/>
        </p:spPr>
        <p:txBody>
          <a:bodyPr wrap="square">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Inference speed as a function of GQA group size — 8 heads gives you inference speed as good as 1 head! </a:t>
            </a:r>
          </a:p>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grpSp>
        <p:nvGrpSpPr>
          <p:cNvPr id="16" name="Group 15">
            <a:extLst>
              <a:ext uri="{FF2B5EF4-FFF2-40B4-BE49-F238E27FC236}">
                <a16:creationId xmlns:a16="http://schemas.microsoft.com/office/drawing/2014/main" id="{38E89DD9-E2D6-3DFE-DB21-6F4DB0579346}"/>
              </a:ext>
            </a:extLst>
          </p:cNvPr>
          <p:cNvGrpSpPr/>
          <p:nvPr/>
        </p:nvGrpSpPr>
        <p:grpSpPr>
          <a:xfrm>
            <a:off x="992459" y="2473003"/>
            <a:ext cx="3115285" cy="1691979"/>
            <a:chOff x="517585" y="2477338"/>
            <a:chExt cx="2764766" cy="1492214"/>
          </a:xfrm>
        </p:grpSpPr>
        <p:pic>
          <p:nvPicPr>
            <p:cNvPr id="14" name="Picture 13">
              <a:extLst>
                <a:ext uri="{FF2B5EF4-FFF2-40B4-BE49-F238E27FC236}">
                  <a16:creationId xmlns:a16="http://schemas.microsoft.com/office/drawing/2014/main" id="{C0158F78-3ACF-5C8A-C341-6A434D95571D}"/>
                </a:ext>
              </a:extLst>
            </p:cNvPr>
            <p:cNvPicPr>
              <a:picLocks noChangeAspect="1"/>
            </p:cNvPicPr>
            <p:nvPr/>
          </p:nvPicPr>
          <p:blipFill>
            <a:blip r:embed="rId4"/>
            <a:srcRect r="85350"/>
            <a:stretch/>
          </p:blipFill>
          <p:spPr>
            <a:xfrm>
              <a:off x="517585" y="2477338"/>
              <a:ext cx="1138687" cy="1492214"/>
            </a:xfrm>
            <a:prstGeom prst="rect">
              <a:avLst/>
            </a:prstGeom>
          </p:spPr>
        </p:pic>
        <p:pic>
          <p:nvPicPr>
            <p:cNvPr id="15" name="Picture 14">
              <a:extLst>
                <a:ext uri="{FF2B5EF4-FFF2-40B4-BE49-F238E27FC236}">
                  <a16:creationId xmlns:a16="http://schemas.microsoft.com/office/drawing/2014/main" id="{A9AF2A19-7876-8E18-E9B7-0335C74786D2}"/>
                </a:ext>
              </a:extLst>
            </p:cNvPr>
            <p:cNvPicPr>
              <a:picLocks noChangeAspect="1"/>
            </p:cNvPicPr>
            <p:nvPr/>
          </p:nvPicPr>
          <p:blipFill>
            <a:blip r:embed="rId4"/>
            <a:srcRect l="79079"/>
            <a:stretch/>
          </p:blipFill>
          <p:spPr>
            <a:xfrm>
              <a:off x="1656272" y="2477338"/>
              <a:ext cx="1626079" cy="1492214"/>
            </a:xfrm>
            <a:prstGeom prst="rect">
              <a:avLst/>
            </a:prstGeom>
          </p:spPr>
        </p:pic>
      </p:grpSp>
      <p:sp>
        <p:nvSpPr>
          <p:cNvPr id="17" name="TextBox 16">
            <a:extLst>
              <a:ext uri="{FF2B5EF4-FFF2-40B4-BE49-F238E27FC236}">
                <a16:creationId xmlns:a16="http://schemas.microsoft.com/office/drawing/2014/main" id="{1BFB019C-A241-848F-4E6A-058373596A2F}"/>
              </a:ext>
            </a:extLst>
          </p:cNvPr>
          <p:cNvSpPr txBox="1"/>
          <p:nvPr/>
        </p:nvSpPr>
        <p:spPr>
          <a:xfrm>
            <a:off x="744306" y="1946884"/>
            <a:ext cx="3615820" cy="523220"/>
          </a:xfrm>
          <a:prstGeom prst="rect">
            <a:avLst/>
          </a:prstGeom>
          <a:noFill/>
        </p:spPr>
        <p:txBody>
          <a:bodyPr wrap="square">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Output quality of various models; all these SA variants are on-par on quality.</a:t>
            </a:r>
          </a:p>
        </p:txBody>
      </p:sp>
      <p:pic>
        <p:nvPicPr>
          <p:cNvPr id="4" name="Picture 3" descr="A diagram of a group of colored rectangular objects&#10;&#10;Description automatically generated">
            <a:extLst>
              <a:ext uri="{FF2B5EF4-FFF2-40B4-BE49-F238E27FC236}">
                <a16:creationId xmlns:a16="http://schemas.microsoft.com/office/drawing/2014/main" id="{997914A8-71CD-488F-D3FD-954B2DE89FC8}"/>
              </a:ext>
            </a:extLst>
          </p:cNvPr>
          <p:cNvPicPr>
            <a:picLocks noChangeAspect="1"/>
          </p:cNvPicPr>
          <p:nvPr/>
        </p:nvPicPr>
        <p:blipFill>
          <a:blip r:embed="rId5"/>
          <a:srcRect l="40616" t="5077" r="32367" b="11194"/>
          <a:stretch/>
        </p:blipFill>
        <p:spPr>
          <a:xfrm>
            <a:off x="7351062" y="297677"/>
            <a:ext cx="1146508" cy="1357760"/>
          </a:xfrm>
          <a:prstGeom prst="rect">
            <a:avLst/>
          </a:prstGeom>
        </p:spPr>
      </p:pic>
    </p:spTree>
    <p:extLst>
      <p:ext uri="{BB962C8B-B14F-4D97-AF65-F5344CB8AC3E}">
        <p14:creationId xmlns:p14="http://schemas.microsoft.com/office/powerpoint/2010/main" val="8468752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7F4C299-F35B-5A13-5013-5B4240101D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0A85D2-A7BA-87E2-3FC3-422043CE612F}"/>
              </a:ext>
            </a:extLst>
          </p:cNvPr>
          <p:cNvSpPr>
            <a:spLocks noGrp="1"/>
          </p:cNvSpPr>
          <p:nvPr>
            <p:ph type="title"/>
          </p:nvPr>
        </p:nvSpPr>
        <p:spPr/>
        <p:txBody>
          <a:bodyPr/>
          <a:lstStyle/>
          <a:p>
            <a:r>
              <a:rPr lang="en-US" dirty="0"/>
              <a:t>Roofline model</a:t>
            </a:r>
          </a:p>
        </p:txBody>
      </p:sp>
      <p:sp>
        <p:nvSpPr>
          <p:cNvPr id="3" name="Text Placeholder 2">
            <a:extLst>
              <a:ext uri="{FF2B5EF4-FFF2-40B4-BE49-F238E27FC236}">
                <a16:creationId xmlns:a16="http://schemas.microsoft.com/office/drawing/2014/main" id="{BD961B5F-CE83-78FE-41DA-DDA78F7C5D2B}"/>
              </a:ext>
            </a:extLst>
          </p:cNvPr>
          <p:cNvSpPr>
            <a:spLocks noGrp="1"/>
          </p:cNvSpPr>
          <p:nvPr>
            <p:ph type="body" sz="quarter" idx="16"/>
          </p:nvPr>
        </p:nvSpPr>
        <p:spPr/>
        <p:txBody>
          <a:bodyPr/>
          <a:lstStyle/>
          <a:p>
            <a:r>
              <a:rPr lang="en-US" b="1" dirty="0">
                <a:hlinkClick r:id="rId2"/>
              </a:rPr>
              <a:t>https://le.qun.ch/en/blog/2023/05/13/transformer-batching/</a:t>
            </a:r>
            <a:r>
              <a:rPr lang="en-US" b="1" dirty="0"/>
              <a:t> </a:t>
            </a:r>
          </a:p>
          <a:p>
            <a:r>
              <a:rPr lang="en-US" b="1" dirty="0">
                <a:hlinkClick r:id="rId3"/>
              </a:rPr>
              <a:t>https://crd.lbl.gov/assets/Uploads/ECP20-Roofline-1-intro.pdf</a:t>
            </a:r>
            <a:r>
              <a:rPr lang="en-US" b="1" dirty="0"/>
              <a:t> </a:t>
            </a:r>
          </a:p>
        </p:txBody>
      </p:sp>
      <p:pic>
        <p:nvPicPr>
          <p:cNvPr id="1028" name="Picture 4" descr="Roofline Performance Model - NERSC Documentation">
            <a:extLst>
              <a:ext uri="{FF2B5EF4-FFF2-40B4-BE49-F238E27FC236}">
                <a16:creationId xmlns:a16="http://schemas.microsoft.com/office/drawing/2014/main" id="{9F380A93-24E8-F54A-5179-49DB55540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3159" y="2052771"/>
            <a:ext cx="4040841" cy="3090729"/>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DF658CEE-50FD-008F-CFC1-7EA0CDBA0290}"/>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411535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81CB2-0153-3949-92D1-90BC58FE34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3C63F-3A43-9CF4-0B52-58444B7D4948}"/>
              </a:ext>
            </a:extLst>
          </p:cNvPr>
          <p:cNvSpPr>
            <a:spLocks noGrp="1"/>
          </p:cNvSpPr>
          <p:nvPr>
            <p:ph type="title"/>
          </p:nvPr>
        </p:nvSpPr>
        <p:spPr/>
        <p:txBody>
          <a:bodyPr/>
          <a:lstStyle/>
          <a:p>
            <a:r>
              <a:rPr lang="en-US" dirty="0"/>
              <a:t>Recap </a:t>
            </a:r>
          </a:p>
        </p:txBody>
      </p:sp>
      <p:sp>
        <p:nvSpPr>
          <p:cNvPr id="3" name="Text Placeholder 2">
            <a:extLst>
              <a:ext uri="{FF2B5EF4-FFF2-40B4-BE49-F238E27FC236}">
                <a16:creationId xmlns:a16="http://schemas.microsoft.com/office/drawing/2014/main" id="{04F443A3-E818-FDC6-475E-65A50509065A}"/>
              </a:ext>
            </a:extLst>
          </p:cNvPr>
          <p:cNvSpPr>
            <a:spLocks noGrp="1"/>
          </p:cNvSpPr>
          <p:nvPr>
            <p:ph type="body" sz="quarter" idx="16"/>
          </p:nvPr>
        </p:nvSpPr>
        <p:spPr/>
        <p:txBody>
          <a:bodyPr/>
          <a:lstStyle/>
          <a:p>
            <a:r>
              <a:rPr lang="en-US" dirty="0"/>
              <a:t>SA’s AI during inference is not good. </a:t>
            </a:r>
          </a:p>
          <a:p>
            <a:pPr lvl="1"/>
            <a:r>
              <a:rPr lang="en-US" dirty="0"/>
              <a:t>We’re doing a lot of IO relative to computations (KV drag). </a:t>
            </a:r>
          </a:p>
          <a:p>
            <a:endParaRPr lang="en-US" dirty="0"/>
          </a:p>
          <a:p>
            <a:r>
              <a:rPr lang="en-US" dirty="0"/>
              <a:t>Sliding window attention: </a:t>
            </a:r>
            <a:r>
              <a:rPr lang="en-US" dirty="0" err="1"/>
              <a:t>sparsifying</a:t>
            </a:r>
            <a:r>
              <a:rPr lang="en-US" dirty="0"/>
              <a:t> attention pattern by looking at nearby things. </a:t>
            </a:r>
          </a:p>
          <a:p>
            <a:endParaRPr lang="en-US" dirty="0"/>
          </a:p>
          <a:p>
            <a:r>
              <a:rPr lang="en-US" dirty="0"/>
              <a:t>MQA and GQA: sharing attention keys and values. </a:t>
            </a:r>
          </a:p>
          <a:p>
            <a:endParaRPr lang="en-US" b="1" dirty="0">
              <a:effectLst/>
            </a:endParaRPr>
          </a:p>
          <a:p>
            <a:endParaRPr lang="en-US" b="1" dirty="0"/>
          </a:p>
          <a:p>
            <a:pPr marL="342900" lvl="1" indent="0">
              <a:buNone/>
            </a:pPr>
            <a:endParaRPr lang="en-US" sz="1400" dirty="0">
              <a:effectLst/>
              <a:latin typeface="Tahoma" panose="020B0604030504040204" pitchFamily="34" charset="0"/>
              <a:ea typeface="Tahoma" panose="020B0604030504040204" pitchFamily="34" charset="0"/>
              <a:cs typeface="Tahoma" panose="020B0604030504040204" pitchFamily="34" charset="0"/>
            </a:endParaRPr>
          </a:p>
          <a:p>
            <a:endParaRPr lang="en-US" sz="1400" dirty="0">
              <a:effectLst/>
            </a:endParaRPr>
          </a:p>
          <a:p>
            <a:endParaRPr lang="en-US" sz="1400" dirty="0"/>
          </a:p>
        </p:txBody>
      </p:sp>
    </p:spTree>
    <p:extLst>
      <p:ext uri="{BB962C8B-B14F-4D97-AF65-F5344CB8AC3E}">
        <p14:creationId xmlns:p14="http://schemas.microsoft.com/office/powerpoint/2010/main" val="7477036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259E5-10C0-88F4-26C3-53D9E42810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571B710-54B1-46C6-ADA4-9C2B15DC1531}"/>
              </a:ext>
            </a:extLst>
          </p:cNvPr>
          <p:cNvSpPr>
            <a:spLocks noGrp="1"/>
          </p:cNvSpPr>
          <p:nvPr>
            <p:ph type="body" sz="quarter" idx="10"/>
          </p:nvPr>
        </p:nvSpPr>
        <p:spPr/>
        <p:txBody>
          <a:bodyPr>
            <a:normAutofit fontScale="92500" lnSpcReduction="10000"/>
          </a:bodyPr>
          <a:lstStyle/>
          <a:p>
            <a:r>
              <a:rPr lang="en-US" sz="4000" dirty="0"/>
              <a:t>Do you the dimensions of my latent embeddings? </a:t>
            </a:r>
          </a:p>
        </p:txBody>
      </p:sp>
      <p:pic>
        <p:nvPicPr>
          <p:cNvPr id="4" name="Picture 3" descr="A diagram of a group of colored rectangular objects&#10;&#10;Description automatically generated">
            <a:extLst>
              <a:ext uri="{FF2B5EF4-FFF2-40B4-BE49-F238E27FC236}">
                <a16:creationId xmlns:a16="http://schemas.microsoft.com/office/drawing/2014/main" id="{29B624B9-5129-4898-A217-B35490FD58AC}"/>
              </a:ext>
            </a:extLst>
          </p:cNvPr>
          <p:cNvPicPr>
            <a:picLocks noChangeAspect="1"/>
          </p:cNvPicPr>
          <p:nvPr/>
        </p:nvPicPr>
        <p:blipFill>
          <a:blip r:embed="rId2"/>
          <a:srcRect t="16404" r="64119" b="9076"/>
          <a:stretch/>
        </p:blipFill>
        <p:spPr>
          <a:xfrm>
            <a:off x="3296884" y="3245007"/>
            <a:ext cx="2234122" cy="1773041"/>
          </a:xfrm>
          <a:prstGeom prst="rect">
            <a:avLst/>
          </a:prstGeom>
        </p:spPr>
      </p:pic>
    </p:spTree>
    <p:extLst>
      <p:ext uri="{BB962C8B-B14F-4D97-AF65-F5344CB8AC3E}">
        <p14:creationId xmlns:p14="http://schemas.microsoft.com/office/powerpoint/2010/main" val="24696925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1844-E8AD-C13D-F503-70D60B9E8451}"/>
              </a:ext>
            </a:extLst>
          </p:cNvPr>
          <p:cNvSpPr>
            <a:spLocks noGrp="1"/>
          </p:cNvSpPr>
          <p:nvPr>
            <p:ph type="title"/>
          </p:nvPr>
        </p:nvSpPr>
        <p:spPr/>
        <p:txBody>
          <a:bodyPr/>
          <a:lstStyle/>
          <a:p>
            <a:r>
              <a:rPr lang="en-US" dirty="0"/>
              <a:t>Low-Rank Key-Value Joint Compression</a:t>
            </a:r>
          </a:p>
        </p:txBody>
      </p:sp>
      <p:sp>
        <p:nvSpPr>
          <p:cNvPr id="3" name="Text Placeholder 2">
            <a:extLst>
              <a:ext uri="{FF2B5EF4-FFF2-40B4-BE49-F238E27FC236}">
                <a16:creationId xmlns:a16="http://schemas.microsoft.com/office/drawing/2014/main" id="{6E70C8D8-08E2-5699-2F49-BD6717C9E693}"/>
              </a:ext>
            </a:extLst>
          </p:cNvPr>
          <p:cNvSpPr>
            <a:spLocks noGrp="1"/>
          </p:cNvSpPr>
          <p:nvPr>
            <p:ph type="body" sz="quarter" idx="16"/>
          </p:nvPr>
        </p:nvSpPr>
        <p:spPr/>
        <p:txBody>
          <a:bodyPr/>
          <a:lstStyle/>
          <a:p>
            <a:r>
              <a:rPr lang="en-US" dirty="0"/>
              <a:t>Joint compress (project) keys and values to reduce KV cache: </a:t>
            </a:r>
          </a:p>
        </p:txBody>
      </p:sp>
      <p:pic>
        <p:nvPicPr>
          <p:cNvPr id="11" name="Picture 10">
            <a:extLst>
              <a:ext uri="{FF2B5EF4-FFF2-40B4-BE49-F238E27FC236}">
                <a16:creationId xmlns:a16="http://schemas.microsoft.com/office/drawing/2014/main" id="{3FED0BF1-7112-A4D2-EDEE-F6CFAAB98541}"/>
              </a:ext>
            </a:extLst>
          </p:cNvPr>
          <p:cNvPicPr>
            <a:picLocks noChangeAspect="1"/>
          </p:cNvPicPr>
          <p:nvPr/>
        </p:nvPicPr>
        <p:blipFill>
          <a:blip r:embed="rId2"/>
          <a:stretch>
            <a:fillRect/>
          </a:stretch>
        </p:blipFill>
        <p:spPr>
          <a:xfrm>
            <a:off x="417032" y="1832832"/>
            <a:ext cx="8128686" cy="2344347"/>
          </a:xfrm>
          <a:prstGeom prst="rect">
            <a:avLst/>
          </a:prstGeom>
        </p:spPr>
      </p:pic>
      <p:sp>
        <p:nvSpPr>
          <p:cNvPr id="12" name="TextBox 11">
            <a:extLst>
              <a:ext uri="{FF2B5EF4-FFF2-40B4-BE49-F238E27FC236}">
                <a16:creationId xmlns:a16="http://schemas.microsoft.com/office/drawing/2014/main" id="{BC98F8E5-F4A6-B5C0-DBED-58701CFE3059}"/>
              </a:ext>
            </a:extLst>
          </p:cNvPr>
          <p:cNvSpPr txBox="1"/>
          <p:nvPr/>
        </p:nvSpPr>
        <p:spPr>
          <a:xfrm>
            <a:off x="2787162" y="4678768"/>
            <a:ext cx="3569676" cy="430887"/>
          </a:xfrm>
          <a:prstGeom prst="rect">
            <a:avLst/>
          </a:prstGeom>
          <a:noFill/>
        </p:spPr>
        <p:txBody>
          <a:bodyPr wrap="square">
            <a:spAutoFit/>
          </a:bodyPr>
          <a:lstStyle/>
          <a:p>
            <a:pPr algn="ctr"/>
            <a:r>
              <a:rPr lang="en-US" sz="1100" dirty="0"/>
              <a:t>DeepSeek-V2: A Strong, Economical, and Efficient Mixture-of-Experts Language Mode, 2024</a:t>
            </a:r>
          </a:p>
        </p:txBody>
      </p:sp>
    </p:spTree>
    <p:extLst>
      <p:ext uri="{BB962C8B-B14F-4D97-AF65-F5344CB8AC3E}">
        <p14:creationId xmlns:p14="http://schemas.microsoft.com/office/powerpoint/2010/main" val="30665499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1A6AD-B386-6F19-685D-0211E23BF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2A1F85-C500-AC15-DAD7-7A7EBC8FF6BA}"/>
              </a:ext>
            </a:extLst>
          </p:cNvPr>
          <p:cNvSpPr>
            <a:spLocks noGrp="1"/>
          </p:cNvSpPr>
          <p:nvPr>
            <p:ph type="title"/>
          </p:nvPr>
        </p:nvSpPr>
        <p:spPr/>
        <p:txBody>
          <a:bodyPr/>
          <a:lstStyle/>
          <a:p>
            <a:r>
              <a:rPr lang="en-US" dirty="0"/>
              <a:t>Low-Rank Key-Value Joint Compression</a:t>
            </a:r>
          </a:p>
        </p:txBody>
      </p:sp>
      <p:sp>
        <p:nvSpPr>
          <p:cNvPr id="3" name="Text Placeholder 2">
            <a:extLst>
              <a:ext uri="{FF2B5EF4-FFF2-40B4-BE49-F238E27FC236}">
                <a16:creationId xmlns:a16="http://schemas.microsoft.com/office/drawing/2014/main" id="{D3C5B6BF-6731-7DC7-7219-DAFA9F0BD2F0}"/>
              </a:ext>
            </a:extLst>
          </p:cNvPr>
          <p:cNvSpPr>
            <a:spLocks noGrp="1"/>
          </p:cNvSpPr>
          <p:nvPr>
            <p:ph type="body" sz="quarter" idx="16"/>
          </p:nvPr>
        </p:nvSpPr>
        <p:spPr/>
        <p:txBody>
          <a:bodyPr/>
          <a:lstStyle/>
          <a:p>
            <a:r>
              <a:rPr lang="en-US" dirty="0"/>
              <a:t>Joint compress (project) keys and values to reduce KV cache: </a:t>
            </a:r>
          </a:p>
        </p:txBody>
      </p:sp>
      <p:pic>
        <p:nvPicPr>
          <p:cNvPr id="6" name="Picture 5">
            <a:extLst>
              <a:ext uri="{FF2B5EF4-FFF2-40B4-BE49-F238E27FC236}">
                <a16:creationId xmlns:a16="http://schemas.microsoft.com/office/drawing/2014/main" id="{40C82014-5101-79D1-6EB7-EBBA06A11890}"/>
              </a:ext>
            </a:extLst>
          </p:cNvPr>
          <p:cNvPicPr>
            <a:picLocks noChangeAspect="1"/>
          </p:cNvPicPr>
          <p:nvPr/>
        </p:nvPicPr>
        <p:blipFill>
          <a:blip r:embed="rId4"/>
          <a:stretch>
            <a:fillRect/>
          </a:stretch>
        </p:blipFill>
        <p:spPr>
          <a:xfrm>
            <a:off x="3768536" y="1796832"/>
            <a:ext cx="1606928" cy="1279769"/>
          </a:xfrm>
          <a:prstGeom prst="rect">
            <a:avLst/>
          </a:prstGeom>
        </p:spPr>
      </p:pic>
      <p:pic>
        <p:nvPicPr>
          <p:cNvPr id="9" name="Picture 8">
            <a:extLst>
              <a:ext uri="{FF2B5EF4-FFF2-40B4-BE49-F238E27FC236}">
                <a16:creationId xmlns:a16="http://schemas.microsoft.com/office/drawing/2014/main" id="{B9409183-8022-58C1-2C77-7AA791AD88F5}"/>
              </a:ext>
            </a:extLst>
          </p:cNvPr>
          <p:cNvPicPr>
            <a:picLocks noChangeAspect="1"/>
          </p:cNvPicPr>
          <p:nvPr/>
        </p:nvPicPr>
        <p:blipFill>
          <a:blip r:embed="rId5"/>
          <a:stretch>
            <a:fillRect/>
          </a:stretch>
        </p:blipFill>
        <p:spPr>
          <a:xfrm>
            <a:off x="685800" y="2836885"/>
            <a:ext cx="7772400" cy="1710233"/>
          </a:xfrm>
          <a:prstGeom prst="rect">
            <a:avLst/>
          </a:prstGeom>
        </p:spPr>
      </p:pic>
      <p:sp>
        <p:nvSpPr>
          <p:cNvPr id="8" name="TextBox 7">
            <a:extLst>
              <a:ext uri="{FF2B5EF4-FFF2-40B4-BE49-F238E27FC236}">
                <a16:creationId xmlns:a16="http://schemas.microsoft.com/office/drawing/2014/main" id="{06B9C016-F9D6-94F8-F60C-A558AB6C7920}"/>
              </a:ext>
            </a:extLst>
          </p:cNvPr>
          <p:cNvSpPr txBox="1"/>
          <p:nvPr/>
        </p:nvSpPr>
        <p:spPr>
          <a:xfrm>
            <a:off x="2787162" y="4678768"/>
            <a:ext cx="3569676" cy="430887"/>
          </a:xfrm>
          <a:prstGeom prst="rect">
            <a:avLst/>
          </a:prstGeom>
          <a:noFill/>
        </p:spPr>
        <p:txBody>
          <a:bodyPr wrap="square">
            <a:spAutoFit/>
          </a:bodyPr>
          <a:lstStyle/>
          <a:p>
            <a:pPr algn="ctr"/>
            <a:r>
              <a:rPr lang="en-US" sz="1100" dirty="0"/>
              <a:t>DeepSeek-V2: A Strong, Economical, and Efficient Mixture-of-Experts Language Mode, 2024</a:t>
            </a:r>
          </a:p>
        </p:txBody>
      </p:sp>
    </p:spTree>
    <p:extLst>
      <p:ext uri="{BB962C8B-B14F-4D97-AF65-F5344CB8AC3E}">
        <p14:creationId xmlns:p14="http://schemas.microsoft.com/office/powerpoint/2010/main" val="2184956499"/>
      </p:ext>
    </p:extLst>
  </p:cSld>
  <p:clrMapOvr>
    <a:masterClrMapping/>
  </p:clrMapOvr>
  <p:extLst>
    <p:ext uri="{6950BFC3-D8DA-4A85-94F7-54DA5524770B}">
      <p188:commentRel xmlns:p188="http://schemas.microsoft.com/office/powerpoint/2018/8/main" r:id="rId3"/>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7FA57-4084-9E33-2300-5874906D6D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604687-1B32-8DB8-8E2F-12D7CD03F140}"/>
              </a:ext>
            </a:extLst>
          </p:cNvPr>
          <p:cNvSpPr>
            <a:spLocks noGrp="1"/>
          </p:cNvSpPr>
          <p:nvPr>
            <p:ph type="title"/>
          </p:nvPr>
        </p:nvSpPr>
        <p:spPr/>
        <p:txBody>
          <a:bodyPr/>
          <a:lstStyle/>
          <a:p>
            <a:r>
              <a:rPr lang="en-US" dirty="0"/>
              <a:t>MLA: KV-Cache size comparison </a:t>
            </a:r>
          </a:p>
        </p:txBody>
      </p:sp>
      <p:sp>
        <p:nvSpPr>
          <p:cNvPr id="3" name="Text Placeholder 2">
            <a:extLst>
              <a:ext uri="{FF2B5EF4-FFF2-40B4-BE49-F238E27FC236}">
                <a16:creationId xmlns:a16="http://schemas.microsoft.com/office/drawing/2014/main" id="{FC29A59D-50E8-6A8C-E69E-0ABBAF779E74}"/>
              </a:ext>
            </a:extLst>
          </p:cNvPr>
          <p:cNvSpPr>
            <a:spLocks noGrp="1"/>
          </p:cNvSpPr>
          <p:nvPr>
            <p:ph type="body" sz="quarter" idx="16"/>
          </p:nvPr>
        </p:nvSpPr>
        <p:spPr>
          <a:xfrm>
            <a:off x="533919" y="1346689"/>
            <a:ext cx="8085415" cy="3077573"/>
          </a:xfrm>
        </p:spPr>
        <p:txBody>
          <a:bodyPr/>
          <a:lstStyle/>
          <a:p>
            <a:r>
              <a:rPr lang="en-US" dirty="0"/>
              <a:t>MLA’s KV cache size is equal to GQA with only 2.25 groups. </a:t>
            </a:r>
            <a:br>
              <a:rPr lang="en-US" dirty="0"/>
            </a:br>
            <a:r>
              <a:rPr lang="en-US" dirty="0"/>
              <a:t>How about its performance? (vs. MHA and GQA) </a:t>
            </a:r>
          </a:p>
        </p:txBody>
      </p:sp>
      <p:sp>
        <p:nvSpPr>
          <p:cNvPr id="7" name="TextBox 6">
            <a:extLst>
              <a:ext uri="{FF2B5EF4-FFF2-40B4-BE49-F238E27FC236}">
                <a16:creationId xmlns:a16="http://schemas.microsoft.com/office/drawing/2014/main" id="{D489CF48-23CC-FE61-CE13-F348E6274CE1}"/>
              </a:ext>
            </a:extLst>
          </p:cNvPr>
          <p:cNvSpPr txBox="1"/>
          <p:nvPr/>
        </p:nvSpPr>
        <p:spPr>
          <a:xfrm>
            <a:off x="2787162" y="4678768"/>
            <a:ext cx="3569676" cy="430887"/>
          </a:xfrm>
          <a:prstGeom prst="rect">
            <a:avLst/>
          </a:prstGeom>
          <a:noFill/>
        </p:spPr>
        <p:txBody>
          <a:bodyPr wrap="square">
            <a:spAutoFit/>
          </a:bodyPr>
          <a:lstStyle/>
          <a:p>
            <a:pPr algn="ctr"/>
            <a:r>
              <a:rPr lang="en-US" sz="1100" dirty="0"/>
              <a:t>DeepSeek-V2: A Strong, Economical, and Efficient Mixture-of-Experts Language Mode, 2024</a:t>
            </a:r>
          </a:p>
        </p:txBody>
      </p:sp>
      <p:pic>
        <p:nvPicPr>
          <p:cNvPr id="8" name="Picture 7">
            <a:extLst>
              <a:ext uri="{FF2B5EF4-FFF2-40B4-BE49-F238E27FC236}">
                <a16:creationId xmlns:a16="http://schemas.microsoft.com/office/drawing/2014/main" id="{247594F3-8FE0-83BC-8027-F7A1BA7EA08F}"/>
              </a:ext>
            </a:extLst>
          </p:cNvPr>
          <p:cNvPicPr>
            <a:picLocks noChangeAspect="1"/>
          </p:cNvPicPr>
          <p:nvPr/>
        </p:nvPicPr>
        <p:blipFill>
          <a:blip r:embed="rId2"/>
          <a:stretch>
            <a:fillRect/>
          </a:stretch>
        </p:blipFill>
        <p:spPr>
          <a:xfrm>
            <a:off x="1280143" y="1918438"/>
            <a:ext cx="6439504" cy="2716369"/>
          </a:xfrm>
          <a:prstGeom prst="rect">
            <a:avLst/>
          </a:prstGeom>
        </p:spPr>
      </p:pic>
    </p:spTree>
    <p:extLst>
      <p:ext uri="{BB962C8B-B14F-4D97-AF65-F5344CB8AC3E}">
        <p14:creationId xmlns:p14="http://schemas.microsoft.com/office/powerpoint/2010/main" val="42659533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CF21A-F126-E26A-6BE7-D9C331B13D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65B11C-DD38-2963-C10E-1CD4C31FABC1}"/>
              </a:ext>
            </a:extLst>
          </p:cNvPr>
          <p:cNvSpPr>
            <a:spLocks noGrp="1"/>
          </p:cNvSpPr>
          <p:nvPr>
            <p:ph type="title"/>
          </p:nvPr>
        </p:nvSpPr>
        <p:spPr/>
        <p:txBody>
          <a:bodyPr/>
          <a:lstStyle/>
          <a:p>
            <a:r>
              <a:rPr lang="en-US" dirty="0"/>
              <a:t>MLA: KV-Cache size comparison </a:t>
            </a:r>
          </a:p>
        </p:txBody>
      </p:sp>
      <p:sp>
        <p:nvSpPr>
          <p:cNvPr id="3" name="Text Placeholder 2">
            <a:extLst>
              <a:ext uri="{FF2B5EF4-FFF2-40B4-BE49-F238E27FC236}">
                <a16:creationId xmlns:a16="http://schemas.microsoft.com/office/drawing/2014/main" id="{694F6963-3C98-C1C7-50BF-5A00AD59927D}"/>
              </a:ext>
            </a:extLst>
          </p:cNvPr>
          <p:cNvSpPr>
            <a:spLocks noGrp="1"/>
          </p:cNvSpPr>
          <p:nvPr>
            <p:ph type="body" sz="quarter" idx="16"/>
          </p:nvPr>
        </p:nvSpPr>
        <p:spPr>
          <a:xfrm>
            <a:off x="533919" y="1346689"/>
            <a:ext cx="8085415" cy="3077573"/>
          </a:xfrm>
        </p:spPr>
        <p:txBody>
          <a:bodyPr/>
          <a:lstStyle/>
          <a:p>
            <a:r>
              <a:rPr lang="en-US" dirty="0"/>
              <a:t>MLA (DeepSeek-V2) shows better performance than MHA, but requires a significantly smaller amount of KV cache.</a:t>
            </a:r>
          </a:p>
        </p:txBody>
      </p:sp>
      <p:sp>
        <p:nvSpPr>
          <p:cNvPr id="7" name="TextBox 6">
            <a:extLst>
              <a:ext uri="{FF2B5EF4-FFF2-40B4-BE49-F238E27FC236}">
                <a16:creationId xmlns:a16="http://schemas.microsoft.com/office/drawing/2014/main" id="{B8DCC87B-3CC3-4E33-02A8-ECDE9AE6D9F9}"/>
              </a:ext>
            </a:extLst>
          </p:cNvPr>
          <p:cNvSpPr txBox="1"/>
          <p:nvPr/>
        </p:nvSpPr>
        <p:spPr>
          <a:xfrm>
            <a:off x="2787162" y="4678768"/>
            <a:ext cx="3569676" cy="430887"/>
          </a:xfrm>
          <a:prstGeom prst="rect">
            <a:avLst/>
          </a:prstGeom>
          <a:noFill/>
        </p:spPr>
        <p:txBody>
          <a:bodyPr wrap="square">
            <a:spAutoFit/>
          </a:bodyPr>
          <a:lstStyle/>
          <a:p>
            <a:pPr algn="ctr"/>
            <a:r>
              <a:rPr lang="en-US" sz="1100" dirty="0"/>
              <a:t>DeepSeek-V2: A Strong, Economical, and Efficient Mixture-of-Experts Language Mode, 2024</a:t>
            </a:r>
          </a:p>
        </p:txBody>
      </p:sp>
      <p:pic>
        <p:nvPicPr>
          <p:cNvPr id="9" name="Picture 8" descr="A table with text and numbers&#10;&#10;AI-generated content may be incorrect.">
            <a:extLst>
              <a:ext uri="{FF2B5EF4-FFF2-40B4-BE49-F238E27FC236}">
                <a16:creationId xmlns:a16="http://schemas.microsoft.com/office/drawing/2014/main" id="{45702479-9665-1B93-A47C-5EA3E1F2A0BE}"/>
              </a:ext>
            </a:extLst>
          </p:cNvPr>
          <p:cNvPicPr>
            <a:picLocks noChangeAspect="1"/>
          </p:cNvPicPr>
          <p:nvPr/>
        </p:nvPicPr>
        <p:blipFill>
          <a:blip r:embed="rId2"/>
          <a:stretch>
            <a:fillRect/>
          </a:stretch>
        </p:blipFill>
        <p:spPr>
          <a:xfrm>
            <a:off x="984739" y="1960457"/>
            <a:ext cx="6872712" cy="2718311"/>
          </a:xfrm>
          <a:prstGeom prst="rect">
            <a:avLst/>
          </a:prstGeom>
        </p:spPr>
      </p:pic>
    </p:spTree>
    <p:extLst>
      <p:ext uri="{BB962C8B-B14F-4D97-AF65-F5344CB8AC3E}">
        <p14:creationId xmlns:p14="http://schemas.microsoft.com/office/powerpoint/2010/main" val="31770758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7C2E0-0A61-64B6-D056-D9EEBDCDE86C}"/>
              </a:ext>
            </a:extLst>
          </p:cNvPr>
          <p:cNvSpPr>
            <a:spLocks noGrp="1"/>
          </p:cNvSpPr>
          <p:nvPr>
            <p:ph type="title"/>
          </p:nvPr>
        </p:nvSpPr>
        <p:spPr>
          <a:xfrm>
            <a:off x="533919" y="107119"/>
            <a:ext cx="8421486" cy="857542"/>
          </a:xfrm>
        </p:spPr>
        <p:txBody>
          <a:bodyPr/>
          <a:lstStyle/>
          <a:p>
            <a:r>
              <a:rPr lang="en-US" dirty="0"/>
              <a:t>Recent variation: Native Sparse Attention</a:t>
            </a:r>
          </a:p>
        </p:txBody>
      </p:sp>
      <p:sp>
        <p:nvSpPr>
          <p:cNvPr id="3" name="Text Placeholder 2">
            <a:extLst>
              <a:ext uri="{FF2B5EF4-FFF2-40B4-BE49-F238E27FC236}">
                <a16:creationId xmlns:a16="http://schemas.microsoft.com/office/drawing/2014/main" id="{E9CE4546-61AA-9474-653F-1B0D89B569BC}"/>
              </a:ext>
            </a:extLst>
          </p:cNvPr>
          <p:cNvSpPr>
            <a:spLocks noGrp="1"/>
          </p:cNvSpPr>
          <p:nvPr>
            <p:ph type="body" sz="quarter" idx="16"/>
          </p:nvPr>
        </p:nvSpPr>
        <p:spPr/>
        <p:txBody>
          <a:bodyPr/>
          <a:lstStyle/>
          <a:p>
            <a:r>
              <a:rPr lang="en-US" dirty="0"/>
              <a:t>Native Sparse Attention from </a:t>
            </a:r>
            <a:r>
              <a:rPr lang="en-US" dirty="0" err="1"/>
              <a:t>deepseek</a:t>
            </a:r>
            <a:r>
              <a:rPr lang="en-US" dirty="0"/>
              <a:t>, which performs attention in a block level rather than in a token level. Intuitively, this means that the model learns which chunk / paragraph is important rather than which token is important. </a:t>
            </a:r>
          </a:p>
          <a:p>
            <a:r>
              <a:rPr lang="en-US" dirty="0"/>
              <a:t>Incorporate: </a:t>
            </a:r>
            <a:r>
              <a:rPr lang="en-US" dirty="0">
                <a:hlinkClick r:id="rId2"/>
              </a:rPr>
              <a:t>https://arxiv.org/pdf/2502.11089</a:t>
            </a:r>
            <a:r>
              <a:rPr lang="en-US" dirty="0"/>
              <a:t> </a:t>
            </a:r>
          </a:p>
        </p:txBody>
      </p:sp>
      <p:sp>
        <p:nvSpPr>
          <p:cNvPr id="5" name="TextBox 4">
            <a:extLst>
              <a:ext uri="{FF2B5EF4-FFF2-40B4-BE49-F238E27FC236}">
                <a16:creationId xmlns:a16="http://schemas.microsoft.com/office/drawing/2014/main" id="{7AB08F87-39BB-FC68-6466-1FE8B9C5A327}"/>
              </a:ext>
            </a:extLst>
          </p:cNvPr>
          <p:cNvSpPr txBox="1"/>
          <p:nvPr/>
        </p:nvSpPr>
        <p:spPr>
          <a:xfrm>
            <a:off x="1331595" y="4881890"/>
            <a:ext cx="6629400" cy="261610"/>
          </a:xfrm>
          <a:prstGeom prst="rect">
            <a:avLst/>
          </a:prstGeom>
          <a:noFill/>
        </p:spPr>
        <p:txBody>
          <a:bodyPr wrap="square">
            <a:spAutoFit/>
          </a:bodyPr>
          <a:lstStyle/>
          <a:p>
            <a:pPr algn="ctr"/>
            <a:r>
              <a:rPr lang="en-US" sz="1100" dirty="0">
                <a:hlinkClick r:id="rId2"/>
              </a:rPr>
              <a:t>Native Sparse Attention: Hardware-Aligned and Natively Trainable Sparse Attention, 2025</a:t>
            </a:r>
            <a:endParaRPr lang="en-US" sz="1100" dirty="0"/>
          </a:p>
        </p:txBody>
      </p:sp>
    </p:spTree>
    <p:extLst>
      <p:ext uri="{BB962C8B-B14F-4D97-AF65-F5344CB8AC3E}">
        <p14:creationId xmlns:p14="http://schemas.microsoft.com/office/powerpoint/2010/main" val="11591486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DF8F1-DD0F-6C07-BD24-E18ECF842C2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C8A123B-F2DD-0D68-837D-2BDDA60D83EE}"/>
              </a:ext>
            </a:extLst>
          </p:cNvPr>
          <p:cNvSpPr>
            <a:spLocks noGrp="1"/>
          </p:cNvSpPr>
          <p:nvPr>
            <p:ph type="body" sz="quarter" idx="16"/>
          </p:nvPr>
        </p:nvSpPr>
        <p:spPr/>
        <p:txBody>
          <a:bodyPr lIns="91440" tIns="45720" rIns="91440" bIns="45720" anchor="ctr">
            <a:noAutofit/>
          </a:bodyPr>
          <a:lstStyle/>
          <a:p>
            <a:pPr algn="ctr"/>
            <a:r>
              <a:rPr lang="en-US" sz="5400" dirty="0">
                <a:latin typeface="Tahoma"/>
                <a:ea typeface="Tahoma"/>
                <a:cs typeface="Tahoma"/>
              </a:rPr>
              <a:t>Quantization </a:t>
            </a:r>
          </a:p>
        </p:txBody>
      </p:sp>
      <p:sp>
        <p:nvSpPr>
          <p:cNvPr id="3" name="Text Placeholder 2">
            <a:extLst>
              <a:ext uri="{FF2B5EF4-FFF2-40B4-BE49-F238E27FC236}">
                <a16:creationId xmlns:a16="http://schemas.microsoft.com/office/drawing/2014/main" id="{6DA03BA8-E618-DE37-0E37-252A36E28456}"/>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138440677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3FCF5-E379-3100-B8C2-B5FC2CF9ED8F}"/>
              </a:ext>
            </a:extLst>
          </p:cNvPr>
          <p:cNvSpPr>
            <a:spLocks noGrp="1"/>
          </p:cNvSpPr>
          <p:nvPr>
            <p:ph type="title"/>
          </p:nvPr>
        </p:nvSpPr>
        <p:spPr/>
        <p:txBody>
          <a:bodyPr/>
          <a:lstStyle/>
          <a:p>
            <a:r>
              <a:rPr lang="en-US" dirty="0"/>
              <a:t>FLOPS of Matrix Multiplication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FFE251B-8E1C-210E-4AE6-8ED8F1ECD955}"/>
                  </a:ext>
                </a:extLst>
              </p:cNvPr>
              <p:cNvSpPr>
                <a:spLocks noGrp="1"/>
              </p:cNvSpPr>
              <p:nvPr>
                <p:ph type="body" sz="quarter" idx="16"/>
              </p:nvPr>
            </p:nvSpPr>
            <p:spPr/>
            <p:txBody>
              <a:bodyPr/>
              <a:lstStyle/>
              <a:p>
                <a:r>
                  <a:rPr lang="en-US" dirty="0"/>
                  <a:t>Matrix-vector multiplication are common in Self-Attention (e.g., QKV projection) </a:t>
                </a:r>
              </a:p>
              <a:p>
                <a:pPr lvl="1"/>
                <a:r>
                  <a:rPr lang="en-US" dirty="0"/>
                  <a:t>Requires </a:t>
                </a:r>
                <a14:m>
                  <m:oMath xmlns:m="http://schemas.openxmlformats.org/officeDocument/2006/math">
                    <m:r>
                      <a:rPr lang="en-US" i="1">
                        <a:latin typeface="Cambria Math" panose="02040503050406030204" pitchFamily="18" charset="0"/>
                      </a:rPr>
                      <m:t>2</m:t>
                    </m:r>
                    <m:r>
                      <a:rPr lang="en-US" i="1">
                        <a:latin typeface="Cambria Math" panose="02040503050406030204" pitchFamily="18" charset="0"/>
                      </a:rPr>
                      <m:t>𝑚𝑛</m:t>
                    </m:r>
                  </m:oMath>
                </a14:m>
                <a:r>
                  <a:rPr lang="en-US" dirty="0"/>
                  <a:t> (2 x matrix size) operations for multiplying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sup>
                    </m:sSup>
                  </m:oMath>
                </a14:m>
                <a:r>
                  <a:rPr lang="en-US" dirty="0"/>
                  <a:t> and </a:t>
                </a:r>
                <a14:m>
                  <m:oMath xmlns:m="http://schemas.openxmlformats.org/officeDocument/2006/math">
                    <m:r>
                      <a:rPr lang="en-US" b="0" i="1" smtClean="0">
                        <a:latin typeface="Cambria Math" panose="02040503050406030204" pitchFamily="18" charset="0"/>
                      </a:rPr>
                      <m:t>𝑏</m:t>
                    </m:r>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𝑛</m:t>
                        </m:r>
                      </m:sup>
                    </m:sSup>
                  </m:oMath>
                </a14:m>
                <a:endParaRPr lang="en-US" dirty="0"/>
              </a:p>
              <a:p>
                <a:pPr lvl="1"/>
                <a:r>
                  <a:rPr lang="en-US" dirty="0"/>
                  <a:t>(2 because 1 for multiplication, 1 for addition)</a:t>
                </a:r>
              </a:p>
            </p:txBody>
          </p:sp>
        </mc:Choice>
        <mc:Fallback xmlns="">
          <p:sp>
            <p:nvSpPr>
              <p:cNvPr id="3" name="Text Placeholder 2">
                <a:extLst>
                  <a:ext uri="{FF2B5EF4-FFF2-40B4-BE49-F238E27FC236}">
                    <a16:creationId xmlns:a16="http://schemas.microsoft.com/office/drawing/2014/main" id="{5FFE251B-8E1C-210E-4AE6-8ED8F1ECD955}"/>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pic>
        <p:nvPicPr>
          <p:cNvPr id="6" name="Picture 5" descr="A math equations with numbers and symbols&#10;&#10;Description automatically generated with medium confidence">
            <a:extLst>
              <a:ext uri="{FF2B5EF4-FFF2-40B4-BE49-F238E27FC236}">
                <a16:creationId xmlns:a16="http://schemas.microsoft.com/office/drawing/2014/main" id="{ADAFF1EC-8DE0-9EAD-034C-50980DF39D63}"/>
              </a:ext>
            </a:extLst>
          </p:cNvPr>
          <p:cNvPicPr>
            <a:picLocks noChangeAspect="1"/>
          </p:cNvPicPr>
          <p:nvPr/>
        </p:nvPicPr>
        <p:blipFill>
          <a:blip r:embed="rId3"/>
          <a:stretch>
            <a:fillRect/>
          </a:stretch>
        </p:blipFill>
        <p:spPr>
          <a:xfrm>
            <a:off x="685800" y="2296780"/>
            <a:ext cx="7772400" cy="1561342"/>
          </a:xfrm>
          <a:prstGeom prst="rect">
            <a:avLst/>
          </a:prstGeom>
        </p:spPr>
      </p:pic>
    </p:spTree>
    <p:extLst>
      <p:ext uri="{BB962C8B-B14F-4D97-AF65-F5344CB8AC3E}">
        <p14:creationId xmlns:p14="http://schemas.microsoft.com/office/powerpoint/2010/main" val="1927281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D6E65-8A85-8C4A-8843-D25A5BA79F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28634E-B6FD-FD3C-5AE3-0982AABCB832}"/>
              </a:ext>
            </a:extLst>
          </p:cNvPr>
          <p:cNvSpPr>
            <a:spLocks noGrp="1"/>
          </p:cNvSpPr>
          <p:nvPr>
            <p:ph type="title"/>
          </p:nvPr>
        </p:nvSpPr>
        <p:spPr>
          <a:xfrm>
            <a:off x="533919" y="107119"/>
            <a:ext cx="8849567" cy="857542"/>
          </a:xfrm>
        </p:spPr>
        <p:txBody>
          <a:bodyPr lIns="91440" tIns="45720" rIns="91440" bIns="45720" anchor="b">
            <a:normAutofit fontScale="90000"/>
          </a:bodyPr>
          <a:lstStyle/>
          <a:p>
            <a:r>
              <a:rPr lang="en-US" dirty="0"/>
              <a:t>Quantization: Mapping from high to low precision</a:t>
            </a:r>
          </a:p>
        </p:txBody>
      </p:sp>
      <p:sp>
        <p:nvSpPr>
          <p:cNvPr id="3" name="Text Placeholder 2">
            <a:extLst>
              <a:ext uri="{FF2B5EF4-FFF2-40B4-BE49-F238E27FC236}">
                <a16:creationId xmlns:a16="http://schemas.microsoft.com/office/drawing/2014/main" id="{72B2743A-76A6-CDEE-6C89-601E279CF48E}"/>
              </a:ext>
            </a:extLst>
          </p:cNvPr>
          <p:cNvSpPr>
            <a:spLocks noGrp="1"/>
          </p:cNvSpPr>
          <p:nvPr>
            <p:ph type="body" sz="quarter" idx="16"/>
          </p:nvPr>
        </p:nvSpPr>
        <p:spPr/>
        <p:txBody>
          <a:bodyPr/>
          <a:lstStyle/>
          <a:p>
            <a:r>
              <a:rPr lang="en-US" dirty="0"/>
              <a:t>In deep learning, this process lets models run faster with less memory by storing weights/activations in lower precision (e.g., FP16 or INT8).</a:t>
            </a:r>
          </a:p>
          <a:p>
            <a:endParaRPr lang="en-US" dirty="0"/>
          </a:p>
        </p:txBody>
      </p:sp>
      <p:pic>
        <p:nvPicPr>
          <p:cNvPr id="4" name="Picture 3" descr="A diagram of a curve&#10;&#10;AI-generated content may be incorrect.">
            <a:extLst>
              <a:ext uri="{FF2B5EF4-FFF2-40B4-BE49-F238E27FC236}">
                <a16:creationId xmlns:a16="http://schemas.microsoft.com/office/drawing/2014/main" id="{C15B660C-C5B1-1F38-E61E-93472FA48E91}"/>
              </a:ext>
            </a:extLst>
          </p:cNvPr>
          <p:cNvPicPr>
            <a:picLocks noChangeAspect="1"/>
          </p:cNvPicPr>
          <p:nvPr/>
        </p:nvPicPr>
        <p:blipFill>
          <a:blip r:embed="rId2"/>
          <a:stretch>
            <a:fillRect/>
          </a:stretch>
        </p:blipFill>
        <p:spPr>
          <a:xfrm>
            <a:off x="2081378" y="2140081"/>
            <a:ext cx="5202425" cy="2588206"/>
          </a:xfrm>
          <a:prstGeom prst="rect">
            <a:avLst/>
          </a:prstGeom>
          <a:noFill/>
        </p:spPr>
      </p:pic>
    </p:spTree>
    <p:extLst>
      <p:ext uri="{BB962C8B-B14F-4D97-AF65-F5344CB8AC3E}">
        <p14:creationId xmlns:p14="http://schemas.microsoft.com/office/powerpoint/2010/main" val="3195178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1B9ED-5372-89DC-8CE5-FFBFCEDAD5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948ADF-8DA6-48B4-B79B-19A5AFC93DD0}"/>
              </a:ext>
            </a:extLst>
          </p:cNvPr>
          <p:cNvSpPr>
            <a:spLocks noGrp="1"/>
          </p:cNvSpPr>
          <p:nvPr>
            <p:ph type="title"/>
          </p:nvPr>
        </p:nvSpPr>
        <p:spPr/>
        <p:txBody>
          <a:bodyPr lIns="91440" tIns="45720" rIns="91440" bIns="45720" anchor="b"/>
          <a:lstStyle/>
          <a:p>
            <a:r>
              <a:rPr lang="en-US" dirty="0">
                <a:ea typeface="Tahoma"/>
                <a:cs typeface="Tahoma"/>
              </a:rPr>
              <a:t>Numeric Data Types: FP32</a:t>
            </a:r>
            <a:endParaRPr lang="en-US" dirty="0"/>
          </a:p>
        </p:txBody>
      </p:sp>
      <p:sp>
        <p:nvSpPr>
          <p:cNvPr id="3" name="Text Placeholder 2">
            <a:extLst>
              <a:ext uri="{FF2B5EF4-FFF2-40B4-BE49-F238E27FC236}">
                <a16:creationId xmlns:a16="http://schemas.microsoft.com/office/drawing/2014/main" id="{494203DE-CA88-F03C-8E96-5D6208A76B7B}"/>
              </a:ext>
            </a:extLst>
          </p:cNvPr>
          <p:cNvSpPr>
            <a:spLocks noGrp="1"/>
          </p:cNvSpPr>
          <p:nvPr>
            <p:ph type="body" sz="quarter" idx="16"/>
          </p:nvPr>
        </p:nvSpPr>
        <p:spPr/>
        <p:txBody>
          <a:bodyPr lIns="91440" tIns="45720" rIns="91440" bIns="45720" anchor="t">
            <a:noAutofit/>
          </a:bodyPr>
          <a:lstStyle/>
          <a:p>
            <a:pPr marL="229870" indent="-229870"/>
            <a:r>
              <a:rPr lang="en-US" dirty="0">
                <a:latin typeface="Tahoma"/>
                <a:ea typeface="Tahoma"/>
                <a:cs typeface="Tahoma"/>
              </a:rPr>
              <a:t>32-bit </a:t>
            </a:r>
            <a:r>
              <a:rPr lang="en-US" b="1" dirty="0">
                <a:latin typeface="Tahoma"/>
                <a:ea typeface="Tahoma"/>
                <a:cs typeface="Tahoma"/>
              </a:rPr>
              <a:t>floating point </a:t>
            </a:r>
            <a:r>
              <a:rPr lang="en-US" dirty="0">
                <a:latin typeface="Tahoma"/>
                <a:ea typeface="Tahoma"/>
                <a:cs typeface="Tahoma"/>
              </a:rPr>
              <a:t>number or FP32 (IEEE 754)</a:t>
            </a:r>
            <a:endParaRPr lang="en-US" dirty="0"/>
          </a:p>
        </p:txBody>
      </p:sp>
      <p:pic>
        <p:nvPicPr>
          <p:cNvPr id="6" name="Picture 5">
            <a:extLst>
              <a:ext uri="{FF2B5EF4-FFF2-40B4-BE49-F238E27FC236}">
                <a16:creationId xmlns:a16="http://schemas.microsoft.com/office/drawing/2014/main" id="{ACDCADD3-4C79-CB75-C012-59F6BEBD4BEF}"/>
              </a:ext>
            </a:extLst>
          </p:cNvPr>
          <p:cNvPicPr>
            <a:picLocks noChangeAspect="1"/>
          </p:cNvPicPr>
          <p:nvPr/>
        </p:nvPicPr>
        <p:blipFill>
          <a:blip r:embed="rId2"/>
          <a:stretch>
            <a:fillRect/>
          </a:stretch>
        </p:blipFill>
        <p:spPr>
          <a:xfrm>
            <a:off x="640633" y="1677854"/>
            <a:ext cx="7858125" cy="3262631"/>
          </a:xfrm>
          <a:prstGeom prst="rect">
            <a:avLst/>
          </a:prstGeom>
        </p:spPr>
      </p:pic>
      <p:sp>
        <p:nvSpPr>
          <p:cNvPr id="4" name="TextBox 3">
            <a:extLst>
              <a:ext uri="{FF2B5EF4-FFF2-40B4-BE49-F238E27FC236}">
                <a16:creationId xmlns:a16="http://schemas.microsoft.com/office/drawing/2014/main" id="{72FF2981-A0A6-E409-24F5-0CEC4AA1115F}"/>
              </a:ext>
            </a:extLst>
          </p:cNvPr>
          <p:cNvSpPr txBox="1"/>
          <p:nvPr/>
        </p:nvSpPr>
        <p:spPr>
          <a:xfrm>
            <a:off x="2365828" y="3476172"/>
            <a:ext cx="731290" cy="307777"/>
          </a:xfrm>
          <a:prstGeom prst="rect">
            <a:avLst/>
          </a:prstGeom>
          <a:noFill/>
        </p:spPr>
        <p:txBody>
          <a:bodyPr wrap="none" rtlCol="0">
            <a:spAutoFit/>
          </a:bodyPr>
          <a:lstStyle/>
          <a:p>
            <a:r>
              <a:rPr lang="en-US" b="1" dirty="0">
                <a:solidFill>
                  <a:schemeClr val="tx2">
                    <a:lumMod val="60000"/>
                    <a:lumOff val="40000"/>
                  </a:schemeClr>
                </a:solidFill>
              </a:rPr>
              <a:t>Range</a:t>
            </a:r>
          </a:p>
        </p:txBody>
      </p:sp>
      <p:sp>
        <p:nvSpPr>
          <p:cNvPr id="5" name="TextBox 4">
            <a:extLst>
              <a:ext uri="{FF2B5EF4-FFF2-40B4-BE49-F238E27FC236}">
                <a16:creationId xmlns:a16="http://schemas.microsoft.com/office/drawing/2014/main" id="{D848DDDA-D1CB-ADCB-ABFA-89F997B98CD1}"/>
              </a:ext>
            </a:extLst>
          </p:cNvPr>
          <p:cNvSpPr txBox="1"/>
          <p:nvPr/>
        </p:nvSpPr>
        <p:spPr>
          <a:xfrm>
            <a:off x="5551395" y="3476172"/>
            <a:ext cx="990977" cy="307777"/>
          </a:xfrm>
          <a:prstGeom prst="rect">
            <a:avLst/>
          </a:prstGeom>
          <a:noFill/>
        </p:spPr>
        <p:txBody>
          <a:bodyPr wrap="none" rtlCol="0">
            <a:spAutoFit/>
          </a:bodyPr>
          <a:lstStyle/>
          <a:p>
            <a:r>
              <a:rPr lang="en-US" b="1" dirty="0">
                <a:solidFill>
                  <a:schemeClr val="tx2">
                    <a:lumMod val="60000"/>
                    <a:lumOff val="40000"/>
                  </a:schemeClr>
                </a:solidFill>
              </a:rPr>
              <a:t>Precision</a:t>
            </a:r>
          </a:p>
        </p:txBody>
      </p:sp>
    </p:spTree>
    <p:extLst>
      <p:ext uri="{BB962C8B-B14F-4D97-AF65-F5344CB8AC3E}">
        <p14:creationId xmlns:p14="http://schemas.microsoft.com/office/powerpoint/2010/main" val="32160386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F4082-6F04-5251-4C20-2C0DC219DE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10CCA-5D76-B5D2-1E2A-5AEA2495D9BB}"/>
              </a:ext>
            </a:extLst>
          </p:cNvPr>
          <p:cNvSpPr>
            <a:spLocks noGrp="1"/>
          </p:cNvSpPr>
          <p:nvPr>
            <p:ph type="title"/>
          </p:nvPr>
        </p:nvSpPr>
        <p:spPr/>
        <p:txBody>
          <a:bodyPr lIns="91440" tIns="45720" rIns="91440" bIns="45720" anchor="b"/>
          <a:lstStyle/>
          <a:p>
            <a:r>
              <a:rPr lang="en-US" dirty="0">
                <a:ea typeface="Tahoma"/>
                <a:cs typeface="Tahoma"/>
              </a:rPr>
              <a:t>Numeric Data Types: FP32 (example)</a:t>
            </a:r>
            <a:endParaRPr lang="en-US" dirty="0"/>
          </a:p>
        </p:txBody>
      </p:sp>
      <mc:AlternateContent xmlns:mc="http://schemas.openxmlformats.org/markup-compatibility/2006">
        <mc:Choice xmlns:a14="http://schemas.microsoft.com/office/drawing/2010/main" Requires="a14">
          <p:sp>
            <p:nvSpPr>
              <p:cNvPr id="11" name="Text Placeholder 10">
                <a:extLst>
                  <a:ext uri="{FF2B5EF4-FFF2-40B4-BE49-F238E27FC236}">
                    <a16:creationId xmlns:a16="http://schemas.microsoft.com/office/drawing/2014/main" id="{8B50933E-51BE-F9F9-5016-A891F3224B14}"/>
                  </a:ext>
                </a:extLst>
              </p:cNvPr>
              <p:cNvSpPr>
                <a:spLocks noGrp="1"/>
              </p:cNvSpPr>
              <p:nvPr>
                <p:ph type="body" sz="quarter" idx="16"/>
              </p:nvPr>
            </p:nvSpPr>
            <p:spPr>
              <a:xfrm>
                <a:off x="533919" y="1230995"/>
                <a:ext cx="8530412" cy="3077573"/>
              </a:xfrm>
            </p:spPr>
            <p:txBody>
              <a:bodyPr/>
              <a:lstStyle/>
              <a:p>
                <a:r>
                  <a:rPr lang="en-US" dirty="0"/>
                  <a:t>This bit string corresponds to what number? 11000000110110000000000000000000</a:t>
                </a:r>
              </a:p>
              <a:p>
                <a:r>
                  <a:rPr lang="en-US" dirty="0"/>
                  <a:t>Split first: </a:t>
                </a:r>
              </a:p>
              <a:p>
                <a:pPr lvl="1"/>
                <a:r>
                  <a:rPr lang="en-US" sz="1400" dirty="0"/>
                  <a:t>Sign = 1    </a:t>
                </a:r>
              </a:p>
              <a:p>
                <a:pPr lvl="1"/>
                <a:r>
                  <a:rPr lang="en-US" sz="1400" dirty="0"/>
                  <a:t>Exponent = </a:t>
                </a:r>
                <a14:m>
                  <m:oMath xmlns:m="http://schemas.openxmlformats.org/officeDocument/2006/math">
                    <m:sSub>
                      <m:sSubPr>
                        <m:ctrlPr>
                          <a:rPr lang="en-US" sz="1400" b="0" i="1" smtClean="0">
                            <a:latin typeface="Cambria Math" panose="02040503050406030204" pitchFamily="18" charset="0"/>
                          </a:rPr>
                        </m:ctrlPr>
                      </m:sSubPr>
                      <m:e>
                        <m:d>
                          <m:dPr>
                            <m:ctrlPr>
                              <a:rPr lang="en-US" sz="1400" b="0" i="1" smtClean="0">
                                <a:latin typeface="Cambria Math" panose="02040503050406030204" pitchFamily="18" charset="0"/>
                              </a:rPr>
                            </m:ctrlPr>
                          </m:dPr>
                          <m:e>
                            <m:r>
                              <m:rPr>
                                <m:nor/>
                              </m:rPr>
                              <a:rPr lang="en-US" sz="1400" dirty="0"/>
                              <m:t>10000001</m:t>
                            </m:r>
                          </m:e>
                        </m:d>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d>
                          <m:dPr>
                            <m:ctrlPr>
                              <a:rPr lang="en-US" sz="1400" b="0" i="1" smtClean="0">
                                <a:latin typeface="Cambria Math" panose="02040503050406030204" pitchFamily="18" charset="0"/>
                              </a:rPr>
                            </m:ctrlPr>
                          </m:dPr>
                          <m:e>
                            <m:r>
                              <a:rPr lang="en-US" sz="1400" b="0" i="1" smtClean="0">
                                <a:latin typeface="Cambria Math" panose="02040503050406030204" pitchFamily="18" charset="0"/>
                              </a:rPr>
                              <m:t>129</m:t>
                            </m:r>
                          </m:e>
                        </m:d>
                      </m:e>
                      <m:sub>
                        <m:r>
                          <a:rPr lang="en-US" sz="1400" b="0" i="1" smtClean="0">
                            <a:latin typeface="Cambria Math" panose="02040503050406030204" pitchFamily="18" charset="0"/>
                          </a:rPr>
                          <m:t>10</m:t>
                        </m:r>
                      </m:sub>
                    </m:sSub>
                  </m:oMath>
                </a14:m>
                <a:r>
                  <a:rPr lang="en-US" sz="1400" dirty="0"/>
                  <a:t> </a:t>
                </a:r>
              </a:p>
              <a:p>
                <a:pPr lvl="1"/>
                <a:r>
                  <a:rPr lang="en-US" sz="1400" dirty="0"/>
                  <a:t>1+ Fraction: </a:t>
                </a:r>
                <a14:m>
                  <m:oMath xmlns:m="http://schemas.openxmlformats.org/officeDocument/2006/math">
                    <m:sSub>
                      <m:sSubPr>
                        <m:ctrlPr>
                          <a:rPr lang="en-US" sz="1400" i="1">
                            <a:latin typeface="Cambria Math" panose="02040503050406030204" pitchFamily="18" charset="0"/>
                          </a:rPr>
                        </m:ctrlPr>
                      </m:sSubPr>
                      <m:e>
                        <m:d>
                          <m:dPr>
                            <m:ctrlPr>
                              <a:rPr lang="en-US" sz="1400" i="1" smtClean="0">
                                <a:latin typeface="Cambria Math" panose="02040503050406030204" pitchFamily="18" charset="0"/>
                              </a:rPr>
                            </m:ctrlPr>
                          </m:dPr>
                          <m:e>
                            <m:r>
                              <m:rPr>
                                <m:nor/>
                              </m:rPr>
                              <a:rPr lang="en-US" sz="1400" b="0" i="0" dirty="0" smtClean="0"/>
                              <m:t>1.</m:t>
                            </m:r>
                            <m:r>
                              <m:rPr>
                                <m:nor/>
                              </m:rPr>
                              <a:rPr lang="en-US" sz="1400" dirty="0"/>
                              <m:t>10110000000000000000000</m:t>
                            </m:r>
                          </m:e>
                        </m:d>
                      </m:e>
                      <m:sub>
                        <m:r>
                          <a:rPr lang="en-US" sz="1400" i="1">
                            <a:latin typeface="Cambria Math" panose="02040503050406030204" pitchFamily="18" charset="0"/>
                          </a:rPr>
                          <m:t>2</m:t>
                        </m:r>
                      </m:sub>
                    </m:sSub>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d>
                          <m:dPr>
                            <m:ctrlPr>
                              <a:rPr lang="en-US" sz="1400" i="1">
                                <a:latin typeface="Cambria Math" panose="02040503050406030204" pitchFamily="18" charset="0"/>
                              </a:rPr>
                            </m:ctrlPr>
                          </m:dPr>
                          <m:e>
                            <m:r>
                              <m:rPr>
                                <m:nor/>
                              </m:rPr>
                              <a:rPr lang="en-US" sz="1400" dirty="0"/>
                              <m:t>1.</m:t>
                            </m:r>
                            <m:r>
                              <m:rPr>
                                <m:nor/>
                              </m:rPr>
                              <a:rPr lang="en-US" sz="1400" dirty="0"/>
                              <m:t>1011</m:t>
                            </m:r>
                          </m:e>
                        </m:d>
                      </m:e>
                      <m:sub>
                        <m:r>
                          <a:rPr lang="en-US" sz="1400" i="1">
                            <a:latin typeface="Cambria Math" panose="02040503050406030204" pitchFamily="18" charset="0"/>
                          </a:rPr>
                          <m:t>2</m:t>
                        </m:r>
                      </m:sub>
                    </m:sSub>
                    <m:r>
                      <a:rPr lang="en-US" sz="1400" b="0" i="1" smtClean="0">
                        <a:latin typeface="Cambria Math" panose="02040503050406030204" pitchFamily="18" charset="0"/>
                      </a:rPr>
                      <m:t>=1+0.5+0.125=0.0625=1.6875 </m:t>
                    </m:r>
                  </m:oMath>
                </a14:m>
                <a:endParaRPr lang="en-US" sz="1400" dirty="0"/>
              </a:p>
              <a:p>
                <a:r>
                  <a:rPr lang="en-US" dirty="0"/>
                  <a:t>So, in total: </a:t>
                </a:r>
                <a14:m>
                  <m:oMath xmlns:m="http://schemas.openxmlformats.org/officeDocument/2006/math">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e>
                        </m:d>
                      </m:e>
                      <m:sup>
                        <m:r>
                          <a:rPr lang="en-US" i="1">
                            <a:latin typeface="Cambria Math" panose="02040503050406030204" pitchFamily="18" charset="0"/>
                          </a:rPr>
                          <m:t>1</m:t>
                        </m:r>
                      </m:sup>
                    </m:sSup>
                    <m:r>
                      <a:rPr lang="en-US" i="1">
                        <a:latin typeface="Cambria Math" panose="02040503050406030204" pitchFamily="18" charset="0"/>
                      </a:rPr>
                      <m:t>×1.6875 ×</m:t>
                    </m:r>
                    <m:sSup>
                      <m:sSupPr>
                        <m:ctrlPr>
                          <a:rPr lang="en-US" i="1">
                            <a:latin typeface="Cambria Math" panose="02040503050406030204" pitchFamily="18" charset="0"/>
                          </a:rPr>
                        </m:ctrlPr>
                      </m:sSupPr>
                      <m:e>
                        <m:r>
                          <a:rPr lang="en-US" i="1">
                            <a:latin typeface="Cambria Math" panose="02040503050406030204" pitchFamily="18" charset="0"/>
                          </a:rPr>
                          <m:t>2</m:t>
                        </m:r>
                      </m:e>
                      <m:sup>
                        <m:r>
                          <a:rPr lang="en-US" b="0" i="1" smtClean="0">
                            <a:latin typeface="Cambria Math" panose="02040503050406030204" pitchFamily="18" charset="0"/>
                          </a:rPr>
                          <m:t>(129−127)</m:t>
                        </m:r>
                      </m:sup>
                    </m:sSup>
                    <m:r>
                      <a:rPr lang="en-US" b="0" i="1" smtClean="0">
                        <a:latin typeface="Cambria Math" panose="02040503050406030204" pitchFamily="18" charset="0"/>
                      </a:rPr>
                      <m:t>=−0.6.75</m:t>
                    </m:r>
                  </m:oMath>
                </a14:m>
                <a:endParaRPr lang="en-US" dirty="0"/>
              </a:p>
              <a:p>
                <a:endParaRPr lang="en-US" dirty="0"/>
              </a:p>
              <a:p>
                <a:endParaRPr lang="en-US" dirty="0"/>
              </a:p>
              <a:p>
                <a:endParaRPr lang="en-US" dirty="0"/>
              </a:p>
            </p:txBody>
          </p:sp>
        </mc:Choice>
        <mc:Fallback>
          <p:sp>
            <p:nvSpPr>
              <p:cNvPr id="11" name="Text Placeholder 10">
                <a:extLst>
                  <a:ext uri="{FF2B5EF4-FFF2-40B4-BE49-F238E27FC236}">
                    <a16:creationId xmlns:a16="http://schemas.microsoft.com/office/drawing/2014/main" id="{8B50933E-51BE-F9F9-5016-A891F3224B14}"/>
                  </a:ext>
                </a:extLst>
              </p:cNvPr>
              <p:cNvSpPr>
                <a:spLocks noGrp="1" noRot="1" noChangeAspect="1" noMove="1" noResize="1" noEditPoints="1" noAdjustHandles="1" noChangeArrowheads="1" noChangeShapeType="1" noTextEdit="1"/>
              </p:cNvSpPr>
              <p:nvPr>
                <p:ph type="body" sz="quarter" idx="16"/>
              </p:nvPr>
            </p:nvSpPr>
            <p:spPr>
              <a:xfrm>
                <a:off x="533919" y="1230995"/>
                <a:ext cx="8530412" cy="3077573"/>
              </a:xfrm>
              <a:blipFill>
                <a:blip r:embed="rId2"/>
                <a:stretch>
                  <a:fillRect l="-446" t="-123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B4616B42-464B-F06F-378C-8F5343F60027}"/>
              </a:ext>
            </a:extLst>
          </p:cNvPr>
          <p:cNvPicPr>
            <a:picLocks noChangeAspect="1"/>
          </p:cNvPicPr>
          <p:nvPr/>
        </p:nvPicPr>
        <p:blipFill>
          <a:blip r:embed="rId3"/>
          <a:srcRect t="3007" b="4958"/>
          <a:stretch>
            <a:fillRect/>
          </a:stretch>
        </p:blipFill>
        <p:spPr>
          <a:xfrm>
            <a:off x="1966686" y="3035407"/>
            <a:ext cx="5326901" cy="2035523"/>
          </a:xfrm>
          <a:prstGeom prst="rect">
            <a:avLst/>
          </a:prstGeom>
        </p:spPr>
      </p:pic>
    </p:spTree>
    <p:extLst>
      <p:ext uri="{BB962C8B-B14F-4D97-AF65-F5344CB8AC3E}">
        <p14:creationId xmlns:p14="http://schemas.microsoft.com/office/powerpoint/2010/main" val="32994950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FCFDA-E15D-39C7-5197-62A71DF2B335}"/>
              </a:ext>
            </a:extLst>
          </p:cNvPr>
          <p:cNvSpPr>
            <a:spLocks noGrp="1"/>
          </p:cNvSpPr>
          <p:nvPr>
            <p:ph type="title"/>
          </p:nvPr>
        </p:nvSpPr>
        <p:spPr/>
        <p:txBody>
          <a:bodyPr lIns="91440" tIns="45720" rIns="91440" bIns="45720" anchor="b"/>
          <a:lstStyle/>
          <a:p>
            <a:r>
              <a:rPr lang="en-US" dirty="0">
                <a:ea typeface="Tahoma"/>
                <a:cs typeface="Tahoma"/>
              </a:rPr>
              <a:t>Floating Point Numbers: </a:t>
            </a:r>
            <a:r>
              <a:rPr lang="en-US" sz="2400" dirty="0">
                <a:ea typeface="Tahoma"/>
                <a:cs typeface="Tahoma"/>
              </a:rPr>
              <a:t>Range vs Precision</a:t>
            </a:r>
            <a:endParaRPr lang="en-US" dirty="0">
              <a:ea typeface="Tahoma"/>
              <a:cs typeface="Tahoma"/>
            </a:endParaRPr>
          </a:p>
        </p:txBody>
      </p:sp>
      <p:sp>
        <p:nvSpPr>
          <p:cNvPr id="3" name="Text Placeholder 2">
            <a:extLst>
              <a:ext uri="{FF2B5EF4-FFF2-40B4-BE49-F238E27FC236}">
                <a16:creationId xmlns:a16="http://schemas.microsoft.com/office/drawing/2014/main" id="{4523EC54-E6B5-B162-05E3-6AE466099EF8}"/>
              </a:ext>
            </a:extLst>
          </p:cNvPr>
          <p:cNvSpPr>
            <a:spLocks noGrp="1"/>
          </p:cNvSpPr>
          <p:nvPr>
            <p:ph type="body" sz="quarter" idx="16"/>
          </p:nvPr>
        </p:nvSpPr>
        <p:spPr/>
        <p:txBody>
          <a:bodyPr/>
          <a:lstStyle/>
          <a:p>
            <a:r>
              <a:rPr lang="en-US" dirty="0"/>
              <a:t>Floating-point design is always </a:t>
            </a:r>
            <a:r>
              <a:rPr lang="en-US" b="1" dirty="0"/>
              <a:t>a trade-off between range and precision</a:t>
            </a:r>
            <a:r>
              <a:rPr lang="en-US" dirty="0"/>
              <a:t> </a:t>
            </a:r>
          </a:p>
          <a:p>
            <a:pPr lvl="1"/>
            <a:r>
              <a:rPr lang="en-US" dirty="0"/>
              <a:t>and this trade-off is central to quantization and mixed-precision computing.</a:t>
            </a:r>
          </a:p>
        </p:txBody>
      </p:sp>
      <p:pic>
        <p:nvPicPr>
          <p:cNvPr id="4" name="Picture 3" descr="A diagram of a fraction&#10;&#10;AI-generated content may be incorrect.">
            <a:extLst>
              <a:ext uri="{FF2B5EF4-FFF2-40B4-BE49-F238E27FC236}">
                <a16:creationId xmlns:a16="http://schemas.microsoft.com/office/drawing/2014/main" id="{B81A5033-AC17-2EF6-A753-BF3F828C1FC1}"/>
              </a:ext>
            </a:extLst>
          </p:cNvPr>
          <p:cNvPicPr>
            <a:picLocks noChangeAspect="1"/>
          </p:cNvPicPr>
          <p:nvPr/>
        </p:nvPicPr>
        <p:blipFill>
          <a:blip r:embed="rId2"/>
          <a:stretch>
            <a:fillRect/>
          </a:stretch>
        </p:blipFill>
        <p:spPr>
          <a:xfrm>
            <a:off x="1103086" y="2017034"/>
            <a:ext cx="6769791" cy="3019347"/>
          </a:xfrm>
          <a:prstGeom prst="rect">
            <a:avLst/>
          </a:prstGeom>
        </p:spPr>
      </p:pic>
    </p:spTree>
    <p:extLst>
      <p:ext uri="{BB962C8B-B14F-4D97-AF65-F5344CB8AC3E}">
        <p14:creationId xmlns:p14="http://schemas.microsoft.com/office/powerpoint/2010/main" val="8784141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BA69C-1C09-1CA4-0E77-6BA1015D6E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B41D4B-843D-7C75-1814-C9CC764E96DF}"/>
              </a:ext>
            </a:extLst>
          </p:cNvPr>
          <p:cNvSpPr>
            <a:spLocks noGrp="1"/>
          </p:cNvSpPr>
          <p:nvPr>
            <p:ph type="title"/>
          </p:nvPr>
        </p:nvSpPr>
        <p:spPr/>
        <p:txBody>
          <a:bodyPr lIns="91440" tIns="45720" rIns="91440" bIns="45720" anchor="b"/>
          <a:lstStyle/>
          <a:p>
            <a:r>
              <a:rPr lang="en-US">
                <a:ea typeface="Tahoma"/>
                <a:cs typeface="Tahoma"/>
              </a:rPr>
              <a:t>Floating Point Numbers</a:t>
            </a:r>
          </a:p>
        </p:txBody>
      </p:sp>
      <p:pic>
        <p:nvPicPr>
          <p:cNvPr id="3" name="Picture 2" descr="A yellow rectangular object with black text&#10;&#10;AI-generated content may be incorrect.">
            <a:extLst>
              <a:ext uri="{FF2B5EF4-FFF2-40B4-BE49-F238E27FC236}">
                <a16:creationId xmlns:a16="http://schemas.microsoft.com/office/drawing/2014/main" id="{534C310C-EB05-42B1-955B-2BD973A833D3}"/>
              </a:ext>
            </a:extLst>
          </p:cNvPr>
          <p:cNvPicPr>
            <a:picLocks noChangeAspect="1"/>
          </p:cNvPicPr>
          <p:nvPr/>
        </p:nvPicPr>
        <p:blipFill>
          <a:blip r:embed="rId2"/>
          <a:stretch>
            <a:fillRect/>
          </a:stretch>
        </p:blipFill>
        <p:spPr>
          <a:xfrm>
            <a:off x="538620" y="1814644"/>
            <a:ext cx="7372717" cy="3283787"/>
          </a:xfrm>
          <a:prstGeom prst="rect">
            <a:avLst/>
          </a:prstGeom>
        </p:spPr>
      </p:pic>
      <p:sp>
        <p:nvSpPr>
          <p:cNvPr id="5" name="TextBox 4">
            <a:extLst>
              <a:ext uri="{FF2B5EF4-FFF2-40B4-BE49-F238E27FC236}">
                <a16:creationId xmlns:a16="http://schemas.microsoft.com/office/drawing/2014/main" id="{1BDE7A53-BAAA-E67C-7D8F-76A7BD1C64A6}"/>
              </a:ext>
            </a:extLst>
          </p:cNvPr>
          <p:cNvSpPr txBox="1"/>
          <p:nvPr/>
        </p:nvSpPr>
        <p:spPr>
          <a:xfrm>
            <a:off x="3149259" y="3923673"/>
            <a:ext cx="45170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orbel"/>
              </a:rPr>
              <a:t>More range, less precision</a:t>
            </a:r>
          </a:p>
        </p:txBody>
      </p:sp>
      <p:sp>
        <p:nvSpPr>
          <p:cNvPr id="6" name="TextBox 5">
            <a:extLst>
              <a:ext uri="{FF2B5EF4-FFF2-40B4-BE49-F238E27FC236}">
                <a16:creationId xmlns:a16="http://schemas.microsoft.com/office/drawing/2014/main" id="{456F9776-E5D4-A398-6BF9-146DB0F56D7F}"/>
              </a:ext>
            </a:extLst>
          </p:cNvPr>
          <p:cNvSpPr txBox="1"/>
          <p:nvPr/>
        </p:nvSpPr>
        <p:spPr>
          <a:xfrm>
            <a:off x="533918" y="1138232"/>
            <a:ext cx="8422191" cy="523220"/>
          </a:xfrm>
          <a:prstGeom prst="rect">
            <a:avLst/>
          </a:prstGeom>
          <a:noFill/>
        </p:spPr>
        <p:txBody>
          <a:bodyPr wrap="square">
            <a:spAutoFit/>
          </a:bodyPr>
          <a:lstStyle/>
          <a:p>
            <a:r>
              <a:rPr lang="en-US" b="1" dirty="0"/>
              <a:t>Different floating-point formats</a:t>
            </a:r>
            <a:r>
              <a:rPr lang="en-US" dirty="0"/>
              <a:t> used in machine learning, showing how they trade </a:t>
            </a:r>
            <a:r>
              <a:rPr lang="en-US" b="1" dirty="0"/>
              <a:t>range</a:t>
            </a:r>
            <a:r>
              <a:rPr lang="en-US" dirty="0"/>
              <a:t> and </a:t>
            </a:r>
            <a:r>
              <a:rPr lang="en-US" b="1" dirty="0"/>
              <a:t>precision</a:t>
            </a:r>
            <a:r>
              <a:rPr lang="en-US" dirty="0"/>
              <a:t> based on how many bits are allocated to the </a:t>
            </a:r>
            <a:r>
              <a:rPr lang="en-US" b="1" dirty="0"/>
              <a:t>exponent</a:t>
            </a:r>
            <a:r>
              <a:rPr lang="en-US" dirty="0"/>
              <a:t> and </a:t>
            </a:r>
            <a:r>
              <a:rPr lang="en-US" b="1" dirty="0"/>
              <a:t>fraction (mantissa)</a:t>
            </a:r>
            <a:r>
              <a:rPr lang="en-US" dirty="0"/>
              <a:t>.</a:t>
            </a:r>
          </a:p>
        </p:txBody>
      </p:sp>
    </p:spTree>
    <p:extLst>
      <p:ext uri="{BB962C8B-B14F-4D97-AF65-F5344CB8AC3E}">
        <p14:creationId xmlns:p14="http://schemas.microsoft.com/office/powerpoint/2010/main" val="5717621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FF137-8258-476A-380A-0A6201FBBB8B}"/>
              </a:ext>
            </a:extLst>
          </p:cNvPr>
          <p:cNvSpPr>
            <a:spLocks noGrp="1"/>
          </p:cNvSpPr>
          <p:nvPr>
            <p:ph type="title"/>
          </p:nvPr>
        </p:nvSpPr>
        <p:spPr/>
        <p:txBody>
          <a:bodyPr/>
          <a:lstStyle/>
          <a:p>
            <a:r>
              <a:rPr lang="en-US" dirty="0"/>
              <a:t>Range vs Precision</a:t>
            </a:r>
          </a:p>
        </p:txBody>
      </p:sp>
      <p:sp>
        <p:nvSpPr>
          <p:cNvPr id="3" name="Text Placeholder 2">
            <a:extLst>
              <a:ext uri="{FF2B5EF4-FFF2-40B4-BE49-F238E27FC236}">
                <a16:creationId xmlns:a16="http://schemas.microsoft.com/office/drawing/2014/main" id="{6EFBDFAE-6328-D376-9219-55BF028DCB25}"/>
              </a:ext>
            </a:extLst>
          </p:cNvPr>
          <p:cNvSpPr>
            <a:spLocks noGrp="1"/>
          </p:cNvSpPr>
          <p:nvPr>
            <p:ph type="body" sz="quarter" idx="16"/>
          </p:nvPr>
        </p:nvSpPr>
        <p:spPr/>
        <p:txBody>
          <a:bodyPr/>
          <a:lstStyle/>
          <a:p>
            <a:endParaRPr lang="en-US"/>
          </a:p>
        </p:txBody>
      </p:sp>
      <p:pic>
        <p:nvPicPr>
          <p:cNvPr id="55298" name="Picture 2">
            <a:extLst>
              <a:ext uri="{FF2B5EF4-FFF2-40B4-BE49-F238E27FC236}">
                <a16:creationId xmlns:a16="http://schemas.microsoft.com/office/drawing/2014/main" id="{571501D4-1F15-1334-103B-1672B3418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971" y="964661"/>
            <a:ext cx="5258429" cy="39347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3B3528-6276-B775-EC14-5D00E7544C3D}"/>
              </a:ext>
            </a:extLst>
          </p:cNvPr>
          <p:cNvSpPr txBox="1"/>
          <p:nvPr/>
        </p:nvSpPr>
        <p:spPr>
          <a:xfrm>
            <a:off x="1592980" y="4782529"/>
            <a:ext cx="6761747" cy="307777"/>
          </a:xfrm>
          <a:prstGeom prst="rect">
            <a:avLst/>
          </a:prstGeom>
          <a:noFill/>
        </p:spPr>
        <p:txBody>
          <a:bodyPr wrap="square">
            <a:spAutoFit/>
          </a:bodyPr>
          <a:lstStyle/>
          <a:p>
            <a:r>
              <a:rPr lang="en-US" dirty="0"/>
              <a:t>https://</a:t>
            </a:r>
            <a:r>
              <a:rPr lang="en-US" dirty="0" err="1"/>
              <a:t>newsletter.maartengrootendorst.com</a:t>
            </a:r>
            <a:r>
              <a:rPr lang="en-US" dirty="0"/>
              <a:t>/p/a-visual-guide-to-quantization</a:t>
            </a:r>
          </a:p>
        </p:txBody>
      </p:sp>
    </p:spTree>
    <p:extLst>
      <p:ext uri="{BB962C8B-B14F-4D97-AF65-F5344CB8AC3E}">
        <p14:creationId xmlns:p14="http://schemas.microsoft.com/office/powerpoint/2010/main" val="27762588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DD02C-57A1-14C9-8E36-5B45C5EB8F1A}"/>
              </a:ext>
            </a:extLst>
          </p:cNvPr>
          <p:cNvSpPr>
            <a:spLocks noGrp="1"/>
          </p:cNvSpPr>
          <p:nvPr>
            <p:ph type="title"/>
          </p:nvPr>
        </p:nvSpPr>
        <p:spPr/>
        <p:txBody>
          <a:bodyPr/>
          <a:lstStyle/>
          <a:p>
            <a:r>
              <a:rPr lang="en-US" dirty="0"/>
              <a:t>More examples</a:t>
            </a:r>
          </a:p>
        </p:txBody>
      </p:sp>
      <p:sp>
        <p:nvSpPr>
          <p:cNvPr id="3" name="Text Placeholder 2">
            <a:extLst>
              <a:ext uri="{FF2B5EF4-FFF2-40B4-BE49-F238E27FC236}">
                <a16:creationId xmlns:a16="http://schemas.microsoft.com/office/drawing/2014/main" id="{5D9763FB-ADAD-9527-B21C-3652A6D286E3}"/>
              </a:ext>
            </a:extLst>
          </p:cNvPr>
          <p:cNvSpPr>
            <a:spLocks noGrp="1"/>
          </p:cNvSpPr>
          <p:nvPr>
            <p:ph type="body" sz="quarter" idx="16"/>
          </p:nvPr>
        </p:nvSpPr>
        <p:spPr/>
        <p:txBody>
          <a:bodyPr/>
          <a:lstStyle/>
          <a:p>
            <a:endParaRPr lang="en-US"/>
          </a:p>
        </p:txBody>
      </p:sp>
      <p:pic>
        <p:nvPicPr>
          <p:cNvPr id="53250" name="Picture 2">
            <a:extLst>
              <a:ext uri="{FF2B5EF4-FFF2-40B4-BE49-F238E27FC236}">
                <a16:creationId xmlns:a16="http://schemas.microsoft.com/office/drawing/2014/main" id="{6B6FE1DF-B354-B7D2-44A8-5526D8066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019" y="1390650"/>
            <a:ext cx="5471962" cy="28708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84034C2-6268-9BD0-7527-AC153A540942}"/>
              </a:ext>
            </a:extLst>
          </p:cNvPr>
          <p:cNvSpPr txBox="1"/>
          <p:nvPr/>
        </p:nvSpPr>
        <p:spPr>
          <a:xfrm>
            <a:off x="1592980" y="4782529"/>
            <a:ext cx="6761747" cy="307777"/>
          </a:xfrm>
          <a:prstGeom prst="rect">
            <a:avLst/>
          </a:prstGeom>
          <a:noFill/>
        </p:spPr>
        <p:txBody>
          <a:bodyPr wrap="square">
            <a:spAutoFit/>
          </a:bodyPr>
          <a:lstStyle/>
          <a:p>
            <a:r>
              <a:rPr lang="en-US" dirty="0"/>
              <a:t>https://</a:t>
            </a:r>
            <a:r>
              <a:rPr lang="en-US" dirty="0" err="1"/>
              <a:t>newsletter.maartengrootendorst.com</a:t>
            </a:r>
            <a:r>
              <a:rPr lang="en-US" dirty="0"/>
              <a:t>/p/a-visual-guide-to-quantization</a:t>
            </a:r>
          </a:p>
        </p:txBody>
      </p:sp>
    </p:spTree>
    <p:extLst>
      <p:ext uri="{BB962C8B-B14F-4D97-AF65-F5344CB8AC3E}">
        <p14:creationId xmlns:p14="http://schemas.microsoft.com/office/powerpoint/2010/main" val="34747925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360FCCE-95F9-33B4-EE30-5D5C18C232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4EDB4-9133-30CE-6A37-BFEA1DEDFF0E}"/>
              </a:ext>
            </a:extLst>
          </p:cNvPr>
          <p:cNvSpPr>
            <a:spLocks noGrp="1"/>
          </p:cNvSpPr>
          <p:nvPr>
            <p:ph type="title"/>
          </p:nvPr>
        </p:nvSpPr>
        <p:spPr/>
        <p:txBody>
          <a:bodyPr/>
          <a:lstStyle/>
          <a:p>
            <a:r>
              <a:rPr lang="en-US" dirty="0"/>
              <a:t>More examples</a:t>
            </a:r>
          </a:p>
        </p:txBody>
      </p:sp>
      <p:sp>
        <p:nvSpPr>
          <p:cNvPr id="3" name="Text Placeholder 2">
            <a:extLst>
              <a:ext uri="{FF2B5EF4-FFF2-40B4-BE49-F238E27FC236}">
                <a16:creationId xmlns:a16="http://schemas.microsoft.com/office/drawing/2014/main" id="{AB908214-4DB4-2867-ADE2-5D73D642D59D}"/>
              </a:ext>
            </a:extLst>
          </p:cNvPr>
          <p:cNvSpPr>
            <a:spLocks noGrp="1"/>
          </p:cNvSpPr>
          <p:nvPr>
            <p:ph type="body" sz="quarter" idx="16"/>
          </p:nvPr>
        </p:nvSpPr>
        <p:spPr/>
        <p:txBody>
          <a:bodyPr/>
          <a:lstStyle/>
          <a:p>
            <a:endParaRPr lang="en-US"/>
          </a:p>
        </p:txBody>
      </p:sp>
      <p:sp>
        <p:nvSpPr>
          <p:cNvPr id="6" name="TextBox 5">
            <a:extLst>
              <a:ext uri="{FF2B5EF4-FFF2-40B4-BE49-F238E27FC236}">
                <a16:creationId xmlns:a16="http://schemas.microsoft.com/office/drawing/2014/main" id="{52B2FB79-1E6D-17FA-B589-4FD4E107B05F}"/>
              </a:ext>
            </a:extLst>
          </p:cNvPr>
          <p:cNvSpPr txBox="1"/>
          <p:nvPr/>
        </p:nvSpPr>
        <p:spPr>
          <a:xfrm>
            <a:off x="1592980" y="4782529"/>
            <a:ext cx="6761747" cy="307777"/>
          </a:xfrm>
          <a:prstGeom prst="rect">
            <a:avLst/>
          </a:prstGeom>
          <a:noFill/>
        </p:spPr>
        <p:txBody>
          <a:bodyPr wrap="square">
            <a:spAutoFit/>
          </a:bodyPr>
          <a:lstStyle/>
          <a:p>
            <a:r>
              <a:rPr lang="en-US" dirty="0"/>
              <a:t>https://</a:t>
            </a:r>
            <a:r>
              <a:rPr lang="en-US" dirty="0" err="1"/>
              <a:t>newsletter.maartengrootendorst.com</a:t>
            </a:r>
            <a:r>
              <a:rPr lang="en-US" dirty="0"/>
              <a:t>/p/a-visual-guide-to-quantization</a:t>
            </a:r>
          </a:p>
        </p:txBody>
      </p:sp>
      <p:pic>
        <p:nvPicPr>
          <p:cNvPr id="54274" name="Picture 2">
            <a:extLst>
              <a:ext uri="{FF2B5EF4-FFF2-40B4-BE49-F238E27FC236}">
                <a16:creationId xmlns:a16="http://schemas.microsoft.com/office/drawing/2014/main" id="{EF77DB15-DB20-44D4-89B2-FDCA00D94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085" y="1201305"/>
            <a:ext cx="6541508" cy="3424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9844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40CBC-F492-9748-AD54-3409D7CA4F9B}"/>
              </a:ext>
            </a:extLst>
          </p:cNvPr>
          <p:cNvSpPr>
            <a:spLocks noGrp="1"/>
          </p:cNvSpPr>
          <p:nvPr>
            <p:ph type="title"/>
          </p:nvPr>
        </p:nvSpPr>
        <p:spPr/>
        <p:txBody>
          <a:bodyPr/>
          <a:lstStyle/>
          <a:p>
            <a:r>
              <a:rPr lang="en-US" dirty="0"/>
              <a:t>During training LLMs, </a:t>
            </a:r>
            <a:br>
              <a:rPr lang="en-US" dirty="0"/>
            </a:br>
            <a:r>
              <a:rPr lang="en-US" dirty="0"/>
              <a:t>what numeric type is used where?</a:t>
            </a:r>
          </a:p>
        </p:txBody>
      </p:sp>
      <p:sp>
        <p:nvSpPr>
          <p:cNvPr id="3" name="Text Placeholder 2">
            <a:extLst>
              <a:ext uri="{FF2B5EF4-FFF2-40B4-BE49-F238E27FC236}">
                <a16:creationId xmlns:a16="http://schemas.microsoft.com/office/drawing/2014/main" id="{FBAEA853-C5D0-C014-0A52-AFB931C1E249}"/>
              </a:ext>
            </a:extLst>
          </p:cNvPr>
          <p:cNvSpPr>
            <a:spLocks noGrp="1"/>
          </p:cNvSpPr>
          <p:nvPr>
            <p:ph type="body" sz="quarter" idx="16"/>
          </p:nvPr>
        </p:nvSpPr>
        <p:spPr/>
        <p:txBody>
          <a:bodyPr/>
          <a:lstStyle/>
          <a:p>
            <a:endParaRPr lang="en-US"/>
          </a:p>
        </p:txBody>
      </p:sp>
      <p:graphicFrame>
        <p:nvGraphicFramePr>
          <p:cNvPr id="4" name="Table 3">
            <a:extLst>
              <a:ext uri="{FF2B5EF4-FFF2-40B4-BE49-F238E27FC236}">
                <a16:creationId xmlns:a16="http://schemas.microsoft.com/office/drawing/2014/main" id="{AFE4B905-8CE4-6A35-ABF5-21A65908FED5}"/>
              </a:ext>
            </a:extLst>
          </p:cNvPr>
          <p:cNvGraphicFramePr>
            <a:graphicFrameLocks noGrp="1"/>
          </p:cNvGraphicFramePr>
          <p:nvPr>
            <p:extLst>
              <p:ext uri="{D42A27DB-BD31-4B8C-83A1-F6EECF244321}">
                <p14:modId xmlns:p14="http://schemas.microsoft.com/office/powerpoint/2010/main" val="3782948263"/>
              </p:ext>
            </p:extLst>
          </p:nvPr>
        </p:nvGraphicFramePr>
        <p:xfrm>
          <a:off x="323195" y="1367004"/>
          <a:ext cx="8552793" cy="2560320"/>
        </p:xfrm>
        <a:graphic>
          <a:graphicData uri="http://schemas.openxmlformats.org/drawingml/2006/table">
            <a:tbl>
              <a:tblPr firstRow="1" bandRow="1">
                <a:tableStyleId>{5C22544A-7EE6-4342-B048-85BDC9FD1C3A}</a:tableStyleId>
              </a:tblPr>
              <a:tblGrid>
                <a:gridCol w="1292772">
                  <a:extLst>
                    <a:ext uri="{9D8B030D-6E8A-4147-A177-3AD203B41FA5}">
                      <a16:colId xmlns:a16="http://schemas.microsoft.com/office/drawing/2014/main" val="803377130"/>
                    </a:ext>
                  </a:extLst>
                </a:gridCol>
                <a:gridCol w="1079938">
                  <a:extLst>
                    <a:ext uri="{9D8B030D-6E8A-4147-A177-3AD203B41FA5}">
                      <a16:colId xmlns:a16="http://schemas.microsoft.com/office/drawing/2014/main" val="115688197"/>
                    </a:ext>
                  </a:extLst>
                </a:gridCol>
                <a:gridCol w="2979681">
                  <a:extLst>
                    <a:ext uri="{9D8B030D-6E8A-4147-A177-3AD203B41FA5}">
                      <a16:colId xmlns:a16="http://schemas.microsoft.com/office/drawing/2014/main" val="2704177567"/>
                    </a:ext>
                  </a:extLst>
                </a:gridCol>
                <a:gridCol w="3200402">
                  <a:extLst>
                    <a:ext uri="{9D8B030D-6E8A-4147-A177-3AD203B41FA5}">
                      <a16:colId xmlns:a16="http://schemas.microsoft.com/office/drawing/2014/main" val="268613906"/>
                    </a:ext>
                  </a:extLst>
                </a:gridCol>
              </a:tblGrid>
              <a:tr h="370840">
                <a:tc>
                  <a:txBody>
                    <a:bodyPr/>
                    <a:lstStyle/>
                    <a:p>
                      <a:pPr>
                        <a:buNone/>
                      </a:pPr>
                      <a:r>
                        <a:rPr lang="en-US" sz="1100" b="0" dirty="0"/>
                        <a:t>Component</a:t>
                      </a:r>
                    </a:p>
                  </a:txBody>
                  <a:tcPr anchor="ctr"/>
                </a:tc>
                <a:tc>
                  <a:txBody>
                    <a:bodyPr/>
                    <a:lstStyle/>
                    <a:p>
                      <a:pPr>
                        <a:buNone/>
                      </a:pPr>
                      <a:r>
                        <a:rPr lang="en-US" sz="1100" b="0"/>
                        <a:t>Typical Precision</a:t>
                      </a:r>
                    </a:p>
                  </a:txBody>
                  <a:tcPr anchor="ctr"/>
                </a:tc>
                <a:tc>
                  <a:txBody>
                    <a:bodyPr/>
                    <a:lstStyle/>
                    <a:p>
                      <a:pPr>
                        <a:buNone/>
                      </a:pPr>
                      <a:r>
                        <a:rPr lang="en-US" sz="1100" b="0"/>
                        <a:t>Purpose / Reason</a:t>
                      </a:r>
                    </a:p>
                  </a:txBody>
                  <a:tcPr anchor="ctr"/>
                </a:tc>
                <a:tc>
                  <a:txBody>
                    <a:bodyPr/>
                    <a:lstStyle/>
                    <a:p>
                      <a:pPr>
                        <a:buNone/>
                      </a:pPr>
                      <a:r>
                        <a:rPr lang="en-US" sz="1100" b="0" dirty="0"/>
                        <a:t>Notes</a:t>
                      </a:r>
                    </a:p>
                  </a:txBody>
                  <a:tcPr anchor="ctr"/>
                </a:tc>
                <a:extLst>
                  <a:ext uri="{0D108BD9-81ED-4DB2-BD59-A6C34878D82A}">
                    <a16:rowId xmlns:a16="http://schemas.microsoft.com/office/drawing/2014/main" val="3297723478"/>
                  </a:ext>
                </a:extLst>
              </a:tr>
              <a:tr h="370840">
                <a:tc>
                  <a:txBody>
                    <a:bodyPr/>
                    <a:lstStyle/>
                    <a:p>
                      <a:pPr>
                        <a:buNone/>
                      </a:pPr>
                      <a:r>
                        <a:rPr lang="en-US" sz="1100" b="0" dirty="0"/>
                        <a:t>Model Parameters</a:t>
                      </a:r>
                    </a:p>
                  </a:txBody>
                  <a:tcPr anchor="ctr"/>
                </a:tc>
                <a:tc>
                  <a:txBody>
                    <a:bodyPr/>
                    <a:lstStyle/>
                    <a:p>
                      <a:pPr>
                        <a:buNone/>
                      </a:pPr>
                      <a:r>
                        <a:rPr lang="en-US" sz="1100" b="0" dirty="0"/>
                        <a:t>BF16 / FP16</a:t>
                      </a:r>
                    </a:p>
                  </a:txBody>
                  <a:tcPr anchor="ctr"/>
                </a:tc>
                <a:tc>
                  <a:txBody>
                    <a:bodyPr/>
                    <a:lstStyle/>
                    <a:p>
                      <a:pPr>
                        <a:buNone/>
                      </a:pPr>
                      <a:r>
                        <a:rPr lang="en-US" sz="1100" b="0"/>
                        <a:t>Reduce memory use and training bandwidth while maintaining adequate range</a:t>
                      </a:r>
                    </a:p>
                  </a:txBody>
                  <a:tcPr anchor="ctr"/>
                </a:tc>
                <a:tc>
                  <a:txBody>
                    <a:bodyPr/>
                    <a:lstStyle/>
                    <a:p>
                      <a:pPr>
                        <a:buNone/>
                      </a:pPr>
                      <a:r>
                        <a:rPr lang="en-US" sz="1100" b="0" dirty="0"/>
                        <a:t>BF16 preferred (same exponent range as FP32, avoids loss scaling)</a:t>
                      </a:r>
                    </a:p>
                  </a:txBody>
                  <a:tcPr anchor="ctr"/>
                </a:tc>
                <a:extLst>
                  <a:ext uri="{0D108BD9-81ED-4DB2-BD59-A6C34878D82A}">
                    <a16:rowId xmlns:a16="http://schemas.microsoft.com/office/drawing/2014/main" val="3396949615"/>
                  </a:ext>
                </a:extLst>
              </a:tr>
              <a:tr h="370840">
                <a:tc>
                  <a:txBody>
                    <a:bodyPr/>
                    <a:lstStyle/>
                    <a:p>
                      <a:pPr>
                        <a:buNone/>
                      </a:pPr>
                      <a:r>
                        <a:rPr lang="en-US" sz="1100" b="0" dirty="0"/>
                        <a:t>Activations</a:t>
                      </a:r>
                    </a:p>
                  </a:txBody>
                  <a:tcPr anchor="ctr"/>
                </a:tc>
                <a:tc>
                  <a:txBody>
                    <a:bodyPr/>
                    <a:lstStyle/>
                    <a:p>
                      <a:pPr>
                        <a:buNone/>
                      </a:pPr>
                      <a:r>
                        <a:rPr lang="en-US" sz="1100" b="0" dirty="0"/>
                        <a:t>BF16 / FP16</a:t>
                      </a:r>
                    </a:p>
                  </a:txBody>
                  <a:tcPr anchor="ctr"/>
                </a:tc>
                <a:tc>
                  <a:txBody>
                    <a:bodyPr/>
                    <a:lstStyle/>
                    <a:p>
                      <a:pPr>
                        <a:buNone/>
                      </a:pPr>
                      <a:r>
                        <a:rPr lang="en-US" sz="1100" b="0" dirty="0"/>
                        <a:t>Efficient representation of large tensors during forward/backward passes</a:t>
                      </a:r>
                    </a:p>
                  </a:txBody>
                  <a:tcPr anchor="ctr"/>
                </a:tc>
                <a:tc>
                  <a:txBody>
                    <a:bodyPr/>
                    <a:lstStyle/>
                    <a:p>
                      <a:pPr>
                        <a:buNone/>
                      </a:pPr>
                      <a:r>
                        <a:rPr lang="en-US" sz="1100" b="0" dirty="0"/>
                        <a:t>Some ops (e.g., </a:t>
                      </a:r>
                      <a:r>
                        <a:rPr lang="en-US" sz="1100" b="0" dirty="0" err="1"/>
                        <a:t>softmax</a:t>
                      </a:r>
                      <a:r>
                        <a:rPr lang="en-US" sz="1100" b="0" dirty="0"/>
                        <a:t>, attention) temporarily use FP32 for stability</a:t>
                      </a:r>
                    </a:p>
                  </a:txBody>
                  <a:tcPr anchor="ctr"/>
                </a:tc>
                <a:extLst>
                  <a:ext uri="{0D108BD9-81ED-4DB2-BD59-A6C34878D82A}">
                    <a16:rowId xmlns:a16="http://schemas.microsoft.com/office/drawing/2014/main" val="1919791076"/>
                  </a:ext>
                </a:extLst>
              </a:tr>
              <a:tr h="370840">
                <a:tc>
                  <a:txBody>
                    <a:bodyPr/>
                    <a:lstStyle/>
                    <a:p>
                      <a:pPr>
                        <a:buNone/>
                      </a:pPr>
                      <a:r>
                        <a:rPr lang="en-US" sz="1100" b="0" dirty="0"/>
                        <a:t>Gradients</a:t>
                      </a:r>
                    </a:p>
                  </a:txBody>
                  <a:tcPr anchor="ctr"/>
                </a:tc>
                <a:tc>
                  <a:txBody>
                    <a:bodyPr/>
                    <a:lstStyle/>
                    <a:p>
                      <a:pPr>
                        <a:buNone/>
                      </a:pPr>
                      <a:r>
                        <a:rPr lang="en-US" sz="1100" b="0"/>
                        <a:t>FP32</a:t>
                      </a:r>
                    </a:p>
                  </a:txBody>
                  <a:tcPr anchor="ctr"/>
                </a:tc>
                <a:tc>
                  <a:txBody>
                    <a:bodyPr/>
                    <a:lstStyle/>
                    <a:p>
                      <a:pPr>
                        <a:buNone/>
                      </a:pPr>
                      <a:r>
                        <a:rPr lang="en-US" sz="1100" b="0" dirty="0"/>
                        <a:t>Prevent precision loss when summing many small updates</a:t>
                      </a:r>
                    </a:p>
                  </a:txBody>
                  <a:tcPr anchor="ctr"/>
                </a:tc>
                <a:tc>
                  <a:txBody>
                    <a:bodyPr/>
                    <a:lstStyle/>
                    <a:p>
                      <a:pPr>
                        <a:buNone/>
                      </a:pPr>
                      <a:r>
                        <a:rPr lang="en-US" sz="1100" b="0" dirty="0"/>
                        <a:t>Down-cast to BF16/FP16 when applying updates</a:t>
                      </a:r>
                    </a:p>
                  </a:txBody>
                  <a:tcPr anchor="ctr"/>
                </a:tc>
                <a:extLst>
                  <a:ext uri="{0D108BD9-81ED-4DB2-BD59-A6C34878D82A}">
                    <a16:rowId xmlns:a16="http://schemas.microsoft.com/office/drawing/2014/main" val="1972750982"/>
                  </a:ext>
                </a:extLst>
              </a:tr>
              <a:tr h="370840">
                <a:tc>
                  <a:txBody>
                    <a:bodyPr/>
                    <a:lstStyle/>
                    <a:p>
                      <a:pPr>
                        <a:buNone/>
                      </a:pPr>
                      <a:r>
                        <a:rPr lang="en-US" sz="1100" b="0" dirty="0"/>
                        <a:t>Optimizer States (e.g., Adam m/v)</a:t>
                      </a:r>
                    </a:p>
                  </a:txBody>
                  <a:tcPr anchor="ctr"/>
                </a:tc>
                <a:tc>
                  <a:txBody>
                    <a:bodyPr/>
                    <a:lstStyle/>
                    <a:p>
                      <a:pPr>
                        <a:buNone/>
                      </a:pPr>
                      <a:r>
                        <a:rPr lang="en-US" sz="1100" b="0"/>
                        <a:t>FP32</a:t>
                      </a:r>
                    </a:p>
                  </a:txBody>
                  <a:tcPr anchor="ctr"/>
                </a:tc>
                <a:tc>
                  <a:txBody>
                    <a:bodyPr/>
                    <a:lstStyle/>
                    <a:p>
                      <a:pPr>
                        <a:buNone/>
                      </a:pPr>
                      <a:r>
                        <a:rPr lang="en-US" sz="1100" b="0" dirty="0"/>
                        <a:t>Maintain stable parameter updates across steps</a:t>
                      </a:r>
                    </a:p>
                  </a:txBody>
                  <a:tcPr anchor="ctr"/>
                </a:tc>
                <a:tc>
                  <a:txBody>
                    <a:bodyPr/>
                    <a:lstStyle/>
                    <a:p>
                      <a:pPr>
                        <a:buNone/>
                      </a:pPr>
                      <a:r>
                        <a:rPr lang="en-US" sz="1100" b="0" dirty="0"/>
                        <a:t>Typically 2–3× the memory of model weights</a:t>
                      </a:r>
                    </a:p>
                  </a:txBody>
                  <a:tcPr anchor="ctr"/>
                </a:tc>
                <a:extLst>
                  <a:ext uri="{0D108BD9-81ED-4DB2-BD59-A6C34878D82A}">
                    <a16:rowId xmlns:a16="http://schemas.microsoft.com/office/drawing/2014/main" val="3512666321"/>
                  </a:ext>
                </a:extLst>
              </a:tr>
              <a:tr h="370840">
                <a:tc>
                  <a:txBody>
                    <a:bodyPr/>
                    <a:lstStyle/>
                    <a:p>
                      <a:pPr>
                        <a:buNone/>
                      </a:pPr>
                      <a:r>
                        <a:rPr lang="en-US" sz="1100" b="0" dirty="0"/>
                        <a:t>Checkpoint Storage</a:t>
                      </a:r>
                    </a:p>
                  </a:txBody>
                  <a:tcPr anchor="ctr"/>
                </a:tc>
                <a:tc>
                  <a:txBody>
                    <a:bodyPr/>
                    <a:lstStyle/>
                    <a:p>
                      <a:pPr>
                        <a:buNone/>
                      </a:pPr>
                      <a:r>
                        <a:rPr lang="en-US" sz="1100" b="0" dirty="0"/>
                        <a:t>BF16 / FP32</a:t>
                      </a:r>
                    </a:p>
                  </a:txBody>
                  <a:tcPr anchor="ctr"/>
                </a:tc>
                <a:tc>
                  <a:txBody>
                    <a:bodyPr/>
                    <a:lstStyle/>
                    <a:p>
                      <a:pPr>
                        <a:buNone/>
                      </a:pPr>
                      <a:r>
                        <a:rPr lang="en-US" sz="1100" b="0" dirty="0"/>
                        <a:t>Preserve accuracy and reproducibility</a:t>
                      </a:r>
                    </a:p>
                  </a:txBody>
                  <a:tcPr anchor="ctr"/>
                </a:tc>
                <a:tc>
                  <a:txBody>
                    <a:bodyPr/>
                    <a:lstStyle/>
                    <a:p>
                      <a:pPr>
                        <a:buNone/>
                      </a:pPr>
                      <a:r>
                        <a:rPr lang="en-US" sz="1100" b="0" dirty="0"/>
                        <a:t>Mixed-precision checkpoints often store FP32 master weights</a:t>
                      </a:r>
                    </a:p>
                  </a:txBody>
                  <a:tcPr anchor="ctr"/>
                </a:tc>
                <a:extLst>
                  <a:ext uri="{0D108BD9-81ED-4DB2-BD59-A6C34878D82A}">
                    <a16:rowId xmlns:a16="http://schemas.microsoft.com/office/drawing/2014/main" val="655399880"/>
                  </a:ext>
                </a:extLst>
              </a:tr>
            </a:tbl>
          </a:graphicData>
        </a:graphic>
      </p:graphicFrame>
    </p:spTree>
    <p:extLst>
      <p:ext uri="{BB962C8B-B14F-4D97-AF65-F5344CB8AC3E}">
        <p14:creationId xmlns:p14="http://schemas.microsoft.com/office/powerpoint/2010/main" val="20898146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5C034-48FC-14B4-2ECE-25315B559C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C1144D-507A-390E-477E-41BE5F063BA4}"/>
              </a:ext>
            </a:extLst>
          </p:cNvPr>
          <p:cNvSpPr>
            <a:spLocks noGrp="1"/>
          </p:cNvSpPr>
          <p:nvPr>
            <p:ph type="title"/>
          </p:nvPr>
        </p:nvSpPr>
        <p:spPr/>
        <p:txBody>
          <a:bodyPr/>
          <a:lstStyle/>
          <a:p>
            <a:r>
              <a:rPr lang="en-US" dirty="0"/>
              <a:t>Example: LLama3 paper </a:t>
            </a:r>
          </a:p>
        </p:txBody>
      </p:sp>
      <p:sp>
        <p:nvSpPr>
          <p:cNvPr id="3" name="Text Placeholder 2">
            <a:extLst>
              <a:ext uri="{FF2B5EF4-FFF2-40B4-BE49-F238E27FC236}">
                <a16:creationId xmlns:a16="http://schemas.microsoft.com/office/drawing/2014/main" id="{BCD93B8B-242A-A3CD-C2EF-78F0D2275300}"/>
              </a:ext>
            </a:extLst>
          </p:cNvPr>
          <p:cNvSpPr>
            <a:spLocks noGrp="1"/>
          </p:cNvSpPr>
          <p:nvPr>
            <p:ph type="body" sz="quarter" idx="16"/>
          </p:nvPr>
        </p:nvSpPr>
        <p:spPr/>
        <p:txBody>
          <a:bodyPr/>
          <a:lstStyle/>
          <a:p>
            <a:endParaRPr lang="en-US"/>
          </a:p>
        </p:txBody>
      </p:sp>
      <p:pic>
        <p:nvPicPr>
          <p:cNvPr id="5" name="Picture 4">
            <a:extLst>
              <a:ext uri="{FF2B5EF4-FFF2-40B4-BE49-F238E27FC236}">
                <a16:creationId xmlns:a16="http://schemas.microsoft.com/office/drawing/2014/main" id="{0C565178-C02B-A509-B51D-B615A52F5F35}"/>
              </a:ext>
            </a:extLst>
          </p:cNvPr>
          <p:cNvPicPr>
            <a:picLocks noChangeAspect="1"/>
          </p:cNvPicPr>
          <p:nvPr/>
        </p:nvPicPr>
        <p:blipFill>
          <a:blip r:embed="rId2"/>
          <a:stretch>
            <a:fillRect/>
          </a:stretch>
        </p:blipFill>
        <p:spPr>
          <a:xfrm>
            <a:off x="685800" y="2760355"/>
            <a:ext cx="7772400" cy="1064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B6A10059-C39C-F8A2-6A1D-BCAF5203534F}"/>
              </a:ext>
            </a:extLst>
          </p:cNvPr>
          <p:cNvPicPr>
            <a:picLocks noChangeAspect="1"/>
          </p:cNvPicPr>
          <p:nvPr/>
        </p:nvPicPr>
        <p:blipFill>
          <a:blip r:embed="rId3"/>
          <a:stretch>
            <a:fillRect/>
          </a:stretch>
        </p:blipFill>
        <p:spPr>
          <a:xfrm>
            <a:off x="685800" y="1579255"/>
            <a:ext cx="7772400" cy="992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A7B7FBAB-CCC5-3289-AC83-06E7243DA551}"/>
              </a:ext>
            </a:extLst>
          </p:cNvPr>
          <p:cNvSpPr txBox="1"/>
          <p:nvPr/>
        </p:nvSpPr>
        <p:spPr>
          <a:xfrm>
            <a:off x="3184634" y="4656828"/>
            <a:ext cx="2774732" cy="307777"/>
          </a:xfrm>
          <a:prstGeom prst="rect">
            <a:avLst/>
          </a:prstGeom>
          <a:noFill/>
        </p:spPr>
        <p:txBody>
          <a:bodyPr wrap="square">
            <a:spAutoFit/>
          </a:bodyPr>
          <a:lstStyle/>
          <a:p>
            <a:pPr algn="ctr"/>
            <a:r>
              <a:rPr lang="en-US" dirty="0">
                <a:hlinkClick r:id="rId4"/>
              </a:rPr>
              <a:t>The Llama 3 Herd of Models</a:t>
            </a:r>
            <a:endParaRPr lang="en-US" dirty="0"/>
          </a:p>
        </p:txBody>
      </p:sp>
    </p:spTree>
    <p:extLst>
      <p:ext uri="{BB962C8B-B14F-4D97-AF65-F5344CB8AC3E}">
        <p14:creationId xmlns:p14="http://schemas.microsoft.com/office/powerpoint/2010/main" val="136767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856C-6CF6-D109-C5B4-A59BAF3AB9AC}"/>
              </a:ext>
            </a:extLst>
          </p:cNvPr>
          <p:cNvSpPr>
            <a:spLocks noGrp="1"/>
          </p:cNvSpPr>
          <p:nvPr>
            <p:ph type="title"/>
          </p:nvPr>
        </p:nvSpPr>
        <p:spPr/>
        <p:txBody>
          <a:bodyPr/>
          <a:lstStyle/>
          <a:p>
            <a:r>
              <a:rPr lang="en-US" dirty="0"/>
              <a:t>Quiz: thinking about computations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88B79B4C-E6C5-0015-0651-D35B98BB10DB}"/>
                  </a:ext>
                </a:extLst>
              </p:cNvPr>
              <p:cNvSpPr>
                <a:spLocks noGrp="1"/>
              </p:cNvSpPr>
              <p:nvPr>
                <p:ph type="body" sz="quarter" idx="16"/>
              </p:nvPr>
            </p:nvSpPr>
            <p:spPr/>
            <p:txBody>
              <a:bodyPr/>
              <a:lstStyle/>
              <a:p>
                <a:r>
                  <a:rPr lang="en-US" sz="1800" dirty="0"/>
                  <a:t>Consider the following matrix multiplication: </a:t>
                </a:r>
              </a:p>
              <a:p>
                <a:pPr marL="0" indent="0">
                  <a:buNone/>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𝐴</m:t>
                      </m:r>
                      <m:r>
                        <a:rPr lang="en-US" sz="1800" i="1">
                          <a:latin typeface="Cambria Math" panose="02040503050406030204" pitchFamily="18" charset="0"/>
                        </a:rPr>
                        <m:t> </m:t>
                      </m:r>
                      <m:r>
                        <a:rPr lang="en-US" sz="1800" i="1">
                          <a:latin typeface="Cambria Math" panose="02040503050406030204" pitchFamily="18" charset="0"/>
                        </a:rPr>
                        <m:t>𝐵</m:t>
                      </m:r>
                      <m:r>
                        <a:rPr lang="en-US" sz="1800" b="0" i="0" smtClean="0">
                          <a:latin typeface="Cambria Math" panose="02040503050406030204" pitchFamily="18" charset="0"/>
                        </a:rPr>
                        <m:t>,  </m:t>
                      </m:r>
                      <m:r>
                        <m:rPr>
                          <m:sty m:val="p"/>
                        </m:rPr>
                        <a:rPr lang="en-US" sz="1800" b="0" i="0" smtClean="0">
                          <a:latin typeface="Cambria Math" panose="02040503050406030204" pitchFamily="18" charset="0"/>
                        </a:rPr>
                        <m:t>where</m:t>
                      </m:r>
                      <m:r>
                        <a:rPr lang="en-US" sz="1800" b="0" i="0" smtClean="0">
                          <a:latin typeface="Cambria Math" panose="02040503050406030204" pitchFamily="18" charset="0"/>
                        </a:rPr>
                        <m:t> </m:t>
                      </m:r>
                      <m:r>
                        <a:rPr lang="en-US" sz="1800" b="0" i="1" smtClean="0">
                          <a:latin typeface="Cambria Math" panose="02040503050406030204" pitchFamily="18" charset="0"/>
                        </a:rPr>
                        <m:t> </m:t>
                      </m:r>
                      <m:r>
                        <a:rPr lang="en-US" sz="1800" b="0" i="1" smtClean="0">
                          <a:latin typeface="Cambria Math" panose="02040503050406030204" pitchFamily="18" charset="0"/>
                        </a:rPr>
                        <m:t>𝐴</m:t>
                      </m:r>
                      <m:r>
                        <a:rPr lang="en-US" sz="1800" b="0" i="1" smtClean="0">
                          <a:latin typeface="Cambria Math" panose="02040503050406030204" pitchFamily="18" charset="0"/>
                        </a:rPr>
                        <m:t>∈</m:t>
                      </m:r>
                      <m:sSup>
                        <m:sSupPr>
                          <m:ctrlPr>
                            <a:rPr lang="en-US" altLang="zh-TW" sz="1800" b="1" i="1">
                              <a:latin typeface="Cambria Math" panose="02040503050406030204" pitchFamily="18" charset="0"/>
                              <a:ea typeface="Cambria Math" panose="02040503050406030204" pitchFamily="18" charset="0"/>
                            </a:rPr>
                          </m:ctrlPr>
                        </m:sSupPr>
                        <m:e>
                          <m:r>
                            <a:rPr lang="en-US" altLang="zh-TW" sz="1800" b="1" i="1">
                              <a:latin typeface="Cambria Math" panose="02040503050406030204" pitchFamily="18" charset="0"/>
                              <a:ea typeface="Cambria Math" panose="02040503050406030204" pitchFamily="18" charset="0"/>
                            </a:rPr>
                            <m:t>ℝ</m:t>
                          </m:r>
                        </m:e>
                        <m:sup>
                          <m:r>
                            <a:rPr lang="en-US" altLang="zh-TW" sz="1800" b="0" i="1" smtClean="0">
                              <a:latin typeface="Cambria Math" panose="02040503050406030204" pitchFamily="18" charset="0"/>
                              <a:ea typeface="Cambria Math" panose="02040503050406030204" pitchFamily="18" charset="0"/>
                            </a:rPr>
                            <m:t>𝑛</m:t>
                          </m:r>
                          <m:r>
                            <a:rPr lang="en-US" altLang="zh-TW" sz="1800" i="1">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𝑚</m:t>
                          </m:r>
                        </m:sup>
                      </m:sSup>
                      <m:r>
                        <a:rPr lang="en-US" altLang="zh-TW" sz="1800" b="1"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rPr>
                        <m:t>𝐵</m:t>
                      </m:r>
                      <m:r>
                        <a:rPr lang="en-US" sz="1800" i="1">
                          <a:latin typeface="Cambria Math" panose="02040503050406030204" pitchFamily="18" charset="0"/>
                        </a:rPr>
                        <m:t>∈</m:t>
                      </m:r>
                      <m:sSup>
                        <m:sSupPr>
                          <m:ctrlPr>
                            <a:rPr lang="en-US" altLang="zh-TW" sz="1800" b="1" i="1">
                              <a:latin typeface="Cambria Math" panose="02040503050406030204" pitchFamily="18" charset="0"/>
                              <a:ea typeface="Cambria Math" panose="02040503050406030204" pitchFamily="18" charset="0"/>
                            </a:rPr>
                          </m:ctrlPr>
                        </m:sSupPr>
                        <m:e>
                          <m:r>
                            <a:rPr lang="en-US" altLang="zh-TW" sz="1800" b="1" i="1">
                              <a:latin typeface="Cambria Math" panose="02040503050406030204" pitchFamily="18" charset="0"/>
                              <a:ea typeface="Cambria Math" panose="02040503050406030204" pitchFamily="18" charset="0"/>
                            </a:rPr>
                            <m:t>ℝ</m:t>
                          </m:r>
                        </m:e>
                        <m:sup>
                          <m:r>
                            <a:rPr lang="en-US" altLang="zh-TW" sz="1800" b="0" i="1" smtClean="0">
                              <a:latin typeface="Cambria Math" panose="02040503050406030204" pitchFamily="18" charset="0"/>
                              <a:ea typeface="Cambria Math" panose="02040503050406030204" pitchFamily="18" charset="0"/>
                            </a:rPr>
                            <m:t>𝑚</m:t>
                          </m:r>
                          <m:r>
                            <a:rPr lang="en-US" altLang="zh-TW" sz="1800" i="1">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𝑘</m:t>
                          </m:r>
                        </m:sup>
                      </m:sSup>
                    </m:oMath>
                  </m:oMathPara>
                </a14:m>
                <a:endParaRPr lang="en-US" sz="1800" b="0" i="1" dirty="0">
                  <a:latin typeface="Cambria Math" panose="02040503050406030204" pitchFamily="18" charset="0"/>
                </a:endParaRPr>
              </a:p>
              <a:p>
                <a:r>
                  <a:rPr lang="en-US" sz="1800" b="1" dirty="0"/>
                  <a:t>Question 1: </a:t>
                </a:r>
                <a:r>
                  <a:rPr lang="en-US" sz="1800" dirty="0"/>
                  <a:t>Computing </a:t>
                </a:r>
                <a14:m>
                  <m:oMath xmlns:m="http://schemas.openxmlformats.org/officeDocument/2006/math">
                    <m:r>
                      <a:rPr lang="en-US" sz="1800" i="1" smtClean="0">
                        <a:latin typeface="Cambria Math" panose="02040503050406030204" pitchFamily="18" charset="0"/>
                      </a:rPr>
                      <m:t>𝐴𝐵</m:t>
                    </m:r>
                  </m:oMath>
                </a14:m>
                <a:r>
                  <a:rPr lang="en-US" sz="1800" dirty="0"/>
                  <a:t> involves how many </a:t>
                </a:r>
                <a:r>
                  <a:rPr lang="en-US" sz="1800" dirty="0">
                    <a:solidFill>
                      <a:srgbClr val="C00000"/>
                    </a:solidFill>
                  </a:rPr>
                  <a:t>arithmetic operations</a:t>
                </a:r>
                <a:r>
                  <a:rPr lang="en-US" sz="1800" dirty="0"/>
                  <a:t>?</a:t>
                </a:r>
              </a:p>
              <a:p>
                <a:pPr lvl="1"/>
                <a:r>
                  <a:rPr lang="en-US" sz="1800" dirty="0"/>
                  <a:t>(also referred to as floating-point operations or FLOPs)</a:t>
                </a:r>
              </a:p>
              <a:p>
                <a:r>
                  <a:rPr lang="en-US" sz="1800" b="1" dirty="0"/>
                  <a:t>Answer: </a:t>
                </a:r>
                <a:r>
                  <a:rPr lang="en-US" sz="1800" dirty="0"/>
                  <a:t>It’s </a:t>
                </a:r>
                <a14:m>
                  <m:oMath xmlns:m="http://schemas.openxmlformats.org/officeDocument/2006/math">
                    <m:r>
                      <m:rPr>
                        <m:sty m:val="p"/>
                      </m:rPr>
                      <a:rPr lang="en-US" altLang="zh-TW" sz="1800" b="0" i="0" smtClean="0">
                        <a:latin typeface="Cambria Math" panose="02040503050406030204" pitchFamily="18" charset="0"/>
                        <a:ea typeface="Cambria Math" panose="02040503050406030204" pitchFamily="18" charset="0"/>
                      </a:rPr>
                      <m:t>O</m:t>
                    </m:r>
                    <m:r>
                      <a:rPr lang="en-US" altLang="zh-TW" sz="1800" b="0" i="0"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𝑛</m:t>
                    </m:r>
                    <m:r>
                      <a:rPr lang="en-US" altLang="zh-TW" sz="1800" i="1">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𝑚</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𝑘</m:t>
                    </m:r>
                    <m:r>
                      <a:rPr lang="en-US" altLang="zh-TW" sz="1800" b="0" i="1" smtClean="0">
                        <a:latin typeface="Cambria Math" panose="02040503050406030204" pitchFamily="18" charset="0"/>
                        <a:ea typeface="Cambria Math" panose="02040503050406030204" pitchFamily="18" charset="0"/>
                      </a:rPr>
                      <m:t>)</m:t>
                    </m:r>
                  </m:oMath>
                </a14:m>
                <a:r>
                  <a:rPr lang="en-US" sz="1800" dirty="0"/>
                  <a:t>. </a:t>
                </a:r>
              </a:p>
              <a:p>
                <a:pPr lvl="1"/>
                <a:r>
                  <a:rPr lang="en-US" sz="1800" dirty="0"/>
                  <a:t>(to be a bit more precise, it’s </a:t>
                </a:r>
                <a14:m>
                  <m:oMath xmlns:m="http://schemas.openxmlformats.org/officeDocument/2006/math">
                    <m:r>
                      <a:rPr lang="en-US" sz="1800" i="1" dirty="0" smtClean="0">
                        <a:latin typeface="Cambria Math" panose="02040503050406030204" pitchFamily="18" charset="0"/>
                        <a:ea typeface="Cambria Math" panose="02040503050406030204" pitchFamily="18" charset="0"/>
                      </a:rPr>
                      <m:t>≈</m:t>
                    </m:r>
                    <m:r>
                      <a:rPr lang="en-US" altLang="zh-TW" sz="1800" b="0" i="0" smtClean="0">
                        <a:latin typeface="Cambria Math" panose="02040503050406030204" pitchFamily="18" charset="0"/>
                        <a:ea typeface="Cambria Math" panose="02040503050406030204" pitchFamily="18" charset="0"/>
                      </a:rPr>
                      <m:t>2</m:t>
                    </m:r>
                    <m:r>
                      <a:rPr lang="en-US" altLang="zh-TW" sz="1800" i="1">
                        <a:latin typeface="Cambria Math" panose="02040503050406030204" pitchFamily="18" charset="0"/>
                        <a:ea typeface="Cambria Math" panose="02040503050406030204" pitchFamily="18" charset="0"/>
                      </a:rPr>
                      <m:t>𝑛</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𝑚</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𝑘</m:t>
                    </m:r>
                  </m:oMath>
                </a14:m>
                <a:r>
                  <a:rPr lang="en-US" sz="1800" dirty="0"/>
                  <a:t> since each element in </a:t>
                </a:r>
                <a14:m>
                  <m:oMath xmlns:m="http://schemas.openxmlformats.org/officeDocument/2006/math">
                    <m:r>
                      <a:rPr lang="en-US" sz="1800" i="1">
                        <a:latin typeface="Cambria Math" panose="02040503050406030204" pitchFamily="18" charset="0"/>
                      </a:rPr>
                      <m:t>𝐴</m:t>
                    </m:r>
                    <m:r>
                      <a:rPr lang="en-US" sz="1800" i="1">
                        <a:latin typeface="Cambria Math" panose="02040503050406030204" pitchFamily="18" charset="0"/>
                      </a:rPr>
                      <m:t> </m:t>
                    </m:r>
                    <m:r>
                      <a:rPr lang="en-US" sz="1800" i="1">
                        <a:latin typeface="Cambria Math" panose="02040503050406030204" pitchFamily="18" charset="0"/>
                      </a:rPr>
                      <m:t>𝐵</m:t>
                    </m:r>
                  </m:oMath>
                </a14:m>
                <a:r>
                  <a:rPr lang="en-US" sz="1800" dirty="0"/>
                  <a:t> requires almost equal num of multiplications and summations.) </a:t>
                </a:r>
              </a:p>
              <a:p>
                <a:pPr marL="0" indent="0">
                  <a:buNone/>
                </a:pPr>
                <a:endParaRPr lang="en-US" sz="1800" dirty="0"/>
              </a:p>
              <a:p>
                <a:r>
                  <a:rPr lang="en-US" sz="1800" b="1" dirty="0"/>
                  <a:t>Question 2: </a:t>
                </a:r>
                <a:r>
                  <a:rPr lang="en-US" sz="1800" dirty="0"/>
                  <a:t>Computing </a:t>
                </a:r>
                <a14:m>
                  <m:oMath xmlns:m="http://schemas.openxmlformats.org/officeDocument/2006/math">
                    <m:r>
                      <a:rPr lang="en-US" sz="1800" i="1" smtClean="0">
                        <a:latin typeface="Cambria Math" panose="02040503050406030204" pitchFamily="18" charset="0"/>
                      </a:rPr>
                      <m:t>𝐴𝐵</m:t>
                    </m:r>
                  </m:oMath>
                </a14:m>
                <a:r>
                  <a:rPr lang="en-US" sz="1800" dirty="0"/>
                  <a:t> involves how many memory/IO access? </a:t>
                </a:r>
              </a:p>
              <a:p>
                <a:r>
                  <a:rPr lang="en-US" sz="1800" b="1" dirty="0"/>
                  <a:t>Answer: </a:t>
                </a:r>
                <a:r>
                  <a:rPr lang="en-US" sz="1800" dirty="0"/>
                  <a:t>It’s </a:t>
                </a:r>
                <a14:m>
                  <m:oMath xmlns:m="http://schemas.openxmlformats.org/officeDocument/2006/math">
                    <m:r>
                      <a:rPr lang="en-US" altLang="zh-TW" sz="1800" b="0" i="1" smtClean="0">
                        <a:latin typeface="Cambria Math" panose="02040503050406030204" pitchFamily="18" charset="0"/>
                        <a:ea typeface="Cambria Math" panose="02040503050406030204" pitchFamily="18" charset="0"/>
                      </a:rPr>
                      <m:t>𝑛</m:t>
                    </m:r>
                    <m:r>
                      <a:rPr lang="en-US" altLang="zh-TW" sz="1800" i="1">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𝑚</m:t>
                    </m:r>
                    <m:r>
                      <m:rPr>
                        <m:nor/>
                      </m:rPr>
                      <a:rPr lang="en-US" altLang="zh-TW" sz="1800" b="0" i="0" smtClean="0">
                        <a:latin typeface="Cambria Math" panose="02040503050406030204" pitchFamily="18" charset="0"/>
                        <a:ea typeface="Cambria Math" panose="02040503050406030204" pitchFamily="18" charset="0"/>
                      </a:rPr>
                      <m:t> </m:t>
                    </m:r>
                    <m:r>
                      <a:rPr lang="en-US" sz="1800" i="1" dirty="0" smtClean="0">
                        <a:latin typeface="Cambria Math" panose="02040503050406030204" pitchFamily="18" charset="0"/>
                      </a:rPr>
                      <m:t> </m:t>
                    </m:r>
                    <m:r>
                      <m:rPr>
                        <m:nor/>
                      </m:rPr>
                      <a:rPr lang="en-US" sz="1800" b="0" i="0" dirty="0" smtClean="0"/>
                      <m:t>(</m:t>
                    </m:r>
                    <m:r>
                      <m:rPr>
                        <m:nor/>
                      </m:rPr>
                      <a:rPr lang="en-US" sz="1800" b="0" i="0" dirty="0" smtClean="0"/>
                      <m:t>reading</m:t>
                    </m:r>
                    <m:r>
                      <m:rPr>
                        <m:nor/>
                      </m:rPr>
                      <a:rPr lang="en-US" sz="1800" b="0" i="0" dirty="0" smtClean="0"/>
                      <m:t> </m:t>
                    </m:r>
                    <m:r>
                      <m:rPr>
                        <m:nor/>
                      </m:rPr>
                      <a:rPr lang="en-US" sz="1800" b="0" i="0" dirty="0" smtClean="0"/>
                      <m:t>A</m:t>
                    </m:r>
                    <m:r>
                      <m:rPr>
                        <m:nor/>
                      </m:rPr>
                      <a:rPr lang="en-US" sz="1800" b="0" i="0" dirty="0" smtClean="0"/>
                      <m:t>)</m:t>
                    </m:r>
                    <m:r>
                      <a:rPr lang="en-US" sz="1800" i="1" dirty="0" smtClean="0">
                        <a:latin typeface="Cambria Math" panose="02040503050406030204" pitchFamily="18" charset="0"/>
                      </a:rPr>
                      <m:t> </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𝑚</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𝑘</m:t>
                    </m:r>
                    <m:r>
                      <m:rPr>
                        <m:nor/>
                      </m:rPr>
                      <a:rPr lang="en-US" altLang="zh-TW" sz="1800" b="0" i="0" smtClean="0">
                        <a:latin typeface="Cambria Math" panose="02040503050406030204" pitchFamily="18" charset="0"/>
                        <a:ea typeface="Cambria Math" panose="02040503050406030204" pitchFamily="18" charset="0"/>
                      </a:rPr>
                      <m:t> </m:t>
                    </m:r>
                    <m:r>
                      <m:rPr>
                        <m:nor/>
                      </m:rPr>
                      <a:rPr lang="en-US" sz="1800" dirty="0"/>
                      <m:t>(</m:t>
                    </m:r>
                    <m:r>
                      <m:rPr>
                        <m:nor/>
                      </m:rPr>
                      <a:rPr lang="en-US" sz="1800" dirty="0"/>
                      <m:t>reading</m:t>
                    </m:r>
                    <m:r>
                      <m:rPr>
                        <m:nor/>
                      </m:rPr>
                      <a:rPr lang="en-US" sz="1800" dirty="0"/>
                      <m:t> </m:t>
                    </m:r>
                    <m:r>
                      <m:rPr>
                        <m:nor/>
                      </m:rPr>
                      <a:rPr lang="en-US" sz="1800" b="0" i="0" dirty="0" smtClean="0"/>
                      <m:t>B</m:t>
                    </m:r>
                    <m:r>
                      <m:rPr>
                        <m:nor/>
                      </m:rPr>
                      <a:rPr lang="en-US" sz="1800" dirty="0"/>
                      <m:t>)</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𝑛</m:t>
                    </m:r>
                    <m:r>
                      <a:rPr lang="en-US" altLang="zh-TW" sz="1800" i="1">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𝑘</m:t>
                    </m:r>
                    <m:r>
                      <m:rPr>
                        <m:nor/>
                      </m:rPr>
                      <a:rPr lang="en-US" altLang="zh-TW" sz="1800" b="0" i="0" smtClean="0">
                        <a:latin typeface="Cambria Math" panose="02040503050406030204" pitchFamily="18" charset="0"/>
                        <a:ea typeface="Cambria Math" panose="02040503050406030204" pitchFamily="18" charset="0"/>
                      </a:rPr>
                      <m:t> </m:t>
                    </m:r>
                    <m:r>
                      <m:rPr>
                        <m:nor/>
                      </m:rPr>
                      <a:rPr lang="en-US" sz="1800" dirty="0"/>
                      <m:t>(</m:t>
                    </m:r>
                    <m:r>
                      <m:rPr>
                        <m:nor/>
                      </m:rPr>
                      <a:rPr lang="en-US" sz="1800" b="0" i="0" dirty="0" smtClean="0"/>
                      <m:t>writing</m:t>
                    </m:r>
                    <m:r>
                      <m:rPr>
                        <m:nor/>
                      </m:rPr>
                      <a:rPr lang="en-US" sz="1800" dirty="0"/>
                      <m:t> </m:t>
                    </m:r>
                    <m:r>
                      <m:rPr>
                        <m:nor/>
                      </m:rPr>
                      <a:rPr lang="en-US" sz="1800" dirty="0"/>
                      <m:t>AB</m:t>
                    </m:r>
                    <m:r>
                      <m:rPr>
                        <m:nor/>
                      </m:rPr>
                      <a:rPr lang="en-US" sz="1800" dirty="0"/>
                      <m:t>)</m:t>
                    </m:r>
                  </m:oMath>
                </a14:m>
                <a:r>
                  <a:rPr lang="en-US" sz="1800" dirty="0"/>
                  <a:t>. </a:t>
                </a:r>
              </a:p>
            </p:txBody>
          </p:sp>
        </mc:Choice>
        <mc:Fallback>
          <p:sp>
            <p:nvSpPr>
              <p:cNvPr id="3" name="Text Placeholder 2">
                <a:extLst>
                  <a:ext uri="{FF2B5EF4-FFF2-40B4-BE49-F238E27FC236}">
                    <a16:creationId xmlns:a16="http://schemas.microsoft.com/office/drawing/2014/main" id="{88B79B4C-E6C5-0015-0651-D35B98BB10DB}"/>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628" t="-1646" b="-6584"/>
                </a:stretch>
              </a:blipFill>
            </p:spPr>
            <p:txBody>
              <a:bodyPr/>
              <a:lstStyle/>
              <a:p>
                <a:r>
                  <a:rPr lang="en-US">
                    <a:noFill/>
                  </a:rPr>
                  <a:t> </a:t>
                </a:r>
              </a:p>
            </p:txBody>
          </p:sp>
        </mc:Fallback>
      </mc:AlternateContent>
    </p:spTree>
    <p:extLst>
      <p:ext uri="{BB962C8B-B14F-4D97-AF65-F5344CB8AC3E}">
        <p14:creationId xmlns:p14="http://schemas.microsoft.com/office/powerpoint/2010/main" val="10102699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E579B-1F31-4C47-6466-71A987EE9A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4A60A3-C1B1-DCE4-EA93-240960F37E9D}"/>
              </a:ext>
            </a:extLst>
          </p:cNvPr>
          <p:cNvSpPr>
            <a:spLocks noGrp="1"/>
          </p:cNvSpPr>
          <p:nvPr>
            <p:ph type="title"/>
          </p:nvPr>
        </p:nvSpPr>
        <p:spPr/>
        <p:txBody>
          <a:bodyPr/>
          <a:lstStyle/>
          <a:p>
            <a:r>
              <a:rPr lang="en-US" dirty="0"/>
              <a:t>Example: LLama3 paper </a:t>
            </a:r>
          </a:p>
        </p:txBody>
      </p:sp>
      <p:sp>
        <p:nvSpPr>
          <p:cNvPr id="8" name="TextBox 7">
            <a:extLst>
              <a:ext uri="{FF2B5EF4-FFF2-40B4-BE49-F238E27FC236}">
                <a16:creationId xmlns:a16="http://schemas.microsoft.com/office/drawing/2014/main" id="{8053C4C2-C254-4FBF-BCFD-9278E45A0DD9}"/>
              </a:ext>
            </a:extLst>
          </p:cNvPr>
          <p:cNvSpPr txBox="1"/>
          <p:nvPr/>
        </p:nvSpPr>
        <p:spPr>
          <a:xfrm>
            <a:off x="3184634" y="4656828"/>
            <a:ext cx="2774732" cy="307777"/>
          </a:xfrm>
          <a:prstGeom prst="rect">
            <a:avLst/>
          </a:prstGeom>
          <a:noFill/>
        </p:spPr>
        <p:txBody>
          <a:bodyPr wrap="square">
            <a:spAutoFit/>
          </a:bodyPr>
          <a:lstStyle/>
          <a:p>
            <a:pPr algn="ctr"/>
            <a:r>
              <a:rPr lang="en-US" dirty="0">
                <a:hlinkClick r:id="rId2"/>
              </a:rPr>
              <a:t>Qwen tech report, 2023</a:t>
            </a:r>
            <a:endParaRPr lang="en-US" dirty="0"/>
          </a:p>
        </p:txBody>
      </p:sp>
      <p:pic>
        <p:nvPicPr>
          <p:cNvPr id="4" name="Picture 3">
            <a:extLst>
              <a:ext uri="{FF2B5EF4-FFF2-40B4-BE49-F238E27FC236}">
                <a16:creationId xmlns:a16="http://schemas.microsoft.com/office/drawing/2014/main" id="{98892B5D-BFC2-34A6-2048-117302482033}"/>
              </a:ext>
            </a:extLst>
          </p:cNvPr>
          <p:cNvPicPr>
            <a:picLocks noChangeAspect="1"/>
          </p:cNvPicPr>
          <p:nvPr/>
        </p:nvPicPr>
        <p:blipFill>
          <a:blip r:embed="rId3"/>
          <a:stretch>
            <a:fillRect/>
          </a:stretch>
        </p:blipFill>
        <p:spPr>
          <a:xfrm>
            <a:off x="1639614" y="1215126"/>
            <a:ext cx="5502166" cy="1210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48404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980DB-52A0-2E18-0918-009188A27377}"/>
              </a:ext>
            </a:extLst>
          </p:cNvPr>
          <p:cNvSpPr>
            <a:spLocks noGrp="1"/>
          </p:cNvSpPr>
          <p:nvPr>
            <p:ph type="title"/>
          </p:nvPr>
        </p:nvSpPr>
        <p:spPr/>
        <p:txBody>
          <a:bodyPr/>
          <a:lstStyle/>
          <a:p>
            <a:r>
              <a:rPr lang="en-US" dirty="0"/>
              <a:t>Terminology: “Full Precision"</a:t>
            </a:r>
          </a:p>
        </p:txBody>
      </p:sp>
      <p:sp>
        <p:nvSpPr>
          <p:cNvPr id="3" name="Text Placeholder 2">
            <a:extLst>
              <a:ext uri="{FF2B5EF4-FFF2-40B4-BE49-F238E27FC236}">
                <a16:creationId xmlns:a16="http://schemas.microsoft.com/office/drawing/2014/main" id="{87B4E3CC-F1D4-2CBF-8639-8AFD8D5B376B}"/>
              </a:ext>
            </a:extLst>
          </p:cNvPr>
          <p:cNvSpPr>
            <a:spLocks noGrp="1"/>
          </p:cNvSpPr>
          <p:nvPr>
            <p:ph type="body" sz="quarter" idx="16"/>
          </p:nvPr>
        </p:nvSpPr>
        <p:spPr/>
        <p:txBody>
          <a:bodyPr/>
          <a:lstStyle/>
          <a:p>
            <a:r>
              <a:rPr lang="en-US" dirty="0"/>
              <a:t>“Floating point” refers to </a:t>
            </a:r>
            <a:r>
              <a:rPr lang="en-US" b="1" dirty="0"/>
              <a:t>how</a:t>
            </a:r>
            <a:r>
              <a:rPr lang="en-US" dirty="0"/>
              <a:t> numbers are stored </a:t>
            </a:r>
          </a:p>
          <a:p>
            <a:r>
              <a:rPr lang="en-US" dirty="0"/>
              <a:t>“Full precision” usually means </a:t>
            </a:r>
            <a:r>
              <a:rPr lang="en-US" b="1" dirty="0"/>
              <a:t>32-bit floating point (FP32)</a:t>
            </a:r>
            <a:r>
              <a:rPr lang="en-US" dirty="0"/>
              <a:t> — the traditional standard for numerical accuracy in deep learning and scientific computing.</a:t>
            </a:r>
          </a:p>
        </p:txBody>
      </p:sp>
      <p:graphicFrame>
        <p:nvGraphicFramePr>
          <p:cNvPr id="4" name="Table 3">
            <a:extLst>
              <a:ext uri="{FF2B5EF4-FFF2-40B4-BE49-F238E27FC236}">
                <a16:creationId xmlns:a16="http://schemas.microsoft.com/office/drawing/2014/main" id="{B0F7D3F7-007D-2386-753B-2993433FC7A7}"/>
              </a:ext>
            </a:extLst>
          </p:cNvPr>
          <p:cNvGraphicFramePr>
            <a:graphicFrameLocks noGrp="1"/>
          </p:cNvGraphicFramePr>
          <p:nvPr/>
        </p:nvGraphicFramePr>
        <p:xfrm>
          <a:off x="1181622" y="2571750"/>
          <a:ext cx="6780756" cy="1376680"/>
        </p:xfrm>
        <a:graphic>
          <a:graphicData uri="http://schemas.openxmlformats.org/drawingml/2006/table">
            <a:tbl>
              <a:tblPr firstRow="1" bandRow="1">
                <a:tableStyleId>{5C22544A-7EE6-4342-B048-85BDC9FD1C3A}</a:tableStyleId>
              </a:tblPr>
              <a:tblGrid>
                <a:gridCol w="1194148">
                  <a:extLst>
                    <a:ext uri="{9D8B030D-6E8A-4147-A177-3AD203B41FA5}">
                      <a16:colId xmlns:a16="http://schemas.microsoft.com/office/drawing/2014/main" val="2647852779"/>
                    </a:ext>
                  </a:extLst>
                </a:gridCol>
                <a:gridCol w="3326356">
                  <a:extLst>
                    <a:ext uri="{9D8B030D-6E8A-4147-A177-3AD203B41FA5}">
                      <a16:colId xmlns:a16="http://schemas.microsoft.com/office/drawing/2014/main" val="2749903594"/>
                    </a:ext>
                  </a:extLst>
                </a:gridCol>
                <a:gridCol w="2260252">
                  <a:extLst>
                    <a:ext uri="{9D8B030D-6E8A-4147-A177-3AD203B41FA5}">
                      <a16:colId xmlns:a16="http://schemas.microsoft.com/office/drawing/2014/main" val="3537481261"/>
                    </a:ext>
                  </a:extLst>
                </a:gridCol>
              </a:tblGrid>
              <a:tr h="370840">
                <a:tc>
                  <a:txBody>
                    <a:bodyPr/>
                    <a:lstStyle/>
                    <a:p>
                      <a:pPr>
                        <a:buNone/>
                      </a:pPr>
                      <a:r>
                        <a:rPr lang="en-US" dirty="0"/>
                        <a:t>Term</a:t>
                      </a:r>
                    </a:p>
                  </a:txBody>
                  <a:tcPr anchor="ctr"/>
                </a:tc>
                <a:tc>
                  <a:txBody>
                    <a:bodyPr/>
                    <a:lstStyle/>
                    <a:p>
                      <a:pPr>
                        <a:buNone/>
                      </a:pPr>
                      <a:r>
                        <a:rPr lang="en-US"/>
                        <a:t>Meaning</a:t>
                      </a:r>
                    </a:p>
                  </a:txBody>
                  <a:tcPr anchor="ctr"/>
                </a:tc>
                <a:tc>
                  <a:txBody>
                    <a:bodyPr/>
                    <a:lstStyle/>
                    <a:p>
                      <a:pPr>
                        <a:buNone/>
                      </a:pPr>
                      <a:r>
                        <a:rPr lang="en-US"/>
                        <a:t>Example</a:t>
                      </a:r>
                    </a:p>
                  </a:txBody>
                  <a:tcPr anchor="ctr"/>
                </a:tc>
                <a:extLst>
                  <a:ext uri="{0D108BD9-81ED-4DB2-BD59-A6C34878D82A}">
                    <a16:rowId xmlns:a16="http://schemas.microsoft.com/office/drawing/2014/main" val="3620856418"/>
                  </a:ext>
                </a:extLst>
              </a:tr>
              <a:tr h="370840">
                <a:tc>
                  <a:txBody>
                    <a:bodyPr/>
                    <a:lstStyle/>
                    <a:p>
                      <a:pPr>
                        <a:buNone/>
                      </a:pPr>
                      <a:r>
                        <a:rPr lang="en-US" b="0" dirty="0"/>
                        <a:t>Floating point</a:t>
                      </a:r>
                    </a:p>
                  </a:txBody>
                  <a:tcPr anchor="ctr"/>
                </a:tc>
                <a:tc>
                  <a:txBody>
                    <a:bodyPr/>
                    <a:lstStyle/>
                    <a:p>
                      <a:pPr>
                        <a:buNone/>
                      </a:pPr>
                      <a:r>
                        <a:rPr lang="en-US"/>
                        <a:t>Numeric format that represents real numbers using sign, exponent, mantissa</a:t>
                      </a:r>
                    </a:p>
                  </a:txBody>
                  <a:tcPr anchor="ctr"/>
                </a:tc>
                <a:tc>
                  <a:txBody>
                    <a:bodyPr/>
                    <a:lstStyle/>
                    <a:p>
                      <a:pPr>
                        <a:buNone/>
                      </a:pPr>
                      <a:r>
                        <a:rPr lang="en-US" dirty="0"/>
                        <a:t>FP32, FP16, BF16</a:t>
                      </a:r>
                    </a:p>
                  </a:txBody>
                  <a:tcPr anchor="ctr"/>
                </a:tc>
                <a:extLst>
                  <a:ext uri="{0D108BD9-81ED-4DB2-BD59-A6C34878D82A}">
                    <a16:rowId xmlns:a16="http://schemas.microsoft.com/office/drawing/2014/main" val="949863880"/>
                  </a:ext>
                </a:extLst>
              </a:tr>
              <a:tr h="370840">
                <a:tc>
                  <a:txBody>
                    <a:bodyPr/>
                    <a:lstStyle/>
                    <a:p>
                      <a:pPr>
                        <a:buNone/>
                      </a:pPr>
                      <a:r>
                        <a:rPr lang="en-US" b="0" dirty="0"/>
                        <a:t>Full precision</a:t>
                      </a:r>
                    </a:p>
                  </a:txBody>
                  <a:tcPr anchor="ctr"/>
                </a:tc>
                <a:tc>
                  <a:txBody>
                    <a:bodyPr/>
                    <a:lstStyle/>
                    <a:p>
                      <a:pPr>
                        <a:buNone/>
                      </a:pPr>
                      <a:r>
                        <a:rPr lang="en-US"/>
                        <a:t>Highest-precision floating-point format commonly used in training</a:t>
                      </a:r>
                    </a:p>
                  </a:txBody>
                  <a:tcPr anchor="ctr"/>
                </a:tc>
                <a:tc>
                  <a:txBody>
                    <a:bodyPr/>
                    <a:lstStyle/>
                    <a:p>
                      <a:pPr>
                        <a:buNone/>
                      </a:pPr>
                      <a:r>
                        <a:rPr lang="en-US" dirty="0"/>
                        <a:t>FP32</a:t>
                      </a:r>
                    </a:p>
                  </a:txBody>
                  <a:tcPr anchor="ctr"/>
                </a:tc>
                <a:extLst>
                  <a:ext uri="{0D108BD9-81ED-4DB2-BD59-A6C34878D82A}">
                    <a16:rowId xmlns:a16="http://schemas.microsoft.com/office/drawing/2014/main" val="4208371477"/>
                  </a:ext>
                </a:extLst>
              </a:tr>
            </a:tbl>
          </a:graphicData>
        </a:graphic>
      </p:graphicFrame>
    </p:spTree>
    <p:extLst>
      <p:ext uri="{BB962C8B-B14F-4D97-AF65-F5344CB8AC3E}">
        <p14:creationId xmlns:p14="http://schemas.microsoft.com/office/powerpoint/2010/main" val="7997858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75DE8-4F8F-8457-B944-2B7ED52CC88D}"/>
              </a:ext>
            </a:extLst>
          </p:cNvPr>
          <p:cNvSpPr>
            <a:spLocks noGrp="1"/>
          </p:cNvSpPr>
          <p:nvPr>
            <p:ph type="title"/>
          </p:nvPr>
        </p:nvSpPr>
        <p:spPr/>
        <p:txBody>
          <a:bodyPr lIns="91440" tIns="45720" rIns="91440" bIns="45720" anchor="b"/>
          <a:lstStyle/>
          <a:p>
            <a:r>
              <a:rPr lang="en-US" dirty="0">
                <a:ea typeface="Tahoma"/>
                <a:cs typeface="Tahoma"/>
              </a:rPr>
              <a:t>Linear Quantization</a:t>
            </a:r>
            <a:endParaRPr lang="en-US" dirty="0"/>
          </a:p>
        </p:txBody>
      </p:sp>
      <p:pic>
        <p:nvPicPr>
          <p:cNvPr id="49154" name="Picture 2">
            <a:extLst>
              <a:ext uri="{FF2B5EF4-FFF2-40B4-BE49-F238E27FC236}">
                <a16:creationId xmlns:a16="http://schemas.microsoft.com/office/drawing/2014/main" id="{413689EB-A5EF-90FB-31A0-3857BE8471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981" b="12882"/>
          <a:stretch>
            <a:fillRect/>
          </a:stretch>
        </p:blipFill>
        <p:spPr bwMode="auto">
          <a:xfrm>
            <a:off x="1237405" y="2200507"/>
            <a:ext cx="6669233" cy="24259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6">
            <a:extLst>
              <a:ext uri="{FF2B5EF4-FFF2-40B4-BE49-F238E27FC236}">
                <a16:creationId xmlns:a16="http://schemas.microsoft.com/office/drawing/2014/main" id="{B4476412-7982-CC8E-39A6-C5070A547E2C}"/>
              </a:ext>
            </a:extLst>
          </p:cNvPr>
          <p:cNvSpPr txBox="1">
            <a:spLocks/>
          </p:cNvSpPr>
          <p:nvPr/>
        </p:nvSpPr>
        <p:spPr>
          <a:xfrm>
            <a:off x="533919" y="1107620"/>
            <a:ext cx="8085415" cy="3077573"/>
          </a:xfrm>
          <a:prstGeom prst="rect">
            <a:avLst/>
          </a:prstGeom>
        </p:spPr>
        <p:txBody>
          <a:bodyPr>
            <a:noAutofit/>
          </a:bodyPr>
          <a:lstStyle>
            <a:lvl1pPr marL="230188" indent="-230188" algn="l" defTabSz="685800" rtl="0" eaLnBrk="1" latinLnBrk="0" hangingPunct="1">
              <a:lnSpc>
                <a:spcPct val="90000"/>
              </a:lnSpc>
              <a:spcBef>
                <a:spcPts val="750"/>
              </a:spcBef>
              <a:buClr>
                <a:srgbClr val="092C74"/>
              </a:buClr>
              <a:buFont typeface="Wingdings" panose="05000000000000000000" pitchFamily="2" charset="2"/>
              <a:buChar char="§"/>
              <a:defRPr sz="16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lgn="l" defTabSz="685800" rtl="0" eaLnBrk="1" latinLnBrk="0" hangingPunct="1">
              <a:lnSpc>
                <a:spcPct val="90000"/>
              </a:lnSpc>
              <a:spcBef>
                <a:spcPts val="375"/>
              </a:spcBef>
              <a:buClr>
                <a:srgbClr val="092C74"/>
              </a:buClr>
              <a:buFont typeface="Courier New" panose="02070309020205020404" pitchFamily="49" charset="0"/>
              <a:buChar char="o"/>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rgbClr val="092C74"/>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t>Linear quantization</a:t>
            </a:r>
            <a:r>
              <a:rPr lang="en-US" dirty="0"/>
              <a:t> maps continuous floating-point values to discrete integer levels using a uniform step size.</a:t>
            </a:r>
          </a:p>
          <a:p>
            <a:endParaRPr lang="en-US" dirty="0"/>
          </a:p>
        </p:txBody>
      </p:sp>
      <p:sp>
        <p:nvSpPr>
          <p:cNvPr id="12" name="TextBox 11">
            <a:extLst>
              <a:ext uri="{FF2B5EF4-FFF2-40B4-BE49-F238E27FC236}">
                <a16:creationId xmlns:a16="http://schemas.microsoft.com/office/drawing/2014/main" id="{69D6F541-85E7-CF17-0072-7B05FFDA9EBC}"/>
              </a:ext>
            </a:extLst>
          </p:cNvPr>
          <p:cNvSpPr txBox="1"/>
          <p:nvPr/>
        </p:nvSpPr>
        <p:spPr>
          <a:xfrm>
            <a:off x="4240819" y="1903659"/>
            <a:ext cx="662361" cy="307777"/>
          </a:xfrm>
          <a:prstGeom prst="rect">
            <a:avLst/>
          </a:prstGeom>
          <a:noFill/>
        </p:spPr>
        <p:txBody>
          <a:bodyPr wrap="none" rtlCol="0">
            <a:spAutoFit/>
          </a:bodyPr>
          <a:lstStyle/>
          <a:p>
            <a:r>
              <a:rPr lang="en-US" dirty="0"/>
              <a:t>32 FP</a:t>
            </a:r>
          </a:p>
        </p:txBody>
      </p:sp>
      <p:sp>
        <p:nvSpPr>
          <p:cNvPr id="13" name="TextBox 12">
            <a:extLst>
              <a:ext uri="{FF2B5EF4-FFF2-40B4-BE49-F238E27FC236}">
                <a16:creationId xmlns:a16="http://schemas.microsoft.com/office/drawing/2014/main" id="{F116EBD0-1F51-CFA0-7DE1-69C5BDB2A1A8}"/>
              </a:ext>
            </a:extLst>
          </p:cNvPr>
          <p:cNvSpPr txBox="1"/>
          <p:nvPr/>
        </p:nvSpPr>
        <p:spPr>
          <a:xfrm>
            <a:off x="3594047" y="4615500"/>
            <a:ext cx="2153154" cy="307777"/>
          </a:xfrm>
          <a:prstGeom prst="rect">
            <a:avLst/>
          </a:prstGeom>
          <a:noFill/>
        </p:spPr>
        <p:txBody>
          <a:bodyPr wrap="none" rtlCol="0">
            <a:spAutoFit/>
          </a:bodyPr>
          <a:lstStyle/>
          <a:p>
            <a:r>
              <a:rPr lang="en-US" dirty="0"/>
              <a:t>2-bit signed integer (int2)</a:t>
            </a:r>
          </a:p>
        </p:txBody>
      </p:sp>
    </p:spTree>
    <p:extLst>
      <p:ext uri="{BB962C8B-B14F-4D97-AF65-F5344CB8AC3E}">
        <p14:creationId xmlns:p14="http://schemas.microsoft.com/office/powerpoint/2010/main" val="13488970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61CDF-3404-A2BC-0A62-2EC3B4F3BC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8D1C2B-A4AB-8A6B-BAAD-9F432660F0DE}"/>
              </a:ext>
            </a:extLst>
          </p:cNvPr>
          <p:cNvSpPr>
            <a:spLocks noGrp="1"/>
          </p:cNvSpPr>
          <p:nvPr>
            <p:ph type="title"/>
          </p:nvPr>
        </p:nvSpPr>
        <p:spPr/>
        <p:txBody>
          <a:bodyPr lIns="91440" tIns="45720" rIns="91440" bIns="45720" anchor="b"/>
          <a:lstStyle/>
          <a:p>
            <a:r>
              <a:rPr lang="en-US">
                <a:ea typeface="Tahoma"/>
                <a:cs typeface="Tahoma"/>
              </a:rPr>
              <a:t>Linear Quantization</a:t>
            </a:r>
            <a:endParaRPr lang="en-US"/>
          </a:p>
        </p:txBody>
      </p:sp>
      <p:pic>
        <p:nvPicPr>
          <p:cNvPr id="4" name="Picture 3" descr="A colorful squares with black text&#10;&#10;AI-generated content may be incorrect.">
            <a:extLst>
              <a:ext uri="{FF2B5EF4-FFF2-40B4-BE49-F238E27FC236}">
                <a16:creationId xmlns:a16="http://schemas.microsoft.com/office/drawing/2014/main" id="{753FEBF7-D6BC-2E4F-B986-FEE9A7475373}"/>
              </a:ext>
            </a:extLst>
          </p:cNvPr>
          <p:cNvPicPr>
            <a:picLocks noChangeAspect="1"/>
          </p:cNvPicPr>
          <p:nvPr/>
        </p:nvPicPr>
        <p:blipFill>
          <a:blip r:embed="rId2"/>
          <a:stretch>
            <a:fillRect/>
          </a:stretch>
        </p:blipFill>
        <p:spPr>
          <a:xfrm>
            <a:off x="1022955" y="2080952"/>
            <a:ext cx="7098090" cy="2064319"/>
          </a:xfrm>
          <a:prstGeom prst="rect">
            <a:avLst/>
          </a:prstGeom>
        </p:spPr>
      </p:pic>
      <p:cxnSp>
        <p:nvCxnSpPr>
          <p:cNvPr id="5" name="Straight Arrow Connector 4">
            <a:extLst>
              <a:ext uri="{FF2B5EF4-FFF2-40B4-BE49-F238E27FC236}">
                <a16:creationId xmlns:a16="http://schemas.microsoft.com/office/drawing/2014/main" id="{B831F5E0-41B7-62A0-7CEA-3AF48F14A3D7}"/>
              </a:ext>
            </a:extLst>
          </p:cNvPr>
          <p:cNvCxnSpPr/>
          <p:nvPr/>
        </p:nvCxnSpPr>
        <p:spPr>
          <a:xfrm flipV="1">
            <a:off x="5862454" y="3500129"/>
            <a:ext cx="407605" cy="1137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718E41D-4176-2C6C-CF78-2A086F35DBF6}"/>
              </a:ext>
            </a:extLst>
          </p:cNvPr>
          <p:cNvCxnSpPr/>
          <p:nvPr/>
        </p:nvCxnSpPr>
        <p:spPr>
          <a:xfrm flipH="1" flipV="1">
            <a:off x="5495889" y="3548221"/>
            <a:ext cx="218398" cy="1043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A202502-0E55-CF3E-586C-DCC1EA1EC1C3}"/>
              </a:ext>
            </a:extLst>
          </p:cNvPr>
          <p:cNvSpPr txBox="1"/>
          <p:nvPr/>
        </p:nvSpPr>
        <p:spPr>
          <a:xfrm>
            <a:off x="2900668" y="4701239"/>
            <a:ext cx="569710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Corbel"/>
              </a:rPr>
              <a:t>How to find these numbers?​</a:t>
            </a:r>
          </a:p>
        </p:txBody>
      </p:sp>
      <p:sp>
        <p:nvSpPr>
          <p:cNvPr id="3" name="Text Placeholder 6">
            <a:extLst>
              <a:ext uri="{FF2B5EF4-FFF2-40B4-BE49-F238E27FC236}">
                <a16:creationId xmlns:a16="http://schemas.microsoft.com/office/drawing/2014/main" id="{43DB81ED-9ED3-B138-D9CF-A5DC1BA92678}"/>
              </a:ext>
            </a:extLst>
          </p:cNvPr>
          <p:cNvSpPr>
            <a:spLocks noGrp="1"/>
          </p:cNvSpPr>
          <p:nvPr>
            <p:ph type="body" sz="quarter" idx="16"/>
          </p:nvPr>
        </p:nvSpPr>
        <p:spPr>
          <a:xfrm>
            <a:off x="533919" y="1107620"/>
            <a:ext cx="8085415" cy="3077573"/>
          </a:xfrm>
        </p:spPr>
        <p:txBody>
          <a:bodyPr/>
          <a:lstStyle/>
          <a:p>
            <a:r>
              <a:rPr lang="en-US" b="1" dirty="0"/>
              <a:t>Linear quantization</a:t>
            </a:r>
            <a:r>
              <a:rPr lang="en-US" dirty="0"/>
              <a:t> maps continuous floating-point values to discrete integer levels using a uniform step size.</a:t>
            </a:r>
          </a:p>
          <a:p>
            <a:r>
              <a:rPr lang="en-US" dirty="0"/>
              <a:t>The uniform step size is defined by a </a:t>
            </a:r>
            <a:r>
              <a:rPr lang="en-US" i="1" dirty="0"/>
              <a:t>scale</a:t>
            </a:r>
            <a:r>
              <a:rPr lang="en-US" dirty="0"/>
              <a:t> and </a:t>
            </a:r>
            <a:r>
              <a:rPr lang="en-US" i="1" dirty="0"/>
              <a:t>zero-point.</a:t>
            </a:r>
            <a:endParaRPr lang="en-US" dirty="0"/>
          </a:p>
        </p:txBody>
      </p:sp>
    </p:spTree>
    <p:extLst>
      <p:ext uri="{BB962C8B-B14F-4D97-AF65-F5344CB8AC3E}">
        <p14:creationId xmlns:p14="http://schemas.microsoft.com/office/powerpoint/2010/main" val="415607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E0667-1D30-3F85-3C0E-AB5C6A31B1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D66C6E-06D1-F84E-862D-F7CCB20C5F83}"/>
              </a:ext>
            </a:extLst>
          </p:cNvPr>
          <p:cNvSpPr>
            <a:spLocks noGrp="1"/>
          </p:cNvSpPr>
          <p:nvPr>
            <p:ph type="title"/>
          </p:nvPr>
        </p:nvSpPr>
        <p:spPr/>
        <p:txBody>
          <a:bodyPr lIns="91440" tIns="45720" rIns="91440" bIns="45720" anchor="b"/>
          <a:lstStyle/>
          <a:p>
            <a:r>
              <a:rPr lang="en-US">
                <a:ea typeface="Tahoma"/>
                <a:cs typeface="Tahoma"/>
              </a:rPr>
              <a:t>Linear Quantization</a:t>
            </a:r>
            <a:endParaRPr lang="en-US"/>
          </a:p>
        </p:txBody>
      </p:sp>
      <p:pic>
        <p:nvPicPr>
          <p:cNvPr id="4" name="Picture 3" descr="A colorful squares with black text&#10;&#10;AI-generated content may be incorrect.">
            <a:extLst>
              <a:ext uri="{FF2B5EF4-FFF2-40B4-BE49-F238E27FC236}">
                <a16:creationId xmlns:a16="http://schemas.microsoft.com/office/drawing/2014/main" id="{438B061E-8137-E962-400C-4B60FDEE0100}"/>
              </a:ext>
            </a:extLst>
          </p:cNvPr>
          <p:cNvPicPr>
            <a:picLocks noChangeAspect="1"/>
          </p:cNvPicPr>
          <p:nvPr/>
        </p:nvPicPr>
        <p:blipFill>
          <a:blip r:embed="rId2"/>
          <a:stretch>
            <a:fillRect/>
          </a:stretch>
        </p:blipFill>
        <p:spPr>
          <a:xfrm>
            <a:off x="402166" y="1503688"/>
            <a:ext cx="8339667" cy="2425404"/>
          </a:xfrm>
          <a:prstGeom prst="rect">
            <a:avLst/>
          </a:prstGeom>
        </p:spPr>
      </p:pic>
      <p:pic>
        <p:nvPicPr>
          <p:cNvPr id="3" name="Picture 2" descr="A blue letter with black text&#10;&#10;AI-generated content may be incorrect.">
            <a:extLst>
              <a:ext uri="{FF2B5EF4-FFF2-40B4-BE49-F238E27FC236}">
                <a16:creationId xmlns:a16="http://schemas.microsoft.com/office/drawing/2014/main" id="{01967A73-CD19-10E5-629C-6B909D4FCFAF}"/>
              </a:ext>
            </a:extLst>
          </p:cNvPr>
          <p:cNvPicPr>
            <a:picLocks noChangeAspect="1"/>
          </p:cNvPicPr>
          <p:nvPr/>
        </p:nvPicPr>
        <p:blipFill>
          <a:blip r:embed="rId3"/>
          <a:stretch>
            <a:fillRect/>
          </a:stretch>
        </p:blipFill>
        <p:spPr>
          <a:xfrm>
            <a:off x="536223" y="3929723"/>
            <a:ext cx="6491112" cy="727166"/>
          </a:xfrm>
          <a:prstGeom prst="rect">
            <a:avLst/>
          </a:prstGeom>
        </p:spPr>
      </p:pic>
    </p:spTree>
    <p:extLst>
      <p:ext uri="{BB962C8B-B14F-4D97-AF65-F5344CB8AC3E}">
        <p14:creationId xmlns:p14="http://schemas.microsoft.com/office/powerpoint/2010/main" val="413177728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B2DCF-91C6-F903-4B47-C15B7865DD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583DC5-6704-2D09-9EA1-5E0AE02BFF6A}"/>
              </a:ext>
            </a:extLst>
          </p:cNvPr>
          <p:cNvSpPr>
            <a:spLocks noGrp="1"/>
          </p:cNvSpPr>
          <p:nvPr>
            <p:ph type="title"/>
          </p:nvPr>
        </p:nvSpPr>
        <p:spPr/>
        <p:txBody>
          <a:bodyPr lIns="91440" tIns="45720" rIns="91440" bIns="45720" anchor="b"/>
          <a:lstStyle/>
          <a:p>
            <a:r>
              <a:rPr lang="en-US">
                <a:ea typeface="Tahoma"/>
                <a:cs typeface="Tahoma"/>
              </a:rPr>
              <a:t>Linear Quantization: Scale</a:t>
            </a:r>
            <a:endParaRPr lang="en-US"/>
          </a:p>
        </p:txBody>
      </p:sp>
      <p:sp>
        <p:nvSpPr>
          <p:cNvPr id="3" name="Text Placeholder 2">
            <a:extLst>
              <a:ext uri="{FF2B5EF4-FFF2-40B4-BE49-F238E27FC236}">
                <a16:creationId xmlns:a16="http://schemas.microsoft.com/office/drawing/2014/main" id="{1A3E0740-2907-A866-D348-2874867EA97E}"/>
              </a:ext>
            </a:extLst>
          </p:cNvPr>
          <p:cNvSpPr>
            <a:spLocks noGrp="1"/>
          </p:cNvSpPr>
          <p:nvPr>
            <p:ph type="body" sz="quarter" idx="16"/>
          </p:nvPr>
        </p:nvSpPr>
        <p:spPr/>
        <p:txBody>
          <a:bodyPr/>
          <a:lstStyle/>
          <a:p>
            <a:r>
              <a:rPr lang="en-US" dirty="0"/>
              <a:t>The </a:t>
            </a:r>
            <a:r>
              <a:rPr lang="en-US" b="1" dirty="0"/>
              <a:t>top line (r)</a:t>
            </a:r>
            <a:r>
              <a:rPr lang="en-US" dirty="0"/>
              <a:t> represents the original </a:t>
            </a:r>
            <a:r>
              <a:rPr lang="en-US" i="1" dirty="0"/>
              <a:t>floating-point range. </a:t>
            </a:r>
          </a:p>
          <a:p>
            <a:r>
              <a:rPr lang="en-US" dirty="0"/>
              <a:t>The </a:t>
            </a:r>
            <a:r>
              <a:rPr lang="en-US" b="1" dirty="0"/>
              <a:t>bottom line (q)</a:t>
            </a:r>
            <a:r>
              <a:rPr lang="en-US" dirty="0"/>
              <a:t> represents the </a:t>
            </a:r>
            <a:r>
              <a:rPr lang="en-US" i="1" dirty="0"/>
              <a:t>quantized integer rang</a:t>
            </a:r>
            <a:endParaRPr lang="en-US" dirty="0"/>
          </a:p>
        </p:txBody>
      </p:sp>
      <p:sp>
        <p:nvSpPr>
          <p:cNvPr id="8" name="TextBox 7">
            <a:extLst>
              <a:ext uri="{FF2B5EF4-FFF2-40B4-BE49-F238E27FC236}">
                <a16:creationId xmlns:a16="http://schemas.microsoft.com/office/drawing/2014/main" id="{21F04B3E-62EF-896F-86E7-454784457BAB}"/>
              </a:ext>
            </a:extLst>
          </p:cNvPr>
          <p:cNvSpPr txBox="1"/>
          <p:nvPr/>
        </p:nvSpPr>
        <p:spPr>
          <a:xfrm>
            <a:off x="808567" y="4537428"/>
            <a:ext cx="8077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2"/>
              </a:rPr>
              <a:t>Quantization and Training of Neural Networks for Efficient Integer-Arithmetic-Only Inference</a:t>
            </a:r>
            <a:r>
              <a:rPr lang="en-US" sz="1200">
                <a:solidFill>
                  <a:srgbClr val="666666"/>
                </a:solidFill>
                <a:latin typeface="Corbel"/>
              </a:rPr>
              <a:t> (Jacob et al., CVPR 2018)</a:t>
            </a:r>
            <a:endParaRPr lang="en-US"/>
          </a:p>
        </p:txBody>
      </p:sp>
      <p:grpSp>
        <p:nvGrpSpPr>
          <p:cNvPr id="10" name="Group 9">
            <a:extLst>
              <a:ext uri="{FF2B5EF4-FFF2-40B4-BE49-F238E27FC236}">
                <a16:creationId xmlns:a16="http://schemas.microsoft.com/office/drawing/2014/main" id="{B877E2F7-684B-12BD-BC50-CC337F8AE8F0}"/>
              </a:ext>
            </a:extLst>
          </p:cNvPr>
          <p:cNvGrpSpPr/>
          <p:nvPr/>
        </p:nvGrpSpPr>
        <p:grpSpPr>
          <a:xfrm>
            <a:off x="1245326" y="2056286"/>
            <a:ext cx="4825274" cy="2361448"/>
            <a:chOff x="1245326" y="2056286"/>
            <a:chExt cx="4825274" cy="2361448"/>
          </a:xfrm>
        </p:grpSpPr>
        <p:pic>
          <p:nvPicPr>
            <p:cNvPr id="5" name="Picture 4" descr="A diagram of a floating point&#10;&#10;AI-generated content may be incorrect.">
              <a:extLst>
                <a:ext uri="{FF2B5EF4-FFF2-40B4-BE49-F238E27FC236}">
                  <a16:creationId xmlns:a16="http://schemas.microsoft.com/office/drawing/2014/main" id="{B0098F00-8ECD-EFFC-4D55-EDB3062F9E58}"/>
                </a:ext>
              </a:extLst>
            </p:cNvPr>
            <p:cNvPicPr>
              <a:picLocks noChangeAspect="1"/>
            </p:cNvPicPr>
            <p:nvPr/>
          </p:nvPicPr>
          <p:blipFill>
            <a:blip r:embed="rId3"/>
            <a:srcRect r="27602"/>
            <a:stretch>
              <a:fillRect/>
            </a:stretch>
          </p:blipFill>
          <p:spPr>
            <a:xfrm>
              <a:off x="1245326" y="2056286"/>
              <a:ext cx="4659085" cy="2361448"/>
            </a:xfrm>
            <a:prstGeom prst="rect">
              <a:avLst/>
            </a:prstGeom>
          </p:spPr>
        </p:pic>
        <p:sp>
          <p:nvSpPr>
            <p:cNvPr id="6" name="Rectangle 5">
              <a:extLst>
                <a:ext uri="{FF2B5EF4-FFF2-40B4-BE49-F238E27FC236}">
                  <a16:creationId xmlns:a16="http://schemas.microsoft.com/office/drawing/2014/main" id="{062994FD-EC3A-02BB-06DB-559B44A283CC}"/>
                </a:ext>
              </a:extLst>
            </p:cNvPr>
            <p:cNvSpPr/>
            <p:nvPr/>
          </p:nvSpPr>
          <p:spPr>
            <a:xfrm>
              <a:off x="5715000" y="2127250"/>
              <a:ext cx="355600" cy="1143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59F6EC8-C527-AB0B-FCC3-43372B603BAB}"/>
                </a:ext>
              </a:extLst>
            </p:cNvPr>
            <p:cNvSpPr/>
            <p:nvPr/>
          </p:nvSpPr>
          <p:spPr>
            <a:xfrm>
              <a:off x="5715000" y="3633024"/>
              <a:ext cx="355600" cy="6057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diagram of a floating point&#10;&#10;AI-generated content may be incorrect.">
            <a:extLst>
              <a:ext uri="{FF2B5EF4-FFF2-40B4-BE49-F238E27FC236}">
                <a16:creationId xmlns:a16="http://schemas.microsoft.com/office/drawing/2014/main" id="{831CC21E-DF78-65AD-A6B4-D903BF216D18}"/>
              </a:ext>
            </a:extLst>
          </p:cNvPr>
          <p:cNvPicPr>
            <a:picLocks noChangeAspect="1"/>
          </p:cNvPicPr>
          <p:nvPr/>
        </p:nvPicPr>
        <p:blipFill>
          <a:blip r:embed="rId3"/>
          <a:srcRect l="69936" t="62735"/>
          <a:stretch>
            <a:fillRect/>
          </a:stretch>
        </p:blipFill>
        <p:spPr>
          <a:xfrm>
            <a:off x="6132781" y="2683723"/>
            <a:ext cx="2752986" cy="1252162"/>
          </a:xfrm>
          <a:prstGeom prst="rect">
            <a:avLst/>
          </a:prstGeom>
        </p:spPr>
      </p:pic>
    </p:spTree>
    <p:extLst>
      <p:ext uri="{BB962C8B-B14F-4D97-AF65-F5344CB8AC3E}">
        <p14:creationId xmlns:p14="http://schemas.microsoft.com/office/powerpoint/2010/main" val="345362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79BFF-6717-505D-5E71-6B6A3C6F69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A2AE53-9742-6BA0-DF8F-CEDF80790D7A}"/>
              </a:ext>
            </a:extLst>
          </p:cNvPr>
          <p:cNvSpPr>
            <a:spLocks noGrp="1"/>
          </p:cNvSpPr>
          <p:nvPr>
            <p:ph type="title"/>
          </p:nvPr>
        </p:nvSpPr>
        <p:spPr/>
        <p:txBody>
          <a:bodyPr lIns="91440" tIns="45720" rIns="91440" bIns="45720" anchor="b"/>
          <a:lstStyle/>
          <a:p>
            <a:r>
              <a:rPr lang="en-US">
                <a:ea typeface="Tahoma"/>
                <a:cs typeface="Tahoma"/>
              </a:rPr>
              <a:t>Linear Quantization: Zero Point</a:t>
            </a:r>
            <a:endParaRPr lang="en-US"/>
          </a:p>
        </p:txBody>
      </p:sp>
      <p:pic>
        <p:nvPicPr>
          <p:cNvPr id="4" name="Picture 3" descr="{&quot;type&quot;:&quot;align*&quot;,&quot;backgroundColor&quot;:&quot;#FFFFFF&quot;,&quot;aid&quot;:null,&quot;id&quot;:&quot;3&quot;,&quot;code&quot;:&quot;\\begin{align*}\n{r_{\\text{min}\\;}}&amp;={\\,S\\,\\left(q_{\\text{min}}-\\,Z\\right)}\\\\\n{\\,Z}&amp;={q_{\\text{min}\\;}-\\,\\frac{r_{\\text{min}}}{S}}\\\\\n{\\,Z}&amp;={\\text{round}\\;\\left(q_{\\text{min}}-\\frac{r_{\\text{min}}}{S}\\right)}\t\n\\end{align*}&quot;,&quot;font&quot;:{&quot;color&quot;:&quot;#000000&quot;,&quot;size&quot;:12,&quot;family&quot;:&quot;Arial&quot;},&quot;ts&quot;:1704734762351,&quot;cs&quot;:&quot;gBL4Yu0mDWIjkBsnnnf91A==&quot;,&quot;size&quot;:{&quot;width&quot;:228,&quot;height&quot;:99.20000000000003}}">
            <a:extLst>
              <a:ext uri="{FF2B5EF4-FFF2-40B4-BE49-F238E27FC236}">
                <a16:creationId xmlns:a16="http://schemas.microsoft.com/office/drawing/2014/main" id="{290260F3-72C0-47BA-D071-CDDECB8DB58B}"/>
              </a:ext>
            </a:extLst>
          </p:cNvPr>
          <p:cNvPicPr>
            <a:picLocks noChangeAspect="1"/>
          </p:cNvPicPr>
          <p:nvPr/>
        </p:nvPicPr>
        <p:blipFill>
          <a:blip r:embed="rId2"/>
          <a:stretch>
            <a:fillRect/>
          </a:stretch>
        </p:blipFill>
        <p:spPr>
          <a:xfrm>
            <a:off x="6272952" y="2124668"/>
            <a:ext cx="2771775" cy="1209675"/>
          </a:xfrm>
          <a:prstGeom prst="rect">
            <a:avLst/>
          </a:prstGeom>
        </p:spPr>
      </p:pic>
      <p:sp>
        <p:nvSpPr>
          <p:cNvPr id="6" name="TextBox 5">
            <a:extLst>
              <a:ext uri="{FF2B5EF4-FFF2-40B4-BE49-F238E27FC236}">
                <a16:creationId xmlns:a16="http://schemas.microsoft.com/office/drawing/2014/main" id="{9ED16000-8731-8621-7862-0FFEE99E10E1}"/>
              </a:ext>
            </a:extLst>
          </p:cNvPr>
          <p:cNvSpPr txBox="1"/>
          <p:nvPr/>
        </p:nvSpPr>
        <p:spPr>
          <a:xfrm>
            <a:off x="808567" y="4537428"/>
            <a:ext cx="8077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3"/>
              </a:rPr>
              <a:t>Quantization and Training of Neural Networks for Efficient Integer-Arithmetic-Only Inference</a:t>
            </a:r>
            <a:r>
              <a:rPr lang="en-US" sz="1200">
                <a:solidFill>
                  <a:srgbClr val="666666"/>
                </a:solidFill>
                <a:latin typeface="Corbel"/>
              </a:rPr>
              <a:t> (Jacob et al., CVPR 2018)</a:t>
            </a:r>
            <a:endParaRPr lang="en-US"/>
          </a:p>
        </p:txBody>
      </p:sp>
      <p:grpSp>
        <p:nvGrpSpPr>
          <p:cNvPr id="7" name="Group 6">
            <a:extLst>
              <a:ext uri="{FF2B5EF4-FFF2-40B4-BE49-F238E27FC236}">
                <a16:creationId xmlns:a16="http://schemas.microsoft.com/office/drawing/2014/main" id="{BC1FD70A-DDC0-B94A-1287-C8C9618E8443}"/>
              </a:ext>
            </a:extLst>
          </p:cNvPr>
          <p:cNvGrpSpPr/>
          <p:nvPr/>
        </p:nvGrpSpPr>
        <p:grpSpPr>
          <a:xfrm>
            <a:off x="1245326" y="2056286"/>
            <a:ext cx="4825274" cy="2361448"/>
            <a:chOff x="1245326" y="2056286"/>
            <a:chExt cx="4825274" cy="2361448"/>
          </a:xfrm>
        </p:grpSpPr>
        <p:pic>
          <p:nvPicPr>
            <p:cNvPr id="8" name="Picture 7" descr="A diagram of a floating point&#10;&#10;AI-generated content may be incorrect.">
              <a:extLst>
                <a:ext uri="{FF2B5EF4-FFF2-40B4-BE49-F238E27FC236}">
                  <a16:creationId xmlns:a16="http://schemas.microsoft.com/office/drawing/2014/main" id="{7BD95F31-05C9-2076-8494-BB027703F1BA}"/>
                </a:ext>
              </a:extLst>
            </p:cNvPr>
            <p:cNvPicPr>
              <a:picLocks noChangeAspect="1"/>
            </p:cNvPicPr>
            <p:nvPr/>
          </p:nvPicPr>
          <p:blipFill>
            <a:blip r:embed="rId4"/>
            <a:srcRect r="27602"/>
            <a:stretch>
              <a:fillRect/>
            </a:stretch>
          </p:blipFill>
          <p:spPr>
            <a:xfrm>
              <a:off x="1245326" y="2056286"/>
              <a:ext cx="4659085" cy="2361448"/>
            </a:xfrm>
            <a:prstGeom prst="rect">
              <a:avLst/>
            </a:prstGeom>
          </p:spPr>
        </p:pic>
        <p:sp>
          <p:nvSpPr>
            <p:cNvPr id="9" name="Rectangle 8">
              <a:extLst>
                <a:ext uri="{FF2B5EF4-FFF2-40B4-BE49-F238E27FC236}">
                  <a16:creationId xmlns:a16="http://schemas.microsoft.com/office/drawing/2014/main" id="{39C12787-25D8-18EA-FF89-B52F0399722D}"/>
                </a:ext>
              </a:extLst>
            </p:cNvPr>
            <p:cNvSpPr/>
            <p:nvPr/>
          </p:nvSpPr>
          <p:spPr>
            <a:xfrm>
              <a:off x="5715000" y="2127250"/>
              <a:ext cx="355600" cy="1143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840888-267B-097E-CF43-9102CDF55E31}"/>
                </a:ext>
              </a:extLst>
            </p:cNvPr>
            <p:cNvSpPr/>
            <p:nvPr/>
          </p:nvSpPr>
          <p:spPr>
            <a:xfrm>
              <a:off x="5715000" y="3633024"/>
              <a:ext cx="355600" cy="6057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文字方塊 74">
            <a:extLst>
              <a:ext uri="{FF2B5EF4-FFF2-40B4-BE49-F238E27FC236}">
                <a16:creationId xmlns:a16="http://schemas.microsoft.com/office/drawing/2014/main" id="{059DA45E-9E28-9D67-F4E2-3B63AE3765D8}"/>
              </a:ext>
            </a:extLst>
          </p:cNvPr>
          <p:cNvSpPr txBox="1"/>
          <p:nvPr/>
        </p:nvSpPr>
        <p:spPr>
          <a:xfrm>
            <a:off x="6615818" y="3633024"/>
            <a:ext cx="2086042" cy="476726"/>
          </a:xfrm>
          <a:prstGeom prst="wedgeRoundRectCallout">
            <a:avLst>
              <a:gd name="adj1" fmla="val -17608"/>
              <a:gd name="adj2" fmla="val -93850"/>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“Round” because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Z must be an integer</a:t>
            </a:r>
          </a:p>
        </p:txBody>
      </p:sp>
      <p:sp>
        <p:nvSpPr>
          <p:cNvPr id="12" name="Text Placeholder 2">
            <a:extLst>
              <a:ext uri="{FF2B5EF4-FFF2-40B4-BE49-F238E27FC236}">
                <a16:creationId xmlns:a16="http://schemas.microsoft.com/office/drawing/2014/main" id="{5483E2F3-9237-7A22-AA5C-A0C02DEDAE8C}"/>
              </a:ext>
            </a:extLst>
          </p:cNvPr>
          <p:cNvSpPr>
            <a:spLocks noGrp="1"/>
          </p:cNvSpPr>
          <p:nvPr>
            <p:ph type="body" sz="quarter" idx="16"/>
          </p:nvPr>
        </p:nvSpPr>
        <p:spPr>
          <a:xfrm>
            <a:off x="533919" y="1390650"/>
            <a:ext cx="8085415" cy="3077573"/>
          </a:xfrm>
        </p:spPr>
        <p:txBody>
          <a:bodyPr/>
          <a:lstStyle/>
          <a:p>
            <a:r>
              <a:rPr lang="en-US" dirty="0"/>
              <a:t>The </a:t>
            </a:r>
            <a:r>
              <a:rPr lang="en-US" b="1" dirty="0"/>
              <a:t>top line (r)</a:t>
            </a:r>
            <a:r>
              <a:rPr lang="en-US" dirty="0"/>
              <a:t> represents the original </a:t>
            </a:r>
            <a:r>
              <a:rPr lang="en-US" i="1" dirty="0"/>
              <a:t>floating-point range. </a:t>
            </a:r>
          </a:p>
          <a:p>
            <a:r>
              <a:rPr lang="en-US" dirty="0"/>
              <a:t>The </a:t>
            </a:r>
            <a:r>
              <a:rPr lang="en-US" b="1" dirty="0"/>
              <a:t>bottom line (q)</a:t>
            </a:r>
            <a:r>
              <a:rPr lang="en-US" dirty="0"/>
              <a:t> represents the </a:t>
            </a:r>
            <a:r>
              <a:rPr lang="en-US" i="1" dirty="0"/>
              <a:t>quantized integer rang</a:t>
            </a:r>
            <a:endParaRPr lang="en-US" dirty="0"/>
          </a:p>
        </p:txBody>
      </p:sp>
    </p:spTree>
    <p:extLst>
      <p:ext uri="{BB962C8B-B14F-4D97-AF65-F5344CB8AC3E}">
        <p14:creationId xmlns:p14="http://schemas.microsoft.com/office/powerpoint/2010/main" val="5921217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59560-D7E7-D768-536C-7D4963DC68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87F98C-F93E-E5A4-476A-1FB0D7EABFF6}"/>
              </a:ext>
            </a:extLst>
          </p:cNvPr>
          <p:cNvSpPr>
            <a:spLocks noGrp="1"/>
          </p:cNvSpPr>
          <p:nvPr>
            <p:ph type="title"/>
          </p:nvPr>
        </p:nvSpPr>
        <p:spPr/>
        <p:txBody>
          <a:bodyPr lIns="91440" tIns="45720" rIns="91440" bIns="45720" anchor="b"/>
          <a:lstStyle/>
          <a:p>
            <a:r>
              <a:rPr lang="en-US" dirty="0">
                <a:ea typeface="Tahoma"/>
                <a:cs typeface="Tahoma"/>
              </a:rPr>
              <a:t>Linear Quantization: Zero Point</a:t>
            </a:r>
            <a:endParaRPr lang="en-US" dirty="0"/>
          </a:p>
        </p:txBody>
      </p:sp>
      <p:sp>
        <p:nvSpPr>
          <p:cNvPr id="3" name="Text Placeholder 2">
            <a:extLst>
              <a:ext uri="{FF2B5EF4-FFF2-40B4-BE49-F238E27FC236}">
                <a16:creationId xmlns:a16="http://schemas.microsoft.com/office/drawing/2014/main" id="{ABF03DBF-09C2-9C4A-2AEE-184BE18953D8}"/>
              </a:ext>
            </a:extLst>
          </p:cNvPr>
          <p:cNvSpPr>
            <a:spLocks noGrp="1"/>
          </p:cNvSpPr>
          <p:nvPr>
            <p:ph type="body" sz="quarter" idx="16"/>
          </p:nvPr>
        </p:nvSpPr>
        <p:spPr/>
        <p:txBody>
          <a:bodyPr/>
          <a:lstStyle/>
          <a:p>
            <a:r>
              <a:rPr lang="en-US" dirty="0"/>
              <a:t>In practice, weights are usually centered around zero. </a:t>
            </a:r>
          </a:p>
          <a:p>
            <a:r>
              <a:rPr lang="en-US" dirty="0"/>
              <a:t>Hence, we can set Z=0. </a:t>
            </a:r>
          </a:p>
          <a:p>
            <a:endParaRPr lang="en-US" dirty="0"/>
          </a:p>
        </p:txBody>
      </p:sp>
      <p:sp>
        <p:nvSpPr>
          <p:cNvPr id="6" name="TextBox 5">
            <a:extLst>
              <a:ext uri="{FF2B5EF4-FFF2-40B4-BE49-F238E27FC236}">
                <a16:creationId xmlns:a16="http://schemas.microsoft.com/office/drawing/2014/main" id="{43233993-DC73-413D-68AB-424A48D19BE6}"/>
              </a:ext>
            </a:extLst>
          </p:cNvPr>
          <p:cNvSpPr txBox="1"/>
          <p:nvPr/>
        </p:nvSpPr>
        <p:spPr>
          <a:xfrm>
            <a:off x="1514123" y="4615039"/>
            <a:ext cx="8077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2"/>
              </a:rPr>
              <a:t>Quantization and Training of Neural Networks for Efficient Integer-Arithmetic-Only Inference</a:t>
            </a:r>
            <a:r>
              <a:rPr lang="en-US" sz="1200">
                <a:solidFill>
                  <a:srgbClr val="666666"/>
                </a:solidFill>
                <a:latin typeface="Corbel"/>
              </a:rPr>
              <a:t> (Jacob et al., CVPR 2018)</a:t>
            </a:r>
            <a:endParaRPr lang="en-US"/>
          </a:p>
        </p:txBody>
      </p:sp>
      <p:pic>
        <p:nvPicPr>
          <p:cNvPr id="7" name="Picture 6">
            <a:extLst>
              <a:ext uri="{FF2B5EF4-FFF2-40B4-BE49-F238E27FC236}">
                <a16:creationId xmlns:a16="http://schemas.microsoft.com/office/drawing/2014/main" id="{880848DC-84EB-02E3-34DE-CC33DB9B66D7}"/>
              </a:ext>
            </a:extLst>
          </p:cNvPr>
          <p:cNvPicPr>
            <a:picLocks noChangeAspect="1"/>
          </p:cNvPicPr>
          <p:nvPr/>
        </p:nvPicPr>
        <p:blipFill>
          <a:blip r:embed="rId3"/>
          <a:stretch>
            <a:fillRect/>
          </a:stretch>
        </p:blipFill>
        <p:spPr>
          <a:xfrm>
            <a:off x="5502444" y="1728095"/>
            <a:ext cx="3619106" cy="2886944"/>
          </a:xfrm>
          <a:prstGeom prst="rect">
            <a:avLst/>
          </a:prstGeom>
        </p:spPr>
      </p:pic>
      <p:pic>
        <p:nvPicPr>
          <p:cNvPr id="8" name="Picture 4">
            <a:extLst>
              <a:ext uri="{FF2B5EF4-FFF2-40B4-BE49-F238E27FC236}">
                <a16:creationId xmlns:a16="http://schemas.microsoft.com/office/drawing/2014/main" id="{57DF6687-9BB0-18FC-F33F-70F724486D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134"/>
          <a:stretch>
            <a:fillRect/>
          </a:stretch>
        </p:blipFill>
        <p:spPr bwMode="auto">
          <a:xfrm>
            <a:off x="533919" y="2399872"/>
            <a:ext cx="4697128" cy="2228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4817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760CC-5A91-6DE0-FA56-691BF94F2B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3C20B0-E9CA-6864-C8C8-85E107EEF4FF}"/>
              </a:ext>
            </a:extLst>
          </p:cNvPr>
          <p:cNvSpPr>
            <a:spLocks noGrp="1"/>
          </p:cNvSpPr>
          <p:nvPr>
            <p:ph type="title"/>
          </p:nvPr>
        </p:nvSpPr>
        <p:spPr/>
        <p:txBody>
          <a:bodyPr lIns="91440" tIns="45720" rIns="91440" bIns="45720" anchor="b"/>
          <a:lstStyle/>
          <a:p>
            <a:r>
              <a:rPr lang="en-US" dirty="0">
                <a:ea typeface="Tahoma"/>
                <a:cs typeface="Tahoma"/>
              </a:rPr>
              <a:t>Linear Quantization: Zero Point</a:t>
            </a:r>
            <a:endParaRPr lang="en-US" dirty="0"/>
          </a:p>
        </p:txBody>
      </p:sp>
      <p:sp>
        <p:nvSpPr>
          <p:cNvPr id="3" name="Text Placeholder 2">
            <a:extLst>
              <a:ext uri="{FF2B5EF4-FFF2-40B4-BE49-F238E27FC236}">
                <a16:creationId xmlns:a16="http://schemas.microsoft.com/office/drawing/2014/main" id="{5825ADDE-DB55-8253-88A8-B4E8B6F39809}"/>
              </a:ext>
            </a:extLst>
          </p:cNvPr>
          <p:cNvSpPr>
            <a:spLocks noGrp="1"/>
          </p:cNvSpPr>
          <p:nvPr>
            <p:ph type="body" sz="quarter" idx="16"/>
          </p:nvPr>
        </p:nvSpPr>
        <p:spPr/>
        <p:txBody>
          <a:bodyPr/>
          <a:lstStyle/>
          <a:p>
            <a:r>
              <a:rPr lang="en-US" dirty="0"/>
              <a:t>In practice, weights are usually centered around zero. </a:t>
            </a:r>
          </a:p>
          <a:p>
            <a:r>
              <a:rPr lang="en-US" dirty="0"/>
              <a:t>Hence, we can set Z=0. </a:t>
            </a:r>
          </a:p>
          <a:p>
            <a:r>
              <a:rPr lang="en-US" dirty="0"/>
              <a:t>This means that our formula for scale will be much simpler: </a:t>
            </a:r>
          </a:p>
        </p:txBody>
      </p:sp>
      <p:sp>
        <p:nvSpPr>
          <p:cNvPr id="6" name="TextBox 5">
            <a:extLst>
              <a:ext uri="{FF2B5EF4-FFF2-40B4-BE49-F238E27FC236}">
                <a16:creationId xmlns:a16="http://schemas.microsoft.com/office/drawing/2014/main" id="{2CEFE1E4-92E7-82F3-B059-9FCBAAD97353}"/>
              </a:ext>
            </a:extLst>
          </p:cNvPr>
          <p:cNvSpPr txBox="1"/>
          <p:nvPr/>
        </p:nvSpPr>
        <p:spPr>
          <a:xfrm>
            <a:off x="1514123" y="4615039"/>
            <a:ext cx="8077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2"/>
              </a:rPr>
              <a:t>Quantization and Training of Neural Networks for Efficient Integer-Arithmetic-Only Inference</a:t>
            </a:r>
            <a:r>
              <a:rPr lang="en-US" sz="1200">
                <a:solidFill>
                  <a:srgbClr val="666666"/>
                </a:solidFill>
                <a:latin typeface="Corbel"/>
              </a:rPr>
              <a:t> (Jacob et al., CVPR 2018)</a:t>
            </a:r>
            <a:endParaRPr lang="en-US"/>
          </a:p>
        </p:txBody>
      </p:sp>
      <p:pic>
        <p:nvPicPr>
          <p:cNvPr id="5" name="Picture 4" descr="A diagram of a graph&#10;&#10;AI-generated content may be incorrect.">
            <a:extLst>
              <a:ext uri="{FF2B5EF4-FFF2-40B4-BE49-F238E27FC236}">
                <a16:creationId xmlns:a16="http://schemas.microsoft.com/office/drawing/2014/main" id="{E062B6F0-4EC6-CE8E-7F6C-211F20B305CF}"/>
              </a:ext>
            </a:extLst>
          </p:cNvPr>
          <p:cNvPicPr>
            <a:picLocks noChangeAspect="1"/>
          </p:cNvPicPr>
          <p:nvPr/>
        </p:nvPicPr>
        <p:blipFill>
          <a:blip r:embed="rId3"/>
          <a:srcRect l="60705" t="26102" b="12724"/>
          <a:stretch>
            <a:fillRect/>
          </a:stretch>
        </p:blipFill>
        <p:spPr>
          <a:xfrm>
            <a:off x="6179714" y="2354275"/>
            <a:ext cx="2755842" cy="2113948"/>
          </a:xfrm>
          <a:prstGeom prst="rect">
            <a:avLst/>
          </a:prstGeom>
        </p:spPr>
      </p:pic>
      <p:pic>
        <p:nvPicPr>
          <p:cNvPr id="4" name="Picture 4">
            <a:extLst>
              <a:ext uri="{FF2B5EF4-FFF2-40B4-BE49-F238E27FC236}">
                <a16:creationId xmlns:a16="http://schemas.microsoft.com/office/drawing/2014/main" id="{CA0EA255-9088-A84D-57F4-270173E23E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134"/>
          <a:stretch>
            <a:fillRect/>
          </a:stretch>
        </p:blipFill>
        <p:spPr bwMode="auto">
          <a:xfrm>
            <a:off x="533919" y="2399872"/>
            <a:ext cx="4697128" cy="2228387"/>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74">
            <a:extLst>
              <a:ext uri="{FF2B5EF4-FFF2-40B4-BE49-F238E27FC236}">
                <a16:creationId xmlns:a16="http://schemas.microsoft.com/office/drawing/2014/main" id="{8CA2F7E7-8152-5062-00B2-80BEDD62B400}"/>
              </a:ext>
            </a:extLst>
          </p:cNvPr>
          <p:cNvSpPr txBox="1"/>
          <p:nvPr/>
        </p:nvSpPr>
        <p:spPr>
          <a:xfrm>
            <a:off x="6429676" y="1243834"/>
            <a:ext cx="2505880" cy="476726"/>
          </a:xfrm>
          <a:prstGeom prst="wedgeRoundRectCallout">
            <a:avLst>
              <a:gd name="adj1" fmla="val -25452"/>
              <a:gd name="adj2" fmla="val 81806"/>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pPr algn="ctr"/>
            <a:r>
              <a:rPr lang="en-US" dirty="0"/>
              <a:t>Called </a:t>
            </a:r>
            <a:r>
              <a:rPr lang="en-US" i="1" dirty="0" err="1"/>
              <a:t>absmax</a:t>
            </a:r>
            <a:r>
              <a:rPr lang="en-US" i="1" dirty="0"/>
              <a:t>  or </a:t>
            </a:r>
            <a:r>
              <a:rPr lang="en-US" dirty="0"/>
              <a:t>absolute maximum quantization</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57158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57180-F99A-22DA-E212-53AD893A2AF2}"/>
              </a:ext>
            </a:extLst>
          </p:cNvPr>
          <p:cNvSpPr>
            <a:spLocks noGrp="1"/>
          </p:cNvSpPr>
          <p:nvPr>
            <p:ph type="title"/>
          </p:nvPr>
        </p:nvSpPr>
        <p:spPr/>
        <p:txBody>
          <a:bodyPr/>
          <a:lstStyle/>
          <a:p>
            <a:r>
              <a:rPr lang="en-US" dirty="0"/>
              <a:t>Quantization of LLMs </a:t>
            </a:r>
          </a:p>
        </p:txBody>
      </p:sp>
      <p:sp>
        <p:nvSpPr>
          <p:cNvPr id="3" name="Text Placeholder 2">
            <a:extLst>
              <a:ext uri="{FF2B5EF4-FFF2-40B4-BE49-F238E27FC236}">
                <a16:creationId xmlns:a16="http://schemas.microsoft.com/office/drawing/2014/main" id="{79007BA1-D229-B2B0-EC77-EE2AA86746D0}"/>
              </a:ext>
            </a:extLst>
          </p:cNvPr>
          <p:cNvSpPr>
            <a:spLocks noGrp="1"/>
          </p:cNvSpPr>
          <p:nvPr>
            <p:ph type="body" sz="quarter" idx="16"/>
          </p:nvPr>
        </p:nvSpPr>
        <p:spPr/>
        <p:txBody>
          <a:bodyPr/>
          <a:lstStyle/>
          <a:p>
            <a:r>
              <a:rPr lang="en-US" dirty="0"/>
              <a:t>What is an LLM? </a:t>
            </a:r>
          </a:p>
          <a:p>
            <a:pPr lvl="1"/>
            <a:r>
              <a:rPr lang="en-US" b="1" dirty="0"/>
              <a:t>Weights</a:t>
            </a:r>
            <a:r>
              <a:rPr lang="en-US" dirty="0"/>
              <a:t> </a:t>
            </a:r>
          </a:p>
          <a:p>
            <a:pPr lvl="1"/>
            <a:r>
              <a:rPr lang="en-US" dirty="0"/>
              <a:t>Input </a:t>
            </a:r>
          </a:p>
          <a:p>
            <a:pPr lvl="1"/>
            <a:r>
              <a:rPr lang="en-US" dirty="0"/>
              <a:t>Their confluence result in </a:t>
            </a:r>
            <a:r>
              <a:rPr lang="en-US" b="1" dirty="0"/>
              <a:t>activations</a:t>
            </a:r>
            <a:r>
              <a:rPr lang="en-US" dirty="0"/>
              <a:t>, and ultimately outputs. </a:t>
            </a:r>
          </a:p>
          <a:p>
            <a:pPr lvl="1"/>
            <a:endParaRPr lang="en-US" dirty="0"/>
          </a:p>
          <a:p>
            <a:r>
              <a:rPr lang="en-US" b="1" dirty="0"/>
              <a:t>Weights</a:t>
            </a:r>
            <a:r>
              <a:rPr lang="en-US" dirty="0"/>
              <a:t> are static and known in-advance. </a:t>
            </a:r>
          </a:p>
          <a:p>
            <a:r>
              <a:rPr lang="en-US" b="1" dirty="0"/>
              <a:t>Activations</a:t>
            </a:r>
            <a:r>
              <a:rPr lang="en-US" dirty="0"/>
              <a:t> change based on input. </a:t>
            </a:r>
          </a:p>
          <a:p>
            <a:endParaRPr lang="en-US" dirty="0"/>
          </a:p>
        </p:txBody>
      </p:sp>
      <p:pic>
        <p:nvPicPr>
          <p:cNvPr id="56322" name="Picture 2">
            <a:extLst>
              <a:ext uri="{FF2B5EF4-FFF2-40B4-BE49-F238E27FC236}">
                <a16:creationId xmlns:a16="http://schemas.microsoft.com/office/drawing/2014/main" id="{4314E753-7435-3213-9734-CEA991ACED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7"/>
          <a:stretch>
            <a:fillRect/>
          </a:stretch>
        </p:blipFill>
        <p:spPr bwMode="auto">
          <a:xfrm>
            <a:off x="4749800" y="2611568"/>
            <a:ext cx="4432300" cy="2531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745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54667-E87C-944D-63AD-A96504B7B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1AC908-957C-7AE1-9A8F-6E3B14B264C3}"/>
              </a:ext>
            </a:extLst>
          </p:cNvPr>
          <p:cNvSpPr>
            <a:spLocks noGrp="1"/>
          </p:cNvSpPr>
          <p:nvPr>
            <p:ph type="title"/>
          </p:nvPr>
        </p:nvSpPr>
        <p:spPr/>
        <p:txBody>
          <a:bodyPr/>
          <a:lstStyle/>
          <a:p>
            <a:r>
              <a:rPr lang="en-US"/>
              <a:t>Computations in Self-Attention Block</a:t>
            </a:r>
            <a:endParaRPr lang="en-US"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0D9245E-8479-11C6-0EF7-52CA59468F36}"/>
                  </a:ext>
                </a:extLst>
              </p:cNvPr>
              <p:cNvSpPr>
                <a:spLocks noGrp="1"/>
              </p:cNvSpPr>
              <p:nvPr>
                <p:ph type="body" sz="quarter" idx="16"/>
              </p:nvPr>
            </p:nvSpPr>
            <p:spPr>
              <a:xfrm>
                <a:off x="533919" y="1390650"/>
                <a:ext cx="8085415" cy="3077573"/>
              </a:xfrm>
            </p:spPr>
            <p:txBody>
              <a:bodyPr/>
              <a:lstStyle/>
              <a:p>
                <a:r>
                  <a:rPr lang="en-US" dirty="0"/>
                  <a:t>We are going to count computations and IO access in Transformer computations.</a:t>
                </a:r>
              </a:p>
              <a:p>
                <a:r>
                  <a:rPr lang="en-US" dirty="0"/>
                  <a:t>Note we assume that the full input sequence is given at once (e.g., training time). </a:t>
                </a:r>
              </a:p>
              <a:p>
                <a:r>
                  <a:rPr lang="en-US" dirty="0"/>
                  <a:t>Here is the first step. Given: </a:t>
                </a:r>
                <a14:m>
                  <m:oMath xmlns:m="http://schemas.openxmlformats.org/officeDocument/2006/math">
                    <m:r>
                      <a:rPr lang="en-US" altLang="zh-TW" b="1" smtClean="0">
                        <a:latin typeface="Cambria Math" panose="02040503050406030204" pitchFamily="18" charset="0"/>
                      </a:rPr>
                      <m:t>𝐱</m:t>
                    </m:r>
                    <m:r>
                      <a:rPr lang="en-US" altLang="zh-TW" b="1" i="1" smtClean="0">
                        <a:latin typeface="Cambria Math" panose="02040503050406030204" pitchFamily="18" charset="0"/>
                      </a:rPr>
                      <m:t>∈</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𝑏</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𝑑</m:t>
                        </m:r>
                      </m:sup>
                    </m:sSup>
                    <m:r>
                      <a:rPr lang="en-US" altLang="zh-TW" b="0" i="1" smtClean="0">
                        <a:latin typeface="Cambria Math" panose="02040503050406030204" pitchFamily="18" charset="0"/>
                        <a:ea typeface="Cambria Math" panose="02040503050406030204" pitchFamily="18" charset="0"/>
                      </a:rPr>
                      <m:t>,</m:t>
                    </m:r>
                    <m:sSubSup>
                      <m:sSubSupPr>
                        <m:ctrlPr>
                          <a:rPr lang="en-US" altLang="zh-TW" b="1" i="1" smtClean="0">
                            <a:solidFill>
                              <a:srgbClr val="7030A0"/>
                            </a:solidFill>
                            <a:latin typeface="Cambria Math" panose="02040503050406030204" pitchFamily="18" charset="0"/>
                          </a:rPr>
                        </m:ctrlPr>
                      </m:sSubSupPr>
                      <m:e>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r>
                      <a:rPr lang="en-US" altLang="zh-TW" b="1" i="1" smtClean="0">
                        <a:latin typeface="Cambria Math" panose="02040503050406030204" pitchFamily="18" charset="0"/>
                      </a:rPr>
                      <m:t>∈</m:t>
                    </m:r>
                    <m:sSup>
                      <m:sSupPr>
                        <m:ctrlPr>
                          <a:rPr lang="en-US" altLang="zh-TW" b="1" i="1" smtClean="0">
                            <a:latin typeface="Cambria Math" panose="02040503050406030204" pitchFamily="18" charset="0"/>
                            <a:ea typeface="Cambria Math" panose="02040503050406030204" pitchFamily="18" charset="0"/>
                          </a:rPr>
                        </m:ctrlPr>
                      </m:sSupPr>
                      <m:e>
                        <m:r>
                          <a:rPr lang="en-US" altLang="zh-TW" b="1" i="1" smtClean="0">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box>
                          <m:boxPr>
                            <m:ctrlPr>
                              <a:rPr lang="en-US" altLang="zh-TW" b="0" i="1" smtClean="0">
                                <a:latin typeface="Cambria Math" panose="02040503050406030204" pitchFamily="18" charset="0"/>
                                <a:ea typeface="Cambria Math" panose="02040503050406030204" pitchFamily="18" charset="0"/>
                              </a:rPr>
                            </m:ctrlPr>
                          </m:boxPr>
                          <m:e>
                            <m:argPr>
                              <m:argSz m:val="-1"/>
                            </m:argP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𝑚</m:t>
                                </m:r>
                              </m:den>
                            </m:f>
                          </m:e>
                        </m:box>
                      </m:sup>
                    </m:sSup>
                  </m:oMath>
                </a14:m>
                <a:endParaRPr lang="en-US" dirty="0"/>
              </a:p>
              <a:p>
                <a:r>
                  <a:rPr lang="en-US" dirty="0"/>
                  <a:t>Let’s think about the following computation: </a:t>
                </a:r>
                <a14:m>
                  <m:oMath xmlns:m="http://schemas.openxmlformats.org/officeDocument/2006/math">
                    <m:sSubSup>
                      <m:sSubSupPr>
                        <m:ctrlPr>
                          <a:rPr lang="en-US" altLang="zh-TW" b="1" i="1" smtClean="0">
                            <a:solidFill>
                              <a:srgbClr val="7030A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oMath>
                </a14:m>
                <a:endParaRPr lang="en-US" dirty="0"/>
              </a:p>
              <a:p>
                <a:r>
                  <a:rPr lang="en-US" b="1" dirty="0"/>
                  <a:t>Q1: </a:t>
                </a:r>
                <a:r>
                  <a:rPr lang="en-US" dirty="0"/>
                  <a:t>What is the number of arithmetic operations?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0"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𝑚</m:t>
                        </m:r>
                      </m:den>
                    </m:f>
                    <m:r>
                      <a:rPr lang="en-US" altLang="zh-TW" b="0" i="1" smtClean="0">
                        <a:latin typeface="Cambria Math" panose="02040503050406030204" pitchFamily="18" charset="0"/>
                        <a:ea typeface="Cambria Math" panose="02040503050406030204" pitchFamily="18" charset="0"/>
                      </a:rPr>
                      <m:t>)</m:t>
                    </m:r>
                  </m:oMath>
                </a14:m>
                <a:r>
                  <a:rPr lang="en-US" dirty="0"/>
                  <a:t> for each head </a:t>
                </a:r>
              </a:p>
              <a:p>
                <a:r>
                  <a:rPr lang="en-US" b="1" dirty="0"/>
                  <a:t>Q2:</a:t>
                </a:r>
                <a:r>
                  <a:rPr lang="en-US" dirty="0"/>
                  <a:t> What about the number of IO?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0"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𝑚</m:t>
                        </m:r>
                      </m:den>
                    </m:f>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𝑏</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𝑑</m:t>
                        </m:r>
                      </m:num>
                      <m:den>
                        <m:r>
                          <a:rPr lang="en-US" altLang="zh-TW" i="1">
                            <a:latin typeface="Cambria Math" panose="02040503050406030204" pitchFamily="18" charset="0"/>
                            <a:ea typeface="Cambria Math" panose="02040503050406030204" pitchFamily="18" charset="0"/>
                          </a:rPr>
                          <m:t>𝑚</m:t>
                        </m:r>
                      </m:den>
                    </m:f>
                    <m:r>
                      <a:rPr lang="en-US" altLang="zh-TW" b="0" i="1" smtClean="0">
                        <a:latin typeface="Cambria Math" panose="02040503050406030204" pitchFamily="18" charset="0"/>
                        <a:ea typeface="Cambria Math" panose="02040503050406030204" pitchFamily="18" charset="0"/>
                      </a:rPr>
                      <m:t>)</m:t>
                    </m:r>
                  </m:oMath>
                </a14:m>
                <a:r>
                  <a:rPr lang="en-US" dirty="0"/>
                  <a:t> for each head </a:t>
                </a:r>
              </a:p>
              <a:p>
                <a:r>
                  <a:rPr lang="en-US" b="1" dirty="0"/>
                  <a:t>Q3:</a:t>
                </a:r>
                <a:r>
                  <a:rPr lang="en-US" dirty="0"/>
                  <a:t> What are these quantities for all heads? </a:t>
                </a:r>
              </a:p>
              <a:p>
                <a:pPr lvl="1"/>
                <a:r>
                  <a:rPr lang="en-US" dirty="0"/>
                  <a:t>Number of arithmetic ops: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𝑏</m:t>
                        </m:r>
                        <m:r>
                          <a:rPr lang="en-US" altLang="zh-TW" i="1">
                            <a:latin typeface="Cambria Math" panose="02040503050406030204" pitchFamily="18" charset="0"/>
                            <a:ea typeface="Cambria Math" panose="02040503050406030204" pitchFamily="18" charset="0"/>
                          </a:rPr>
                          <m:t>𝑛</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e>
                    </m:d>
                  </m:oMath>
                </a14:m>
                <a:endParaRPr lang="en-US" altLang="zh-TW" b="0" dirty="0">
                  <a:ea typeface="Cambria Math" panose="02040503050406030204" pitchFamily="18" charset="0"/>
                </a:endParaRPr>
              </a:p>
              <a:p>
                <a:pPr lvl="1"/>
                <a:r>
                  <a:rPr lang="en-US" dirty="0"/>
                  <a:t>Number of IO ops: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0"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𝑏𝑛𝑑</m:t>
                    </m:r>
                    <m:r>
                      <a:rPr lang="en-US" altLang="zh-TW" i="1">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a14:m>
                <a:r>
                  <a:rPr lang="en-US" dirty="0"/>
                  <a:t> </a:t>
                </a:r>
              </a:p>
            </p:txBody>
          </p:sp>
        </mc:Choice>
        <mc:Fallback xmlns="">
          <p:sp>
            <p:nvSpPr>
              <p:cNvPr id="3" name="Text Placeholder 2">
                <a:extLst>
                  <a:ext uri="{FF2B5EF4-FFF2-40B4-BE49-F238E27FC236}">
                    <a16:creationId xmlns:a16="http://schemas.microsoft.com/office/drawing/2014/main" id="{D0D9245E-8479-11C6-0EF7-52CA59468F36}"/>
                  </a:ext>
                </a:extLst>
              </p:cNvPr>
              <p:cNvSpPr>
                <a:spLocks noGrp="1" noRot="1" noChangeAspect="1" noMove="1" noResize="1" noEditPoints="1" noAdjustHandles="1" noChangeArrowheads="1" noChangeShapeType="1" noTextEdit="1"/>
              </p:cNvSpPr>
              <p:nvPr>
                <p:ph type="body" sz="quarter" idx="16"/>
              </p:nvPr>
            </p:nvSpPr>
            <p:spPr>
              <a:xfrm>
                <a:off x="533919" y="1390650"/>
                <a:ext cx="8085415" cy="3077573"/>
              </a:xfrm>
              <a:blipFill>
                <a:blip r:embed="rId3"/>
                <a:stretch>
                  <a:fillRect l="-471" t="-1235" b="-4115"/>
                </a:stretch>
              </a:blipFill>
            </p:spPr>
            <p:txBody>
              <a:bodyPr/>
              <a:lstStyle/>
              <a:p>
                <a:r>
                  <a:rPr lang="en-US">
                    <a:noFill/>
                  </a:rPr>
                  <a:t> </a:t>
                </a:r>
              </a:p>
            </p:txBody>
          </p:sp>
        </mc:Fallback>
      </mc:AlternateContent>
    </p:spTree>
    <p:extLst>
      <p:ext uri="{BB962C8B-B14F-4D97-AF65-F5344CB8AC3E}">
        <p14:creationId xmlns:p14="http://schemas.microsoft.com/office/powerpoint/2010/main" val="378067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90719-7E5E-F795-987D-7EDD8387E6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96C367-5921-BBB5-E677-F33E3EE97765}"/>
              </a:ext>
            </a:extLst>
          </p:cNvPr>
          <p:cNvSpPr>
            <a:spLocks noGrp="1"/>
          </p:cNvSpPr>
          <p:nvPr>
            <p:ph type="title"/>
          </p:nvPr>
        </p:nvSpPr>
        <p:spPr>
          <a:xfrm>
            <a:off x="292619" y="107119"/>
            <a:ext cx="8940281" cy="857542"/>
          </a:xfrm>
        </p:spPr>
        <p:txBody>
          <a:bodyPr/>
          <a:lstStyle/>
          <a:p>
            <a:r>
              <a:rPr lang="en-US" dirty="0"/>
              <a:t>Quantization of LLMs: Weight vs Activations </a:t>
            </a:r>
          </a:p>
        </p:txBody>
      </p:sp>
      <p:graphicFrame>
        <p:nvGraphicFramePr>
          <p:cNvPr id="9" name="Table 8">
            <a:extLst>
              <a:ext uri="{FF2B5EF4-FFF2-40B4-BE49-F238E27FC236}">
                <a16:creationId xmlns:a16="http://schemas.microsoft.com/office/drawing/2014/main" id="{BC56DF45-4B4A-CAB7-5A74-F85988D8829C}"/>
              </a:ext>
            </a:extLst>
          </p:cNvPr>
          <p:cNvGraphicFramePr>
            <a:graphicFrameLocks noGrp="1"/>
          </p:cNvGraphicFramePr>
          <p:nvPr>
            <p:extLst>
              <p:ext uri="{D42A27DB-BD31-4B8C-83A1-F6EECF244321}">
                <p14:modId xmlns:p14="http://schemas.microsoft.com/office/powerpoint/2010/main" val="4282886813"/>
              </p:ext>
            </p:extLst>
          </p:nvPr>
        </p:nvGraphicFramePr>
        <p:xfrm>
          <a:off x="147782" y="1177208"/>
          <a:ext cx="8689999" cy="2595880"/>
        </p:xfrm>
        <a:graphic>
          <a:graphicData uri="http://schemas.openxmlformats.org/drawingml/2006/table">
            <a:tbl>
              <a:tblPr firstRow="1" bandRow="1">
                <a:tableStyleId>{5C22544A-7EE6-4342-B048-85BDC9FD1C3A}</a:tableStyleId>
              </a:tblPr>
              <a:tblGrid>
                <a:gridCol w="1907941">
                  <a:extLst>
                    <a:ext uri="{9D8B030D-6E8A-4147-A177-3AD203B41FA5}">
                      <a16:colId xmlns:a16="http://schemas.microsoft.com/office/drawing/2014/main" val="541239950"/>
                    </a:ext>
                  </a:extLst>
                </a:gridCol>
                <a:gridCol w="2975255">
                  <a:extLst>
                    <a:ext uri="{9D8B030D-6E8A-4147-A177-3AD203B41FA5}">
                      <a16:colId xmlns:a16="http://schemas.microsoft.com/office/drawing/2014/main" val="1252452117"/>
                    </a:ext>
                  </a:extLst>
                </a:gridCol>
                <a:gridCol w="3806803">
                  <a:extLst>
                    <a:ext uri="{9D8B030D-6E8A-4147-A177-3AD203B41FA5}">
                      <a16:colId xmlns:a16="http://schemas.microsoft.com/office/drawing/2014/main" val="3956171128"/>
                    </a:ext>
                  </a:extLst>
                </a:gridCol>
              </a:tblGrid>
              <a:tr h="370840">
                <a:tc>
                  <a:txBody>
                    <a:bodyPr/>
                    <a:lstStyle/>
                    <a:p>
                      <a:pPr>
                        <a:buNone/>
                      </a:pPr>
                      <a:r>
                        <a:rPr lang="en-US" b="1" dirty="0"/>
                        <a:t>Aspect</a:t>
                      </a:r>
                      <a:endParaRPr lang="en-US" dirty="0"/>
                    </a:p>
                  </a:txBody>
                  <a:tcPr anchor="ctr"/>
                </a:tc>
                <a:tc>
                  <a:txBody>
                    <a:bodyPr/>
                    <a:lstStyle/>
                    <a:p>
                      <a:pPr>
                        <a:buNone/>
                      </a:pPr>
                      <a:r>
                        <a:rPr lang="en-US" b="1"/>
                        <a:t>Weights</a:t>
                      </a:r>
                      <a:endParaRPr lang="en-US"/>
                    </a:p>
                  </a:txBody>
                  <a:tcPr anchor="ctr"/>
                </a:tc>
                <a:tc>
                  <a:txBody>
                    <a:bodyPr/>
                    <a:lstStyle/>
                    <a:p>
                      <a:pPr>
                        <a:buNone/>
                      </a:pPr>
                      <a:r>
                        <a:rPr lang="en-US" b="1"/>
                        <a:t>Activations</a:t>
                      </a:r>
                      <a:endParaRPr lang="en-US"/>
                    </a:p>
                  </a:txBody>
                  <a:tcPr anchor="ctr"/>
                </a:tc>
                <a:extLst>
                  <a:ext uri="{0D108BD9-81ED-4DB2-BD59-A6C34878D82A}">
                    <a16:rowId xmlns:a16="http://schemas.microsoft.com/office/drawing/2014/main" val="427540474"/>
                  </a:ext>
                </a:extLst>
              </a:tr>
              <a:tr h="370840">
                <a:tc>
                  <a:txBody>
                    <a:bodyPr/>
                    <a:lstStyle/>
                    <a:p>
                      <a:pPr>
                        <a:buNone/>
                      </a:pPr>
                      <a:r>
                        <a:rPr lang="en-US" b="1"/>
                        <a:t>Nature</a:t>
                      </a:r>
                      <a:endParaRPr lang="en-US"/>
                    </a:p>
                  </a:txBody>
                  <a:tcPr anchor="ctr"/>
                </a:tc>
                <a:tc>
                  <a:txBody>
                    <a:bodyPr/>
                    <a:lstStyle/>
                    <a:p>
                      <a:pPr>
                        <a:buNone/>
                      </a:pPr>
                      <a:r>
                        <a:rPr lang="en-US" b="1" dirty="0"/>
                        <a:t>Static</a:t>
                      </a:r>
                      <a:r>
                        <a:rPr lang="en-US" dirty="0"/>
                        <a:t>, known before inference</a:t>
                      </a:r>
                    </a:p>
                  </a:txBody>
                  <a:tcPr anchor="ctr"/>
                </a:tc>
                <a:tc>
                  <a:txBody>
                    <a:bodyPr/>
                    <a:lstStyle/>
                    <a:p>
                      <a:pPr>
                        <a:buNone/>
                      </a:pPr>
                      <a:r>
                        <a:rPr lang="en-US" b="1" dirty="0"/>
                        <a:t>Dynamic</a:t>
                      </a:r>
                      <a:r>
                        <a:rPr lang="en-US" dirty="0"/>
                        <a:t>, varies with input and layer outputs</a:t>
                      </a:r>
                    </a:p>
                  </a:txBody>
                  <a:tcPr anchor="ctr"/>
                </a:tc>
                <a:extLst>
                  <a:ext uri="{0D108BD9-81ED-4DB2-BD59-A6C34878D82A}">
                    <a16:rowId xmlns:a16="http://schemas.microsoft.com/office/drawing/2014/main" val="1399332714"/>
                  </a:ext>
                </a:extLst>
              </a:tr>
              <a:tr h="370840">
                <a:tc>
                  <a:txBody>
                    <a:bodyPr/>
                    <a:lstStyle/>
                    <a:p>
                      <a:pPr>
                        <a:buNone/>
                      </a:pPr>
                      <a:r>
                        <a:rPr lang="en-US" b="1"/>
                        <a:t>Timing</a:t>
                      </a:r>
                      <a:endParaRPr lang="en-US"/>
                    </a:p>
                  </a:txBody>
                  <a:tcPr anchor="ctr"/>
                </a:tc>
                <a:tc>
                  <a:txBody>
                    <a:bodyPr/>
                    <a:lstStyle/>
                    <a:p>
                      <a:pPr>
                        <a:buNone/>
                      </a:pPr>
                      <a:r>
                        <a:rPr lang="en-US" dirty="0"/>
                        <a:t>Quantized </a:t>
                      </a:r>
                      <a:r>
                        <a:rPr lang="en-US" b="1" dirty="0"/>
                        <a:t>offline </a:t>
                      </a:r>
                      <a:r>
                        <a:rPr lang="en-US" dirty="0"/>
                        <a:t>(PTQ or QAT)</a:t>
                      </a:r>
                    </a:p>
                  </a:txBody>
                  <a:tcPr anchor="ctr"/>
                </a:tc>
                <a:tc>
                  <a:txBody>
                    <a:bodyPr/>
                    <a:lstStyle/>
                    <a:p>
                      <a:pPr>
                        <a:buNone/>
                      </a:pPr>
                      <a:r>
                        <a:rPr lang="en-US" dirty="0"/>
                        <a:t>Quantized </a:t>
                      </a:r>
                      <a:r>
                        <a:rPr lang="en-US" b="1" dirty="0"/>
                        <a:t>on-the-fly</a:t>
                      </a:r>
                      <a:r>
                        <a:rPr lang="en-US" dirty="0"/>
                        <a:t> during inference</a:t>
                      </a:r>
                    </a:p>
                  </a:txBody>
                  <a:tcPr anchor="ctr"/>
                </a:tc>
                <a:extLst>
                  <a:ext uri="{0D108BD9-81ED-4DB2-BD59-A6C34878D82A}">
                    <a16:rowId xmlns:a16="http://schemas.microsoft.com/office/drawing/2014/main" val="2165084579"/>
                  </a:ext>
                </a:extLst>
              </a:tr>
              <a:tr h="370840">
                <a:tc>
                  <a:txBody>
                    <a:bodyPr/>
                    <a:lstStyle/>
                    <a:p>
                      <a:pPr>
                        <a:buNone/>
                      </a:pPr>
                      <a:r>
                        <a:rPr lang="en-US" b="1"/>
                        <a:t>Distribution</a:t>
                      </a:r>
                      <a:endParaRPr lang="en-US"/>
                    </a:p>
                  </a:txBody>
                  <a:tcPr anchor="ctr"/>
                </a:tc>
                <a:tc>
                  <a:txBody>
                    <a:bodyPr/>
                    <a:lstStyle/>
                    <a:p>
                      <a:pPr>
                        <a:buNone/>
                      </a:pPr>
                      <a:r>
                        <a:rPr lang="en-US"/>
                        <a:t>Stable, near-zero symmetric</a:t>
                      </a:r>
                    </a:p>
                  </a:txBody>
                  <a:tcPr anchor="ctr"/>
                </a:tc>
                <a:tc>
                  <a:txBody>
                    <a:bodyPr/>
                    <a:lstStyle/>
                    <a:p>
                      <a:pPr>
                        <a:buNone/>
                      </a:pPr>
                      <a:r>
                        <a:rPr lang="en-US" dirty="0"/>
                        <a:t>Variable, often skewed with large outliers</a:t>
                      </a:r>
                    </a:p>
                  </a:txBody>
                  <a:tcPr anchor="ctr"/>
                </a:tc>
                <a:extLst>
                  <a:ext uri="{0D108BD9-81ED-4DB2-BD59-A6C34878D82A}">
                    <a16:rowId xmlns:a16="http://schemas.microsoft.com/office/drawing/2014/main" val="1620410912"/>
                  </a:ext>
                </a:extLst>
              </a:tr>
              <a:tr h="370840">
                <a:tc>
                  <a:txBody>
                    <a:bodyPr/>
                    <a:lstStyle/>
                    <a:p>
                      <a:pPr>
                        <a:buNone/>
                      </a:pPr>
                      <a:r>
                        <a:rPr lang="en-US" b="1"/>
                        <a:t>Precision</a:t>
                      </a:r>
                      <a:endParaRPr lang="en-US"/>
                    </a:p>
                  </a:txBody>
                  <a:tcPr anchor="ctr"/>
                </a:tc>
                <a:tc>
                  <a:txBody>
                    <a:bodyPr/>
                    <a:lstStyle/>
                    <a:p>
                      <a:pPr>
                        <a:buNone/>
                      </a:pPr>
                      <a:r>
                        <a:rPr lang="en-US" b="1" dirty="0"/>
                        <a:t>Lower (4–8 bit)</a:t>
                      </a:r>
                    </a:p>
                  </a:txBody>
                  <a:tcPr anchor="ctr"/>
                </a:tc>
                <a:tc>
                  <a:txBody>
                    <a:bodyPr/>
                    <a:lstStyle/>
                    <a:p>
                      <a:pPr>
                        <a:buNone/>
                      </a:pPr>
                      <a:r>
                        <a:rPr lang="en-US" b="1" dirty="0"/>
                        <a:t>Higher (8–16 bit)</a:t>
                      </a:r>
                      <a:r>
                        <a:rPr lang="en-US" dirty="0"/>
                        <a:t> to preserve range</a:t>
                      </a:r>
                    </a:p>
                  </a:txBody>
                  <a:tcPr anchor="ctr"/>
                </a:tc>
                <a:extLst>
                  <a:ext uri="{0D108BD9-81ED-4DB2-BD59-A6C34878D82A}">
                    <a16:rowId xmlns:a16="http://schemas.microsoft.com/office/drawing/2014/main" val="3632649376"/>
                  </a:ext>
                </a:extLst>
              </a:tr>
              <a:tr h="370840">
                <a:tc>
                  <a:txBody>
                    <a:bodyPr/>
                    <a:lstStyle/>
                    <a:p>
                      <a:pPr>
                        <a:buNone/>
                      </a:pPr>
                      <a:r>
                        <a:rPr lang="en-US" b="1"/>
                        <a:t>Zero Point</a:t>
                      </a:r>
                      <a:endParaRPr lang="en-US"/>
                    </a:p>
                  </a:txBody>
                  <a:tcPr anchor="ctr"/>
                </a:tc>
                <a:tc>
                  <a:txBody>
                    <a:bodyPr/>
                    <a:lstStyle/>
                    <a:p>
                      <a:pPr>
                        <a:buNone/>
                      </a:pPr>
                      <a:r>
                        <a:rPr lang="en-US"/>
                        <a:t>Often symmetric (Z = 0)</a:t>
                      </a:r>
                    </a:p>
                  </a:txBody>
                  <a:tcPr anchor="ctr"/>
                </a:tc>
                <a:tc>
                  <a:txBody>
                    <a:bodyPr/>
                    <a:lstStyle/>
                    <a:p>
                      <a:pPr>
                        <a:buNone/>
                      </a:pPr>
                      <a:r>
                        <a:rPr lang="en-US"/>
                        <a:t>Often asymmetric (non-zero mean)</a:t>
                      </a:r>
                    </a:p>
                  </a:txBody>
                  <a:tcPr anchor="ctr"/>
                </a:tc>
                <a:extLst>
                  <a:ext uri="{0D108BD9-81ED-4DB2-BD59-A6C34878D82A}">
                    <a16:rowId xmlns:a16="http://schemas.microsoft.com/office/drawing/2014/main" val="1308721543"/>
                  </a:ext>
                </a:extLst>
              </a:tr>
              <a:tr h="370840">
                <a:tc>
                  <a:txBody>
                    <a:bodyPr/>
                    <a:lstStyle/>
                    <a:p>
                      <a:pPr>
                        <a:buNone/>
                      </a:pPr>
                      <a:r>
                        <a:rPr lang="en-US" b="1" dirty="0"/>
                        <a:t>Common Methods</a:t>
                      </a:r>
                      <a:endParaRPr lang="en-US" dirty="0"/>
                    </a:p>
                  </a:txBody>
                  <a:tcPr anchor="ctr"/>
                </a:tc>
                <a:tc>
                  <a:txBody>
                    <a:bodyPr/>
                    <a:lstStyle/>
                    <a:p>
                      <a:pPr>
                        <a:buNone/>
                      </a:pPr>
                      <a:r>
                        <a:rPr lang="en-US"/>
                        <a:t>GPTQ, AWQ</a:t>
                      </a:r>
                    </a:p>
                  </a:txBody>
                  <a:tcPr anchor="ctr"/>
                </a:tc>
                <a:tc>
                  <a:txBody>
                    <a:bodyPr/>
                    <a:lstStyle/>
                    <a:p>
                      <a:pPr>
                        <a:buNone/>
                      </a:pPr>
                      <a:r>
                        <a:rPr lang="en-US" dirty="0" err="1"/>
                        <a:t>SmoothQuant</a:t>
                      </a:r>
                      <a:r>
                        <a:rPr lang="en-US" dirty="0"/>
                        <a:t>, </a:t>
                      </a:r>
                      <a:r>
                        <a:rPr lang="en-US" dirty="0" err="1"/>
                        <a:t>ZeroQuant</a:t>
                      </a:r>
                      <a:endParaRPr lang="en-US" dirty="0"/>
                    </a:p>
                  </a:txBody>
                  <a:tcPr anchor="ctr"/>
                </a:tc>
                <a:extLst>
                  <a:ext uri="{0D108BD9-81ED-4DB2-BD59-A6C34878D82A}">
                    <a16:rowId xmlns:a16="http://schemas.microsoft.com/office/drawing/2014/main" val="3410193099"/>
                  </a:ext>
                </a:extLst>
              </a:tr>
            </a:tbl>
          </a:graphicData>
        </a:graphic>
      </p:graphicFrame>
    </p:spTree>
    <p:extLst>
      <p:ext uri="{BB962C8B-B14F-4D97-AF65-F5344CB8AC3E}">
        <p14:creationId xmlns:p14="http://schemas.microsoft.com/office/powerpoint/2010/main" val="11787404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71F19-DE8F-9D5E-E40B-438FC3B050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19A69E-748F-E3F1-1CD1-65C6FEA5561B}"/>
              </a:ext>
            </a:extLst>
          </p:cNvPr>
          <p:cNvSpPr>
            <a:spLocks noGrp="1"/>
          </p:cNvSpPr>
          <p:nvPr>
            <p:ph type="title"/>
          </p:nvPr>
        </p:nvSpPr>
        <p:spPr/>
        <p:txBody>
          <a:bodyPr lIns="91440" tIns="45720" rIns="91440" bIns="45720" anchor="b"/>
          <a:lstStyle/>
          <a:p>
            <a:r>
              <a:rPr lang="en-US" dirty="0">
                <a:ea typeface="Tahoma"/>
                <a:cs typeface="Tahoma"/>
              </a:rPr>
              <a:t>Quantization of LLM Activations: Outliers</a:t>
            </a:r>
            <a:endParaRPr lang="en-US" dirty="0"/>
          </a:p>
        </p:txBody>
      </p:sp>
      <p:pic>
        <p:nvPicPr>
          <p:cNvPr id="5" name="Picture 4" descr="A diagram of a output channel&#10;&#10;AI-generated content may be incorrect.">
            <a:extLst>
              <a:ext uri="{FF2B5EF4-FFF2-40B4-BE49-F238E27FC236}">
                <a16:creationId xmlns:a16="http://schemas.microsoft.com/office/drawing/2014/main" id="{90E12337-D0B4-53BB-F1F5-1BB4034872B7}"/>
              </a:ext>
            </a:extLst>
          </p:cNvPr>
          <p:cNvPicPr>
            <a:picLocks noChangeAspect="1"/>
          </p:cNvPicPr>
          <p:nvPr/>
        </p:nvPicPr>
        <p:blipFill>
          <a:blip r:embed="rId2"/>
          <a:stretch>
            <a:fillRect/>
          </a:stretch>
        </p:blipFill>
        <p:spPr>
          <a:xfrm>
            <a:off x="1456101" y="2115089"/>
            <a:ext cx="6054287" cy="2662228"/>
          </a:xfrm>
          <a:prstGeom prst="rect">
            <a:avLst/>
          </a:prstGeom>
        </p:spPr>
      </p:pic>
      <p:sp>
        <p:nvSpPr>
          <p:cNvPr id="7" name="TextBox 6">
            <a:extLst>
              <a:ext uri="{FF2B5EF4-FFF2-40B4-BE49-F238E27FC236}">
                <a16:creationId xmlns:a16="http://schemas.microsoft.com/office/drawing/2014/main" id="{8E10F41A-CD4A-1791-C6A4-94E4E6BEE0C7}"/>
              </a:ext>
            </a:extLst>
          </p:cNvPr>
          <p:cNvSpPr txBox="1"/>
          <p:nvPr/>
        </p:nvSpPr>
        <p:spPr>
          <a:xfrm>
            <a:off x="674074" y="1230025"/>
            <a:ext cx="80913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The plot shows </a:t>
            </a:r>
            <a:r>
              <a:rPr lang="en-US" sz="1600" b="1" dirty="0">
                <a:latin typeface="Tahoma" panose="020B0604030504040204" pitchFamily="34" charset="0"/>
                <a:ea typeface="Tahoma" panose="020B0604030504040204" pitchFamily="34" charset="0"/>
                <a:cs typeface="Tahoma" panose="020B0604030504040204" pitchFamily="34" charset="0"/>
              </a:rPr>
              <a:t>activation ranges</a:t>
            </a:r>
            <a:r>
              <a:rPr lang="en-US" sz="1600" dirty="0">
                <a:latin typeface="Tahoma" panose="020B0604030504040204" pitchFamily="34" charset="0"/>
                <a:ea typeface="Tahoma" panose="020B0604030504040204" pitchFamily="34" charset="0"/>
                <a:cs typeface="Tahoma" panose="020B0604030504040204" pitchFamily="34" charset="0"/>
              </a:rPr>
              <a:t> (i.e., min–max spread) </a:t>
            </a:r>
            <a:r>
              <a:rPr lang="en-US" sz="1600" b="1" dirty="0">
                <a:latin typeface="Tahoma" panose="020B0604030504040204" pitchFamily="34" charset="0"/>
                <a:ea typeface="Tahoma" panose="020B0604030504040204" pitchFamily="34" charset="0"/>
                <a:cs typeface="Tahoma" panose="020B0604030504040204" pitchFamily="34" charset="0"/>
              </a:rPr>
              <a:t>for each output channel (dimension)</a:t>
            </a:r>
            <a:r>
              <a:rPr lang="en-US" sz="1600" dirty="0">
                <a:latin typeface="Tahoma" panose="020B0604030504040204" pitchFamily="34" charset="0"/>
                <a:ea typeface="Tahoma" panose="020B0604030504040204" pitchFamily="34" charset="0"/>
                <a:cs typeface="Tahoma" panose="020B0604030504040204" pitchFamily="34" charset="0"/>
              </a:rPr>
              <a:t> in the first layer of </a:t>
            </a:r>
            <a:r>
              <a:rPr lang="en-US" sz="1600" i="1" dirty="0">
                <a:latin typeface="Tahoma" panose="020B0604030504040204" pitchFamily="34" charset="0"/>
                <a:ea typeface="Tahoma" panose="020B0604030504040204" pitchFamily="34" charset="0"/>
                <a:cs typeface="Tahoma" panose="020B0604030504040204" pitchFamily="34" charset="0"/>
              </a:rPr>
              <a:t>MobileNetV2</a:t>
            </a:r>
            <a:r>
              <a:rPr lang="en-US" sz="1600" dirty="0">
                <a:latin typeface="Tahoma" panose="020B0604030504040204" pitchFamily="34" charset="0"/>
                <a:ea typeface="Tahoma" panose="020B0604030504040204" pitchFamily="34" charset="0"/>
                <a:cs typeface="Tahoma" panose="020B0604030504040204" pitchFamily="34" charset="0"/>
              </a:rPr>
              <a:t>.</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There exists many outliers in activations! </a:t>
            </a:r>
          </a:p>
        </p:txBody>
      </p:sp>
      <p:sp>
        <p:nvSpPr>
          <p:cNvPr id="8" name="TextBox 7">
            <a:extLst>
              <a:ext uri="{FF2B5EF4-FFF2-40B4-BE49-F238E27FC236}">
                <a16:creationId xmlns:a16="http://schemas.microsoft.com/office/drawing/2014/main" id="{6E137299-85CE-59A6-33FA-B32AB50C2CE1}"/>
              </a:ext>
            </a:extLst>
          </p:cNvPr>
          <p:cNvSpPr txBox="1"/>
          <p:nvPr/>
        </p:nvSpPr>
        <p:spPr>
          <a:xfrm>
            <a:off x="1930400" y="4777317"/>
            <a:ext cx="683542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3"/>
              </a:rPr>
              <a:t>Data-Free Quantization Through Weight Equalization and Bias Correction</a:t>
            </a:r>
            <a:r>
              <a:rPr lang="en-US" sz="1200">
                <a:solidFill>
                  <a:srgbClr val="666666"/>
                </a:solidFill>
                <a:latin typeface="Corbel"/>
              </a:rPr>
              <a:t> (Kagel et al., ICCV 2019)</a:t>
            </a:r>
            <a:endParaRPr lang="en-US"/>
          </a:p>
        </p:txBody>
      </p:sp>
    </p:spTree>
    <p:extLst>
      <p:ext uri="{BB962C8B-B14F-4D97-AF65-F5344CB8AC3E}">
        <p14:creationId xmlns:p14="http://schemas.microsoft.com/office/powerpoint/2010/main" val="24088367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DBFEF-E959-142D-2682-ED05414B2D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8395A3-44FE-4394-67C6-1F6C48B4FFD7}"/>
              </a:ext>
            </a:extLst>
          </p:cNvPr>
          <p:cNvSpPr>
            <a:spLocks noGrp="1"/>
          </p:cNvSpPr>
          <p:nvPr>
            <p:ph type="title"/>
          </p:nvPr>
        </p:nvSpPr>
        <p:spPr>
          <a:xfrm>
            <a:off x="533919" y="107119"/>
            <a:ext cx="8368781" cy="857542"/>
          </a:xfrm>
        </p:spPr>
        <p:txBody>
          <a:bodyPr lIns="91440" tIns="45720" rIns="91440" bIns="45720" anchor="b"/>
          <a:lstStyle/>
          <a:p>
            <a:r>
              <a:rPr lang="en-US" dirty="0">
                <a:ea typeface="Tahoma"/>
                <a:cs typeface="Tahoma"/>
              </a:rPr>
              <a:t>Quantization of LLM Activations : Outliers</a:t>
            </a:r>
            <a:endParaRPr lang="en-US" dirty="0"/>
          </a:p>
        </p:txBody>
      </p:sp>
      <p:sp>
        <p:nvSpPr>
          <p:cNvPr id="7" name="TextBox 6">
            <a:extLst>
              <a:ext uri="{FF2B5EF4-FFF2-40B4-BE49-F238E27FC236}">
                <a16:creationId xmlns:a16="http://schemas.microsoft.com/office/drawing/2014/main" id="{5282037F-60E2-AF12-8344-F3C04F3243B4}"/>
              </a:ext>
            </a:extLst>
          </p:cNvPr>
          <p:cNvSpPr txBox="1"/>
          <p:nvPr/>
        </p:nvSpPr>
        <p:spPr>
          <a:xfrm>
            <a:off x="674074" y="1230025"/>
            <a:ext cx="809131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The plot shows </a:t>
            </a:r>
            <a:r>
              <a:rPr lang="en-US" sz="1600" b="1" dirty="0">
                <a:latin typeface="Tahoma" panose="020B0604030504040204" pitchFamily="34" charset="0"/>
                <a:ea typeface="Tahoma" panose="020B0604030504040204" pitchFamily="34" charset="0"/>
                <a:cs typeface="Tahoma" panose="020B0604030504040204" pitchFamily="34" charset="0"/>
              </a:rPr>
              <a:t>activation ranges</a:t>
            </a:r>
            <a:r>
              <a:rPr lang="en-US" sz="1600" dirty="0">
                <a:latin typeface="Tahoma" panose="020B0604030504040204" pitchFamily="34" charset="0"/>
                <a:ea typeface="Tahoma" panose="020B0604030504040204" pitchFamily="34" charset="0"/>
                <a:cs typeface="Tahoma" panose="020B0604030504040204" pitchFamily="34" charset="0"/>
              </a:rPr>
              <a:t> (i.e., min–max spread) </a:t>
            </a:r>
            <a:r>
              <a:rPr lang="en-US" sz="1600" b="1" dirty="0">
                <a:latin typeface="Tahoma" panose="020B0604030504040204" pitchFamily="34" charset="0"/>
                <a:ea typeface="Tahoma" panose="020B0604030504040204" pitchFamily="34" charset="0"/>
                <a:cs typeface="Tahoma" panose="020B0604030504040204" pitchFamily="34" charset="0"/>
              </a:rPr>
              <a:t>for each output channel (dimension)</a:t>
            </a:r>
            <a:r>
              <a:rPr lang="en-US" sz="1600" dirty="0">
                <a:latin typeface="Tahoma" panose="020B0604030504040204" pitchFamily="34" charset="0"/>
                <a:ea typeface="Tahoma" panose="020B0604030504040204" pitchFamily="34" charset="0"/>
                <a:cs typeface="Tahoma" panose="020B0604030504040204" pitchFamily="34" charset="0"/>
              </a:rPr>
              <a:t> in the first layer of </a:t>
            </a:r>
            <a:r>
              <a:rPr lang="en-US" sz="1600" i="1" dirty="0">
                <a:latin typeface="Tahoma" panose="020B0604030504040204" pitchFamily="34" charset="0"/>
                <a:ea typeface="Tahoma" panose="020B0604030504040204" pitchFamily="34" charset="0"/>
                <a:cs typeface="Tahoma" panose="020B0604030504040204" pitchFamily="34" charset="0"/>
              </a:rPr>
              <a:t>MobileNetV2</a:t>
            </a:r>
            <a:r>
              <a:rPr lang="en-US" sz="1600" dirty="0">
                <a:latin typeface="Tahoma" panose="020B0604030504040204" pitchFamily="34" charset="0"/>
                <a:ea typeface="Tahoma" panose="020B0604030504040204" pitchFamily="34" charset="0"/>
                <a:cs typeface="Tahoma" panose="020B0604030504040204" pitchFamily="34" charset="0"/>
              </a:rPr>
              <a:t>.</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There exists many outliers in activations! </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It’s not just about having large range: these large numbers are rare but important.</a:t>
            </a:r>
          </a:p>
        </p:txBody>
      </p:sp>
      <p:pic>
        <p:nvPicPr>
          <p:cNvPr id="3" name="Picture 2">
            <a:extLst>
              <a:ext uri="{FF2B5EF4-FFF2-40B4-BE49-F238E27FC236}">
                <a16:creationId xmlns:a16="http://schemas.microsoft.com/office/drawing/2014/main" id="{96E2DC09-CBE1-1C57-1310-816BBDFC3F33}"/>
              </a:ext>
            </a:extLst>
          </p:cNvPr>
          <p:cNvPicPr>
            <a:picLocks noChangeAspect="1"/>
          </p:cNvPicPr>
          <p:nvPr/>
        </p:nvPicPr>
        <p:blipFill>
          <a:blip r:embed="rId2"/>
          <a:stretch>
            <a:fillRect/>
          </a:stretch>
        </p:blipFill>
        <p:spPr>
          <a:xfrm>
            <a:off x="2794217" y="2307243"/>
            <a:ext cx="3555565" cy="2836257"/>
          </a:xfrm>
          <a:prstGeom prst="rect">
            <a:avLst/>
          </a:prstGeom>
        </p:spPr>
      </p:pic>
      <p:sp>
        <p:nvSpPr>
          <p:cNvPr id="4" name="Oval 3">
            <a:extLst>
              <a:ext uri="{FF2B5EF4-FFF2-40B4-BE49-F238E27FC236}">
                <a16:creationId xmlns:a16="http://schemas.microsoft.com/office/drawing/2014/main" id="{FC060BBD-ABF8-FD62-340E-D2802FB5F34D}"/>
              </a:ext>
            </a:extLst>
          </p:cNvPr>
          <p:cNvSpPr/>
          <p:nvPr/>
        </p:nvSpPr>
        <p:spPr>
          <a:xfrm>
            <a:off x="3590854" y="2239510"/>
            <a:ext cx="1291590" cy="447387"/>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7088BD4-6C2C-BE63-A9D6-2ACD3E8B7670}"/>
              </a:ext>
            </a:extLst>
          </p:cNvPr>
          <p:cNvSpPr/>
          <p:nvPr/>
        </p:nvSpPr>
        <p:spPr>
          <a:xfrm>
            <a:off x="3624720" y="3882040"/>
            <a:ext cx="1291590" cy="447387"/>
          </a:xfrm>
          <a:prstGeom prst="ellipse">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86713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3F9AE7A-A9D6-B0C6-FC9E-93616D81A0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AE89B5-DF1D-852D-5BF9-8E6B31453659}"/>
              </a:ext>
            </a:extLst>
          </p:cNvPr>
          <p:cNvSpPr>
            <a:spLocks noGrp="1"/>
          </p:cNvSpPr>
          <p:nvPr>
            <p:ph type="title"/>
          </p:nvPr>
        </p:nvSpPr>
        <p:spPr/>
        <p:txBody>
          <a:bodyPr lIns="91440" tIns="45720" rIns="91440" bIns="45720" anchor="b"/>
          <a:lstStyle/>
          <a:p>
            <a:r>
              <a:rPr lang="en-US" dirty="0">
                <a:ea typeface="Tahoma"/>
                <a:cs typeface="Tahoma"/>
              </a:rPr>
              <a:t>Quantization of LLM Activations: </a:t>
            </a:r>
            <a:br>
              <a:rPr lang="en-US" dirty="0">
                <a:ea typeface="Tahoma"/>
                <a:cs typeface="Tahoma"/>
              </a:rPr>
            </a:br>
            <a:r>
              <a:rPr lang="en-US" dirty="0">
                <a:ea typeface="Tahoma"/>
                <a:cs typeface="Tahoma"/>
              </a:rPr>
              <a:t>Per-Channel Quantization</a:t>
            </a:r>
            <a:endParaRPr lang="en-US" dirty="0"/>
          </a:p>
        </p:txBody>
      </p:sp>
      <p:sp>
        <p:nvSpPr>
          <p:cNvPr id="4" name="Text Placeholder 3">
            <a:extLst>
              <a:ext uri="{FF2B5EF4-FFF2-40B4-BE49-F238E27FC236}">
                <a16:creationId xmlns:a16="http://schemas.microsoft.com/office/drawing/2014/main" id="{CD05CC68-0730-0354-4FB3-8A7D86A97A42}"/>
              </a:ext>
            </a:extLst>
          </p:cNvPr>
          <p:cNvSpPr>
            <a:spLocks noGrp="1"/>
          </p:cNvSpPr>
          <p:nvPr>
            <p:ph type="body" sz="quarter" idx="16"/>
          </p:nvPr>
        </p:nvSpPr>
        <p:spPr/>
        <p:txBody>
          <a:bodyPr/>
          <a:lstStyle/>
          <a:p>
            <a:r>
              <a:rPr lang="en-US" dirty="0"/>
              <a:t>With outliers means you have a very large range.</a:t>
            </a:r>
          </a:p>
          <a:p>
            <a:r>
              <a:rPr lang="en-US" dirty="0"/>
              <a:t>As a result, you lose precision in your quantization </a:t>
            </a:r>
            <a:br>
              <a:rPr lang="en-US" dirty="0"/>
            </a:br>
            <a:r>
              <a:rPr lang="en-US" dirty="0"/>
              <a:t>	(a limited number of bits to represent a wide range of numbers)</a:t>
            </a:r>
          </a:p>
        </p:txBody>
      </p:sp>
      <p:sp>
        <p:nvSpPr>
          <p:cNvPr id="8" name="TextBox 7">
            <a:extLst>
              <a:ext uri="{FF2B5EF4-FFF2-40B4-BE49-F238E27FC236}">
                <a16:creationId xmlns:a16="http://schemas.microsoft.com/office/drawing/2014/main" id="{A93A4306-604A-613F-16E7-AD25E27E8E17}"/>
              </a:ext>
            </a:extLst>
          </p:cNvPr>
          <p:cNvSpPr txBox="1"/>
          <p:nvPr/>
        </p:nvSpPr>
        <p:spPr>
          <a:xfrm>
            <a:off x="1930400" y="4777317"/>
            <a:ext cx="683542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2"/>
              </a:rPr>
              <a:t>Data-Free Quantization Through Weight Equalization and Bias Correction</a:t>
            </a:r>
            <a:r>
              <a:rPr lang="en-US" sz="1200">
                <a:solidFill>
                  <a:srgbClr val="666666"/>
                </a:solidFill>
                <a:latin typeface="Corbel"/>
              </a:rPr>
              <a:t> (Kagel et al., ICCV 2019)</a:t>
            </a:r>
            <a:endParaRPr lang="en-US"/>
          </a:p>
        </p:txBody>
      </p:sp>
      <p:pic>
        <p:nvPicPr>
          <p:cNvPr id="3" name="Picture 2" descr="A diagram of a floating point scale&#10;&#10;AI-generated content may be incorrect.">
            <a:extLst>
              <a:ext uri="{FF2B5EF4-FFF2-40B4-BE49-F238E27FC236}">
                <a16:creationId xmlns:a16="http://schemas.microsoft.com/office/drawing/2014/main" id="{3D2D5091-8CC2-7CBD-DF3B-4501E53E77CA}"/>
              </a:ext>
            </a:extLst>
          </p:cNvPr>
          <p:cNvPicPr>
            <a:picLocks noChangeAspect="1"/>
          </p:cNvPicPr>
          <p:nvPr/>
        </p:nvPicPr>
        <p:blipFill>
          <a:blip r:embed="rId3"/>
          <a:srcRect b="20264"/>
          <a:stretch>
            <a:fillRect/>
          </a:stretch>
        </p:blipFill>
        <p:spPr>
          <a:xfrm>
            <a:off x="910166" y="2339117"/>
            <a:ext cx="7323667" cy="2438200"/>
          </a:xfrm>
          <a:prstGeom prst="rect">
            <a:avLst/>
          </a:prstGeom>
        </p:spPr>
      </p:pic>
    </p:spTree>
    <p:extLst>
      <p:ext uri="{BB962C8B-B14F-4D97-AF65-F5344CB8AC3E}">
        <p14:creationId xmlns:p14="http://schemas.microsoft.com/office/powerpoint/2010/main" val="1788087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BAC41E9-8579-056F-1708-D08267406D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0DA35F-2E24-946B-858B-24C2B4066E05}"/>
              </a:ext>
            </a:extLst>
          </p:cNvPr>
          <p:cNvSpPr>
            <a:spLocks noGrp="1"/>
          </p:cNvSpPr>
          <p:nvPr>
            <p:ph type="title"/>
          </p:nvPr>
        </p:nvSpPr>
        <p:spPr/>
        <p:txBody>
          <a:bodyPr lIns="91440" tIns="45720" rIns="91440" bIns="45720" anchor="b"/>
          <a:lstStyle/>
          <a:p>
            <a:r>
              <a:rPr lang="en-US" dirty="0">
                <a:ea typeface="Tahoma"/>
                <a:cs typeface="Tahoma"/>
              </a:rPr>
              <a:t>Quantization of LLM Activations: </a:t>
            </a:r>
            <a:br>
              <a:rPr lang="en-US" dirty="0">
                <a:ea typeface="Tahoma"/>
                <a:cs typeface="Tahoma"/>
              </a:rPr>
            </a:br>
            <a:r>
              <a:rPr lang="en-US" dirty="0">
                <a:ea typeface="Tahoma"/>
                <a:cs typeface="Tahoma"/>
              </a:rPr>
              <a:t>Per-Channel Quantization</a:t>
            </a:r>
            <a:endParaRPr lang="en-US" dirty="0"/>
          </a:p>
        </p:txBody>
      </p:sp>
      <p:sp>
        <p:nvSpPr>
          <p:cNvPr id="4" name="Text Placeholder 3">
            <a:extLst>
              <a:ext uri="{FF2B5EF4-FFF2-40B4-BE49-F238E27FC236}">
                <a16:creationId xmlns:a16="http://schemas.microsoft.com/office/drawing/2014/main" id="{1E3E0513-B04D-A9AC-436D-AECA12F558AC}"/>
              </a:ext>
            </a:extLst>
          </p:cNvPr>
          <p:cNvSpPr>
            <a:spLocks noGrp="1"/>
          </p:cNvSpPr>
          <p:nvPr>
            <p:ph type="body" sz="quarter" idx="16"/>
          </p:nvPr>
        </p:nvSpPr>
        <p:spPr/>
        <p:txBody>
          <a:bodyPr/>
          <a:lstStyle/>
          <a:p>
            <a:r>
              <a:rPr lang="en-US" dirty="0"/>
              <a:t>One mitigation is to quantize each channel individually; so each channel gets its own scale and zero-point!</a:t>
            </a:r>
          </a:p>
          <a:p>
            <a:r>
              <a:rPr lang="en-US" dirty="0"/>
              <a:t>This greatly reduces the outlier problem—but doesn’t eliminate it entirely. </a:t>
            </a:r>
          </a:p>
          <a:p>
            <a:r>
              <a:rPr lang="en-US" dirty="0"/>
              <a:t>Outliers within a single channel can still distort </a:t>
            </a:r>
            <a:br>
              <a:rPr lang="en-US" dirty="0"/>
            </a:br>
            <a:r>
              <a:rPr lang="en-US" dirty="0"/>
              <a:t>that channel’s range.</a:t>
            </a:r>
          </a:p>
          <a:p>
            <a:pPr lvl="1"/>
            <a:r>
              <a:rPr lang="en-US" dirty="0"/>
              <a:t>When outliers stretch the quantization range, </a:t>
            </a:r>
            <a:br>
              <a:rPr lang="en-US" dirty="0"/>
            </a:br>
            <a:r>
              <a:rPr lang="en-US" dirty="0"/>
              <a:t>we end up allocating most of our bits to </a:t>
            </a:r>
            <a:br>
              <a:rPr lang="en-US" dirty="0"/>
            </a:br>
            <a:r>
              <a:rPr lang="en-US" dirty="0"/>
              <a:t>represent the </a:t>
            </a:r>
            <a:r>
              <a:rPr lang="en-US" b="1" dirty="0"/>
              <a:t>wide middle region between </a:t>
            </a:r>
            <a:br>
              <a:rPr lang="en-US" b="1" dirty="0"/>
            </a:br>
            <a:r>
              <a:rPr lang="en-US" b="1" dirty="0"/>
              <a:t>typical and extreme values</a:t>
            </a:r>
            <a:r>
              <a:rPr lang="en-US" dirty="0"/>
              <a:t>, a range that </a:t>
            </a:r>
            <a:br>
              <a:rPr lang="en-US" dirty="0"/>
            </a:br>
            <a:r>
              <a:rPr lang="en-US" dirty="0"/>
              <a:t>rarely occurs in practice.</a:t>
            </a:r>
          </a:p>
          <a:p>
            <a:endParaRPr lang="en-US" dirty="0"/>
          </a:p>
        </p:txBody>
      </p:sp>
      <p:pic>
        <p:nvPicPr>
          <p:cNvPr id="5" name="Picture 4">
            <a:extLst>
              <a:ext uri="{FF2B5EF4-FFF2-40B4-BE49-F238E27FC236}">
                <a16:creationId xmlns:a16="http://schemas.microsoft.com/office/drawing/2014/main" id="{2FFEF526-A862-CD13-BDDB-437BC3789E0F}"/>
              </a:ext>
            </a:extLst>
          </p:cNvPr>
          <p:cNvPicPr>
            <a:picLocks noChangeAspect="1"/>
          </p:cNvPicPr>
          <p:nvPr/>
        </p:nvPicPr>
        <p:blipFill>
          <a:blip r:embed="rId2"/>
          <a:stretch>
            <a:fillRect/>
          </a:stretch>
        </p:blipFill>
        <p:spPr>
          <a:xfrm>
            <a:off x="5588435" y="2307243"/>
            <a:ext cx="3555565" cy="2836257"/>
          </a:xfrm>
          <a:prstGeom prst="rect">
            <a:avLst/>
          </a:prstGeom>
        </p:spPr>
      </p:pic>
    </p:spTree>
    <p:extLst>
      <p:ext uri="{BB962C8B-B14F-4D97-AF65-F5344CB8AC3E}">
        <p14:creationId xmlns:p14="http://schemas.microsoft.com/office/powerpoint/2010/main" val="42331056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ABDD6-23E4-A3B1-FF2B-5874247741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70F2CA-08A3-8717-5625-9DB9A3EFECFA}"/>
              </a:ext>
            </a:extLst>
          </p:cNvPr>
          <p:cNvSpPr>
            <a:spLocks noGrp="1"/>
          </p:cNvSpPr>
          <p:nvPr>
            <p:ph type="title"/>
          </p:nvPr>
        </p:nvSpPr>
        <p:spPr/>
        <p:txBody>
          <a:bodyPr lIns="91440" tIns="45720" rIns="91440" bIns="45720" anchor="b"/>
          <a:lstStyle/>
          <a:p>
            <a:r>
              <a:rPr lang="en-US" dirty="0">
                <a:ea typeface="Tahoma"/>
                <a:cs typeface="Tahoma"/>
              </a:rPr>
              <a:t>Quantization of LLM Activations: Ignoring Outliers? </a:t>
            </a:r>
            <a:endParaRPr lang="en-US" dirty="0"/>
          </a:p>
        </p:txBody>
      </p:sp>
      <p:pic>
        <p:nvPicPr>
          <p:cNvPr id="4" name="Picture 3">
            <a:extLst>
              <a:ext uri="{FF2B5EF4-FFF2-40B4-BE49-F238E27FC236}">
                <a16:creationId xmlns:a16="http://schemas.microsoft.com/office/drawing/2014/main" id="{B97D2B9A-9B25-DA5D-6B04-1AC69EFA92EA}"/>
              </a:ext>
            </a:extLst>
          </p:cNvPr>
          <p:cNvPicPr>
            <a:picLocks noChangeAspect="1"/>
          </p:cNvPicPr>
          <p:nvPr/>
        </p:nvPicPr>
        <p:blipFill>
          <a:blip r:embed="rId2"/>
          <a:stretch>
            <a:fillRect/>
          </a:stretch>
        </p:blipFill>
        <p:spPr>
          <a:xfrm>
            <a:off x="2781300" y="1897416"/>
            <a:ext cx="3581400" cy="2943225"/>
          </a:xfrm>
          <a:prstGeom prst="rect">
            <a:avLst/>
          </a:prstGeom>
        </p:spPr>
      </p:pic>
      <p:sp>
        <p:nvSpPr>
          <p:cNvPr id="6" name="TextBox 5">
            <a:extLst>
              <a:ext uri="{FF2B5EF4-FFF2-40B4-BE49-F238E27FC236}">
                <a16:creationId xmlns:a16="http://schemas.microsoft.com/office/drawing/2014/main" id="{B9298F8B-35A7-496A-D2EF-241DA5BEE6B7}"/>
              </a:ext>
            </a:extLst>
          </p:cNvPr>
          <p:cNvSpPr txBox="1"/>
          <p:nvPr/>
        </p:nvSpPr>
        <p:spPr>
          <a:xfrm>
            <a:off x="533400" y="1132417"/>
            <a:ext cx="80913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latin typeface="Corbel"/>
              </a:rPr>
              <a:t>Ignoring the outliers (skipping them in quantization) </a:t>
            </a:r>
            <a:r>
              <a:rPr lang="en-US" sz="1800" u="sng" dirty="0">
                <a:latin typeface="Corbel"/>
              </a:rPr>
              <a:t>significantly</a:t>
            </a:r>
            <a:r>
              <a:rPr lang="en-US" sz="1800" dirty="0">
                <a:latin typeface="Corbel"/>
              </a:rPr>
              <a:t> harms performance after quantization in LMs.</a:t>
            </a:r>
            <a:endParaRPr lang="en-US" dirty="0"/>
          </a:p>
        </p:txBody>
      </p:sp>
      <p:sp>
        <p:nvSpPr>
          <p:cNvPr id="7" name="TextBox 6">
            <a:extLst>
              <a:ext uri="{FF2B5EF4-FFF2-40B4-BE49-F238E27FC236}">
                <a16:creationId xmlns:a16="http://schemas.microsoft.com/office/drawing/2014/main" id="{D697CD8D-86F1-3BF9-58E4-60729712E864}"/>
              </a:ext>
            </a:extLst>
          </p:cNvPr>
          <p:cNvSpPr txBox="1"/>
          <p:nvPr/>
        </p:nvSpPr>
        <p:spPr>
          <a:xfrm>
            <a:off x="1965678" y="4763206"/>
            <a:ext cx="67295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3"/>
              </a:rPr>
              <a:t>LLM.int8(): 8-bit Matrix Multiplication for Transformers at Scale</a:t>
            </a:r>
            <a:r>
              <a:rPr lang="en-US" sz="1200">
                <a:solidFill>
                  <a:srgbClr val="666666"/>
                </a:solidFill>
                <a:latin typeface="Corbel"/>
              </a:rPr>
              <a:t> (Dettmers et al., NeurIPS 2022)</a:t>
            </a:r>
            <a:endParaRPr lang="en-US"/>
          </a:p>
        </p:txBody>
      </p:sp>
    </p:spTree>
    <p:extLst>
      <p:ext uri="{BB962C8B-B14F-4D97-AF65-F5344CB8AC3E}">
        <p14:creationId xmlns:p14="http://schemas.microsoft.com/office/powerpoint/2010/main" val="34527515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C8843EE-0A81-549C-A2D7-E84795D88A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E7D174-9057-45CF-CD75-AC5263D5027F}"/>
              </a:ext>
            </a:extLst>
          </p:cNvPr>
          <p:cNvSpPr>
            <a:spLocks noGrp="1"/>
          </p:cNvSpPr>
          <p:nvPr>
            <p:ph type="title"/>
          </p:nvPr>
        </p:nvSpPr>
        <p:spPr/>
        <p:txBody>
          <a:bodyPr lIns="91440" tIns="45720" rIns="91440" bIns="45720" anchor="b"/>
          <a:lstStyle/>
          <a:p>
            <a:r>
              <a:rPr lang="en-US" dirty="0">
                <a:ea typeface="Tahoma"/>
                <a:cs typeface="Tahoma"/>
              </a:rPr>
              <a:t>Quantization of LLM Activations</a:t>
            </a:r>
            <a:endParaRPr lang="en-US" dirty="0"/>
          </a:p>
        </p:txBody>
      </p:sp>
      <p:pic>
        <p:nvPicPr>
          <p:cNvPr id="4" name="Picture 3">
            <a:extLst>
              <a:ext uri="{FF2B5EF4-FFF2-40B4-BE49-F238E27FC236}">
                <a16:creationId xmlns:a16="http://schemas.microsoft.com/office/drawing/2014/main" id="{3288BC26-3566-7F6E-468D-E7FD0254DBDD}"/>
              </a:ext>
            </a:extLst>
          </p:cNvPr>
          <p:cNvPicPr>
            <a:picLocks noChangeAspect="1"/>
          </p:cNvPicPr>
          <p:nvPr/>
        </p:nvPicPr>
        <p:blipFill>
          <a:blip r:embed="rId2"/>
          <a:stretch>
            <a:fillRect/>
          </a:stretch>
        </p:blipFill>
        <p:spPr>
          <a:xfrm>
            <a:off x="4573411" y="1650471"/>
            <a:ext cx="3581400" cy="2943225"/>
          </a:xfrm>
          <a:prstGeom prst="rect">
            <a:avLst/>
          </a:prstGeom>
        </p:spPr>
      </p:pic>
      <p:sp>
        <p:nvSpPr>
          <p:cNvPr id="6" name="TextBox 5">
            <a:extLst>
              <a:ext uri="{FF2B5EF4-FFF2-40B4-BE49-F238E27FC236}">
                <a16:creationId xmlns:a16="http://schemas.microsoft.com/office/drawing/2014/main" id="{DC5EA5B7-31D1-E818-7794-D5502AA9C0D9}"/>
              </a:ext>
            </a:extLst>
          </p:cNvPr>
          <p:cNvSpPr txBox="1"/>
          <p:nvPr/>
        </p:nvSpPr>
        <p:spPr>
          <a:xfrm>
            <a:off x="533400" y="1284817"/>
            <a:ext cx="80913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latin typeface="Corbel"/>
              </a:rPr>
              <a:t>Outlier features </a:t>
            </a:r>
            <a:r>
              <a:rPr lang="en-US" sz="1800" u="sng">
                <a:latin typeface="Corbel"/>
              </a:rPr>
              <a:t>significantly</a:t>
            </a:r>
            <a:r>
              <a:rPr lang="en-US" sz="1800">
                <a:latin typeface="Corbel"/>
              </a:rPr>
              <a:t> harms performance after quantization in LMs.</a:t>
            </a:r>
            <a:endParaRPr lang="en-US"/>
          </a:p>
        </p:txBody>
      </p:sp>
      <p:sp>
        <p:nvSpPr>
          <p:cNvPr id="7" name="TextBox 6">
            <a:extLst>
              <a:ext uri="{FF2B5EF4-FFF2-40B4-BE49-F238E27FC236}">
                <a16:creationId xmlns:a16="http://schemas.microsoft.com/office/drawing/2014/main" id="{186841A8-AD74-FD52-D65F-73C8A6A53409}"/>
              </a:ext>
            </a:extLst>
          </p:cNvPr>
          <p:cNvSpPr txBox="1"/>
          <p:nvPr/>
        </p:nvSpPr>
        <p:spPr>
          <a:xfrm>
            <a:off x="1965678" y="4763206"/>
            <a:ext cx="67295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3"/>
              </a:rPr>
              <a:t>LLM.int8(): 8-bit Matrix Multiplication for Transformers at Scale</a:t>
            </a:r>
            <a:r>
              <a:rPr lang="en-US" sz="1200">
                <a:solidFill>
                  <a:srgbClr val="666666"/>
                </a:solidFill>
                <a:latin typeface="Corbel"/>
              </a:rPr>
              <a:t> (Dettmers et al., NeurIPS 2022)</a:t>
            </a:r>
            <a:endParaRPr lang="en-US"/>
          </a:p>
        </p:txBody>
      </p:sp>
      <p:pic>
        <p:nvPicPr>
          <p:cNvPr id="3" name="Picture 2" descr="A graph of different layers&#10;&#10;AI-generated content may be incorrect.">
            <a:extLst>
              <a:ext uri="{FF2B5EF4-FFF2-40B4-BE49-F238E27FC236}">
                <a16:creationId xmlns:a16="http://schemas.microsoft.com/office/drawing/2014/main" id="{A4EDDA7B-88C4-C2E2-240B-53136B521903}"/>
              </a:ext>
            </a:extLst>
          </p:cNvPr>
          <p:cNvPicPr>
            <a:picLocks noChangeAspect="1"/>
          </p:cNvPicPr>
          <p:nvPr/>
        </p:nvPicPr>
        <p:blipFill>
          <a:blip r:embed="rId4"/>
          <a:stretch>
            <a:fillRect/>
          </a:stretch>
        </p:blipFill>
        <p:spPr>
          <a:xfrm>
            <a:off x="915987" y="1726670"/>
            <a:ext cx="2867025" cy="2790825"/>
          </a:xfrm>
          <a:prstGeom prst="rect">
            <a:avLst/>
          </a:prstGeom>
        </p:spPr>
      </p:pic>
    </p:spTree>
    <p:extLst>
      <p:ext uri="{BB962C8B-B14F-4D97-AF65-F5344CB8AC3E}">
        <p14:creationId xmlns:p14="http://schemas.microsoft.com/office/powerpoint/2010/main" val="37058979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6684C-E098-EB5F-4A14-B014469ECA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902C43-D3D8-29D7-B920-10EEA9BD2133}"/>
              </a:ext>
            </a:extLst>
          </p:cNvPr>
          <p:cNvSpPr>
            <a:spLocks noGrp="1"/>
          </p:cNvSpPr>
          <p:nvPr>
            <p:ph type="title"/>
          </p:nvPr>
        </p:nvSpPr>
        <p:spPr>
          <a:xfrm>
            <a:off x="533919" y="107119"/>
            <a:ext cx="8880669" cy="857542"/>
          </a:xfrm>
        </p:spPr>
        <p:txBody>
          <a:bodyPr lIns="91440" tIns="45720" rIns="91440" bIns="45720" anchor="b"/>
          <a:lstStyle/>
          <a:p>
            <a:r>
              <a:rPr lang="en-US" dirty="0">
                <a:ea typeface="Tahoma"/>
                <a:cs typeface="Tahoma"/>
              </a:rPr>
              <a:t>Quantization of LLM Activations: LLM.int8()</a:t>
            </a:r>
            <a:endParaRPr lang="en-US" dirty="0"/>
          </a:p>
        </p:txBody>
      </p:sp>
      <p:sp>
        <p:nvSpPr>
          <p:cNvPr id="3" name="Text Placeholder 2">
            <a:extLst>
              <a:ext uri="{FF2B5EF4-FFF2-40B4-BE49-F238E27FC236}">
                <a16:creationId xmlns:a16="http://schemas.microsoft.com/office/drawing/2014/main" id="{526FDA69-F0CF-408E-007A-2EFD04C14B99}"/>
              </a:ext>
            </a:extLst>
          </p:cNvPr>
          <p:cNvSpPr>
            <a:spLocks noGrp="1"/>
          </p:cNvSpPr>
          <p:nvPr>
            <p:ph type="body" sz="quarter" idx="16"/>
          </p:nvPr>
        </p:nvSpPr>
        <p:spPr>
          <a:xfrm>
            <a:off x="518016" y="1112353"/>
            <a:ext cx="8085415" cy="3077573"/>
          </a:xfrm>
        </p:spPr>
        <p:txBody>
          <a:bodyPr/>
          <a:lstStyle/>
          <a:p>
            <a:r>
              <a:rPr lang="en-US" dirty="0"/>
              <a:t>Keep outlier channels in 16-bit, quantize the remaining channels. </a:t>
            </a:r>
          </a:p>
        </p:txBody>
      </p:sp>
      <p:sp>
        <p:nvSpPr>
          <p:cNvPr id="7" name="TextBox 6">
            <a:extLst>
              <a:ext uri="{FF2B5EF4-FFF2-40B4-BE49-F238E27FC236}">
                <a16:creationId xmlns:a16="http://schemas.microsoft.com/office/drawing/2014/main" id="{67A1E5B6-D3BB-B942-9ECA-0EE3581E49D3}"/>
              </a:ext>
            </a:extLst>
          </p:cNvPr>
          <p:cNvSpPr txBox="1"/>
          <p:nvPr/>
        </p:nvSpPr>
        <p:spPr>
          <a:xfrm>
            <a:off x="1965678" y="4763206"/>
            <a:ext cx="67295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a:solidFill>
                  <a:srgbClr val="1C3AA9"/>
                </a:solidFill>
                <a:latin typeface="Corbel"/>
                <a:hlinkClick r:id="rId2"/>
              </a:rPr>
              <a:t>LLM.int8(): 8-bit Matrix Multiplication for Transformers at Scale</a:t>
            </a:r>
            <a:r>
              <a:rPr lang="en-US" sz="1200">
                <a:solidFill>
                  <a:srgbClr val="666666"/>
                </a:solidFill>
                <a:latin typeface="Corbel"/>
              </a:rPr>
              <a:t> (Dettmers et al., NeurIPS 2022)</a:t>
            </a:r>
            <a:endParaRPr lang="en-US"/>
          </a:p>
        </p:txBody>
      </p:sp>
      <p:pic>
        <p:nvPicPr>
          <p:cNvPr id="6" name="Picture 5" descr="A diagram of a mathematical equation&#10;&#10;AI-generated content may be incorrect.">
            <a:extLst>
              <a:ext uri="{FF2B5EF4-FFF2-40B4-BE49-F238E27FC236}">
                <a16:creationId xmlns:a16="http://schemas.microsoft.com/office/drawing/2014/main" id="{AC673395-C5A6-F725-7CF8-216FC0996684}"/>
              </a:ext>
            </a:extLst>
          </p:cNvPr>
          <p:cNvPicPr>
            <a:picLocks noChangeAspect="1"/>
          </p:cNvPicPr>
          <p:nvPr/>
        </p:nvPicPr>
        <p:blipFill>
          <a:blip r:embed="rId3"/>
          <a:stretch>
            <a:fillRect/>
          </a:stretch>
        </p:blipFill>
        <p:spPr>
          <a:xfrm>
            <a:off x="172154" y="1442526"/>
            <a:ext cx="8585427" cy="3320679"/>
          </a:xfrm>
          <a:prstGeom prst="rect">
            <a:avLst/>
          </a:prstGeom>
        </p:spPr>
      </p:pic>
      <p:sp>
        <p:nvSpPr>
          <p:cNvPr id="8" name="Rectangle 7">
            <a:extLst>
              <a:ext uri="{FF2B5EF4-FFF2-40B4-BE49-F238E27FC236}">
                <a16:creationId xmlns:a16="http://schemas.microsoft.com/office/drawing/2014/main" id="{753DAA0E-95BA-EF1A-469A-CB2937F0AC01}"/>
              </a:ext>
            </a:extLst>
          </p:cNvPr>
          <p:cNvSpPr/>
          <p:nvPr/>
        </p:nvSpPr>
        <p:spPr>
          <a:xfrm>
            <a:off x="172154" y="1442526"/>
            <a:ext cx="1664020" cy="4821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3645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852803-E619-7642-D259-8E39032F8A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32E571-0BE0-04D3-74B6-A5D6B9223FE9}"/>
              </a:ext>
            </a:extLst>
          </p:cNvPr>
          <p:cNvSpPr>
            <a:spLocks noGrp="1"/>
          </p:cNvSpPr>
          <p:nvPr>
            <p:ph type="title"/>
          </p:nvPr>
        </p:nvSpPr>
        <p:spPr>
          <a:xfrm>
            <a:off x="533919" y="107119"/>
            <a:ext cx="8770101" cy="857542"/>
          </a:xfrm>
        </p:spPr>
        <p:txBody>
          <a:bodyPr lIns="91440" tIns="45720" rIns="91440" bIns="45720" anchor="b"/>
          <a:lstStyle/>
          <a:p>
            <a:r>
              <a:rPr lang="en-US" dirty="0">
                <a:ea typeface="Tahoma"/>
                <a:cs typeface="Tahoma"/>
              </a:rPr>
              <a:t>Quantization of LLM Activations: LLM.int8()</a:t>
            </a:r>
            <a:endParaRPr lang="en-US" dirty="0"/>
          </a:p>
        </p:txBody>
      </p:sp>
      <p:sp>
        <p:nvSpPr>
          <p:cNvPr id="7" name="TextBox 6">
            <a:extLst>
              <a:ext uri="{FF2B5EF4-FFF2-40B4-BE49-F238E27FC236}">
                <a16:creationId xmlns:a16="http://schemas.microsoft.com/office/drawing/2014/main" id="{FF10951C-4F6B-EE12-A8FA-EB66EC767292}"/>
              </a:ext>
            </a:extLst>
          </p:cNvPr>
          <p:cNvSpPr txBox="1"/>
          <p:nvPr/>
        </p:nvSpPr>
        <p:spPr>
          <a:xfrm>
            <a:off x="1965678" y="4763206"/>
            <a:ext cx="67295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u="sng" dirty="0">
                <a:solidFill>
                  <a:srgbClr val="1C3AA9"/>
                </a:solidFill>
                <a:latin typeface="Corbel"/>
                <a:hlinkClick r:id="rId2"/>
              </a:rPr>
              <a:t>LLM.int8(): 8-bit Matrix Multiplication for Transformers at Scale</a:t>
            </a:r>
            <a:r>
              <a:rPr lang="en-US" sz="1200" dirty="0">
                <a:solidFill>
                  <a:srgbClr val="666666"/>
                </a:solidFill>
                <a:latin typeface="Corbel"/>
              </a:rPr>
              <a:t> (Dettmers et al., NeurIPS 2022)</a:t>
            </a:r>
            <a:endParaRPr lang="en-US" dirty="0"/>
          </a:p>
        </p:txBody>
      </p:sp>
      <p:pic>
        <p:nvPicPr>
          <p:cNvPr id="3" name="Picture 2" descr="A table with numbers and text&#10;&#10;AI-generated content may be incorrect.">
            <a:extLst>
              <a:ext uri="{FF2B5EF4-FFF2-40B4-BE49-F238E27FC236}">
                <a16:creationId xmlns:a16="http://schemas.microsoft.com/office/drawing/2014/main" id="{3862A32B-E55D-7C6A-EA27-0B896E834AE8}"/>
              </a:ext>
            </a:extLst>
          </p:cNvPr>
          <p:cNvPicPr>
            <a:picLocks noChangeAspect="1"/>
          </p:cNvPicPr>
          <p:nvPr/>
        </p:nvPicPr>
        <p:blipFill>
          <a:blip r:embed="rId3"/>
          <a:stretch>
            <a:fillRect/>
          </a:stretch>
        </p:blipFill>
        <p:spPr>
          <a:xfrm>
            <a:off x="728662" y="1443496"/>
            <a:ext cx="7686675" cy="2819400"/>
          </a:xfrm>
          <a:prstGeom prst="rect">
            <a:avLst/>
          </a:prstGeom>
        </p:spPr>
      </p:pic>
      <p:sp>
        <p:nvSpPr>
          <p:cNvPr id="4" name="TextBox 3">
            <a:extLst>
              <a:ext uri="{FF2B5EF4-FFF2-40B4-BE49-F238E27FC236}">
                <a16:creationId xmlns:a16="http://schemas.microsoft.com/office/drawing/2014/main" id="{62B3B1BE-567D-D462-237B-4FF7927EEFED}"/>
              </a:ext>
            </a:extLst>
          </p:cNvPr>
          <p:cNvSpPr txBox="1"/>
          <p:nvPr/>
        </p:nvSpPr>
        <p:spPr>
          <a:xfrm>
            <a:off x="259010" y="4377480"/>
            <a:ext cx="86259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err="1">
                <a:solidFill>
                  <a:srgbClr val="D84315"/>
                </a:solidFill>
                <a:latin typeface="Corbel"/>
              </a:rPr>
              <a:t>Zeropoint</a:t>
            </a:r>
            <a:r>
              <a:rPr lang="en-US" dirty="0">
                <a:solidFill>
                  <a:srgbClr val="D84315"/>
                </a:solidFill>
                <a:latin typeface="Corbel"/>
              </a:rPr>
              <a:t> &gt; </a:t>
            </a:r>
            <a:r>
              <a:rPr lang="en-US" dirty="0" err="1">
                <a:solidFill>
                  <a:srgbClr val="D84315"/>
                </a:solidFill>
                <a:latin typeface="Corbel"/>
              </a:rPr>
              <a:t>absmax</a:t>
            </a:r>
            <a:r>
              <a:rPr lang="en-US" dirty="0">
                <a:solidFill>
                  <a:srgbClr val="D84315"/>
                </a:solidFill>
                <a:latin typeface="Corbel"/>
              </a:rPr>
              <a:t> because outliers can be non-symmetric (either very large or very small, but not both)</a:t>
            </a:r>
          </a:p>
          <a:p>
            <a:endParaRPr lang="en-US" dirty="0"/>
          </a:p>
        </p:txBody>
      </p:sp>
    </p:spTree>
    <p:extLst>
      <p:ext uri="{BB962C8B-B14F-4D97-AF65-F5344CB8AC3E}">
        <p14:creationId xmlns:p14="http://schemas.microsoft.com/office/powerpoint/2010/main" val="7346897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92BA89-0CCD-13BF-3420-2457FD8812B0}"/>
              </a:ext>
            </a:extLst>
          </p:cNvPr>
          <p:cNvSpPr>
            <a:spLocks noGrp="1"/>
          </p:cNvSpPr>
          <p:nvPr>
            <p:ph type="body" sz="quarter" idx="16"/>
          </p:nvPr>
        </p:nvSpPr>
        <p:spPr/>
        <p:txBody>
          <a:bodyPr/>
          <a:lstStyle/>
          <a:p>
            <a:r>
              <a:rPr lang="en-US" dirty="0"/>
              <a:t>Under the hood, this calls </a:t>
            </a:r>
            <a:r>
              <a:rPr lang="en-US" dirty="0" err="1">
                <a:latin typeface="Courier New" panose="02070309020205020404" pitchFamily="49" charset="0"/>
              </a:rPr>
              <a:t>bitsandbytes</a:t>
            </a:r>
            <a:r>
              <a:rPr lang="en-US" dirty="0"/>
              <a:t>’ implementation of </a:t>
            </a:r>
            <a:r>
              <a:rPr lang="en-US" dirty="0">
                <a:latin typeface="Courier New" panose="02070309020205020404" pitchFamily="49" charset="0"/>
              </a:rPr>
              <a:t>LLM.int8()</a:t>
            </a:r>
            <a:r>
              <a:rPr lang="en-US" dirty="0"/>
              <a:t> which</a:t>
            </a:r>
            <a:br>
              <a:rPr lang="en-US" dirty="0"/>
            </a:br>
            <a:r>
              <a:rPr lang="en-US" dirty="0"/>
              <a:t>automatically detects and handles outlier channels,</a:t>
            </a:r>
          </a:p>
          <a:p>
            <a:pPr lvl="1"/>
            <a:endParaRPr lang="en-US" dirty="0"/>
          </a:p>
          <a:p>
            <a:pPr lvl="1"/>
            <a:endParaRPr lang="en-US" dirty="0"/>
          </a:p>
        </p:txBody>
      </p:sp>
      <p:sp>
        <p:nvSpPr>
          <p:cNvPr id="4" name="Title 1">
            <a:extLst>
              <a:ext uri="{FF2B5EF4-FFF2-40B4-BE49-F238E27FC236}">
                <a16:creationId xmlns:a16="http://schemas.microsoft.com/office/drawing/2014/main" id="{BB5B055E-A703-EB26-639E-367181FEA53F}"/>
              </a:ext>
            </a:extLst>
          </p:cNvPr>
          <p:cNvSpPr>
            <a:spLocks noGrp="1"/>
          </p:cNvSpPr>
          <p:nvPr>
            <p:ph type="title"/>
          </p:nvPr>
        </p:nvSpPr>
        <p:spPr>
          <a:xfrm>
            <a:off x="533919" y="107119"/>
            <a:ext cx="8770101" cy="857542"/>
          </a:xfrm>
        </p:spPr>
        <p:txBody>
          <a:bodyPr lIns="91440" tIns="45720" rIns="91440" bIns="45720" anchor="b"/>
          <a:lstStyle/>
          <a:p>
            <a:r>
              <a:rPr lang="en-US" dirty="0">
                <a:ea typeface="Tahoma"/>
                <a:cs typeface="Tahoma"/>
              </a:rPr>
              <a:t>Quantization of LLM Activations: LLM.int8()</a:t>
            </a:r>
            <a:endParaRPr lang="en-US" dirty="0"/>
          </a:p>
        </p:txBody>
      </p:sp>
      <p:pic>
        <p:nvPicPr>
          <p:cNvPr id="5" name="Picture 4">
            <a:extLst>
              <a:ext uri="{FF2B5EF4-FFF2-40B4-BE49-F238E27FC236}">
                <a16:creationId xmlns:a16="http://schemas.microsoft.com/office/drawing/2014/main" id="{376A585E-B982-3479-7B6F-0CA4F836F772}"/>
              </a:ext>
            </a:extLst>
          </p:cNvPr>
          <p:cNvPicPr>
            <a:picLocks noChangeAspect="1"/>
          </p:cNvPicPr>
          <p:nvPr/>
        </p:nvPicPr>
        <p:blipFill>
          <a:blip r:embed="rId2"/>
          <a:stretch>
            <a:fillRect/>
          </a:stretch>
        </p:blipFill>
        <p:spPr>
          <a:xfrm>
            <a:off x="846934" y="2121506"/>
            <a:ext cx="7772400" cy="2346717"/>
          </a:xfrm>
          <a:prstGeom prst="rect">
            <a:avLst/>
          </a:prstGeom>
        </p:spPr>
      </p:pic>
    </p:spTree>
    <p:extLst>
      <p:ext uri="{BB962C8B-B14F-4D97-AF65-F5344CB8AC3E}">
        <p14:creationId xmlns:p14="http://schemas.microsoft.com/office/powerpoint/2010/main" val="3870246704"/>
      </p:ext>
    </p:extLst>
  </p:cSld>
  <p:clrMapOvr>
    <a:masterClrMapping/>
  </p:clrMapOvr>
</p:sld>
</file>

<file path=ppt/theme/theme1.xml><?xml version="1.0" encoding="utf-8"?>
<a:theme xmlns:a="http://schemas.openxmlformats.org/drawingml/2006/main" name="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1DA3CB7E-C32A-49A7-98EB-D75F62038548}"/>
    </a:ext>
  </a:extLst>
</a:theme>
</file>

<file path=ppt/theme/theme2.xml><?xml version="1.0" encoding="utf-8"?>
<a:theme xmlns:a="http://schemas.openxmlformats.org/drawingml/2006/main" name="1_EP Presentation Theme - Fancy">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4ACD9E1F-F7BA-4DD0-8386-01C6CAF66E67}"/>
    </a:ext>
  </a:extLst>
</a:theme>
</file>

<file path=ppt/theme/theme3.xml><?xml version="1.0" encoding="utf-8"?>
<a:theme xmlns:a="http://schemas.openxmlformats.org/drawingml/2006/main" name="2_EP Presentation Theme - Special">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B8BE566C-E38C-42A4-8497-C5271E1B54DC}"/>
    </a:ext>
  </a:extLst>
</a:theme>
</file>

<file path=ppt/theme/theme4.xml><?xml version="1.0" encoding="utf-8"?>
<a:theme xmlns:a="http://schemas.openxmlformats.org/drawingml/2006/main" name="1_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A478289B-0551-445A-87D8-8747BC8109D2}"/>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9fa4f438-b1e6-473b-803f-86f8aedf0dec}" enabled="0" method="" siteId="{9fa4f438-b1e6-473b-803f-86f8aedf0dec}" removed="1"/>
</clbl:labelList>
</file>

<file path=docProps/app.xml><?xml version="1.0" encoding="utf-8"?>
<Properties xmlns="http://schemas.openxmlformats.org/officeDocument/2006/extended-properties" xmlns:vt="http://schemas.openxmlformats.org/officeDocument/2006/docPropsVTypes">
  <TotalTime>6771</TotalTime>
  <Words>11936</Words>
  <Application>Microsoft Macintosh PowerPoint</Application>
  <PresentationFormat>On-screen Show (16:9)</PresentationFormat>
  <Paragraphs>1682</Paragraphs>
  <Slides>217</Slides>
  <Notes>11</Notes>
  <HiddenSlides>44</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217</vt:i4>
      </vt:variant>
    </vt:vector>
  </HeadingPairs>
  <TitlesOfParts>
    <vt:vector size="237" baseType="lpstr">
      <vt:lpstr>Cambria</vt:lpstr>
      <vt:lpstr>Arial MT</vt:lpstr>
      <vt:lpstr>Times New Roman</vt:lpstr>
      <vt:lpstr>Roboto</vt:lpstr>
      <vt:lpstr>Arial</vt:lpstr>
      <vt:lpstr>Corbel</vt:lpstr>
      <vt:lpstr>Georgia</vt:lpstr>
      <vt:lpstr>Courier New</vt:lpstr>
      <vt:lpstr>Cambria Math</vt:lpstr>
      <vt:lpstr>Source Serif Pro</vt:lpstr>
      <vt:lpstr>Calibri</vt:lpstr>
      <vt:lpstr>Consolas</vt:lpstr>
      <vt:lpstr>Tahoma</vt:lpstr>
      <vt:lpstr>Source Sans Pro</vt:lpstr>
      <vt:lpstr>Wingdings</vt:lpstr>
      <vt:lpstr>Lucida Sans Unicode</vt:lpstr>
      <vt:lpstr>EP Presentation Theme - Simple</vt:lpstr>
      <vt:lpstr>1_EP Presentation Theme - Fancy</vt:lpstr>
      <vt:lpstr>2_EP Presentation Theme - Special</vt:lpstr>
      <vt:lpstr>1_EP Presentation Theme - Simple</vt:lpstr>
      <vt:lpstr>LM Efficiency </vt:lpstr>
      <vt:lpstr>Our models are getting larger!</vt:lpstr>
      <vt:lpstr>And consumes a lot of data!</vt:lpstr>
      <vt:lpstr>Reasoning models solving long tasks</vt:lpstr>
      <vt:lpstr>PowerPoint Presentation</vt:lpstr>
      <vt:lpstr>Diversion: Floating-point Ops: FLOPS</vt:lpstr>
      <vt:lpstr>FLOPS of Matrix Multiplication</vt:lpstr>
      <vt:lpstr>Quiz: thinking about computations </vt:lpstr>
      <vt:lpstr>Computations in Self-Attention Block</vt:lpstr>
      <vt:lpstr>Computations in Self-Attention Block</vt:lpstr>
      <vt:lpstr>The bottlenecks</vt:lpstr>
      <vt:lpstr>Recap</vt:lpstr>
      <vt:lpstr>PowerPoint Presentation</vt:lpstr>
      <vt:lpstr>Q: Pulse Check: What is a KV-Cache? </vt:lpstr>
      <vt:lpstr>Self-Attention During Inference </vt:lpstr>
      <vt:lpstr>Self-Attention During Inference </vt:lpstr>
      <vt:lpstr>Self-Attention During Inference </vt:lpstr>
      <vt:lpstr>Self-Attention During Inference </vt:lpstr>
      <vt:lpstr>Self-Attention During Inference </vt:lpstr>
      <vt:lpstr>Self-Attention During Inference </vt:lpstr>
      <vt:lpstr>Self-Attention During Inference </vt:lpstr>
      <vt:lpstr>KV-Cache for reducing inference redundancy </vt:lpstr>
      <vt:lpstr>Quiz: KV-Cache </vt:lpstr>
      <vt:lpstr>KV-Cache size </vt:lpstr>
      <vt:lpstr>Q: Where do we store the KV Cache? </vt:lpstr>
      <vt:lpstr>Who has played w/ KV-Cache in practice? </vt:lpstr>
      <vt:lpstr>KV-Cache in practice </vt:lpstr>
      <vt:lpstr>KV-Cache in practice </vt:lpstr>
      <vt:lpstr>KV-Cache in practice </vt:lpstr>
      <vt:lpstr>KV-cache for knowledge intensive tasks </vt:lpstr>
      <vt:lpstr>Recap</vt:lpstr>
      <vt:lpstr>Decoding Computations</vt:lpstr>
      <vt:lpstr>Recap: complexity of decoding text </vt:lpstr>
      <vt:lpstr>Summary: Computational Complexity of Transformers </vt:lpstr>
      <vt:lpstr>PowerPoint Presentation</vt:lpstr>
      <vt:lpstr>Diversion: Arithmetic Intensity  </vt:lpstr>
      <vt:lpstr>Quiz </vt:lpstr>
      <vt:lpstr>Arithmetic Intensity: An example</vt:lpstr>
      <vt:lpstr>Quiz </vt:lpstr>
      <vt:lpstr>Arithmetic Intensity of Training  Self-Attention</vt:lpstr>
      <vt:lpstr>PowerPoint Presentation</vt:lpstr>
      <vt:lpstr>Self-Attention Cost of Computation During Incremental (Autoregressive) Generation</vt:lpstr>
      <vt:lpstr>KV-Cache drag  </vt:lpstr>
      <vt:lpstr>Sparse / sliding window attention</vt:lpstr>
      <vt:lpstr>Quiz </vt:lpstr>
      <vt:lpstr>Terminology: “Eviction” </vt:lpstr>
      <vt:lpstr>Terminology: “Eviction” </vt:lpstr>
      <vt:lpstr>Examples of Last-only window </vt:lpstr>
      <vt:lpstr>Sliding Window Attention with “Sinks”</vt:lpstr>
      <vt:lpstr>Sliding Window Attention with “Sinks”</vt:lpstr>
      <vt:lpstr>Examples of Caching the ”sinks” (last+first)</vt:lpstr>
      <vt:lpstr>PowerPoint Presentation</vt:lpstr>
      <vt:lpstr>Prefix Caching</vt:lpstr>
      <vt:lpstr>Prefix Caching</vt:lpstr>
      <vt:lpstr>Prefix Caching</vt:lpstr>
      <vt:lpstr>PowerPoint Presentation</vt:lpstr>
      <vt:lpstr>Multi-Query Attention (MQA)</vt:lpstr>
      <vt:lpstr>MQA in practice </vt:lpstr>
      <vt:lpstr>Grouped Query-Attention (GQA)</vt:lpstr>
      <vt:lpstr>Grouped Query-Attention (GQA)</vt:lpstr>
      <vt:lpstr>Roofline model</vt:lpstr>
      <vt:lpstr>Recap </vt:lpstr>
      <vt:lpstr>PowerPoint Presentation</vt:lpstr>
      <vt:lpstr>Low-Rank Key-Value Joint Compression</vt:lpstr>
      <vt:lpstr>Low-Rank Key-Value Joint Compression</vt:lpstr>
      <vt:lpstr>MLA: KV-Cache size comparison </vt:lpstr>
      <vt:lpstr>MLA: KV-Cache size comparison </vt:lpstr>
      <vt:lpstr>Recent variation: Native Sparse Attention</vt:lpstr>
      <vt:lpstr>PowerPoint Presentation</vt:lpstr>
      <vt:lpstr>Quantization: Mapping from high to low precision</vt:lpstr>
      <vt:lpstr>Numeric Data Types: FP32</vt:lpstr>
      <vt:lpstr>Numeric Data Types: FP32 (example)</vt:lpstr>
      <vt:lpstr>Floating Point Numbers: Range vs Precision</vt:lpstr>
      <vt:lpstr>Floating Point Numbers</vt:lpstr>
      <vt:lpstr>Range vs Precision</vt:lpstr>
      <vt:lpstr>More examples</vt:lpstr>
      <vt:lpstr>More examples</vt:lpstr>
      <vt:lpstr>During training LLMs,  what numeric type is used where?</vt:lpstr>
      <vt:lpstr>Example: LLama3 paper </vt:lpstr>
      <vt:lpstr>Example: LLama3 paper </vt:lpstr>
      <vt:lpstr>Terminology: “Full Precision"</vt:lpstr>
      <vt:lpstr>Linear Quantization</vt:lpstr>
      <vt:lpstr>Linear Quantization</vt:lpstr>
      <vt:lpstr>Linear Quantization</vt:lpstr>
      <vt:lpstr>Linear Quantization: Scale</vt:lpstr>
      <vt:lpstr>Linear Quantization: Zero Point</vt:lpstr>
      <vt:lpstr>Linear Quantization: Zero Point</vt:lpstr>
      <vt:lpstr>Linear Quantization: Zero Point</vt:lpstr>
      <vt:lpstr>Quantization of LLMs </vt:lpstr>
      <vt:lpstr>Quantization of LLMs: Weight vs Activations </vt:lpstr>
      <vt:lpstr>Quantization of LLM Activations: Outliers</vt:lpstr>
      <vt:lpstr>Quantization of LLM Activations : Outliers</vt:lpstr>
      <vt:lpstr>Quantization of LLM Activations:  Per-Channel Quantization</vt:lpstr>
      <vt:lpstr>Quantization of LLM Activations:  Per-Channel Quantization</vt:lpstr>
      <vt:lpstr>Quantization of LLM Activations: Ignoring Outliers? </vt:lpstr>
      <vt:lpstr>Quantization of LLM Activations</vt:lpstr>
      <vt:lpstr>Quantization of LLM Activations: LLM.int8()</vt:lpstr>
      <vt:lpstr>Quantization of LLM Activations: LLM.int8()</vt:lpstr>
      <vt:lpstr>Quantization of LLM Activations: LLM.int8()</vt:lpstr>
      <vt:lpstr>Quantization of LLMs: Recap </vt:lpstr>
      <vt:lpstr>Quantization during training or after? </vt:lpstr>
      <vt:lpstr>Incorporate</vt:lpstr>
      <vt:lpstr>PowerPoint Presentation</vt:lpstr>
      <vt:lpstr>Motivation</vt:lpstr>
      <vt:lpstr>Where did all the memory go?</vt:lpstr>
      <vt:lpstr>Model Efficiency: Topics </vt:lpstr>
      <vt:lpstr>Distributed Training and Inference </vt:lpstr>
      <vt:lpstr>PowerPoint Presentation</vt:lpstr>
      <vt:lpstr>NCCL: NVIDIA Collective Communication Library </vt:lpstr>
      <vt:lpstr>NCCL: NVIDIA Collective Communication Library </vt:lpstr>
      <vt:lpstr>NCCL Operations: Reduce</vt:lpstr>
      <vt:lpstr>NCCL Operations: Broadcast</vt:lpstr>
      <vt:lpstr>NCCL Operations: All Reduce</vt:lpstr>
      <vt:lpstr>Quick pulse check</vt:lpstr>
      <vt:lpstr>Quick pulse check (2)</vt:lpstr>
      <vt:lpstr>Quick pulse check (3)</vt:lpstr>
      <vt:lpstr>NCCL Operations: Scatter</vt:lpstr>
      <vt:lpstr>Broadcast vs Scatter</vt:lpstr>
      <vt:lpstr>NCCL Operations: Reduce Scatter</vt:lpstr>
      <vt:lpstr>NCCL Operations: Gather</vt:lpstr>
      <vt:lpstr>Gather vs Reduce</vt:lpstr>
      <vt:lpstr>Quiz: NCCL Operations: All Gather</vt:lpstr>
      <vt:lpstr>NCCL Operations: All Gather</vt:lpstr>
      <vt:lpstr>PowerPoint Presentation</vt:lpstr>
      <vt:lpstr>Naïve Data Parallelism</vt:lpstr>
      <vt:lpstr>Naïve Data Parallelism</vt:lpstr>
      <vt:lpstr>Naïve Data Parallelism</vt:lpstr>
      <vt:lpstr>Naïve Data Parallelism</vt:lpstr>
      <vt:lpstr>Naïve Data Parallelism</vt:lpstr>
      <vt:lpstr>What is wrong with Naïve DP </vt:lpstr>
      <vt:lpstr>What is wrong with Naïve DP</vt:lpstr>
      <vt:lpstr>Naïve DP: Summary</vt:lpstr>
      <vt:lpstr>Naïve DP – Requires too much memory!</vt:lpstr>
      <vt:lpstr>ZeRO: Sharding Optimizer States</vt:lpstr>
      <vt:lpstr>ZeRO Stage 1: Sharding Optimizer States</vt:lpstr>
      <vt:lpstr>ZeRO Stage 1: Sharding Optimizer States</vt:lpstr>
      <vt:lpstr>ZeRO Stage 1: How it works</vt:lpstr>
      <vt:lpstr>ZeRO Stage 1: How it works</vt:lpstr>
      <vt:lpstr>ZeRO Stage 1: How it works</vt:lpstr>
      <vt:lpstr>ZeRO Stage 1: How it works</vt:lpstr>
      <vt:lpstr>ZeRO Stage 1: How it works</vt:lpstr>
      <vt:lpstr>ZeRO Stage 1: How it works</vt:lpstr>
      <vt:lpstr>How expensive are the communications?</vt:lpstr>
      <vt:lpstr>Inter-GPU Communication (inter-node vs intra-node) </vt:lpstr>
      <vt:lpstr>Summary: ZeRO 1</vt:lpstr>
      <vt:lpstr>ZeRO Stage 1: How it works</vt:lpstr>
      <vt:lpstr>ZeRO Stage 2: Sharding Gradients</vt:lpstr>
      <vt:lpstr>ZeRO Stage 2: How it works</vt:lpstr>
      <vt:lpstr>ZeRO Stage 2: How it works</vt:lpstr>
      <vt:lpstr>ZeRO Stage 2: How it works</vt:lpstr>
      <vt:lpstr>ZeRO Stage 2: How it works</vt:lpstr>
      <vt:lpstr>ZeRO Stage 2: How it works</vt:lpstr>
      <vt:lpstr>ZeRO Stage 2: How it works</vt:lpstr>
      <vt:lpstr>Summary: ZeRO Stage 2</vt:lpstr>
      <vt:lpstr>ZeRO-3 (aka FSDP): Shard Everything!</vt:lpstr>
      <vt:lpstr>ZeRO Stage 3: How it works (simplified)</vt:lpstr>
      <vt:lpstr>ZeRO Stage 3</vt:lpstr>
      <vt:lpstr>ZeRO Stage 3: How it works (simplified)</vt:lpstr>
      <vt:lpstr>ZeRO Stage 3: How it works (simplified)</vt:lpstr>
      <vt:lpstr>ZeRO Stage 3</vt:lpstr>
      <vt:lpstr>Communication Costs</vt:lpstr>
      <vt:lpstr>Q: Where do we store the KV Cache? </vt:lpstr>
      <vt:lpstr>Memory consumption is not static</vt:lpstr>
      <vt:lpstr>Memory consumption is not static</vt:lpstr>
      <vt:lpstr>Memory consumption is not static</vt:lpstr>
      <vt:lpstr>Where did all the memory go?</vt:lpstr>
      <vt:lpstr>Tensor Parallelism</vt:lpstr>
      <vt:lpstr>Column-wise Tensor Parallelism</vt:lpstr>
      <vt:lpstr>Row-wise Tensor Parallelism</vt:lpstr>
      <vt:lpstr>Tensor Parallelism</vt:lpstr>
      <vt:lpstr>Tensor Parallelism: Llama Feed-Forward</vt:lpstr>
      <vt:lpstr>Tensor Parallelism: Llama Attention</vt:lpstr>
      <vt:lpstr>Summary so far </vt:lpstr>
      <vt:lpstr>Tensor Parallelism</vt:lpstr>
      <vt:lpstr>Throughput Scaling of Tensor Parallelism</vt:lpstr>
      <vt:lpstr>Throughput Scaling of Tensor Parallelism</vt:lpstr>
      <vt:lpstr>Pipeline Parallelism: The idea </vt:lpstr>
      <vt:lpstr>Pipeline Parallelism</vt:lpstr>
      <vt:lpstr>Pipeline Parallelism</vt:lpstr>
      <vt:lpstr>Pipeline Parallelism: Improvement</vt:lpstr>
      <vt:lpstr>Pipeline Parallelism</vt:lpstr>
      <vt:lpstr>Pipeline Parallelism Throughput</vt:lpstr>
      <vt:lpstr>Interleaving Pipeline Parallelism (LLama3)</vt:lpstr>
      <vt:lpstr>Interleaved Pipeline Parallelism (DeepSeek)</vt:lpstr>
      <vt:lpstr>Pipeline Parallelism, in practice </vt:lpstr>
      <vt:lpstr>What about (super) long sequences?</vt:lpstr>
      <vt:lpstr>What about (super) long sequences?</vt:lpstr>
      <vt:lpstr>Context Parallelism (Ring Attention)</vt:lpstr>
      <vt:lpstr>Context Parallelism (Ring Attention)</vt:lpstr>
      <vt:lpstr>Context Parallelism (Ring Attention)</vt:lpstr>
      <vt:lpstr>Context Parallelism (Ring Attention)</vt:lpstr>
      <vt:lpstr>Summary </vt:lpstr>
      <vt:lpstr>Summarizing</vt:lpstr>
      <vt:lpstr>Solutions</vt:lpstr>
      <vt:lpstr>Sequence parallelism</vt:lpstr>
      <vt:lpstr>Sequence parallelism</vt:lpstr>
      <vt:lpstr>FlashAttention</vt:lpstr>
      <vt:lpstr>FlashAttention</vt:lpstr>
      <vt:lpstr>Efficient Management of KV with “Paging”</vt:lpstr>
      <vt:lpstr>Efficient Management of KV with “Paging”</vt:lpstr>
      <vt:lpstr>PowerPoint Presentation</vt:lpstr>
      <vt:lpstr>Distillation</vt:lpstr>
      <vt:lpstr>Revisit: Standard Training (NLLloss)</vt:lpstr>
      <vt:lpstr>Revisit: Standard Training (NLLloss)</vt:lpstr>
      <vt:lpstr>Revisit: Standard Training (NLLloss)</vt:lpstr>
      <vt:lpstr>Knowledge Distillation </vt:lpstr>
      <vt:lpstr>Knowledge Distillation</vt:lpstr>
      <vt:lpstr>What if the teacher is Proprietary (GPT)?</vt:lpstr>
      <vt:lpstr>Revisit: Standard Training (NLLloss)</vt:lpstr>
      <vt:lpstr>What works better (a study in 2016)</vt:lpstr>
      <vt:lpstr>Knowledge Distillation</vt:lpstr>
      <vt:lpstr>PowerPoint Presentation</vt:lpstr>
      <vt:lpstr>In-flight batching </vt:lpstr>
      <vt:lpstr>Speculative Inference </vt:lpstr>
      <vt:lpstr>Speculative Inference </vt:lpstr>
      <vt:lpstr>PowerPoint Presentation</vt:lpstr>
      <vt:lpstr>VERY GOOD: Incorporate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cp:lastModifiedBy>Daniel Khashabi</cp:lastModifiedBy>
  <cp:revision>61</cp:revision>
  <cp:lastPrinted>2024-04-02T12:13:23Z</cp:lastPrinted>
  <dcterms:modified xsi:type="dcterms:W3CDTF">2025-10-24T14:35:15Z</dcterms:modified>
</cp:coreProperties>
</file>